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21" r:id="rId2"/>
    <p:sldId id="418" r:id="rId3"/>
    <p:sldId id="424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CD1F26"/>
    <a:srgbClr val="FF9933"/>
    <a:srgbClr val="AFCB08"/>
    <a:srgbClr val="D32E2A"/>
    <a:srgbClr val="FD6F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6374" autoAdjust="0"/>
  </p:normalViewPr>
  <p:slideViewPr>
    <p:cSldViewPr snapToGrid="0">
      <p:cViewPr varScale="1">
        <p:scale>
          <a:sx n="73" d="100"/>
          <a:sy n="73" d="100"/>
        </p:scale>
        <p:origin x="600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1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13901" y="300722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Writing</a:t>
            </a:r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Kafka Database </a:t>
            </a:r>
            <a:r>
              <a:rPr lang="tr-TR" sz="36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to</a:t>
            </a:r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PostgreSQL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KafkaCluster">
            <a:extLst>
              <a:ext uri="{FF2B5EF4-FFF2-40B4-BE49-F238E27FC236}">
                <a16:creationId xmlns:a16="http://schemas.microsoft.com/office/drawing/2014/main" id="{AE8B648B-42EE-4700-9A80-B72E31DA92FC}"/>
              </a:ext>
            </a:extLst>
          </p:cNvPr>
          <p:cNvGrpSpPr/>
          <p:nvPr/>
        </p:nvGrpSpPr>
        <p:grpSpPr>
          <a:xfrm rot="16200000">
            <a:off x="5429925" y="1490856"/>
            <a:ext cx="1136526" cy="2047230"/>
            <a:chOff x="5089584" y="2113472"/>
            <a:chExt cx="1376315" cy="2424022"/>
          </a:xfrm>
        </p:grpSpPr>
        <p:grpSp>
          <p:nvGrpSpPr>
            <p:cNvPr id="10" name="Grup 9">
              <a:extLst>
                <a:ext uri="{FF2B5EF4-FFF2-40B4-BE49-F238E27FC236}">
                  <a16:creationId xmlns:a16="http://schemas.microsoft.com/office/drawing/2014/main" id="{582F95F1-5C43-4277-8A40-9268CAA2A6C8}"/>
                </a:ext>
              </a:extLst>
            </p:cNvPr>
            <p:cNvGrpSpPr/>
            <p:nvPr/>
          </p:nvGrpSpPr>
          <p:grpSpPr>
            <a:xfrm>
              <a:off x="5165725" y="2176500"/>
              <a:ext cx="1168400" cy="533101"/>
              <a:chOff x="5165725" y="2176500"/>
              <a:chExt cx="1168400" cy="533101"/>
            </a:xfrm>
          </p:grpSpPr>
          <p:sp>
            <p:nvSpPr>
              <p:cNvPr id="23" name="Dikdörtgen 22">
                <a:extLst>
                  <a:ext uri="{FF2B5EF4-FFF2-40B4-BE49-F238E27FC236}">
                    <a16:creationId xmlns:a16="http://schemas.microsoft.com/office/drawing/2014/main" id="{A2E4C10E-5F7E-4448-91D4-A3673B4514F2}"/>
                  </a:ext>
                </a:extLst>
              </p:cNvPr>
              <p:cNvSpPr/>
              <p:nvPr/>
            </p:nvSpPr>
            <p:spPr>
              <a:xfrm>
                <a:off x="5165725" y="2217506"/>
                <a:ext cx="1168400" cy="44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" name="Resim 23">
                <a:extLst>
                  <a:ext uri="{FF2B5EF4-FFF2-40B4-BE49-F238E27FC236}">
                    <a16:creationId xmlns:a16="http://schemas.microsoft.com/office/drawing/2014/main" id="{8A1313A4-856C-4444-A628-86AABFCA2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0278" y="2176500"/>
                <a:ext cx="959293" cy="533101"/>
              </a:xfrm>
              <a:prstGeom prst="rect">
                <a:avLst/>
              </a:prstGeom>
            </p:spPr>
          </p:pic>
        </p:grpSp>
        <p:sp>
          <p:nvSpPr>
            <p:cNvPr id="11" name="Dikdörtgen 10">
              <a:extLst>
                <a:ext uri="{FF2B5EF4-FFF2-40B4-BE49-F238E27FC236}">
                  <a16:creationId xmlns:a16="http://schemas.microsoft.com/office/drawing/2014/main" id="{E9E864C7-BB5D-4C86-9248-D888B6A9CD43}"/>
                </a:ext>
              </a:extLst>
            </p:cNvPr>
            <p:cNvSpPr/>
            <p:nvPr/>
          </p:nvSpPr>
          <p:spPr>
            <a:xfrm>
              <a:off x="5089584" y="2113472"/>
              <a:ext cx="1376315" cy="2424022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up 11">
              <a:extLst>
                <a:ext uri="{FF2B5EF4-FFF2-40B4-BE49-F238E27FC236}">
                  <a16:creationId xmlns:a16="http://schemas.microsoft.com/office/drawing/2014/main" id="{2838D449-1C8A-4423-BCA2-AF10BF250251}"/>
                </a:ext>
              </a:extLst>
            </p:cNvPr>
            <p:cNvGrpSpPr/>
            <p:nvPr/>
          </p:nvGrpSpPr>
          <p:grpSpPr>
            <a:xfrm>
              <a:off x="5165725" y="2764378"/>
              <a:ext cx="1168400" cy="533101"/>
              <a:chOff x="5165725" y="3233355"/>
              <a:chExt cx="1168400" cy="533101"/>
            </a:xfrm>
          </p:grpSpPr>
          <p:sp>
            <p:nvSpPr>
              <p:cNvPr id="21" name="Dikdörtgen 20">
                <a:extLst>
                  <a:ext uri="{FF2B5EF4-FFF2-40B4-BE49-F238E27FC236}">
                    <a16:creationId xmlns:a16="http://schemas.microsoft.com/office/drawing/2014/main" id="{BA788F33-B47E-42AE-81B1-F6AA0B90E2E7}"/>
                  </a:ext>
                </a:extLst>
              </p:cNvPr>
              <p:cNvSpPr/>
              <p:nvPr/>
            </p:nvSpPr>
            <p:spPr>
              <a:xfrm>
                <a:off x="5165725" y="3270090"/>
                <a:ext cx="1168400" cy="44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" name="Resim 21">
                <a:extLst>
                  <a:ext uri="{FF2B5EF4-FFF2-40B4-BE49-F238E27FC236}">
                    <a16:creationId xmlns:a16="http://schemas.microsoft.com/office/drawing/2014/main" id="{35AD59C5-CDDB-4A57-A00D-EFD5C58664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9864" y="3233355"/>
                <a:ext cx="959293" cy="533101"/>
              </a:xfrm>
              <a:prstGeom prst="rect">
                <a:avLst/>
              </a:prstGeom>
            </p:spPr>
          </p:pic>
        </p:grpSp>
        <p:grpSp>
          <p:nvGrpSpPr>
            <p:cNvPr id="13" name="Grup 12">
              <a:extLst>
                <a:ext uri="{FF2B5EF4-FFF2-40B4-BE49-F238E27FC236}">
                  <a16:creationId xmlns:a16="http://schemas.microsoft.com/office/drawing/2014/main" id="{784D82DE-F398-495D-A582-9446CD1B5E94}"/>
                </a:ext>
              </a:extLst>
            </p:cNvPr>
            <p:cNvGrpSpPr/>
            <p:nvPr/>
          </p:nvGrpSpPr>
          <p:grpSpPr>
            <a:xfrm>
              <a:off x="5165725" y="3352256"/>
              <a:ext cx="1168400" cy="533101"/>
              <a:chOff x="5165725" y="4271288"/>
              <a:chExt cx="1168400" cy="533101"/>
            </a:xfrm>
          </p:grpSpPr>
          <p:sp>
            <p:nvSpPr>
              <p:cNvPr id="19" name="Dikdörtgen 18">
                <a:extLst>
                  <a:ext uri="{FF2B5EF4-FFF2-40B4-BE49-F238E27FC236}">
                    <a16:creationId xmlns:a16="http://schemas.microsoft.com/office/drawing/2014/main" id="{8F1D99E3-F449-4274-AA10-D9A3CA9FBA7A}"/>
                  </a:ext>
                </a:extLst>
              </p:cNvPr>
              <p:cNvSpPr/>
              <p:nvPr/>
            </p:nvSpPr>
            <p:spPr>
              <a:xfrm>
                <a:off x="5165725" y="4315589"/>
                <a:ext cx="1168400" cy="44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Resim 19">
                <a:extLst>
                  <a:ext uri="{FF2B5EF4-FFF2-40B4-BE49-F238E27FC236}">
                    <a16:creationId xmlns:a16="http://schemas.microsoft.com/office/drawing/2014/main" id="{46240071-12A9-4309-BB09-B76F5EC6AB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0277" y="4271288"/>
                <a:ext cx="959293" cy="533101"/>
              </a:xfrm>
              <a:prstGeom prst="rect">
                <a:avLst/>
              </a:prstGeom>
            </p:spPr>
          </p:pic>
        </p:grpSp>
        <p:grpSp>
          <p:nvGrpSpPr>
            <p:cNvPr id="14" name="Grup 13">
              <a:extLst>
                <a:ext uri="{FF2B5EF4-FFF2-40B4-BE49-F238E27FC236}">
                  <a16:creationId xmlns:a16="http://schemas.microsoft.com/office/drawing/2014/main" id="{BA31589D-C923-47BE-B341-634A93074805}"/>
                </a:ext>
              </a:extLst>
            </p:cNvPr>
            <p:cNvGrpSpPr/>
            <p:nvPr/>
          </p:nvGrpSpPr>
          <p:grpSpPr>
            <a:xfrm>
              <a:off x="5165723" y="3940134"/>
              <a:ext cx="1168400" cy="533101"/>
              <a:chOff x="5165725" y="5309221"/>
              <a:chExt cx="1168400" cy="533101"/>
            </a:xfrm>
          </p:grpSpPr>
          <p:sp>
            <p:nvSpPr>
              <p:cNvPr id="15" name="Dikdörtgen 14">
                <a:extLst>
                  <a:ext uri="{FF2B5EF4-FFF2-40B4-BE49-F238E27FC236}">
                    <a16:creationId xmlns:a16="http://schemas.microsoft.com/office/drawing/2014/main" id="{6A74FD1E-D0CA-40E6-AC60-3C7CBA5A36B7}"/>
                  </a:ext>
                </a:extLst>
              </p:cNvPr>
              <p:cNvSpPr/>
              <p:nvPr/>
            </p:nvSpPr>
            <p:spPr>
              <a:xfrm>
                <a:off x="5165725" y="5347967"/>
                <a:ext cx="1168400" cy="44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" name="Resim 17">
                <a:extLst>
                  <a:ext uri="{FF2B5EF4-FFF2-40B4-BE49-F238E27FC236}">
                    <a16:creationId xmlns:a16="http://schemas.microsoft.com/office/drawing/2014/main" id="{15BCAD26-659A-43A5-B34E-488CA8FCF7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9863" y="5309221"/>
                <a:ext cx="959293" cy="533101"/>
              </a:xfrm>
              <a:prstGeom prst="rect">
                <a:avLst/>
              </a:prstGeom>
            </p:spPr>
          </p:pic>
        </p:grpSp>
      </p:grp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AC4D6285-26F4-42F7-BF11-D1116ABD7266}"/>
              </a:ext>
            </a:extLst>
          </p:cNvPr>
          <p:cNvSpPr txBox="1"/>
          <p:nvPr/>
        </p:nvSpPr>
        <p:spPr>
          <a:xfrm>
            <a:off x="9528555" y="2888816"/>
            <a:ext cx="1952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latin typeface="Chromatica" panose="00000500000000000000" pitchFamily="50" charset="-94"/>
              </a:rPr>
              <a:t>Consumer</a:t>
            </a:r>
            <a:endParaRPr lang="en-US" sz="2400" b="1" dirty="0">
              <a:latin typeface="Chromatica" panose="00000500000000000000" pitchFamily="50" charset="-94"/>
            </a:endParaRPr>
          </a:p>
        </p:txBody>
      </p:sp>
      <p:sp>
        <p:nvSpPr>
          <p:cNvPr id="48" name="Akış Çizelgesi: Manyetik Disk 47">
            <a:extLst>
              <a:ext uri="{FF2B5EF4-FFF2-40B4-BE49-F238E27FC236}">
                <a16:creationId xmlns:a16="http://schemas.microsoft.com/office/drawing/2014/main" id="{1332B72C-6090-4A2F-AE89-FB2769DB2798}"/>
              </a:ext>
            </a:extLst>
          </p:cNvPr>
          <p:cNvSpPr/>
          <p:nvPr/>
        </p:nvSpPr>
        <p:spPr>
          <a:xfrm>
            <a:off x="7633918" y="4911792"/>
            <a:ext cx="1599646" cy="144471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DB</a:t>
            </a:r>
            <a:endParaRPr lang="en-US" dirty="0"/>
          </a:p>
        </p:txBody>
      </p:sp>
      <p:sp>
        <p:nvSpPr>
          <p:cNvPr id="39" name="Metin kutusu 25">
            <a:extLst>
              <a:ext uri="{FF2B5EF4-FFF2-40B4-BE49-F238E27FC236}">
                <a16:creationId xmlns:a16="http://schemas.microsoft.com/office/drawing/2014/main" id="{437B0BD2-9CEE-47DC-9CC6-72EFF658666C}"/>
              </a:ext>
            </a:extLst>
          </p:cNvPr>
          <p:cNvSpPr txBox="1"/>
          <p:nvPr/>
        </p:nvSpPr>
        <p:spPr>
          <a:xfrm>
            <a:off x="711312" y="2933521"/>
            <a:ext cx="1952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latin typeface="Chromatica" panose="00000500000000000000" pitchFamily="50" charset="-94"/>
              </a:rPr>
              <a:t>Producer</a:t>
            </a:r>
            <a:endParaRPr lang="en-US" sz="2400" b="1" dirty="0">
              <a:latin typeface="Chromatica" panose="00000500000000000000" pitchFamily="50" charset="-94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70530D8-AA74-4F2F-BF96-A243F6E19D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34" y="2031497"/>
            <a:ext cx="2378311" cy="103116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65E8678-17F9-49CE-89FA-CF3898F8F5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467" y="1955543"/>
            <a:ext cx="2378311" cy="1031168"/>
          </a:xfrm>
          <a:prstGeom prst="rect">
            <a:avLst/>
          </a:prstGeom>
        </p:spPr>
      </p:pic>
      <p:sp>
        <p:nvSpPr>
          <p:cNvPr id="31" name="Ok: Çentikli Sağ 24">
            <a:extLst>
              <a:ext uri="{FF2B5EF4-FFF2-40B4-BE49-F238E27FC236}">
                <a16:creationId xmlns:a16="http://schemas.microsoft.com/office/drawing/2014/main" id="{8976E224-0B51-4492-9589-297F35EB6403}"/>
              </a:ext>
            </a:extLst>
          </p:cNvPr>
          <p:cNvSpPr/>
          <p:nvPr/>
        </p:nvSpPr>
        <p:spPr>
          <a:xfrm>
            <a:off x="2772089" y="2175928"/>
            <a:ext cx="1763304" cy="67597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BCCB15-32BE-4245-9680-91AE1F3C44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072" y="5515199"/>
            <a:ext cx="1076110" cy="6053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798C97-8894-4C90-93BE-4FE7560C16AF}"/>
              </a:ext>
            </a:extLst>
          </p:cNvPr>
          <p:cNvSpPr/>
          <p:nvPr/>
        </p:nvSpPr>
        <p:spPr>
          <a:xfrm>
            <a:off x="8149265" y="5074158"/>
            <a:ext cx="568951" cy="278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DB</a:t>
            </a:r>
          </a:p>
        </p:txBody>
      </p:sp>
      <p:sp>
        <p:nvSpPr>
          <p:cNvPr id="33" name="Ok: Çentikli Sağ 24">
            <a:extLst>
              <a:ext uri="{FF2B5EF4-FFF2-40B4-BE49-F238E27FC236}">
                <a16:creationId xmlns:a16="http://schemas.microsoft.com/office/drawing/2014/main" id="{AD64D8BA-980C-474F-B8C1-1C0B3F2FC03C}"/>
              </a:ext>
            </a:extLst>
          </p:cNvPr>
          <p:cNvSpPr/>
          <p:nvPr/>
        </p:nvSpPr>
        <p:spPr>
          <a:xfrm>
            <a:off x="7470260" y="2133140"/>
            <a:ext cx="1763304" cy="67597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k: Çentikli Sağ 24">
            <a:extLst>
              <a:ext uri="{FF2B5EF4-FFF2-40B4-BE49-F238E27FC236}">
                <a16:creationId xmlns:a16="http://schemas.microsoft.com/office/drawing/2014/main" id="{F5A793FA-9CF9-44E5-B5F7-B19724D545B5}"/>
              </a:ext>
            </a:extLst>
          </p:cNvPr>
          <p:cNvSpPr/>
          <p:nvPr/>
        </p:nvSpPr>
        <p:spPr>
          <a:xfrm rot="7937913">
            <a:off x="8433813" y="3773630"/>
            <a:ext cx="1763304" cy="67597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7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8" grpId="0" animBg="1"/>
      <p:bldP spid="39" grpId="0"/>
      <p:bldP spid="31" grpId="0" animBg="1"/>
      <p:bldP spid="33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705970" y="287615"/>
            <a:ext cx="9133973" cy="618159"/>
          </a:xfrm>
        </p:spPr>
        <p:txBody>
          <a:bodyPr>
            <a:noAutofit/>
          </a:bodyPr>
          <a:lstStyle/>
          <a:p>
            <a:r>
              <a:rPr lang="tr-TR" sz="3600" b="1" dirty="0">
                <a:latin typeface="Chromatica" panose="00000500000000000000" pitchFamily="50" charset="-94"/>
                <a:ea typeface="+mn-ea"/>
                <a:cs typeface="+mn-cs"/>
              </a:rPr>
              <a:t>How </a:t>
            </a:r>
            <a:r>
              <a:rPr lang="tr-TR" sz="3600" b="1" dirty="0" err="1">
                <a:latin typeface="Chromatica" panose="00000500000000000000" pitchFamily="50" charset="-94"/>
                <a:ea typeface="+mn-ea"/>
                <a:cs typeface="+mn-cs"/>
              </a:rPr>
              <a:t>to</a:t>
            </a:r>
            <a:r>
              <a:rPr lang="tr-TR" sz="3600" b="1" dirty="0">
                <a:latin typeface="Chromatica" panose="00000500000000000000" pitchFamily="50" charset="-94"/>
                <a:ea typeface="+mn-ea"/>
                <a:cs typeface="+mn-cs"/>
              </a:rPr>
              <a:t> </a:t>
            </a:r>
            <a:r>
              <a:rPr lang="tr-TR" sz="3600" b="1" dirty="0" err="1">
                <a:latin typeface="Chromatica" panose="00000500000000000000" pitchFamily="50" charset="-94"/>
                <a:ea typeface="+mn-ea"/>
                <a:cs typeface="+mn-cs"/>
              </a:rPr>
              <a:t>write</a:t>
            </a:r>
            <a:r>
              <a:rPr lang="tr-TR" sz="3600" b="1" dirty="0">
                <a:latin typeface="Chromatica" panose="00000500000000000000" pitchFamily="50" charset="-94"/>
                <a:ea typeface="+mn-ea"/>
                <a:cs typeface="+mn-cs"/>
              </a:rPr>
              <a:t>?</a:t>
            </a:r>
            <a:endParaRPr lang="en-US" sz="3600" b="1" dirty="0">
              <a:latin typeface="Chromatica" panose="00000500000000000000" pitchFamily="50" charset="-94"/>
              <a:ea typeface="+mn-ea"/>
              <a:cs typeface="+mn-cs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265ADD06-0AEF-4D43-9CBC-460E821E28BD}"/>
              </a:ext>
            </a:extLst>
          </p:cNvPr>
          <p:cNvSpPr txBox="1"/>
          <p:nvPr/>
        </p:nvSpPr>
        <p:spPr>
          <a:xfrm>
            <a:off x="1192970" y="994649"/>
            <a:ext cx="9487886" cy="502105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Import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</a:t>
            </a: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pandas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, </a:t>
            </a: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kafka-python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</a:t>
            </a: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and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psycopg2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Create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Producer Object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Create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a </a:t>
            </a: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topic</a:t>
            </a:r>
            <a:endParaRPr lang="tr-TR" sz="2400" dirty="0">
              <a:latin typeface="Chromatica" panose="00000500000000000000" pitchFamily="50" charset="-94"/>
              <a:ea typeface="Roboto" panose="020000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Read data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Encode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</a:t>
            </a: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messages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</a:t>
            </a: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and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sent </a:t>
            </a: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messages</a:t>
            </a:r>
            <a:endParaRPr lang="tr-TR" sz="2400" dirty="0">
              <a:latin typeface="Chromatica" panose="00000500000000000000" pitchFamily="50" charset="-94"/>
              <a:ea typeface="Roboto" panose="020000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Create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</a:t>
            </a: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to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Consumer Object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Connect DB</a:t>
            </a:r>
            <a:endParaRPr lang="tr-TR" sz="2400" b="1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  <a:ea typeface="Roboto" panose="020000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Create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</a:t>
            </a: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Table</a:t>
            </a:r>
            <a:endParaRPr lang="tr-TR" sz="2400" dirty="0">
              <a:latin typeface="Chromatica" panose="00000500000000000000" pitchFamily="50" charset="-94"/>
              <a:ea typeface="Roboto" panose="020000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Decode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</a:t>
            </a: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mesages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</a:t>
            </a: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and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</a:t>
            </a: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write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</a:t>
            </a: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mesages</a:t>
            </a:r>
            <a:endParaRPr lang="tr-TR" sz="2400" dirty="0">
              <a:latin typeface="Chromatica" panose="00000500000000000000" pitchFamily="50" charset="-94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637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705970" y="287615"/>
            <a:ext cx="9133973" cy="618159"/>
          </a:xfrm>
        </p:spPr>
        <p:txBody>
          <a:bodyPr>
            <a:noAutofit/>
          </a:bodyPr>
          <a:lstStyle/>
          <a:p>
            <a:r>
              <a:rPr lang="tr-TR" sz="3600" b="1" dirty="0" err="1">
                <a:latin typeface="Chromatica" panose="00000500000000000000" pitchFamily="50" charset="-94"/>
                <a:ea typeface="+mn-ea"/>
                <a:cs typeface="+mn-cs"/>
              </a:rPr>
              <a:t>Features</a:t>
            </a:r>
            <a:r>
              <a:rPr lang="tr-TR" sz="3600" b="1" dirty="0">
                <a:latin typeface="Chromatica" panose="00000500000000000000" pitchFamily="50" charset="-94"/>
                <a:ea typeface="+mn-ea"/>
                <a:cs typeface="+mn-cs"/>
              </a:rPr>
              <a:t> of </a:t>
            </a:r>
            <a:r>
              <a:rPr lang="tr-TR" sz="3600" b="1" dirty="0" err="1">
                <a:latin typeface="Chromatica" panose="00000500000000000000" pitchFamily="50" charset="-94"/>
                <a:ea typeface="+mn-ea"/>
                <a:cs typeface="+mn-cs"/>
              </a:rPr>
              <a:t>the</a:t>
            </a:r>
            <a:r>
              <a:rPr lang="tr-TR" sz="3600" b="1" dirty="0">
                <a:latin typeface="Chromatica" panose="00000500000000000000" pitchFamily="50" charset="-94"/>
                <a:ea typeface="+mn-ea"/>
                <a:cs typeface="+mn-cs"/>
              </a:rPr>
              <a:t> psycopg2 </a:t>
            </a:r>
            <a:r>
              <a:rPr lang="tr-TR" sz="3600" b="1" dirty="0" err="1">
                <a:latin typeface="Chromatica" panose="00000500000000000000" pitchFamily="50" charset="-94"/>
                <a:ea typeface="+mn-ea"/>
                <a:cs typeface="+mn-cs"/>
              </a:rPr>
              <a:t>library</a:t>
            </a:r>
            <a:endParaRPr lang="en-US" sz="3600" b="1" dirty="0">
              <a:latin typeface="Chromatica" panose="00000500000000000000" pitchFamily="50" charset="-94"/>
              <a:ea typeface="+mn-ea"/>
              <a:cs typeface="+mn-cs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265ADD06-0AEF-4D43-9CBC-460E821E28BD}"/>
              </a:ext>
            </a:extLst>
          </p:cNvPr>
          <p:cNvSpPr txBox="1"/>
          <p:nvPr/>
        </p:nvSpPr>
        <p:spPr>
          <a:xfrm>
            <a:off x="1210387" y="1856798"/>
            <a:ext cx="9487886" cy="335906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It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is a </a:t>
            </a: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library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in </a:t>
            </a: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the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</a:t>
            </a: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Python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</a:t>
            </a: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programming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</a:t>
            </a: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language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</a:t>
            </a: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used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</a:t>
            </a: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for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</a:t>
            </a: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connection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</a:t>
            </a: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and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data </a:t>
            </a: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manipulation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</a:t>
            </a: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to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</a:t>
            </a: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the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</a:t>
            </a: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PostgreSQL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</a:t>
            </a: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database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Converts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data in </a:t>
            </a: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database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</a:t>
            </a: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to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</a:t>
            </a: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objects</a:t>
            </a:r>
            <a:endParaRPr lang="tr-TR" sz="2400" dirty="0">
              <a:latin typeface="Chromatica" panose="00000500000000000000" pitchFamily="50" charset="-94"/>
              <a:ea typeface="Roboto" panose="020000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Easily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</a:t>
            </a: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read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</a:t>
            </a: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and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</a:t>
            </a: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modify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</a:t>
            </a: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the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data </a:t>
            </a: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stored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in </a:t>
            </a: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the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</a:t>
            </a: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Python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</a:t>
            </a: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database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</a:t>
            </a: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through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</a:t>
            </a: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Python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</a:t>
            </a: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codes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Add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</a:t>
            </a: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new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data </a:t>
            </a: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to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</a:t>
            </a: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the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</a:t>
            </a: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database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, </a:t>
            </a: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update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</a:t>
            </a: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the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data </a:t>
            </a: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and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</a:t>
            </a: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query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</a:t>
            </a:r>
            <a:r>
              <a:rPr lang="tr-TR" sz="2400" dirty="0" err="1">
                <a:latin typeface="Chromatica" panose="00000500000000000000" pitchFamily="50" charset="-94"/>
                <a:ea typeface="Roboto" panose="02000000000000000000" pitchFamily="2" charset="0"/>
              </a:rPr>
              <a:t>the</a:t>
            </a:r>
            <a:r>
              <a:rPr lang="tr-TR" sz="2400" dirty="0">
                <a:latin typeface="Chromatica" panose="00000500000000000000" pitchFamily="50" charset="-94"/>
                <a:ea typeface="Roboto" panose="02000000000000000000" pitchFamily="2" charset="0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636589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5472</TotalTime>
  <Words>105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Chromatica</vt:lpstr>
      <vt:lpstr>Office Teması</vt:lpstr>
      <vt:lpstr>Writing Kafka Database to PostgreSQL</vt:lpstr>
      <vt:lpstr>How to write?</vt:lpstr>
      <vt:lpstr>Features of the psycopg2 library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pınar kılıç</cp:lastModifiedBy>
  <cp:revision>183</cp:revision>
  <dcterms:created xsi:type="dcterms:W3CDTF">2018-03-04T09:30:49Z</dcterms:created>
  <dcterms:modified xsi:type="dcterms:W3CDTF">2023-02-16T10:12:22Z</dcterms:modified>
</cp:coreProperties>
</file>