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0" r:id="rId3"/>
    <p:sldId id="266" r:id="rId4"/>
    <p:sldId id="276" r:id="rId5"/>
    <p:sldId id="272" r:id="rId6"/>
    <p:sldId id="277" r:id="rId7"/>
    <p:sldId id="273" r:id="rId8"/>
    <p:sldId id="278" r:id="rId9"/>
    <p:sldId id="280" r:id="rId10"/>
    <p:sldId id="281" r:id="rId11"/>
    <p:sldId id="287" r:id="rId12"/>
    <p:sldId id="279" r:id="rId13"/>
    <p:sldId id="275"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ED7D31"/>
    <a:srgbClr val="CD1F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Orta Sti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Açık Stil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854" autoAdjust="0"/>
  </p:normalViewPr>
  <p:slideViewPr>
    <p:cSldViewPr snapToGrid="0">
      <p:cViewPr varScale="1">
        <p:scale>
          <a:sx n="105" d="100"/>
          <a:sy n="105" d="100"/>
        </p:scale>
        <p:origin x="78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F576-AE14-466D-AA6B-335273622B21}" type="datetimeFigureOut">
              <a:rPr lang="en-US" smtClean="0"/>
              <a:t>2/18/2023</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0BD3E-EF63-48CD-BA60-F7ED6F94ED18}" type="slidenum">
              <a:rPr lang="en-US" smtClean="0"/>
              <a:t>‹#›</a:t>
            </a:fld>
            <a:endParaRPr lang="en-US"/>
          </a:p>
        </p:txBody>
      </p:sp>
    </p:spTree>
    <p:extLst>
      <p:ext uri="{BB962C8B-B14F-4D97-AF65-F5344CB8AC3E}">
        <p14:creationId xmlns:p14="http://schemas.microsoft.com/office/powerpoint/2010/main" val="2805808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2/18/2023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560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2/18/2023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52591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2/18/2023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33217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54AA066D-271F-4C1A-B89A-0705A7689EE9}" type="datetimeFigureOut">
              <a:rPr lang="en-US" smtClean="0"/>
              <a:t>2/18/2023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45949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54AA066D-271F-4C1A-B89A-0705A7689EE9}" type="datetimeFigureOut">
              <a:rPr lang="en-US" smtClean="0"/>
              <a:t>2/18/2023</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9825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54AA066D-271F-4C1A-B89A-0705A7689EE9}" type="datetimeFigureOut">
              <a:rPr lang="en-US" smtClean="0"/>
              <a:t>2/18/2023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99721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54AA066D-271F-4C1A-B89A-0705A7689EE9}" type="datetimeFigureOut">
              <a:rPr lang="en-US" smtClean="0"/>
              <a:t>2/18/2023</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453436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54AA066D-271F-4C1A-B89A-0705A7689EE9}" type="datetimeFigureOut">
              <a:rPr lang="en-US" smtClean="0"/>
              <a:t>2/18/2023</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1075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4AA066D-271F-4C1A-B89A-0705A7689EE9}" type="datetimeFigureOut">
              <a:rPr lang="en-US" smtClean="0"/>
              <a:t>2/18/2023</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183575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2/18/2023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328019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54AA066D-271F-4C1A-B89A-0705A7689EE9}" type="datetimeFigureOut">
              <a:rPr lang="en-US" smtClean="0"/>
              <a:t>2/18/2023</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BDC7403-F6BA-4F25-BF57-4305E04DD3F2}" type="slidenum">
              <a:rPr lang="en-US" smtClean="0"/>
              <a:t>‹#›</a:t>
            </a:fld>
            <a:endParaRPr lang="en-US"/>
          </a:p>
        </p:txBody>
      </p:sp>
    </p:spTree>
    <p:extLst>
      <p:ext uri="{BB962C8B-B14F-4D97-AF65-F5344CB8AC3E}">
        <p14:creationId xmlns:p14="http://schemas.microsoft.com/office/powerpoint/2010/main" val="21202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A066D-271F-4C1A-B89A-0705A7689EE9}" type="datetimeFigureOut">
              <a:rPr lang="en-US" smtClean="0"/>
              <a:t>2/18/2023</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C7403-F6BA-4F25-BF57-4305E04DD3F2}" type="slidenum">
              <a:rPr lang="en-US" smtClean="0"/>
              <a:t>‹#›</a:t>
            </a:fld>
            <a:endParaRPr lang="en-US"/>
          </a:p>
        </p:txBody>
      </p:sp>
    </p:spTree>
    <p:extLst>
      <p:ext uri="{BB962C8B-B14F-4D97-AF65-F5344CB8AC3E}">
        <p14:creationId xmlns:p14="http://schemas.microsoft.com/office/powerpoint/2010/main" val="103936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96" y="992998"/>
            <a:ext cx="4774603" cy="2539682"/>
          </a:xfrm>
          <a:prstGeom prst="rect">
            <a:avLst/>
          </a:prstGeom>
        </p:spPr>
      </p:pic>
      <p:sp>
        <p:nvSpPr>
          <p:cNvPr id="16" name="Unvan 1"/>
          <p:cNvSpPr>
            <a:spLocks noGrp="1"/>
          </p:cNvSpPr>
          <p:nvPr>
            <p:ph type="ctrTitle"/>
          </p:nvPr>
        </p:nvSpPr>
        <p:spPr>
          <a:xfrm>
            <a:off x="1269625" y="3650397"/>
            <a:ext cx="9144000" cy="675975"/>
          </a:xfrm>
        </p:spPr>
        <p:txBody>
          <a:bodyPr>
            <a:normAutofit fontScale="90000"/>
          </a:bodyPr>
          <a:lstStyle/>
          <a:p>
            <a:r>
              <a:rPr lang="en-US" sz="4200" b="1" dirty="0">
                <a:solidFill>
                  <a:srgbClr val="CD1F26"/>
                </a:solidFill>
                <a:latin typeface="Chromatica" panose="00000500000000000000" pitchFamily="50" charset="-94"/>
                <a:ea typeface="Verdana" panose="020B0604030504040204" pitchFamily="34" charset="0"/>
                <a:cs typeface="Arial" panose="020B0604020202020204" pitchFamily="34" charset="0"/>
              </a:rPr>
              <a:t>Structured</a:t>
            </a:r>
            <a:r>
              <a:rPr lang="tr-TR" sz="4200" b="1" dirty="0">
                <a:solidFill>
                  <a:srgbClr val="CD1F26"/>
                </a:solidFill>
                <a:latin typeface="Chromatica" panose="00000500000000000000" pitchFamily="50" charset="-94"/>
                <a:ea typeface="Verdana" panose="020B0604030504040204" pitchFamily="34" charset="0"/>
                <a:cs typeface="Arial" panose="020B0604020202020204" pitchFamily="34" charset="0"/>
              </a:rPr>
              <a:t> (Dataframe) API</a:t>
            </a:r>
            <a:endParaRPr lang="en-US" sz="4200" b="1" dirty="0">
              <a:solidFill>
                <a:srgbClr val="CD1F26"/>
              </a:solidFill>
              <a:latin typeface="Chromatica" panose="00000500000000000000" pitchFamily="50" charset="-94"/>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141611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10684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Physical Plan</a:t>
            </a: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Optimized logical plan</a:t>
              </a: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Physical plans</a:t>
              </a: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Cost calculation</a:t>
              </a: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Select best</a:t>
              </a: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up 2">
            <a:extLst>
              <a:ext uri="{FF2B5EF4-FFF2-40B4-BE49-F238E27FC236}">
                <a16:creationId xmlns:a16="http://schemas.microsoft.com/office/drawing/2014/main" id="{B3F011BB-360F-4092-90F5-9E4A23B5D1D8}"/>
              </a:ext>
            </a:extLst>
          </p:cNvPr>
          <p:cNvGrpSpPr/>
          <p:nvPr/>
        </p:nvGrpSpPr>
        <p:grpSpPr>
          <a:xfrm>
            <a:off x="4955739" y="3625040"/>
            <a:ext cx="2247627" cy="2772952"/>
            <a:chOff x="4955739" y="3625040"/>
            <a:chExt cx="2247627" cy="2772952"/>
          </a:xfrm>
        </p:grpSpPr>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Run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 name="Metin kutusu 1">
              <a:extLst>
                <a:ext uri="{FF2B5EF4-FFF2-40B4-BE49-F238E27FC236}">
                  <a16:creationId xmlns:a16="http://schemas.microsoft.com/office/drawing/2014/main" id="{5056A419-65B9-45F7-BC8F-AF62B0DF3BF0}"/>
                </a:ext>
              </a:extLst>
            </p:cNvPr>
            <p:cNvSpPr txBox="1"/>
            <p:nvPr/>
          </p:nvSpPr>
          <p:spPr>
            <a:xfrm>
              <a:off x="5610575" y="6028660"/>
              <a:ext cx="824249" cy="369332"/>
            </a:xfrm>
            <a:prstGeom prst="rect">
              <a:avLst/>
            </a:prstGeom>
            <a:noFill/>
          </p:spPr>
          <p:txBody>
            <a:bodyPr wrap="square" rtlCol="0">
              <a:spAutoFit/>
            </a:bodyPr>
            <a:lstStyle/>
            <a:p>
              <a:pPr algn="ctr"/>
              <a:r>
                <a:rPr lang="en-US" dirty="0"/>
                <a:t>RDDs</a:t>
              </a:r>
            </a:p>
          </p:txBody>
        </p:sp>
      </p:grpSp>
    </p:spTree>
    <p:extLst>
      <p:ext uri="{BB962C8B-B14F-4D97-AF65-F5344CB8AC3E}">
        <p14:creationId xmlns:p14="http://schemas.microsoft.com/office/powerpoint/2010/main" val="113999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wipe(left)">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left)">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1"/>
                                        </p:tgtEl>
                                        <p:attrNameLst>
                                          <p:attrName>style.visibility</p:attrName>
                                        </p:attrNameLst>
                                      </p:cBhvr>
                                      <p:to>
                                        <p:strVal val="visible"/>
                                      </p:to>
                                    </p:set>
                                    <p:animEffect transition="in" filter="wipe(right)">
                                      <p:cBhvr>
                                        <p:cTn id="42" dur="500"/>
                                        <p:tgtEl>
                                          <p:spTgt spid="1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107" grpId="0" animBg="1"/>
      <p:bldP spid="110" grpId="0" animBg="1"/>
      <p:bldP spid="1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10684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Physical Plan</a:t>
            </a:r>
          </a:p>
        </p:txBody>
      </p:sp>
      <p:grpSp>
        <p:nvGrpSpPr>
          <p:cNvPr id="57" name="Grup 56"/>
          <p:cNvGrpSpPr/>
          <p:nvPr/>
        </p:nvGrpSpPr>
        <p:grpSpPr>
          <a:xfrm>
            <a:off x="266570" y="1113272"/>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Optimized logical plan</a:t>
              </a:r>
            </a:p>
          </p:txBody>
        </p:sp>
      </p:grpSp>
      <p:sp>
        <p:nvSpPr>
          <p:cNvPr id="80" name="Sağ Ok 79"/>
          <p:cNvSpPr/>
          <p:nvPr/>
        </p:nvSpPr>
        <p:spPr>
          <a:xfrm>
            <a:off x="2121279" y="2014949"/>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28" name="Grup 27"/>
          <p:cNvGrpSpPr/>
          <p:nvPr/>
        </p:nvGrpSpPr>
        <p:grpSpPr>
          <a:xfrm>
            <a:off x="3115566" y="948576"/>
            <a:ext cx="2247627" cy="2353017"/>
            <a:chOff x="3186925" y="1639443"/>
            <a:chExt cx="2247627" cy="2353017"/>
          </a:xfrm>
        </p:grpSpPr>
        <p:grpSp>
          <p:nvGrpSpPr>
            <p:cNvPr id="23" name="Grup 22"/>
            <p:cNvGrpSpPr/>
            <p:nvPr/>
          </p:nvGrpSpPr>
          <p:grpSpPr>
            <a:xfrm>
              <a:off x="3818372" y="2118205"/>
              <a:ext cx="964640" cy="1874255"/>
              <a:chOff x="3818372" y="2118205"/>
              <a:chExt cx="964640" cy="1874255"/>
            </a:xfrm>
          </p:grpSpPr>
          <p:sp>
            <p:nvSpPr>
              <p:cNvPr id="17" name="Dikdörtgen 16"/>
              <p:cNvSpPr/>
              <p:nvPr/>
            </p:nvSpPr>
            <p:spPr>
              <a:xfrm>
                <a:off x="3818372" y="2118205"/>
                <a:ext cx="944545" cy="17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kdörtgen 100"/>
              <p:cNvSpPr/>
              <p:nvPr/>
            </p:nvSpPr>
            <p:spPr>
              <a:xfrm>
                <a:off x="3818373" y="2543192"/>
                <a:ext cx="944545" cy="17871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2" name="Dikdörtgen 101"/>
              <p:cNvSpPr/>
              <p:nvPr/>
            </p:nvSpPr>
            <p:spPr>
              <a:xfrm>
                <a:off x="3838467" y="2973910"/>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3" name="Dikdörtgen 102"/>
              <p:cNvSpPr/>
              <p:nvPr/>
            </p:nvSpPr>
            <p:spPr>
              <a:xfrm>
                <a:off x="3838467" y="3393828"/>
                <a:ext cx="944545" cy="17871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 name="Dikdörtgen 103"/>
              <p:cNvSpPr/>
              <p:nvPr/>
            </p:nvSpPr>
            <p:spPr>
              <a:xfrm>
                <a:off x="3838467" y="3813746"/>
                <a:ext cx="944545" cy="17871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106" name="Unvan 1"/>
            <p:cNvSpPr txBox="1">
              <a:spLocks/>
            </p:cNvSpPr>
            <p:nvPr/>
          </p:nvSpPr>
          <p:spPr>
            <a:xfrm>
              <a:off x="3186925" y="1639443"/>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Physical plans</a:t>
              </a:r>
            </a:p>
          </p:txBody>
        </p:sp>
      </p:grpSp>
      <p:sp>
        <p:nvSpPr>
          <p:cNvPr id="107" name="Sağ Ok 106"/>
          <p:cNvSpPr/>
          <p:nvPr/>
        </p:nvSpPr>
        <p:spPr>
          <a:xfrm>
            <a:off x="4949393" y="202089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8" name="Grup 37"/>
          <p:cNvGrpSpPr/>
          <p:nvPr/>
        </p:nvGrpSpPr>
        <p:grpSpPr>
          <a:xfrm>
            <a:off x="5762993" y="1210712"/>
            <a:ext cx="2247627" cy="1661866"/>
            <a:chOff x="5835466" y="1781629"/>
            <a:chExt cx="2247627" cy="1661866"/>
          </a:xfrm>
        </p:grpSpPr>
        <p:grpSp>
          <p:nvGrpSpPr>
            <p:cNvPr id="36" name="Grup 35"/>
            <p:cNvGrpSpPr/>
            <p:nvPr/>
          </p:nvGrpSpPr>
          <p:grpSpPr>
            <a:xfrm>
              <a:off x="6389767" y="2402354"/>
              <a:ext cx="944545" cy="1041141"/>
              <a:chOff x="6240026" y="2265332"/>
              <a:chExt cx="944545" cy="1041141"/>
            </a:xfrm>
          </p:grpSpPr>
          <p:sp>
            <p:nvSpPr>
              <p:cNvPr id="30" name="Akış Çizelgesi: Birleştir 29"/>
              <p:cNvSpPr/>
              <p:nvPr/>
            </p:nvSpPr>
            <p:spPr>
              <a:xfrm>
                <a:off x="6240026" y="2265332"/>
                <a:ext cx="944545" cy="850636"/>
              </a:xfrm>
              <a:prstGeom prst="flowChartMerg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Düz Bağlayıcı 31"/>
              <p:cNvCxnSpPr/>
              <p:nvPr/>
            </p:nvCxnSpPr>
            <p:spPr>
              <a:xfrm flipH="1">
                <a:off x="6712297" y="2906168"/>
                <a:ext cx="1" cy="400305"/>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08" name="Unvan 1"/>
            <p:cNvSpPr txBox="1">
              <a:spLocks/>
            </p:cNvSpPr>
            <p:nvPr/>
          </p:nvSpPr>
          <p:spPr>
            <a:xfrm>
              <a:off x="5835466" y="1781629"/>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Cost calculation</a:t>
              </a:r>
            </a:p>
          </p:txBody>
        </p:sp>
      </p:grpSp>
      <p:sp>
        <p:nvSpPr>
          <p:cNvPr id="110" name="Sağ Ok 109"/>
          <p:cNvSpPr/>
          <p:nvPr/>
        </p:nvSpPr>
        <p:spPr>
          <a:xfrm>
            <a:off x="7520378" y="2025402"/>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0" name="Grup 39"/>
          <p:cNvGrpSpPr/>
          <p:nvPr/>
        </p:nvGrpSpPr>
        <p:grpSpPr>
          <a:xfrm>
            <a:off x="8391253" y="1488726"/>
            <a:ext cx="2247627" cy="869842"/>
            <a:chOff x="8269431" y="2135045"/>
            <a:chExt cx="2247627" cy="869842"/>
          </a:xfrm>
        </p:grpSpPr>
        <p:sp>
          <p:nvSpPr>
            <p:cNvPr id="109" name="Dikdörtgen 108"/>
            <p:cNvSpPr/>
            <p:nvPr/>
          </p:nvSpPr>
          <p:spPr>
            <a:xfrm>
              <a:off x="9026477" y="2826173"/>
              <a:ext cx="944545" cy="17871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1" name="Unvan 1"/>
            <p:cNvSpPr txBox="1">
              <a:spLocks/>
            </p:cNvSpPr>
            <p:nvPr/>
          </p:nvSpPr>
          <p:spPr>
            <a:xfrm>
              <a:off x="8269431" y="2135045"/>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Select best</a:t>
              </a:r>
            </a:p>
          </p:txBody>
        </p:sp>
      </p:grpSp>
      <p:sp>
        <p:nvSpPr>
          <p:cNvPr id="181" name="Sağ Ok 180"/>
          <p:cNvSpPr/>
          <p:nvPr/>
        </p:nvSpPr>
        <p:spPr>
          <a:xfrm rot="8209537">
            <a:off x="7082571" y="3699229"/>
            <a:ext cx="2759381"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up 2">
            <a:extLst>
              <a:ext uri="{FF2B5EF4-FFF2-40B4-BE49-F238E27FC236}">
                <a16:creationId xmlns:a16="http://schemas.microsoft.com/office/drawing/2014/main" id="{B3F011BB-360F-4092-90F5-9E4A23B5D1D8}"/>
              </a:ext>
            </a:extLst>
          </p:cNvPr>
          <p:cNvGrpSpPr/>
          <p:nvPr/>
        </p:nvGrpSpPr>
        <p:grpSpPr>
          <a:xfrm>
            <a:off x="4955739" y="3625040"/>
            <a:ext cx="2247627" cy="2772952"/>
            <a:chOff x="4955739" y="3625040"/>
            <a:chExt cx="2247627" cy="2772952"/>
          </a:xfrm>
        </p:grpSpPr>
        <p:grpSp>
          <p:nvGrpSpPr>
            <p:cNvPr id="180" name="Grup 179"/>
            <p:cNvGrpSpPr/>
            <p:nvPr/>
          </p:nvGrpSpPr>
          <p:grpSpPr>
            <a:xfrm>
              <a:off x="4955739" y="3625040"/>
              <a:ext cx="2247627" cy="2203666"/>
              <a:chOff x="7942659" y="3708018"/>
              <a:chExt cx="2247627" cy="2203666"/>
            </a:xfrm>
          </p:grpSpPr>
          <p:grpSp>
            <p:nvGrpSpPr>
              <p:cNvPr id="178" name="Grup 177"/>
              <p:cNvGrpSpPr/>
              <p:nvPr/>
            </p:nvGrpSpPr>
            <p:grpSpPr>
              <a:xfrm>
                <a:off x="8137331" y="4234742"/>
                <a:ext cx="1720940" cy="1676942"/>
                <a:chOff x="8137331" y="4234742"/>
                <a:chExt cx="1720940" cy="1676942"/>
              </a:xfrm>
            </p:grpSpPr>
            <p:grpSp>
              <p:nvGrpSpPr>
                <p:cNvPr id="112" name="Grup 111"/>
                <p:cNvGrpSpPr/>
                <p:nvPr/>
              </p:nvGrpSpPr>
              <p:grpSpPr>
                <a:xfrm>
                  <a:off x="8868184" y="4234742"/>
                  <a:ext cx="309679" cy="570387"/>
                  <a:chOff x="10309476" y="347854"/>
                  <a:chExt cx="641141" cy="1241197"/>
                </a:xfrm>
              </p:grpSpPr>
              <p:sp>
                <p:nvSpPr>
                  <p:cNvPr id="113" name="Yamuk 112"/>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4" name="Yamuk 113"/>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5" name="Dikdörtgen 114"/>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6" name="Yuvarlatılmış Dikdörtgen 115"/>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7" name="Düz Bağlayıcı 116"/>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Düz Bağlayıcı 117"/>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9" name="Düz Bağlayıcı 118"/>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0" name="Resim 119"/>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21" name="Grup 120"/>
                <p:cNvGrpSpPr/>
                <p:nvPr/>
              </p:nvGrpSpPr>
              <p:grpSpPr>
                <a:xfrm>
                  <a:off x="9548592" y="5239706"/>
                  <a:ext cx="309679" cy="570387"/>
                  <a:chOff x="10309476" y="347854"/>
                  <a:chExt cx="641141" cy="1241197"/>
                </a:xfrm>
              </p:grpSpPr>
              <p:sp>
                <p:nvSpPr>
                  <p:cNvPr id="122" name="Yamuk 121"/>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3" name="Yamuk 122"/>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4" name="Dikdörtgen 123"/>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5" name="Yuvarlatılmış Dikdörtgen 124"/>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26" name="Düz Bağlayıcı 125"/>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7" name="Düz Bağlayıcı 126"/>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8" name="Düz Bağlayıcı 127"/>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29" name="Resim 128"/>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0" name="Grup 129"/>
                <p:cNvGrpSpPr/>
                <p:nvPr/>
              </p:nvGrpSpPr>
              <p:grpSpPr>
                <a:xfrm>
                  <a:off x="8137331" y="5276898"/>
                  <a:ext cx="309679" cy="570387"/>
                  <a:chOff x="10309476" y="347854"/>
                  <a:chExt cx="641141" cy="1241197"/>
                </a:xfrm>
              </p:grpSpPr>
              <p:sp>
                <p:nvSpPr>
                  <p:cNvPr id="131" name="Yamuk 130"/>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2" name="Yamuk 131"/>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3" name="Dikdörtgen 132"/>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4" name="Yuvarlatılmış Dikdörtgen 133"/>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35" name="Düz Bağlayıcı 134"/>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6" name="Düz Bağlayıcı 135"/>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7" name="Düz Bağlayıcı 136"/>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8" name="Resim 137"/>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39" name="Grup 138"/>
                <p:cNvGrpSpPr/>
                <p:nvPr/>
              </p:nvGrpSpPr>
              <p:grpSpPr>
                <a:xfrm>
                  <a:off x="8906481" y="5341297"/>
                  <a:ext cx="309679" cy="570387"/>
                  <a:chOff x="10309476" y="347854"/>
                  <a:chExt cx="641141" cy="1241197"/>
                </a:xfrm>
              </p:grpSpPr>
              <p:sp>
                <p:nvSpPr>
                  <p:cNvPr id="140" name="Yamuk 139"/>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1" name="Yamuk 140"/>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2" name="Dikdörtgen 141"/>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43" name="Yuvarlatılmış Dikdörtgen 142"/>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44" name="Düz Bağlayıcı 143"/>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5" name="Düz Bağlayıcı 144"/>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6" name="Düz Bağlayıcı 145"/>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7" name="Resim 146"/>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48" name="Grup 147"/>
                <p:cNvGrpSpPr/>
                <p:nvPr/>
              </p:nvGrpSpPr>
              <p:grpSpPr>
                <a:xfrm>
                  <a:off x="9421744" y="4511614"/>
                  <a:ext cx="309679" cy="570387"/>
                  <a:chOff x="10309476" y="347854"/>
                  <a:chExt cx="641141" cy="1241197"/>
                </a:xfrm>
              </p:grpSpPr>
              <p:sp>
                <p:nvSpPr>
                  <p:cNvPr id="149" name="Yamuk 148"/>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0" name="Yamuk 149"/>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1" name="Dikdörtgen 150"/>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52" name="Yuvarlatılmış Dikdörtgen 151"/>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53" name="Düz Bağlayıcı 152"/>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Düz Bağlayıcı 153"/>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5" name="Düz Bağlayıcı 154"/>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56" name="Resim 155"/>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157" name="Grup 156"/>
                <p:cNvGrpSpPr/>
                <p:nvPr/>
              </p:nvGrpSpPr>
              <p:grpSpPr>
                <a:xfrm>
                  <a:off x="8369218" y="4543439"/>
                  <a:ext cx="309679" cy="570387"/>
                  <a:chOff x="10309476" y="347854"/>
                  <a:chExt cx="641141" cy="1241197"/>
                </a:xfrm>
              </p:grpSpPr>
              <p:sp>
                <p:nvSpPr>
                  <p:cNvPr id="158" name="Yamuk 15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9" name="Yamuk 15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0" name="Dikdörtgen 15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1" name="Yuvarlatılmış Dikdörtgen 16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62" name="Düz Bağlayıcı 16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3" name="Düz Bağlayıcı 16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4" name="Düz Bağlayıcı 16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5" name="Resim 16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cxnSp>
              <p:nvCxnSpPr>
                <p:cNvPr id="42" name="Düz Ok Bağlayıcısı 41"/>
                <p:cNvCxnSpPr>
                  <a:stCxn id="115" idx="2"/>
                  <a:endCxn id="142" idx="0"/>
                </p:cNvCxnSpPr>
                <p:nvPr/>
              </p:nvCxnSpPr>
              <p:spPr>
                <a:xfrm>
                  <a:off x="9023024" y="4787383"/>
                  <a:ext cx="38297" cy="55391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6" name="Düz Ok Bağlayıcısı 165"/>
                <p:cNvCxnSpPr>
                  <a:stCxn id="160" idx="3"/>
                  <a:endCxn id="151" idx="1"/>
                </p:cNvCxnSpPr>
                <p:nvPr/>
              </p:nvCxnSpPr>
              <p:spPr>
                <a:xfrm flipV="1">
                  <a:off x="8678897" y="4787935"/>
                  <a:ext cx="742847" cy="318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7" name="Düz Ok Bağlayıcısı 166"/>
                <p:cNvCxnSpPr>
                  <a:stCxn id="124" idx="1"/>
                  <a:endCxn id="142" idx="3"/>
                </p:cNvCxnSpPr>
                <p:nvPr/>
              </p:nvCxnSpPr>
              <p:spPr>
                <a:xfrm flipH="1">
                  <a:off x="9216160" y="5516027"/>
                  <a:ext cx="332432" cy="1015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8" name="Düz Ok Bağlayıcısı 167"/>
                <p:cNvCxnSpPr>
                  <a:stCxn id="133" idx="3"/>
                  <a:endCxn id="142" idx="1"/>
                </p:cNvCxnSpPr>
                <p:nvPr/>
              </p:nvCxnSpPr>
              <p:spPr>
                <a:xfrm>
                  <a:off x="8447010" y="5553219"/>
                  <a:ext cx="459471" cy="64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9" name="Düz Ok Bağlayıcısı 168"/>
                <p:cNvCxnSpPr>
                  <a:stCxn id="160" idx="3"/>
                  <a:endCxn id="124" idx="1"/>
                </p:cNvCxnSpPr>
                <p:nvPr/>
              </p:nvCxnSpPr>
              <p:spPr>
                <a:xfrm>
                  <a:off x="8678897" y="4819760"/>
                  <a:ext cx="869695" cy="69626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2" name="Düz Ok Bağlayıcısı 171"/>
                <p:cNvCxnSpPr>
                  <a:stCxn id="151" idx="1"/>
                  <a:endCxn id="142" idx="3"/>
                </p:cNvCxnSpPr>
                <p:nvPr/>
              </p:nvCxnSpPr>
              <p:spPr>
                <a:xfrm flipH="1">
                  <a:off x="9216160" y="4787935"/>
                  <a:ext cx="205584" cy="82968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5" name="Düz Ok Bağlayıcısı 174"/>
                <p:cNvCxnSpPr>
                  <a:stCxn id="115" idx="2"/>
                </p:cNvCxnSpPr>
                <p:nvPr/>
              </p:nvCxnSpPr>
              <p:spPr>
                <a:xfrm flipH="1">
                  <a:off x="8461608" y="4787383"/>
                  <a:ext cx="561416" cy="75165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
            <p:nvSpPr>
              <p:cNvPr id="179" name="Unvan 1"/>
              <p:cNvSpPr txBox="1">
                <a:spLocks/>
              </p:cNvSpPr>
              <p:nvPr/>
            </p:nvSpPr>
            <p:spPr>
              <a:xfrm>
                <a:off x="7942659" y="3708018"/>
                <a:ext cx="2247627" cy="4185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Run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2" name="Metin kutusu 1">
              <a:extLst>
                <a:ext uri="{FF2B5EF4-FFF2-40B4-BE49-F238E27FC236}">
                  <a16:creationId xmlns:a16="http://schemas.microsoft.com/office/drawing/2014/main" id="{5056A419-65B9-45F7-BC8F-AF62B0DF3BF0}"/>
                </a:ext>
              </a:extLst>
            </p:cNvPr>
            <p:cNvSpPr txBox="1"/>
            <p:nvPr/>
          </p:nvSpPr>
          <p:spPr>
            <a:xfrm>
              <a:off x="5610575" y="6028660"/>
              <a:ext cx="824249" cy="369332"/>
            </a:xfrm>
            <a:prstGeom prst="rect">
              <a:avLst/>
            </a:prstGeom>
            <a:noFill/>
          </p:spPr>
          <p:txBody>
            <a:bodyPr wrap="square" rtlCol="0">
              <a:spAutoFit/>
            </a:bodyPr>
            <a:lstStyle/>
            <a:p>
              <a:pPr algn="ctr"/>
              <a:r>
                <a:rPr lang="en-US" dirty="0"/>
                <a:t>RDDs</a:t>
              </a:r>
            </a:p>
          </p:txBody>
        </p:sp>
      </p:grpSp>
      <p:sp>
        <p:nvSpPr>
          <p:cNvPr id="105" name="Dikdörtgen 104">
            <a:extLst>
              <a:ext uri="{FF2B5EF4-FFF2-40B4-BE49-F238E27FC236}">
                <a16:creationId xmlns:a16="http://schemas.microsoft.com/office/drawing/2014/main" id="{0D42A582-B8F7-4B47-89D9-A05DDE8493D0}"/>
              </a:ext>
            </a:extLst>
          </p:cNvPr>
          <p:cNvSpPr/>
          <p:nvPr/>
        </p:nvSpPr>
        <p:spPr>
          <a:xfrm>
            <a:off x="546837" y="4412937"/>
            <a:ext cx="2937529" cy="1200329"/>
          </a:xfrm>
          <a:prstGeom prst="rect">
            <a:avLst/>
          </a:prstGeom>
        </p:spPr>
        <p:txBody>
          <a:bodyPr wrap="square">
            <a:spAutoFit/>
          </a:bodyPr>
          <a:lstStyle/>
          <a:p>
            <a:r>
              <a:rPr lang="en-US" b="1" dirty="0">
                <a:solidFill>
                  <a:srgbClr val="292929"/>
                </a:solidFill>
                <a:latin typeface="charter"/>
              </a:rPr>
              <a:t>switch join strategies,</a:t>
            </a:r>
            <a:r>
              <a:rPr lang="en-US" dirty="0">
                <a:solidFill>
                  <a:srgbClr val="292929"/>
                </a:solidFill>
                <a:latin typeface="charter"/>
              </a:rPr>
              <a:t> </a:t>
            </a:r>
            <a:r>
              <a:rPr lang="en-US" b="1" dirty="0">
                <a:solidFill>
                  <a:srgbClr val="292929"/>
                </a:solidFill>
                <a:latin typeface="charter"/>
              </a:rPr>
              <a:t>coalesce the number of shuffle partitions</a:t>
            </a:r>
            <a:r>
              <a:rPr lang="en-US" dirty="0">
                <a:solidFill>
                  <a:srgbClr val="292929"/>
                </a:solidFill>
                <a:latin typeface="charter"/>
              </a:rPr>
              <a:t>, or </a:t>
            </a:r>
            <a:r>
              <a:rPr lang="en-US" b="1" dirty="0">
                <a:solidFill>
                  <a:srgbClr val="292929"/>
                </a:solidFill>
                <a:latin typeface="charter"/>
              </a:rPr>
              <a:t>optimize skew joins</a:t>
            </a:r>
            <a:endParaRPr lang="tr-TR" dirty="0"/>
          </a:p>
        </p:txBody>
      </p:sp>
      <p:sp>
        <p:nvSpPr>
          <p:cNvPr id="170" name="Sağ Ok 180">
            <a:extLst>
              <a:ext uri="{FF2B5EF4-FFF2-40B4-BE49-F238E27FC236}">
                <a16:creationId xmlns:a16="http://schemas.microsoft.com/office/drawing/2014/main" id="{8C662A42-DB8D-4954-8444-0E31A0925483}"/>
              </a:ext>
            </a:extLst>
          </p:cNvPr>
          <p:cNvSpPr/>
          <p:nvPr/>
        </p:nvSpPr>
        <p:spPr>
          <a:xfrm rot="12233527">
            <a:off x="1644759" y="3894462"/>
            <a:ext cx="3172343"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1" name="Unvan 1">
            <a:extLst>
              <a:ext uri="{FF2B5EF4-FFF2-40B4-BE49-F238E27FC236}">
                <a16:creationId xmlns:a16="http://schemas.microsoft.com/office/drawing/2014/main" id="{0D618B0A-0124-4AA4-A0B9-FD776689CBF8}"/>
              </a:ext>
            </a:extLst>
          </p:cNvPr>
          <p:cNvSpPr txBox="1">
            <a:spLocks/>
          </p:cNvSpPr>
          <p:nvPr/>
        </p:nvSpPr>
        <p:spPr>
          <a:xfrm>
            <a:off x="254458" y="5907050"/>
            <a:ext cx="4863802" cy="47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CD1F26"/>
                </a:solidFill>
                <a:latin typeface="Chromatica" panose="00000500000000000000" pitchFamily="50" charset="-94"/>
                <a:ea typeface="Verdana" panose="020B0604030504040204" pitchFamily="34" charset="0"/>
                <a:cs typeface="Arial" panose="020B0604020202020204" pitchFamily="34" charset="0"/>
              </a:rPr>
              <a:t>Adaptive Query Execution</a:t>
            </a:r>
          </a:p>
        </p:txBody>
      </p:sp>
    </p:spTree>
    <p:extLst>
      <p:ext uri="{BB962C8B-B14F-4D97-AF65-F5344CB8AC3E}">
        <p14:creationId xmlns:p14="http://schemas.microsoft.com/office/powerpoint/2010/main" val="389317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wipe(down)">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fade">
                                      <p:cBhvr>
                                        <p:cTn id="1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70" grpId="0" animBg="1"/>
      <p:bldP spid="1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kdörtgen 8"/>
          <p:cNvSpPr/>
          <p:nvPr/>
        </p:nvSpPr>
        <p:spPr>
          <a:xfrm>
            <a:off x="3677196" y="3708288"/>
            <a:ext cx="1657978" cy="19292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95000"/>
                    <a:lumOff val="5000"/>
                  </a:schemeClr>
                </a:solidFill>
              </a:rPr>
              <a:t>Spark Catalyst Optimizer</a:t>
            </a:r>
          </a:p>
        </p:txBody>
      </p:sp>
      <p:graphicFrame>
        <p:nvGraphicFramePr>
          <p:cNvPr id="18" name="Tablo 17"/>
          <p:cNvGraphicFramePr>
            <a:graphicFrameLocks noGrp="1"/>
          </p:cNvGraphicFramePr>
          <p:nvPr>
            <p:extLst>
              <p:ext uri="{D42A27DB-BD31-4B8C-83A1-F6EECF244321}">
                <p14:modId xmlns:p14="http://schemas.microsoft.com/office/powerpoint/2010/main" val="3129764538"/>
              </p:ext>
            </p:extLst>
          </p:nvPr>
        </p:nvGraphicFramePr>
        <p:xfrm>
          <a:off x="1111759" y="716678"/>
          <a:ext cx="1835655" cy="648730"/>
        </p:xfrm>
        <a:graphic>
          <a:graphicData uri="http://schemas.openxmlformats.org/drawingml/2006/table">
            <a:tbl>
              <a:tblPr firstRow="1" bandRow="1">
                <a:tableStyleId>{5C22544A-7EE6-4342-B048-85BDC9FD1C3A}</a:tableStyleId>
              </a:tblPr>
              <a:tblGrid>
                <a:gridCol w="681963">
                  <a:extLst>
                    <a:ext uri="{9D8B030D-6E8A-4147-A177-3AD203B41FA5}">
                      <a16:colId xmlns:a16="http://schemas.microsoft.com/office/drawing/2014/main" val="20000"/>
                    </a:ext>
                  </a:extLst>
                </a:gridCol>
                <a:gridCol w="1153692">
                  <a:extLst>
                    <a:ext uri="{9D8B030D-6E8A-4147-A177-3AD203B41FA5}">
                      <a16:colId xmlns:a16="http://schemas.microsoft.com/office/drawing/2014/main" val="20001"/>
                    </a:ext>
                  </a:extLst>
                </a:gridCol>
              </a:tblGrid>
              <a:tr h="343000">
                <a:tc>
                  <a:txBody>
                    <a:bodyPr/>
                    <a:lstStyle/>
                    <a:p>
                      <a:r>
                        <a:rPr lang="tr-TR" sz="1400" dirty="0"/>
                        <a:t>ID</a:t>
                      </a:r>
                      <a:endParaRPr lang="en-US" sz="1400" dirty="0"/>
                    </a:p>
                  </a:txBody>
                  <a:tcPr/>
                </a:tc>
                <a:tc>
                  <a:txBody>
                    <a:bodyPr/>
                    <a:lstStyle/>
                    <a:p>
                      <a:r>
                        <a:rPr lang="en-US" sz="1400" noProof="0" dirty="0"/>
                        <a:t>Date</a:t>
                      </a:r>
                    </a:p>
                  </a:txBody>
                  <a:tcPr/>
                </a:tc>
                <a:extLst>
                  <a:ext uri="{0D108BD9-81ED-4DB2-BD59-A6C34878D82A}">
                    <a16:rowId xmlns:a16="http://schemas.microsoft.com/office/drawing/2014/main" val="10000"/>
                  </a:ext>
                </a:extLst>
              </a:tr>
              <a:tr h="305730">
                <a:tc>
                  <a:txBody>
                    <a:bodyPr/>
                    <a:lstStyle/>
                    <a:p>
                      <a:r>
                        <a:rPr lang="tr-TR" sz="1400" dirty="0"/>
                        <a:t>1.</a:t>
                      </a:r>
                      <a:endParaRPr lang="en-US" sz="1400" dirty="0"/>
                    </a:p>
                  </a:txBody>
                  <a:tcPr/>
                </a:tc>
                <a:tc>
                  <a:txBody>
                    <a:bodyPr/>
                    <a:lstStyle/>
                    <a:p>
                      <a:r>
                        <a:rPr lang="tr-TR" sz="1400" dirty="0"/>
                        <a:t>2018-07-04</a:t>
                      </a:r>
                      <a:endParaRPr lang="en-US" sz="1400" dirty="0"/>
                    </a:p>
                  </a:txBody>
                  <a:tcPr/>
                </a:tc>
                <a:extLst>
                  <a:ext uri="{0D108BD9-81ED-4DB2-BD59-A6C34878D82A}">
                    <a16:rowId xmlns:a16="http://schemas.microsoft.com/office/drawing/2014/main" val="10001"/>
                  </a:ext>
                </a:extLst>
              </a:tr>
            </a:tbl>
          </a:graphicData>
        </a:graphic>
      </p:graphicFrame>
      <p:pic>
        <p:nvPicPr>
          <p:cNvPr id="19" name="Resim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55963" y="2542351"/>
            <a:ext cx="1079297" cy="1048857"/>
          </a:xfrm>
          <a:prstGeom prst="rect">
            <a:avLst/>
          </a:prstGeom>
        </p:spPr>
      </p:pic>
      <p:sp>
        <p:nvSpPr>
          <p:cNvPr id="22" name="Sağ Ok 21"/>
          <p:cNvSpPr/>
          <p:nvPr/>
        </p:nvSpPr>
        <p:spPr>
          <a:xfrm rot="3475132">
            <a:off x="1441139" y="2366591"/>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ulut Belirtme Çizgisi 19"/>
          <p:cNvSpPr/>
          <p:nvPr/>
        </p:nvSpPr>
        <p:spPr>
          <a:xfrm>
            <a:off x="1652014" y="1627152"/>
            <a:ext cx="2758105" cy="1211789"/>
          </a:xfrm>
          <a:prstGeom prst="cloudCallout">
            <a:avLst>
              <a:gd name="adj1" fmla="val -82003"/>
              <a:gd name="adj2" fmla="val 23214"/>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Get month and year as new columns.</a:t>
            </a:r>
          </a:p>
        </p:txBody>
      </p:sp>
      <p:sp>
        <p:nvSpPr>
          <p:cNvPr id="23" name="Sağ Ok 22"/>
          <p:cNvSpPr/>
          <p:nvPr/>
        </p:nvSpPr>
        <p:spPr>
          <a:xfrm rot="19560392">
            <a:off x="5373630" y="2830204"/>
            <a:ext cx="2581606" cy="670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51381" y="1520222"/>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5" name="Düz Ok Bağlayıcısı 24"/>
          <p:cNvCxnSpPr>
            <a:stCxn id="24" idx="4"/>
            <a:endCxn id="26" idx="0"/>
          </p:cNvCxnSpPr>
          <p:nvPr/>
        </p:nvCxnSpPr>
        <p:spPr>
          <a:xfrm>
            <a:off x="8686331" y="2004216"/>
            <a:ext cx="450153" cy="567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01534" y="257187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Oval 26"/>
          <p:cNvSpPr/>
          <p:nvPr/>
        </p:nvSpPr>
        <p:spPr>
          <a:xfrm>
            <a:off x="9279662" y="3682399"/>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Oval 27"/>
          <p:cNvSpPr/>
          <p:nvPr/>
        </p:nvSpPr>
        <p:spPr>
          <a:xfrm>
            <a:off x="9279662" y="4777135"/>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Düz Ok Bağlayıcısı 28"/>
          <p:cNvCxnSpPr>
            <a:stCxn id="26" idx="4"/>
            <a:endCxn id="27" idx="0"/>
          </p:cNvCxnSpPr>
          <p:nvPr/>
        </p:nvCxnSpPr>
        <p:spPr>
          <a:xfrm>
            <a:off x="9136484" y="3055869"/>
            <a:ext cx="378128" cy="626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Düz Ok Bağlayıcısı 29"/>
          <p:cNvCxnSpPr>
            <a:stCxn id="27" idx="4"/>
            <a:endCxn id="28" idx="0"/>
          </p:cNvCxnSpPr>
          <p:nvPr/>
        </p:nvCxnSpPr>
        <p:spPr>
          <a:xfrm>
            <a:off x="9514612" y="4166393"/>
            <a:ext cx="0" cy="6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9417344" y="13048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2" name="Düz Ok Bağlayıcısı 31"/>
          <p:cNvCxnSpPr>
            <a:stCxn id="31" idx="4"/>
            <a:endCxn id="26" idx="0"/>
          </p:cNvCxnSpPr>
          <p:nvPr/>
        </p:nvCxnSpPr>
        <p:spPr>
          <a:xfrm flipH="1">
            <a:off x="9136484" y="1788821"/>
            <a:ext cx="515810" cy="783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Dikdörtgen 34"/>
          <p:cNvSpPr/>
          <p:nvPr/>
        </p:nvSpPr>
        <p:spPr>
          <a:xfrm>
            <a:off x="8406343" y="878164"/>
            <a:ext cx="1381789" cy="369332"/>
          </a:xfrm>
          <a:prstGeom prst="rect">
            <a:avLst/>
          </a:prstGeom>
        </p:spPr>
        <p:txBody>
          <a:bodyPr wrap="none">
            <a:spAutoFit/>
          </a:bodyPr>
          <a:lstStyle/>
          <a:p>
            <a:pPr algn="ctr"/>
            <a:r>
              <a:rPr lang="en-US" dirty="0">
                <a:solidFill>
                  <a:schemeClr val="tx1">
                    <a:lumMod val="95000"/>
                    <a:lumOff val="5000"/>
                  </a:schemeClr>
                </a:solidFill>
              </a:rPr>
              <a:t>Physical Plan</a:t>
            </a:r>
          </a:p>
        </p:txBody>
      </p:sp>
    </p:spTree>
    <p:extLst>
      <p:ext uri="{BB962C8B-B14F-4D97-AF65-F5344CB8AC3E}">
        <p14:creationId xmlns:p14="http://schemas.microsoft.com/office/powerpoint/2010/main" val="177379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542141" y="114327"/>
            <a:ext cx="9107717" cy="575978"/>
          </a:xfrm>
        </p:spPr>
        <p:txBody>
          <a:bodyPr>
            <a:noAutofit/>
          </a:bodyPr>
          <a:lstStyle/>
          <a:p>
            <a:r>
              <a:rPr lang="en-US" sz="2800" b="1">
                <a:solidFill>
                  <a:srgbClr val="CD1F26"/>
                </a:solidFill>
                <a:latin typeface="Chromatica" panose="00000500000000000000" pitchFamily="50" charset="-94"/>
                <a:ea typeface="Verdana" panose="020B0604030504040204" pitchFamily="34" charset="0"/>
                <a:cs typeface="Arial" panose="020B0604020202020204" pitchFamily="34" charset="0"/>
              </a:rPr>
              <a:t>Transformation – Action – Lazy evaluation</a:t>
            </a:r>
          </a:p>
        </p:txBody>
      </p:sp>
      <p:sp>
        <p:nvSpPr>
          <p:cNvPr id="91" name="Dikdörtgen 90"/>
          <p:cNvSpPr/>
          <p:nvPr/>
        </p:nvSpPr>
        <p:spPr>
          <a:xfrm>
            <a:off x="5265803" y="973290"/>
            <a:ext cx="6399145" cy="1017330"/>
          </a:xfrm>
          <a:prstGeom prst="rect">
            <a:avLst/>
          </a:prstGeom>
        </p:spPr>
        <p:txBody>
          <a:bodyPr wrap="square">
            <a:spAutoFit/>
          </a:bodyPr>
          <a:lstStyle/>
          <a:p>
            <a:pPr>
              <a:lnSpc>
                <a:spcPct val="150000"/>
              </a:lnSpc>
            </a:pPr>
            <a:r>
              <a:rPr lang="en-US" sz="2400" dirty="0">
                <a:solidFill>
                  <a:srgbClr val="404041"/>
                </a:solidFill>
                <a:latin typeface="Roboto"/>
              </a:rPr>
              <a:t>Original dataframe: </a:t>
            </a:r>
          </a:p>
          <a:p>
            <a:pPr>
              <a:lnSpc>
                <a:spcPct val="150000"/>
              </a:lnSpc>
            </a:pPr>
            <a:r>
              <a:rPr lang="en-US" dirty="0">
                <a:solidFill>
                  <a:srgbClr val="404041"/>
                </a:solidFill>
                <a:latin typeface="Consolas" panose="020B0609020204030204" pitchFamily="49" charset="0"/>
              </a:rPr>
              <a:t>df = </a:t>
            </a:r>
            <a:r>
              <a:rPr lang="en-US" dirty="0" err="1">
                <a:solidFill>
                  <a:srgbClr val="404041"/>
                </a:solidFill>
                <a:latin typeface="Consolas" panose="020B0609020204030204" pitchFamily="49" charset="0"/>
              </a:rPr>
              <a:t>spark.read.format</a:t>
            </a:r>
            <a:r>
              <a:rPr lang="en-US" dirty="0">
                <a:solidFill>
                  <a:srgbClr val="404041"/>
                </a:solidFill>
                <a:latin typeface="Consolas" panose="020B0609020204030204" pitchFamily="49" charset="0"/>
              </a:rPr>
              <a:t>(</a:t>
            </a:r>
            <a:r>
              <a:rPr lang="en-US" dirty="0">
                <a:latin typeface="Consolas" panose="020B0609020204030204" pitchFamily="49" charset="0"/>
              </a:rPr>
              <a:t>"</a:t>
            </a:r>
            <a:r>
              <a:rPr lang="en-US" dirty="0">
                <a:solidFill>
                  <a:srgbClr val="404041"/>
                </a:solidFill>
                <a:latin typeface="Consolas" panose="020B0609020204030204" pitchFamily="49" charset="0"/>
              </a:rPr>
              <a:t>csv</a:t>
            </a:r>
            <a:r>
              <a:rPr lang="en-US" dirty="0">
                <a:latin typeface="Consolas" panose="020B0609020204030204" pitchFamily="49" charset="0"/>
              </a:rPr>
              <a:t>"</a:t>
            </a:r>
            <a:r>
              <a:rPr lang="en-US" dirty="0">
                <a:solidFill>
                  <a:srgbClr val="404041"/>
                </a:solidFill>
                <a:latin typeface="Consolas" panose="020B0609020204030204" pitchFamily="49" charset="0"/>
              </a:rPr>
              <a:t>).load(</a:t>
            </a:r>
            <a:r>
              <a:rPr lang="en-US" dirty="0">
                <a:latin typeface="Consolas" panose="020B0609020204030204" pitchFamily="49" charset="0"/>
              </a:rPr>
              <a:t>"</a:t>
            </a:r>
            <a:r>
              <a:rPr lang="en-US" dirty="0">
                <a:solidFill>
                  <a:srgbClr val="404041"/>
                </a:solidFill>
                <a:latin typeface="Consolas" panose="020B0609020204030204" pitchFamily="49" charset="0"/>
              </a:rPr>
              <a:t>path</a:t>
            </a:r>
            <a:r>
              <a:rPr lang="en-US" dirty="0">
                <a:latin typeface="Consolas" panose="020B0609020204030204" pitchFamily="49" charset="0"/>
              </a:rPr>
              <a:t>"</a:t>
            </a:r>
            <a:r>
              <a:rPr lang="en-US" dirty="0">
                <a:solidFill>
                  <a:srgbClr val="404041"/>
                </a:solidFill>
                <a:latin typeface="Consolas" panose="020B0609020204030204" pitchFamily="49" charset="0"/>
              </a:rPr>
              <a:t>)</a:t>
            </a:r>
          </a:p>
        </p:txBody>
      </p:sp>
      <p:graphicFrame>
        <p:nvGraphicFramePr>
          <p:cNvPr id="3" name="Tablo 2"/>
          <p:cNvGraphicFramePr>
            <a:graphicFrameLocks noGrp="1"/>
          </p:cNvGraphicFramePr>
          <p:nvPr>
            <p:extLst>
              <p:ext uri="{D42A27DB-BD31-4B8C-83A1-F6EECF244321}">
                <p14:modId xmlns:p14="http://schemas.microsoft.com/office/powerpoint/2010/main" val="3833459212"/>
              </p:ext>
            </p:extLst>
          </p:nvPr>
        </p:nvGraphicFramePr>
        <p:xfrm>
          <a:off x="295296" y="1039994"/>
          <a:ext cx="2313716" cy="741680"/>
        </p:xfrm>
        <a:graphic>
          <a:graphicData uri="http://schemas.openxmlformats.org/drawingml/2006/table">
            <a:tbl>
              <a:tblPr firstRow="1" bandRow="1">
                <a:tableStyleId>{5C22544A-7EE6-4342-B048-85BDC9FD1C3A}</a:tableStyleId>
              </a:tblPr>
              <a:tblGrid>
                <a:gridCol w="859566">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tblGrid>
              <a:tr h="370840">
                <a:tc>
                  <a:txBody>
                    <a:bodyPr/>
                    <a:lstStyle/>
                    <a:p>
                      <a:r>
                        <a:rPr lang="tr-TR" dirty="0"/>
                        <a:t>ID</a:t>
                      </a:r>
                      <a:endParaRPr lang="en-US" dirty="0"/>
                    </a:p>
                  </a:txBody>
                  <a:tcPr/>
                </a:tc>
                <a:tc>
                  <a:txBody>
                    <a:bodyPr/>
                    <a:lstStyle/>
                    <a:p>
                      <a:r>
                        <a:rPr lang="en-US" noProof="0" dirty="0"/>
                        <a:t>Date</a:t>
                      </a:r>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extLst>
                  <a:ext uri="{0D108BD9-81ED-4DB2-BD59-A6C34878D82A}">
                    <a16:rowId xmlns:a16="http://schemas.microsoft.com/office/drawing/2014/main" val="10001"/>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2299919310"/>
              </p:ext>
            </p:extLst>
          </p:nvPr>
        </p:nvGraphicFramePr>
        <p:xfrm>
          <a:off x="295296" y="2378707"/>
          <a:ext cx="2994004" cy="736600"/>
        </p:xfrm>
        <a:graphic>
          <a:graphicData uri="http://schemas.openxmlformats.org/drawingml/2006/table">
            <a:tbl>
              <a:tblPr firstRow="1" bandRow="1">
                <a:tableStyleId>{5C22544A-7EE6-4342-B048-85BDC9FD1C3A}</a:tableStyleId>
              </a:tblPr>
              <a:tblGrid>
                <a:gridCol w="839337">
                  <a:extLst>
                    <a:ext uri="{9D8B030D-6E8A-4147-A177-3AD203B41FA5}">
                      <a16:colId xmlns:a16="http://schemas.microsoft.com/office/drawing/2014/main" val="20000"/>
                    </a:ext>
                  </a:extLst>
                </a:gridCol>
                <a:gridCol w="1329167">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tblGrid>
              <a:tr h="357615">
                <a:tc>
                  <a:txBody>
                    <a:bodyPr/>
                    <a:lstStyle/>
                    <a:p>
                      <a:r>
                        <a:rPr lang="tr-TR" dirty="0"/>
                        <a:t>ID</a:t>
                      </a:r>
                      <a:endParaRPr lang="en-US" dirty="0"/>
                    </a:p>
                  </a:txBody>
                  <a:tcPr/>
                </a:tc>
                <a:tc>
                  <a:txBody>
                    <a:bodyPr/>
                    <a:lstStyle/>
                    <a:p>
                      <a:r>
                        <a:rPr lang="en-US" noProof="0" dirty="0"/>
                        <a:t>Date</a:t>
                      </a:r>
                    </a:p>
                  </a:txBody>
                  <a:tcPr/>
                </a:tc>
                <a:tc>
                  <a:txBody>
                    <a:bodyPr/>
                    <a:lstStyle/>
                    <a:p>
                      <a:r>
                        <a:rPr lang="en-US" noProof="0" dirty="0"/>
                        <a:t>Year</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87" name="Tablo 86"/>
          <p:cNvGraphicFramePr>
            <a:graphicFrameLocks noGrp="1"/>
          </p:cNvGraphicFramePr>
          <p:nvPr>
            <p:extLst>
              <p:ext uri="{D42A27DB-BD31-4B8C-83A1-F6EECF244321}">
                <p14:modId xmlns:p14="http://schemas.microsoft.com/office/powerpoint/2010/main" val="2914510665"/>
              </p:ext>
            </p:extLst>
          </p:nvPr>
        </p:nvGraphicFramePr>
        <p:xfrm>
          <a:off x="295296" y="3656470"/>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a:t>ID</a:t>
                      </a:r>
                      <a:endParaRPr lang="en-US" dirty="0"/>
                    </a:p>
                  </a:txBody>
                  <a:tcPr/>
                </a:tc>
                <a:tc>
                  <a:txBody>
                    <a:bodyPr/>
                    <a:lstStyle/>
                    <a:p>
                      <a:r>
                        <a:rPr lang="en-US" noProof="0" dirty="0"/>
                        <a:t>Date</a:t>
                      </a:r>
                    </a:p>
                  </a:txBody>
                  <a:tcPr/>
                </a:tc>
                <a:tc>
                  <a:txBody>
                    <a:bodyPr/>
                    <a:lstStyle/>
                    <a:p>
                      <a:r>
                        <a:rPr lang="en-US" noProof="0" dirty="0"/>
                        <a:t>Year</a:t>
                      </a:r>
                    </a:p>
                  </a:txBody>
                  <a:tcPr>
                    <a:solidFill>
                      <a:schemeClr val="bg1">
                        <a:lumMod val="85000"/>
                      </a:schemeClr>
                    </a:solidFill>
                  </a:tcPr>
                </a:tc>
                <a:tc>
                  <a:txBody>
                    <a:bodyPr/>
                    <a:lstStyle/>
                    <a:p>
                      <a:r>
                        <a:rPr lang="en-US" noProof="0" dirty="0"/>
                        <a:t>Mon</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solidFill>
                      <a:schemeClr val="bg1">
                        <a:lumMod val="85000"/>
                      </a:schemeClr>
                    </a:solidFill>
                  </a:tcPr>
                </a:tc>
                <a:tc>
                  <a:txBody>
                    <a:bodyPr/>
                    <a:lstStyle/>
                    <a:p>
                      <a:r>
                        <a:rPr lang="tr-TR" dirty="0"/>
                        <a:t>07</a:t>
                      </a:r>
                      <a:endParaRPr lang="en-US" dirty="0"/>
                    </a:p>
                  </a:txBody>
                  <a:tcPr>
                    <a:solidFill>
                      <a:schemeClr val="bg1">
                        <a:lumMod val="85000"/>
                      </a:schemeClr>
                    </a:solidFill>
                  </a:tcPr>
                </a:tc>
                <a:extLst>
                  <a:ext uri="{0D108BD9-81ED-4DB2-BD59-A6C34878D82A}">
                    <a16:rowId xmlns:a16="http://schemas.microsoft.com/office/drawing/2014/main" val="10001"/>
                  </a:ext>
                </a:extLst>
              </a:tr>
            </a:tbl>
          </a:graphicData>
        </a:graphic>
      </p:graphicFrame>
      <p:sp>
        <p:nvSpPr>
          <p:cNvPr id="88" name="Dikdörtgen 87"/>
          <p:cNvSpPr/>
          <p:nvPr/>
        </p:nvSpPr>
        <p:spPr>
          <a:xfrm>
            <a:off x="5265803" y="2260959"/>
            <a:ext cx="6164197" cy="1017330"/>
          </a:xfrm>
          <a:prstGeom prst="rect">
            <a:avLst/>
          </a:prstGeom>
        </p:spPr>
        <p:txBody>
          <a:bodyPr wrap="square">
            <a:spAutoFit/>
          </a:bodyPr>
          <a:lstStyle/>
          <a:p>
            <a:pPr>
              <a:lnSpc>
                <a:spcPct val="150000"/>
              </a:lnSpc>
            </a:pPr>
            <a:r>
              <a:rPr lang="en-US" sz="2400" dirty="0">
                <a:solidFill>
                  <a:srgbClr val="404041"/>
                </a:solidFill>
                <a:latin typeface="Roboto"/>
              </a:rPr>
              <a:t>Get year: </a:t>
            </a:r>
          </a:p>
          <a:p>
            <a:pPr>
              <a:lnSpc>
                <a:spcPct val="150000"/>
              </a:lnSpc>
            </a:pPr>
            <a:r>
              <a:rPr lang="en-US" dirty="0">
                <a:solidFill>
                  <a:srgbClr val="404041"/>
                </a:solidFill>
                <a:latin typeface="Consolas" panose="020B0609020204030204" pitchFamily="49" charset="0"/>
              </a:rPr>
              <a:t>df2 = </a:t>
            </a:r>
            <a:r>
              <a:rPr lang="en-US" dirty="0" err="1">
                <a:latin typeface="Consolas" panose="020B0609020204030204" pitchFamily="49" charset="0"/>
              </a:rPr>
              <a:t>df.withColumn</a:t>
            </a:r>
            <a:r>
              <a:rPr lang="en-US" dirty="0">
                <a:latin typeface="Consolas" panose="020B0609020204030204" pitchFamily="49" charset="0"/>
              </a:rPr>
              <a:t>("Year", </a:t>
            </a:r>
            <a:r>
              <a:rPr lang="en-US" b="1" dirty="0">
                <a:latin typeface="Consolas" panose="020B0609020204030204" pitchFamily="49" charset="0"/>
              </a:rPr>
              <a:t>year</a:t>
            </a:r>
            <a:r>
              <a:rPr lang="en-US" dirty="0">
                <a:latin typeface="Consolas" panose="020B0609020204030204" pitchFamily="49" charset="0"/>
              </a:rPr>
              <a:t>("Date"))</a:t>
            </a:r>
            <a:endParaRPr lang="en-US" dirty="0">
              <a:solidFill>
                <a:srgbClr val="404041"/>
              </a:solidFill>
              <a:latin typeface="Consolas" panose="020B0609020204030204" pitchFamily="49" charset="0"/>
            </a:endParaRPr>
          </a:p>
        </p:txBody>
      </p:sp>
      <p:sp>
        <p:nvSpPr>
          <p:cNvPr id="89" name="Dikdörtgen 88"/>
          <p:cNvSpPr/>
          <p:nvPr/>
        </p:nvSpPr>
        <p:spPr>
          <a:xfrm>
            <a:off x="5265803" y="3441900"/>
            <a:ext cx="6399145" cy="1016945"/>
          </a:xfrm>
          <a:prstGeom prst="rect">
            <a:avLst/>
          </a:prstGeom>
        </p:spPr>
        <p:txBody>
          <a:bodyPr wrap="square">
            <a:spAutoFit/>
          </a:bodyPr>
          <a:lstStyle/>
          <a:p>
            <a:pPr>
              <a:lnSpc>
                <a:spcPct val="150000"/>
              </a:lnSpc>
            </a:pPr>
            <a:r>
              <a:rPr lang="en-US" sz="2400" dirty="0">
                <a:solidFill>
                  <a:srgbClr val="404041"/>
                </a:solidFill>
                <a:latin typeface="Roboto"/>
              </a:rPr>
              <a:t>Get month:</a:t>
            </a:r>
          </a:p>
          <a:p>
            <a:pPr>
              <a:lnSpc>
                <a:spcPct val="150000"/>
              </a:lnSpc>
            </a:pPr>
            <a:r>
              <a:rPr lang="en-US" dirty="0">
                <a:solidFill>
                  <a:srgbClr val="404041"/>
                </a:solidFill>
                <a:latin typeface="Consolas" panose="020B0609020204030204" pitchFamily="49" charset="0"/>
              </a:rPr>
              <a:t>df3 = </a:t>
            </a:r>
            <a:r>
              <a:rPr lang="en-US" dirty="0">
                <a:latin typeface="Consolas" panose="020B0609020204030204" pitchFamily="49" charset="0"/>
              </a:rPr>
              <a:t>df2.withColumn("Mon", </a:t>
            </a:r>
            <a:r>
              <a:rPr lang="en-US" b="1" dirty="0">
                <a:latin typeface="Consolas" panose="020B0609020204030204" pitchFamily="49" charset="0"/>
              </a:rPr>
              <a:t>month</a:t>
            </a:r>
            <a:r>
              <a:rPr lang="en-US" dirty="0">
                <a:latin typeface="Consolas" panose="020B0609020204030204" pitchFamily="49" charset="0"/>
              </a:rPr>
              <a:t>("Date"))</a:t>
            </a:r>
            <a:endParaRPr lang="en-US" dirty="0">
              <a:solidFill>
                <a:srgbClr val="404041"/>
              </a:solidFill>
              <a:latin typeface="Roboto"/>
            </a:endParaRPr>
          </a:p>
        </p:txBody>
      </p:sp>
      <p:graphicFrame>
        <p:nvGraphicFramePr>
          <p:cNvPr id="92" name="Tablo 91"/>
          <p:cNvGraphicFramePr>
            <a:graphicFrameLocks noGrp="1"/>
          </p:cNvGraphicFramePr>
          <p:nvPr>
            <p:extLst>
              <p:ext uri="{D42A27DB-BD31-4B8C-83A1-F6EECF244321}">
                <p14:modId xmlns:p14="http://schemas.microsoft.com/office/powerpoint/2010/main" val="4187176657"/>
              </p:ext>
            </p:extLst>
          </p:nvPr>
        </p:nvGraphicFramePr>
        <p:xfrm>
          <a:off x="274614" y="5104787"/>
          <a:ext cx="3629004" cy="736600"/>
        </p:xfrm>
        <a:graphic>
          <a:graphicData uri="http://schemas.openxmlformats.org/drawingml/2006/table">
            <a:tbl>
              <a:tblPr firstRow="1" bandRow="1">
                <a:tableStyleId>{5C22544A-7EE6-4342-B048-85BDC9FD1C3A}</a:tableStyleId>
              </a:tblPr>
              <a:tblGrid>
                <a:gridCol w="809604">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698500">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tblGrid>
              <a:tr h="357615">
                <a:tc>
                  <a:txBody>
                    <a:bodyPr/>
                    <a:lstStyle/>
                    <a:p>
                      <a:r>
                        <a:rPr lang="tr-TR" dirty="0"/>
                        <a:t>ID</a:t>
                      </a:r>
                      <a:endParaRPr lang="en-US" dirty="0"/>
                    </a:p>
                  </a:txBody>
                  <a:tcPr/>
                </a:tc>
                <a:tc>
                  <a:txBody>
                    <a:bodyPr/>
                    <a:lstStyle/>
                    <a:p>
                      <a:r>
                        <a:rPr lang="en-US" noProof="0"/>
                        <a:t>Date</a:t>
                      </a:r>
                    </a:p>
                  </a:txBody>
                  <a:tcPr/>
                </a:tc>
                <a:tc>
                  <a:txBody>
                    <a:bodyPr/>
                    <a:lstStyle/>
                    <a:p>
                      <a:r>
                        <a:rPr lang="en-US" noProof="0"/>
                        <a:t>Year</a:t>
                      </a:r>
                    </a:p>
                  </a:txBody>
                  <a:tcPr/>
                </a:tc>
                <a:tc>
                  <a:txBody>
                    <a:bodyPr/>
                    <a:lstStyle/>
                    <a:p>
                      <a:r>
                        <a:rPr lang="en-US" noProof="0" dirty="0"/>
                        <a:t>Mon</a:t>
                      </a:r>
                    </a:p>
                  </a:txBody>
                  <a:tcPr/>
                </a:tc>
                <a:extLst>
                  <a:ext uri="{0D108BD9-81ED-4DB2-BD59-A6C34878D82A}">
                    <a16:rowId xmlns:a16="http://schemas.microsoft.com/office/drawing/2014/main" val="10000"/>
                  </a:ext>
                </a:extLst>
              </a:tr>
              <a:tr h="370840">
                <a:tc>
                  <a:txBody>
                    <a:bodyPr/>
                    <a:lstStyle/>
                    <a:p>
                      <a:r>
                        <a:rPr lang="tr-TR" dirty="0"/>
                        <a:t>1</a:t>
                      </a:r>
                      <a:endParaRPr lang="en-US" dirty="0"/>
                    </a:p>
                  </a:txBody>
                  <a:tcPr/>
                </a:tc>
                <a:tc>
                  <a:txBody>
                    <a:bodyPr/>
                    <a:lstStyle/>
                    <a:p>
                      <a:r>
                        <a:rPr lang="tr-TR" dirty="0"/>
                        <a:t>2018-07-04</a:t>
                      </a:r>
                      <a:endParaRPr lang="en-US" dirty="0"/>
                    </a:p>
                  </a:txBody>
                  <a:tcPr/>
                </a:tc>
                <a:tc>
                  <a:txBody>
                    <a:bodyPr/>
                    <a:lstStyle/>
                    <a:p>
                      <a:r>
                        <a:rPr lang="tr-TR" dirty="0"/>
                        <a:t>2018</a:t>
                      </a:r>
                      <a:endParaRPr lang="en-US" dirty="0"/>
                    </a:p>
                  </a:txBody>
                  <a:tcPr/>
                </a:tc>
                <a:tc>
                  <a:txBody>
                    <a:bodyPr/>
                    <a:lstStyle/>
                    <a:p>
                      <a:r>
                        <a:rPr lang="tr-TR" dirty="0"/>
                        <a:t>07</a:t>
                      </a:r>
                      <a:endParaRPr lang="en-US" dirty="0"/>
                    </a:p>
                  </a:txBody>
                  <a:tcPr/>
                </a:tc>
                <a:extLst>
                  <a:ext uri="{0D108BD9-81ED-4DB2-BD59-A6C34878D82A}">
                    <a16:rowId xmlns:a16="http://schemas.microsoft.com/office/drawing/2014/main" val="10001"/>
                  </a:ext>
                </a:extLst>
              </a:tr>
            </a:tbl>
          </a:graphicData>
        </a:graphic>
      </p:graphicFrame>
      <p:sp>
        <p:nvSpPr>
          <p:cNvPr id="93" name="Dikdörtgen 92"/>
          <p:cNvSpPr/>
          <p:nvPr/>
        </p:nvSpPr>
        <p:spPr>
          <a:xfrm>
            <a:off x="5265803" y="5034579"/>
            <a:ext cx="3522597" cy="584775"/>
          </a:xfrm>
          <a:prstGeom prst="rect">
            <a:avLst/>
          </a:prstGeom>
        </p:spPr>
        <p:txBody>
          <a:bodyPr wrap="square">
            <a:spAutoFit/>
          </a:bodyPr>
          <a:lstStyle/>
          <a:p>
            <a:pPr>
              <a:lnSpc>
                <a:spcPct val="150000"/>
              </a:lnSpc>
            </a:pPr>
            <a:r>
              <a:rPr lang="tr-TR" sz="2400" dirty="0">
                <a:solidFill>
                  <a:srgbClr val="404041"/>
                </a:solidFill>
                <a:latin typeface="Roboto"/>
              </a:rPr>
              <a:t>Show: </a:t>
            </a:r>
            <a:r>
              <a:rPr lang="tr-TR" dirty="0">
                <a:solidFill>
                  <a:srgbClr val="404041"/>
                </a:solidFill>
                <a:latin typeface="Consolas" panose="020B0609020204030204" pitchFamily="49" charset="0"/>
              </a:rPr>
              <a:t>df3.show()</a:t>
            </a:r>
            <a:endParaRPr lang="tr-TR" dirty="0">
              <a:solidFill>
                <a:srgbClr val="404041"/>
              </a:solidFill>
              <a:latin typeface="Roboto"/>
            </a:endParaRPr>
          </a:p>
        </p:txBody>
      </p:sp>
      <p:sp>
        <p:nvSpPr>
          <p:cNvPr id="17" name="Oval 16"/>
          <p:cNvSpPr/>
          <p:nvPr/>
        </p:nvSpPr>
        <p:spPr>
          <a:xfrm>
            <a:off x="2819400" y="117063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8" name="Düz Ok Bağlayıcısı 27"/>
          <p:cNvCxnSpPr>
            <a:stCxn id="17" idx="4"/>
            <a:endCxn id="94" idx="0"/>
          </p:cNvCxnSpPr>
          <p:nvPr/>
        </p:nvCxnSpPr>
        <p:spPr>
          <a:xfrm>
            <a:off x="3054350" y="1654627"/>
            <a:ext cx="614318" cy="87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433718" y="2527627"/>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5" name="Oval 94"/>
          <p:cNvSpPr/>
          <p:nvPr/>
        </p:nvSpPr>
        <p:spPr>
          <a:xfrm>
            <a:off x="4125151" y="3782773"/>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6" name="Oval 95"/>
          <p:cNvSpPr/>
          <p:nvPr/>
        </p:nvSpPr>
        <p:spPr>
          <a:xfrm>
            <a:off x="4114810" y="5231090"/>
            <a:ext cx="469900" cy="4839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Düz Ok Bağlayıcısı 96"/>
          <p:cNvCxnSpPr>
            <a:stCxn id="94" idx="4"/>
            <a:endCxn id="95" idx="0"/>
          </p:cNvCxnSpPr>
          <p:nvPr/>
        </p:nvCxnSpPr>
        <p:spPr>
          <a:xfrm>
            <a:off x="3668668" y="3011621"/>
            <a:ext cx="691433" cy="77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Düz Ok Bağlayıcısı 97"/>
          <p:cNvCxnSpPr>
            <a:stCxn id="95" idx="4"/>
            <a:endCxn id="96" idx="0"/>
          </p:cNvCxnSpPr>
          <p:nvPr/>
        </p:nvCxnSpPr>
        <p:spPr>
          <a:xfrm flipH="1">
            <a:off x="4349760" y="4266767"/>
            <a:ext cx="10341" cy="96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Dikdörtgen 1">
            <a:extLst>
              <a:ext uri="{FF2B5EF4-FFF2-40B4-BE49-F238E27FC236}">
                <a16:creationId xmlns:a16="http://schemas.microsoft.com/office/drawing/2014/main" id="{F18BA25F-379A-4E5B-8D41-573BA4D0D6EF}"/>
              </a:ext>
            </a:extLst>
          </p:cNvPr>
          <p:cNvSpPr/>
          <p:nvPr/>
        </p:nvSpPr>
        <p:spPr>
          <a:xfrm>
            <a:off x="4802137" y="788749"/>
            <a:ext cx="7038208" cy="4109515"/>
          </a:xfrm>
          <a:prstGeom prst="rect">
            <a:avLst/>
          </a:prstGeom>
          <a:solidFill>
            <a:srgbClr val="5B9BD5">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a:solidFill>
                  <a:srgbClr val="FF0000"/>
                </a:solidFill>
              </a:rPr>
              <a:t>TRANSFORMATION</a:t>
            </a:r>
          </a:p>
        </p:txBody>
      </p:sp>
      <p:sp>
        <p:nvSpPr>
          <p:cNvPr id="19" name="Dikdörtgen 18">
            <a:extLst>
              <a:ext uri="{FF2B5EF4-FFF2-40B4-BE49-F238E27FC236}">
                <a16:creationId xmlns:a16="http://schemas.microsoft.com/office/drawing/2014/main" id="{8D078BD7-0DA6-4DD8-9A44-C3D0AA1AE74C}"/>
              </a:ext>
            </a:extLst>
          </p:cNvPr>
          <p:cNvSpPr/>
          <p:nvPr/>
        </p:nvSpPr>
        <p:spPr>
          <a:xfrm>
            <a:off x="4828797" y="5072451"/>
            <a:ext cx="7038208" cy="812259"/>
          </a:xfrm>
          <a:prstGeom prst="rect">
            <a:avLst/>
          </a:prstGeom>
          <a:solidFill>
            <a:srgbClr val="FFC00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4000" dirty="0">
                <a:solidFill>
                  <a:srgbClr val="FF0000"/>
                </a:solidFill>
              </a:rPr>
              <a:t>ACTION</a:t>
            </a:r>
          </a:p>
        </p:txBody>
      </p:sp>
    </p:spTree>
    <p:extLst>
      <p:ext uri="{BB962C8B-B14F-4D97-AF65-F5344CB8AC3E}">
        <p14:creationId xmlns:p14="http://schemas.microsoft.com/office/powerpoint/2010/main" val="391156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up)">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500"/>
                                        <p:tgtEl>
                                          <p:spTgt spid="94"/>
                                        </p:tgtEl>
                                      </p:cBhvr>
                                    </p:animEffect>
                                  </p:childTnLst>
                                </p:cTn>
                              </p:par>
                            </p:childTnLst>
                          </p:cTn>
                        </p:par>
                        <p:par>
                          <p:cTn id="51" fill="hold">
                            <p:stCondLst>
                              <p:cond delay="1500"/>
                            </p:stCondLst>
                            <p:childTnLst>
                              <p:par>
                                <p:cTn id="52" presetID="22" presetClass="entr" presetSubtype="1" fill="hold" nodeType="after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wipe(up)">
                                      <p:cBhvr>
                                        <p:cTn id="54" dur="500"/>
                                        <p:tgtEl>
                                          <p:spTgt spid="97"/>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fade">
                                      <p:cBhvr>
                                        <p:cTn id="58" dur="500"/>
                                        <p:tgtEl>
                                          <p:spTgt spid="95"/>
                                        </p:tgtEl>
                                      </p:cBhvr>
                                    </p:animEffect>
                                  </p:childTnLst>
                                </p:cTn>
                              </p:par>
                            </p:childTnLst>
                          </p:cTn>
                        </p:par>
                        <p:par>
                          <p:cTn id="59" fill="hold">
                            <p:stCondLst>
                              <p:cond delay="2500"/>
                            </p:stCondLst>
                            <p:childTnLst>
                              <p:par>
                                <p:cTn id="60" presetID="22" presetClass="entr" presetSubtype="1" fill="hold" nodeType="afterEffect">
                                  <p:stCondLst>
                                    <p:cond delay="0"/>
                                  </p:stCondLst>
                                  <p:childTnLst>
                                    <p:set>
                                      <p:cBhvr>
                                        <p:cTn id="61" dur="1" fill="hold">
                                          <p:stCondLst>
                                            <p:cond delay="0"/>
                                          </p:stCondLst>
                                        </p:cTn>
                                        <p:tgtEl>
                                          <p:spTgt spid="98"/>
                                        </p:tgtEl>
                                        <p:attrNameLst>
                                          <p:attrName>style.visibility</p:attrName>
                                        </p:attrNameLst>
                                      </p:cBhvr>
                                      <p:to>
                                        <p:strVal val="visible"/>
                                      </p:to>
                                    </p:set>
                                    <p:animEffect transition="in" filter="wipe(up)">
                                      <p:cBhvr>
                                        <p:cTn id="62" dur="500"/>
                                        <p:tgtEl>
                                          <p:spTgt spid="98"/>
                                        </p:tgtEl>
                                      </p:cBhvr>
                                    </p:animEffect>
                                  </p:childTnLst>
                                </p:cTn>
                              </p:par>
                            </p:childTnLst>
                          </p:cTn>
                        </p:par>
                        <p:par>
                          <p:cTn id="63" fill="hold">
                            <p:stCondLst>
                              <p:cond delay="3000"/>
                            </p:stCondLst>
                            <p:childTnLst>
                              <p:par>
                                <p:cTn id="64" presetID="53" presetClass="entr" presetSubtype="16" fill="hold" grpId="0" nodeType="afterEffect">
                                  <p:stCondLst>
                                    <p:cond delay="0"/>
                                  </p:stCondLst>
                                  <p:childTnLst>
                                    <p:set>
                                      <p:cBhvr>
                                        <p:cTn id="65" dur="1" fill="hold">
                                          <p:stCondLst>
                                            <p:cond delay="0"/>
                                          </p:stCondLst>
                                        </p:cTn>
                                        <p:tgtEl>
                                          <p:spTgt spid="96"/>
                                        </p:tgtEl>
                                        <p:attrNameLst>
                                          <p:attrName>style.visibility</p:attrName>
                                        </p:attrNameLst>
                                      </p:cBhvr>
                                      <p:to>
                                        <p:strVal val="visible"/>
                                      </p:to>
                                    </p:set>
                                    <p:anim calcmode="lin" valueType="num">
                                      <p:cBhvr>
                                        <p:cTn id="66" dur="500" fill="hold"/>
                                        <p:tgtEl>
                                          <p:spTgt spid="96"/>
                                        </p:tgtEl>
                                        <p:attrNameLst>
                                          <p:attrName>ppt_w</p:attrName>
                                        </p:attrNameLst>
                                      </p:cBhvr>
                                      <p:tavLst>
                                        <p:tav tm="0">
                                          <p:val>
                                            <p:fltVal val="0"/>
                                          </p:val>
                                        </p:tav>
                                        <p:tav tm="100000">
                                          <p:val>
                                            <p:strVal val="#ppt_w"/>
                                          </p:val>
                                        </p:tav>
                                      </p:tavLst>
                                    </p:anim>
                                    <p:anim calcmode="lin" valueType="num">
                                      <p:cBhvr>
                                        <p:cTn id="67" dur="500" fill="hold"/>
                                        <p:tgtEl>
                                          <p:spTgt spid="96"/>
                                        </p:tgtEl>
                                        <p:attrNameLst>
                                          <p:attrName>ppt_h</p:attrName>
                                        </p:attrNameLst>
                                      </p:cBhvr>
                                      <p:tavLst>
                                        <p:tav tm="0">
                                          <p:val>
                                            <p:fltVal val="0"/>
                                          </p:val>
                                        </p:tav>
                                        <p:tav tm="100000">
                                          <p:val>
                                            <p:strVal val="#ppt_h"/>
                                          </p:val>
                                        </p:tav>
                                      </p:tavLst>
                                    </p:anim>
                                    <p:animEffect transition="in" filter="fade">
                                      <p:cBhvr>
                                        <p:cTn id="68" dur="500"/>
                                        <p:tgtEl>
                                          <p:spTgt spid="96"/>
                                        </p:tgtEl>
                                      </p:cBhvr>
                                    </p:animEffect>
                                  </p:childTnLst>
                                </p:cTn>
                              </p:par>
                              <p:par>
                                <p:cTn id="69" presetID="53" presetClass="entr" presetSubtype="16"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p:cTn id="71" dur="500" fill="hold"/>
                                        <p:tgtEl>
                                          <p:spTgt spid="92"/>
                                        </p:tgtEl>
                                        <p:attrNameLst>
                                          <p:attrName>ppt_w</p:attrName>
                                        </p:attrNameLst>
                                      </p:cBhvr>
                                      <p:tavLst>
                                        <p:tav tm="0">
                                          <p:val>
                                            <p:fltVal val="0"/>
                                          </p:val>
                                        </p:tav>
                                        <p:tav tm="100000">
                                          <p:val>
                                            <p:strVal val="#ppt_w"/>
                                          </p:val>
                                        </p:tav>
                                      </p:tavLst>
                                    </p:anim>
                                    <p:anim calcmode="lin" valueType="num">
                                      <p:cBhvr>
                                        <p:cTn id="72" dur="500" fill="hold"/>
                                        <p:tgtEl>
                                          <p:spTgt spid="92"/>
                                        </p:tgtEl>
                                        <p:attrNameLst>
                                          <p:attrName>ppt_h</p:attrName>
                                        </p:attrNameLst>
                                      </p:cBhvr>
                                      <p:tavLst>
                                        <p:tav tm="0">
                                          <p:val>
                                            <p:fltVal val="0"/>
                                          </p:val>
                                        </p:tav>
                                        <p:tav tm="100000">
                                          <p:val>
                                            <p:strVal val="#ppt_h"/>
                                          </p:val>
                                        </p:tav>
                                      </p:tavLst>
                                    </p:anim>
                                    <p:animEffect transition="in" filter="fade">
                                      <p:cBhvr>
                                        <p:cTn id="73" dur="500"/>
                                        <p:tgtEl>
                                          <p:spTgt spid="92"/>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p:cTn id="78" dur="500" fill="hold"/>
                                        <p:tgtEl>
                                          <p:spTgt spid="2"/>
                                        </p:tgtEl>
                                        <p:attrNameLst>
                                          <p:attrName>ppt_w</p:attrName>
                                        </p:attrNameLst>
                                      </p:cBhvr>
                                      <p:tavLst>
                                        <p:tav tm="0">
                                          <p:val>
                                            <p:fltVal val="0"/>
                                          </p:val>
                                        </p:tav>
                                        <p:tav tm="100000">
                                          <p:val>
                                            <p:strVal val="#ppt_w"/>
                                          </p:val>
                                        </p:tav>
                                      </p:tavLst>
                                    </p:anim>
                                    <p:anim calcmode="lin" valueType="num">
                                      <p:cBhvr>
                                        <p:cTn id="79" dur="500" fill="hold"/>
                                        <p:tgtEl>
                                          <p:spTgt spid="2"/>
                                        </p:tgtEl>
                                        <p:attrNameLst>
                                          <p:attrName>ppt_h</p:attrName>
                                        </p:attrNameLst>
                                      </p:cBhvr>
                                      <p:tavLst>
                                        <p:tav tm="0">
                                          <p:val>
                                            <p:fltVal val="0"/>
                                          </p:val>
                                        </p:tav>
                                        <p:tav tm="100000">
                                          <p:val>
                                            <p:strVal val="#ppt_h"/>
                                          </p:val>
                                        </p:tav>
                                      </p:tavLst>
                                    </p:anim>
                                    <p:animEffect transition="in" filter="fade">
                                      <p:cBhvr>
                                        <p:cTn id="80" dur="500"/>
                                        <p:tgtEl>
                                          <p:spTgt spid="2"/>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500" fill="hold"/>
                                        <p:tgtEl>
                                          <p:spTgt spid="19"/>
                                        </p:tgtEl>
                                        <p:attrNameLst>
                                          <p:attrName>ppt_w</p:attrName>
                                        </p:attrNameLst>
                                      </p:cBhvr>
                                      <p:tavLst>
                                        <p:tav tm="0">
                                          <p:val>
                                            <p:fltVal val="0"/>
                                          </p:val>
                                        </p:tav>
                                        <p:tav tm="100000">
                                          <p:val>
                                            <p:strVal val="#ppt_w"/>
                                          </p:val>
                                        </p:tav>
                                      </p:tavLst>
                                    </p:anim>
                                    <p:anim calcmode="lin" valueType="num">
                                      <p:cBhvr>
                                        <p:cTn id="86" dur="500" fill="hold"/>
                                        <p:tgtEl>
                                          <p:spTgt spid="19"/>
                                        </p:tgtEl>
                                        <p:attrNameLst>
                                          <p:attrName>ppt_h</p:attrName>
                                        </p:attrNameLst>
                                      </p:cBhvr>
                                      <p:tavLst>
                                        <p:tav tm="0">
                                          <p:val>
                                            <p:fltVal val="0"/>
                                          </p:val>
                                        </p:tav>
                                        <p:tav tm="100000">
                                          <p:val>
                                            <p:strVal val="#ppt_h"/>
                                          </p:val>
                                        </p:tav>
                                      </p:tavLst>
                                    </p:anim>
                                    <p:animEffect transition="in" filter="fade">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88" grpId="0"/>
      <p:bldP spid="89" grpId="0"/>
      <p:bldP spid="93" grpId="0"/>
      <p:bldP spid="17" grpId="0" animBg="1"/>
      <p:bldP spid="94" grpId="0" animBg="1"/>
      <p:bldP spid="95" grpId="0" animBg="1"/>
      <p:bldP spid="96" grpId="0" animBg="1"/>
      <p:bldP spid="2"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dirty="0">
                <a:solidFill>
                  <a:srgbClr val="CD1F26"/>
                </a:solidFill>
                <a:latin typeface="Chromatica" panose="00000500000000000000" pitchFamily="50" charset="-94"/>
                <a:ea typeface="Verdana" panose="020B0604030504040204" pitchFamily="34" charset="0"/>
                <a:cs typeface="Arial" panose="020B0604020202020204" pitchFamily="34" charset="0"/>
              </a:rPr>
              <a:t>Structured</a:t>
            </a:r>
            <a:r>
              <a:rPr lang="tr-TR" sz="3200" b="1" dirty="0">
                <a:solidFill>
                  <a:srgbClr val="CD1F26"/>
                </a:solidFill>
                <a:latin typeface="Chromatica" panose="00000500000000000000" pitchFamily="50" charset="-94"/>
                <a:ea typeface="Verdana" panose="020B0604030504040204" pitchFamily="34" charset="0"/>
                <a:cs typeface="Arial" panose="020B0604020202020204" pitchFamily="34" charset="0"/>
              </a:rPr>
              <a:t>?</a:t>
            </a:r>
            <a:endParaRPr lang="en-US" sz="3200" b="1" dirty="0">
              <a:solidFill>
                <a:srgbClr val="CD1F26"/>
              </a:solidFill>
              <a:latin typeface="Chromatica" panose="00000500000000000000" pitchFamily="50" charset="-94"/>
              <a:ea typeface="Verdana" panose="020B0604030504040204" pitchFamily="34" charset="0"/>
              <a:cs typeface="Arial" panose="020B0604020202020204" pitchFamily="34" charset="0"/>
            </a:endParaRPr>
          </a:p>
        </p:txBody>
      </p:sp>
      <p:graphicFrame>
        <p:nvGraphicFramePr>
          <p:cNvPr id="2" name="Tablo 1"/>
          <p:cNvGraphicFramePr>
            <a:graphicFrameLocks noGrp="1"/>
          </p:cNvGraphicFramePr>
          <p:nvPr>
            <p:extLst>
              <p:ext uri="{D42A27DB-BD31-4B8C-83A1-F6EECF244321}">
                <p14:modId xmlns:p14="http://schemas.microsoft.com/office/powerpoint/2010/main" val="2904838945"/>
              </p:ext>
            </p:extLst>
          </p:nvPr>
        </p:nvGraphicFramePr>
        <p:xfrm>
          <a:off x="444363" y="948958"/>
          <a:ext cx="3102705" cy="1492790"/>
        </p:xfrm>
        <a:graphic>
          <a:graphicData uri="http://schemas.openxmlformats.org/drawingml/2006/table">
            <a:tbl>
              <a:tblPr firstRow="1" bandRow="1">
                <a:tableStyleId>{616DA210-FB5B-4158-B5E0-FEB733F419BA}</a:tableStyleId>
              </a:tblPr>
              <a:tblGrid>
                <a:gridCol w="344745">
                  <a:extLst>
                    <a:ext uri="{9D8B030D-6E8A-4147-A177-3AD203B41FA5}">
                      <a16:colId xmlns:a16="http://schemas.microsoft.com/office/drawing/2014/main" val="20000"/>
                    </a:ext>
                  </a:extLst>
                </a:gridCol>
                <a:gridCol w="344745">
                  <a:extLst>
                    <a:ext uri="{9D8B030D-6E8A-4147-A177-3AD203B41FA5}">
                      <a16:colId xmlns:a16="http://schemas.microsoft.com/office/drawing/2014/main" val="20001"/>
                    </a:ext>
                  </a:extLst>
                </a:gridCol>
                <a:gridCol w="344745">
                  <a:extLst>
                    <a:ext uri="{9D8B030D-6E8A-4147-A177-3AD203B41FA5}">
                      <a16:colId xmlns:a16="http://schemas.microsoft.com/office/drawing/2014/main" val="20002"/>
                    </a:ext>
                  </a:extLst>
                </a:gridCol>
                <a:gridCol w="344745">
                  <a:extLst>
                    <a:ext uri="{9D8B030D-6E8A-4147-A177-3AD203B41FA5}">
                      <a16:colId xmlns:a16="http://schemas.microsoft.com/office/drawing/2014/main" val="20003"/>
                    </a:ext>
                  </a:extLst>
                </a:gridCol>
                <a:gridCol w="344745">
                  <a:extLst>
                    <a:ext uri="{9D8B030D-6E8A-4147-A177-3AD203B41FA5}">
                      <a16:colId xmlns:a16="http://schemas.microsoft.com/office/drawing/2014/main" val="20004"/>
                    </a:ext>
                  </a:extLst>
                </a:gridCol>
                <a:gridCol w="344745">
                  <a:extLst>
                    <a:ext uri="{9D8B030D-6E8A-4147-A177-3AD203B41FA5}">
                      <a16:colId xmlns:a16="http://schemas.microsoft.com/office/drawing/2014/main" val="20005"/>
                    </a:ext>
                  </a:extLst>
                </a:gridCol>
                <a:gridCol w="344745">
                  <a:extLst>
                    <a:ext uri="{9D8B030D-6E8A-4147-A177-3AD203B41FA5}">
                      <a16:colId xmlns:a16="http://schemas.microsoft.com/office/drawing/2014/main" val="20006"/>
                    </a:ext>
                  </a:extLst>
                </a:gridCol>
                <a:gridCol w="344745">
                  <a:extLst>
                    <a:ext uri="{9D8B030D-6E8A-4147-A177-3AD203B41FA5}">
                      <a16:colId xmlns:a16="http://schemas.microsoft.com/office/drawing/2014/main" val="20007"/>
                    </a:ext>
                  </a:extLst>
                </a:gridCol>
                <a:gridCol w="344745">
                  <a:extLst>
                    <a:ext uri="{9D8B030D-6E8A-4147-A177-3AD203B41FA5}">
                      <a16:colId xmlns:a16="http://schemas.microsoft.com/office/drawing/2014/main" val="20008"/>
                    </a:ext>
                  </a:extLst>
                </a:gridCol>
              </a:tblGrid>
              <a:tr h="298558">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tc>
                  <a:txBody>
                    <a:bodyPr/>
                    <a:lstStyle/>
                    <a:p>
                      <a:endParaRPr lang="en-US" sz="1000"/>
                    </a:p>
                  </a:txBody>
                  <a:tcPr>
                    <a:solidFill>
                      <a:schemeClr val="accent2">
                        <a:lumMod val="60000"/>
                        <a:lumOff val="40000"/>
                      </a:schemeClr>
                    </a:solidFill>
                  </a:tcPr>
                </a:tc>
                <a:tc>
                  <a:txBody>
                    <a:bodyPr/>
                    <a:lstStyle/>
                    <a:p>
                      <a:endParaRPr lang="en-US" sz="1000" dirty="0"/>
                    </a:p>
                  </a:txBody>
                  <a:tcPr>
                    <a:solidFill>
                      <a:schemeClr val="accent2">
                        <a:lumMod val="60000"/>
                        <a:lumOff val="40000"/>
                      </a:schemeClr>
                    </a:solidFill>
                  </a:tcPr>
                </a:tc>
                <a:extLst>
                  <a:ext uri="{0D108BD9-81ED-4DB2-BD59-A6C34878D82A}">
                    <a16:rowId xmlns:a16="http://schemas.microsoft.com/office/drawing/2014/main" val="10000"/>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2"/>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0003"/>
                  </a:ext>
                </a:extLst>
              </a:tr>
              <a:tr h="298558">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
        <p:nvSpPr>
          <p:cNvPr id="18" name="Dikdörtgen 17"/>
          <p:cNvSpPr/>
          <p:nvPr/>
        </p:nvSpPr>
        <p:spPr>
          <a:xfrm>
            <a:off x="5054322" y="1193709"/>
            <a:ext cx="3590612" cy="577850"/>
          </a:xfrm>
          <a:prstGeom prst="rect">
            <a:avLst/>
          </a:prstGeom>
        </p:spPr>
        <p:txBody>
          <a:bodyPr wrap="square">
            <a:spAutoFit/>
          </a:bodyPr>
          <a:lstStyle/>
          <a:p>
            <a:pPr>
              <a:lnSpc>
                <a:spcPct val="150000"/>
              </a:lnSpc>
            </a:pPr>
            <a:r>
              <a:rPr lang="en-US" sz="2400">
                <a:solidFill>
                  <a:srgbClr val="404041"/>
                </a:solidFill>
                <a:latin typeface="Arial" panose="020B0604020202020204" pitchFamily="34" charset="0"/>
                <a:cs typeface="Arial" panose="020B0604020202020204" pitchFamily="34" charset="0"/>
              </a:rPr>
              <a:t>	Structured</a:t>
            </a:r>
          </a:p>
        </p:txBody>
      </p:sp>
      <p:sp>
        <p:nvSpPr>
          <p:cNvPr id="3" name="Dikdörtgen 2"/>
          <p:cNvSpPr/>
          <p:nvPr/>
        </p:nvSpPr>
        <p:spPr>
          <a:xfrm>
            <a:off x="565964" y="2648346"/>
            <a:ext cx="2981104" cy="1754326"/>
          </a:xfrm>
          <a:prstGeom prst="rect">
            <a:avLst/>
          </a:prstGeom>
        </p:spPr>
        <p:txBody>
          <a:bodyPr wrap="square">
            <a:spAutoFit/>
          </a:bodyPr>
          <a:lstStyle/>
          <a:p>
            <a:r>
              <a:rPr lang="en-US" sz="1200" dirty="0"/>
              <a:t>1,'Cemal',35,'Isci','Ankara',3500</a:t>
            </a:r>
          </a:p>
          <a:p>
            <a:r>
              <a:rPr lang="en-US" sz="1200" dirty="0"/>
              <a:t>2,'Ceyda',42,'Memur','Kayseri',4200</a:t>
            </a:r>
          </a:p>
          <a:p>
            <a:r>
              <a:rPr lang="en-US" sz="1200" dirty="0"/>
              <a:t>3,'Timur',30,'Issiz','Istanbul',1000</a:t>
            </a:r>
          </a:p>
          <a:p>
            <a:r>
              <a:rPr lang="en-US" sz="1200" dirty="0"/>
              <a:t>4,'Burcu',29,'Pazarlamaci','Ankara',5300</a:t>
            </a:r>
          </a:p>
          <a:p>
            <a:r>
              <a:rPr lang="en-US" sz="1200" dirty="0"/>
              <a:t>5,'Yasemin',23,'Pazarlamaci','Bursa',4800</a:t>
            </a:r>
          </a:p>
          <a:p>
            <a:r>
              <a:rPr lang="en-US" sz="1200" dirty="0"/>
              <a:t>6,'Ali',33,,,18000</a:t>
            </a:r>
          </a:p>
          <a:p>
            <a:r>
              <a:rPr lang="en-US" sz="1200" dirty="0"/>
              <a:t>7,'Dilek',29,'Pazarlamaci','Istanbul',7300</a:t>
            </a:r>
          </a:p>
          <a:p>
            <a:r>
              <a:rPr lang="en-US" sz="1200" dirty="0"/>
              <a:t>8,Murat,31,,,2000</a:t>
            </a:r>
          </a:p>
          <a:p>
            <a:r>
              <a:rPr lang="en-US" sz="1200" dirty="0"/>
              <a:t>9,'Ahmet',33,'Doktor','Ankara',18000</a:t>
            </a:r>
          </a:p>
        </p:txBody>
      </p:sp>
      <p:sp>
        <p:nvSpPr>
          <p:cNvPr id="19" name="Dikdörtgen 18"/>
          <p:cNvSpPr/>
          <p:nvPr/>
        </p:nvSpPr>
        <p:spPr>
          <a:xfrm>
            <a:off x="4909735" y="3080071"/>
            <a:ext cx="7023798" cy="577850"/>
          </a:xfrm>
          <a:prstGeom prst="rect">
            <a:avLst/>
          </a:prstGeom>
        </p:spPr>
        <p:txBody>
          <a:bodyPr wrap="square">
            <a:spAutoFit/>
          </a:bodyPr>
          <a:lstStyle/>
          <a:p>
            <a:pPr>
              <a:lnSpc>
                <a:spcPct val="150000"/>
              </a:lnSpc>
            </a:pPr>
            <a:r>
              <a:rPr lang="en-US" sz="2400">
                <a:solidFill>
                  <a:srgbClr val="404041"/>
                </a:solidFill>
                <a:latin typeface="Arial" panose="020B0604020202020204" pitchFamily="34" charset="0"/>
                <a:cs typeface="Arial" panose="020B0604020202020204" pitchFamily="34" charset="0"/>
              </a:rPr>
              <a:t>	Semi-structured</a:t>
            </a:r>
          </a:p>
        </p:txBody>
      </p:sp>
      <p:sp>
        <p:nvSpPr>
          <p:cNvPr id="9" name="Dikdörtgen 8"/>
          <p:cNvSpPr/>
          <p:nvPr/>
        </p:nvSpPr>
        <p:spPr>
          <a:xfrm>
            <a:off x="421377" y="4546053"/>
            <a:ext cx="4488358" cy="1477328"/>
          </a:xfrm>
          <a:prstGeom prst="rect">
            <a:avLst/>
          </a:prstGeom>
        </p:spPr>
        <p:txBody>
          <a:bodyPr wrap="square">
            <a:spAutoFit/>
          </a:bodyPr>
          <a:lstStyle/>
          <a:p>
            <a:r>
              <a:rPr lang="en-US" sz="1000" dirty="0"/>
              <a:t>Returns number of months between dates date1 and date2. If date1 is later than date2, then the result is positive. If date1 is earlier than date2, then the result is negative. If date1 and date2 are either the same days of the month or both last days of months, then the result is always an integer. Otherwise the UDF calculates the fractional portion of the result based on a 31-day month and considers the difference in time components date1 and date2. date1 and date2 type can be date, timestamp or string in the format '</a:t>
            </a:r>
            <a:r>
              <a:rPr lang="en-US" sz="1000" dirty="0" err="1"/>
              <a:t>yyyy</a:t>
            </a:r>
            <a:r>
              <a:rPr lang="en-US" sz="1000" dirty="0"/>
              <a:t>-MM-</a:t>
            </a:r>
            <a:r>
              <a:rPr lang="en-US" sz="1000" dirty="0" err="1"/>
              <a:t>dd</a:t>
            </a:r>
            <a:r>
              <a:rPr lang="en-US" sz="1000" dirty="0"/>
              <a:t>' or '</a:t>
            </a:r>
            <a:r>
              <a:rPr lang="en-US" sz="1000" dirty="0" err="1"/>
              <a:t>yyyy</a:t>
            </a:r>
            <a:r>
              <a:rPr lang="en-US" sz="1000" dirty="0"/>
              <a:t>-MM-</a:t>
            </a:r>
            <a:r>
              <a:rPr lang="en-US" sz="1000" dirty="0" err="1"/>
              <a:t>dd</a:t>
            </a:r>
            <a:r>
              <a:rPr lang="en-US" sz="1000" dirty="0"/>
              <a:t> </a:t>
            </a:r>
            <a:r>
              <a:rPr lang="en-US" sz="1000" dirty="0" err="1"/>
              <a:t>HH:mm:ss</a:t>
            </a:r>
            <a:r>
              <a:rPr lang="en-US" sz="1000" dirty="0"/>
              <a:t>'. The result is rounded to 8 decimal places. Example: </a:t>
            </a:r>
            <a:r>
              <a:rPr lang="en-US" sz="1000" dirty="0" err="1"/>
              <a:t>months_between</a:t>
            </a:r>
            <a:r>
              <a:rPr lang="en-US" sz="1000" dirty="0"/>
              <a:t>('1997-02-28 10:30:00', '1996-10-30') = 3.94959677</a:t>
            </a:r>
          </a:p>
        </p:txBody>
      </p:sp>
      <p:sp>
        <p:nvSpPr>
          <p:cNvPr id="20" name="Dikdörtgen 19"/>
          <p:cNvSpPr/>
          <p:nvPr/>
        </p:nvSpPr>
        <p:spPr>
          <a:xfrm>
            <a:off x="4909735" y="4834399"/>
            <a:ext cx="7023798" cy="577850"/>
          </a:xfrm>
          <a:prstGeom prst="rect">
            <a:avLst/>
          </a:prstGeom>
        </p:spPr>
        <p:txBody>
          <a:bodyPr wrap="square">
            <a:spAutoFit/>
          </a:bodyPr>
          <a:lstStyle/>
          <a:p>
            <a:pPr>
              <a:lnSpc>
                <a:spcPct val="150000"/>
              </a:lnSpc>
            </a:pPr>
            <a:r>
              <a:rPr lang="en-US" sz="2400">
                <a:solidFill>
                  <a:srgbClr val="404041"/>
                </a:solidFill>
                <a:latin typeface="Arial" panose="020B0604020202020204" pitchFamily="34" charset="0"/>
                <a:cs typeface="Arial" panose="020B0604020202020204" pitchFamily="34" charset="0"/>
              </a:rPr>
              <a:t>	Unstructured</a:t>
            </a:r>
          </a:p>
        </p:txBody>
      </p:sp>
      <p:cxnSp>
        <p:nvCxnSpPr>
          <p:cNvPr id="22" name="Düz Bağlayıcı 21"/>
          <p:cNvCxnSpPr/>
          <p:nvPr/>
        </p:nvCxnSpPr>
        <p:spPr>
          <a:xfrm>
            <a:off x="228596" y="2579766"/>
            <a:ext cx="1145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228596" y="4402672"/>
            <a:ext cx="1145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316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Spark Structured API</a:t>
            </a:r>
          </a:p>
        </p:txBody>
      </p:sp>
      <p:sp>
        <p:nvSpPr>
          <p:cNvPr id="17" name="Dikdörtgen 16"/>
          <p:cNvSpPr/>
          <p:nvPr/>
        </p:nvSpPr>
        <p:spPr>
          <a:xfrm>
            <a:off x="831445" y="1088032"/>
            <a:ext cx="9908525" cy="3370153"/>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Dataframe</a:t>
            </a:r>
            <a:r>
              <a:rPr lang="tr-TR" sz="2400" dirty="0">
                <a:solidFill>
                  <a:srgbClr val="404041"/>
                </a:solidFill>
                <a:latin typeface="Chromatica" panose="00000500000000000000" pitchFamily="50" charset="-94"/>
              </a:rPr>
              <a:t>  </a:t>
            </a:r>
          </a:p>
          <a:p>
            <a:pPr>
              <a:lnSpc>
                <a:spcPct val="150000"/>
              </a:lnSpc>
            </a:pPr>
            <a:r>
              <a:rPr lang="tr-TR" sz="2400" dirty="0">
                <a:solidFill>
                  <a:srgbClr val="404041"/>
                </a:solidFill>
                <a:latin typeface="Chromatica" panose="00000500000000000000" pitchFamily="50" charset="-94"/>
              </a:rPr>
              <a:t>(</a:t>
            </a:r>
            <a:r>
              <a:rPr lang="en-US" sz="2400" dirty="0">
                <a:solidFill>
                  <a:srgbClr val="404041"/>
                </a:solidFill>
                <a:latin typeface="Chromatica" panose="00000500000000000000" pitchFamily="50" charset="-94"/>
              </a:rPr>
              <a:t>untypedAPI, all languages, type checking during Spark run time</a:t>
            </a:r>
            <a:r>
              <a:rPr lang="tr-TR" sz="2400" dirty="0">
                <a:solidFill>
                  <a:srgbClr val="404041"/>
                </a:solidFill>
                <a:latin typeface="Chromatica" panose="00000500000000000000" pitchFamily="50" charset="-94"/>
              </a:rPr>
              <a:t>)</a:t>
            </a:r>
          </a:p>
          <a:p>
            <a:pPr marL="342900" indent="-342900">
              <a:lnSpc>
                <a:spcPct val="150000"/>
              </a:lnSpc>
              <a:buFont typeface="Wingdings" panose="05000000000000000000" pitchFamily="2" charset="2"/>
              <a:buChar char="ü"/>
            </a:pP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Dataset</a:t>
            </a:r>
            <a:r>
              <a:rPr lang="tr-TR" sz="2400" dirty="0">
                <a:solidFill>
                  <a:srgbClr val="404041"/>
                </a:solidFill>
                <a:latin typeface="Chromatica" panose="00000500000000000000" pitchFamily="50" charset="-94"/>
              </a:rPr>
              <a:t> </a:t>
            </a:r>
          </a:p>
          <a:p>
            <a:pPr>
              <a:lnSpc>
                <a:spcPct val="150000"/>
              </a:lnSpc>
            </a:pPr>
            <a:r>
              <a:rPr lang="tr-TR" sz="2400" dirty="0">
                <a:solidFill>
                  <a:srgbClr val="404041"/>
                </a:solidFill>
                <a:latin typeface="Chromatica" panose="00000500000000000000" pitchFamily="50" charset="-94"/>
              </a:rPr>
              <a:t>(</a:t>
            </a:r>
            <a:r>
              <a:rPr lang="en-US" sz="2400" dirty="0">
                <a:solidFill>
                  <a:srgbClr val="404041"/>
                </a:solidFill>
                <a:latin typeface="Chromatica" panose="00000500000000000000" pitchFamily="50" charset="-94"/>
              </a:rPr>
              <a:t>typedAPI, only Scala and Java, check during compilation</a:t>
            </a:r>
            <a:r>
              <a:rPr lang="tr-TR" sz="2400" dirty="0">
                <a:solidFill>
                  <a:srgbClr val="404041"/>
                </a:solidFill>
                <a:latin typeface="Chromatica" panose="00000500000000000000" pitchFamily="50" charset="-94"/>
              </a:rPr>
              <a:t>)</a:t>
            </a: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SparkSQL</a:t>
            </a:r>
          </a:p>
        </p:txBody>
      </p:sp>
    </p:spTree>
    <p:extLst>
      <p:ext uri="{BB962C8B-B14F-4D97-AF65-F5344CB8AC3E}">
        <p14:creationId xmlns:p14="http://schemas.microsoft.com/office/powerpoint/2010/main" val="9829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Schema</a:t>
            </a:r>
          </a:p>
        </p:txBody>
      </p:sp>
      <p:sp>
        <p:nvSpPr>
          <p:cNvPr id="17" name="Dikdörtgen 16"/>
          <p:cNvSpPr/>
          <p:nvPr/>
        </p:nvSpPr>
        <p:spPr>
          <a:xfrm>
            <a:off x="969284" y="1027819"/>
            <a:ext cx="9908525" cy="4270400"/>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Column names and data types</a:t>
            </a: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Spark is comfortable knowing what to expect</a:t>
            </a: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Biggest difference with unstructured API</a:t>
            </a: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User can define himself</a:t>
            </a:r>
            <a:endParaRPr lang="tr-TR" sz="2400" dirty="0">
              <a:solidFill>
                <a:srgbClr val="404041"/>
              </a:solidFill>
              <a:latin typeface="Chromatica" panose="00000500000000000000" pitchFamily="50" charset="-94"/>
            </a:endParaRPr>
          </a:p>
          <a:p>
            <a:pPr lvl="1">
              <a:lnSpc>
                <a:spcPct val="150000"/>
              </a:lnSpc>
            </a:pPr>
            <a:r>
              <a:rPr lang="en-US" sz="1200" dirty="0">
                <a:solidFill>
                  <a:srgbClr val="404041"/>
                </a:solidFill>
                <a:latin typeface="Chromatica" panose="00000500000000000000" pitchFamily="50" charset="-94"/>
              </a:rPr>
              <a:t> </a:t>
            </a:r>
            <a:r>
              <a:rPr lang="tr-TR" sz="1200" dirty="0" err="1">
                <a:solidFill>
                  <a:srgbClr val="404041"/>
                </a:solidFill>
                <a:latin typeface="Courier New" panose="02070309020205020404" pitchFamily="49" charset="0"/>
                <a:cs typeface="Courier New" panose="02070309020205020404" pitchFamily="49" charset="0"/>
              </a:rPr>
              <a:t>StructType</a:t>
            </a:r>
            <a:r>
              <a:rPr lang="tr-TR" sz="1200" dirty="0">
                <a:solidFill>
                  <a:srgbClr val="404041"/>
                </a:solidFill>
                <a:latin typeface="Courier New" panose="02070309020205020404" pitchFamily="49" charset="0"/>
                <a:cs typeface="Courier New" panose="02070309020205020404" pitchFamily="49" charset="0"/>
              </a:rPr>
              <a:t>(</a:t>
            </a:r>
          </a:p>
          <a:p>
            <a:pPr lvl="1">
              <a:lnSpc>
                <a:spcPct val="150000"/>
              </a:lnSpc>
            </a:pPr>
            <a:r>
              <a:rPr lang="tr-TR" sz="1200" dirty="0">
                <a:solidFill>
                  <a:srgbClr val="404041"/>
                </a:solidFill>
                <a:latin typeface="Courier New" panose="02070309020205020404" pitchFamily="49" charset="0"/>
                <a:cs typeface="Courier New" panose="02070309020205020404" pitchFamily="49" charset="0"/>
              </a:rPr>
              <a:t>    </a:t>
            </a:r>
            <a:r>
              <a:rPr lang="tr-TR" sz="1200" dirty="0" err="1">
                <a:solidFill>
                  <a:srgbClr val="404041"/>
                </a:solidFill>
                <a:latin typeface="Courier New" panose="02070309020205020404" pitchFamily="49" charset="0"/>
                <a:cs typeface="Courier New" panose="02070309020205020404" pitchFamily="49" charset="0"/>
              </a:rPr>
              <a:t>StructField</a:t>
            </a:r>
            <a:r>
              <a:rPr lang="tr-TR" sz="1200" dirty="0">
                <a:solidFill>
                  <a:srgbClr val="404041"/>
                </a:solidFill>
                <a:latin typeface="Courier New" panose="02070309020205020404" pitchFamily="49" charset="0"/>
                <a:cs typeface="Courier New" panose="02070309020205020404" pitchFamily="49" charset="0"/>
              </a:rPr>
              <a:t>("</a:t>
            </a:r>
            <a:r>
              <a:rPr lang="tr-TR" sz="1200" dirty="0" err="1">
                <a:solidFill>
                  <a:srgbClr val="404041"/>
                </a:solidFill>
                <a:latin typeface="Courier New" panose="02070309020205020404" pitchFamily="49" charset="0"/>
                <a:cs typeface="Courier New" panose="02070309020205020404" pitchFamily="49" charset="0"/>
              </a:rPr>
              <a:t>sirano</a:t>
            </a:r>
            <a:r>
              <a:rPr lang="tr-TR" sz="1200" dirty="0">
                <a:solidFill>
                  <a:srgbClr val="404041"/>
                </a:solidFill>
                <a:latin typeface="Courier New" panose="02070309020205020404" pitchFamily="49" charset="0"/>
                <a:cs typeface="Courier New" panose="02070309020205020404" pitchFamily="49" charset="0"/>
              </a:rPr>
              <a:t>", </a:t>
            </a:r>
            <a:r>
              <a:rPr lang="tr-TR" sz="1200" dirty="0" err="1">
                <a:solidFill>
                  <a:srgbClr val="404041"/>
                </a:solidFill>
                <a:latin typeface="Courier New" panose="02070309020205020404" pitchFamily="49" charset="0"/>
                <a:cs typeface="Courier New" panose="02070309020205020404" pitchFamily="49" charset="0"/>
              </a:rPr>
              <a:t>IntegerType</a:t>
            </a:r>
            <a:r>
              <a:rPr lang="en-US" sz="1200" dirty="0">
                <a:solidFill>
                  <a:srgbClr val="404041"/>
                </a:solidFill>
                <a:latin typeface="Courier New" panose="02070309020205020404" pitchFamily="49" charset="0"/>
                <a:cs typeface="Courier New" panose="02070309020205020404" pitchFamily="49" charset="0"/>
              </a:rPr>
              <a:t>()</a:t>
            </a:r>
            <a:r>
              <a:rPr lang="tr-TR" sz="1200" dirty="0">
                <a:solidFill>
                  <a:srgbClr val="404041"/>
                </a:solidFill>
                <a:latin typeface="Courier New" panose="02070309020205020404" pitchFamily="49" charset="0"/>
                <a:cs typeface="Courier New" panose="02070309020205020404" pitchFamily="49" charset="0"/>
              </a:rPr>
              <a:t>, </a:t>
            </a:r>
            <a:r>
              <a:rPr lang="en-US" sz="1200" dirty="0">
                <a:solidFill>
                  <a:srgbClr val="404041"/>
                </a:solidFill>
                <a:latin typeface="Courier New" panose="02070309020205020404" pitchFamily="49" charset="0"/>
                <a:cs typeface="Courier New" panose="02070309020205020404" pitchFamily="49" charset="0"/>
              </a:rPr>
              <a:t>T</a:t>
            </a:r>
            <a:r>
              <a:rPr lang="tr-TR" sz="1200" dirty="0" err="1">
                <a:solidFill>
                  <a:srgbClr val="404041"/>
                </a:solidFill>
                <a:latin typeface="Courier New" panose="02070309020205020404" pitchFamily="49" charset="0"/>
                <a:cs typeface="Courier New" panose="02070309020205020404" pitchFamily="49" charset="0"/>
              </a:rPr>
              <a:t>rue</a:t>
            </a:r>
            <a:r>
              <a:rPr lang="en-US" sz="1200" dirty="0">
                <a:solidFill>
                  <a:srgbClr val="404041"/>
                </a:solidFill>
                <a:latin typeface="Courier New" panose="02070309020205020404" pitchFamily="49" charset="0"/>
                <a:cs typeface="Courier New" panose="02070309020205020404" pitchFamily="49" charset="0"/>
              </a:rPr>
              <a:t>),</a:t>
            </a:r>
            <a:endParaRPr lang="tr-TR" sz="1200" dirty="0">
              <a:solidFill>
                <a:srgbClr val="404041"/>
              </a:solidFill>
              <a:latin typeface="Courier New" panose="02070309020205020404" pitchFamily="49" charset="0"/>
              <a:cs typeface="Courier New" panose="02070309020205020404" pitchFamily="49" charset="0"/>
            </a:endParaRPr>
          </a:p>
          <a:p>
            <a:pPr lvl="1">
              <a:lnSpc>
                <a:spcPct val="150000"/>
              </a:lnSpc>
            </a:pPr>
            <a:r>
              <a:rPr lang="tr-TR" sz="1200" dirty="0">
                <a:solidFill>
                  <a:srgbClr val="404041"/>
                </a:solidFill>
                <a:latin typeface="Courier New" panose="02070309020205020404" pitchFamily="49" charset="0"/>
                <a:cs typeface="Courier New" panose="02070309020205020404" pitchFamily="49" charset="0"/>
              </a:rPr>
              <a:t>    </a:t>
            </a:r>
            <a:r>
              <a:rPr lang="tr-TR" sz="1200" dirty="0" err="1">
                <a:solidFill>
                  <a:srgbClr val="404041"/>
                </a:solidFill>
                <a:latin typeface="Courier New" panose="02070309020205020404" pitchFamily="49" charset="0"/>
                <a:cs typeface="Courier New" panose="02070309020205020404" pitchFamily="49" charset="0"/>
              </a:rPr>
              <a:t>StructField</a:t>
            </a:r>
            <a:r>
              <a:rPr lang="tr-TR" sz="1200" dirty="0">
                <a:solidFill>
                  <a:srgbClr val="404041"/>
                </a:solidFill>
                <a:latin typeface="Courier New" panose="02070309020205020404" pitchFamily="49" charset="0"/>
                <a:cs typeface="Courier New" panose="02070309020205020404" pitchFamily="49" charset="0"/>
              </a:rPr>
              <a:t>("isim", </a:t>
            </a:r>
            <a:r>
              <a:rPr lang="tr-TR" sz="1200" dirty="0" err="1">
                <a:solidFill>
                  <a:srgbClr val="404041"/>
                </a:solidFill>
                <a:latin typeface="Courier New" panose="02070309020205020404" pitchFamily="49" charset="0"/>
                <a:cs typeface="Courier New" panose="02070309020205020404" pitchFamily="49" charset="0"/>
              </a:rPr>
              <a:t>StringType</a:t>
            </a:r>
            <a:r>
              <a:rPr lang="en-US" sz="1200" dirty="0">
                <a:solidFill>
                  <a:srgbClr val="404041"/>
                </a:solidFill>
                <a:latin typeface="Courier New" panose="02070309020205020404" pitchFamily="49" charset="0"/>
                <a:cs typeface="Courier New" panose="02070309020205020404" pitchFamily="49" charset="0"/>
              </a:rPr>
              <a:t>()</a:t>
            </a:r>
            <a:r>
              <a:rPr lang="tr-TR" sz="1200" dirty="0">
                <a:solidFill>
                  <a:srgbClr val="404041"/>
                </a:solidFill>
                <a:latin typeface="Courier New" panose="02070309020205020404" pitchFamily="49" charset="0"/>
                <a:cs typeface="Courier New" panose="02070309020205020404" pitchFamily="49" charset="0"/>
              </a:rPr>
              <a:t>, </a:t>
            </a:r>
            <a:r>
              <a:rPr lang="en-US" sz="1200" dirty="0">
                <a:solidFill>
                  <a:srgbClr val="404041"/>
                </a:solidFill>
                <a:latin typeface="Courier New" panose="02070309020205020404" pitchFamily="49" charset="0"/>
                <a:cs typeface="Courier New" panose="02070309020205020404" pitchFamily="49" charset="0"/>
              </a:rPr>
              <a:t>F</a:t>
            </a:r>
            <a:r>
              <a:rPr lang="tr-TR" sz="1200" dirty="0" err="1">
                <a:solidFill>
                  <a:srgbClr val="404041"/>
                </a:solidFill>
                <a:latin typeface="Courier New" panose="02070309020205020404" pitchFamily="49" charset="0"/>
                <a:cs typeface="Courier New" panose="02070309020205020404" pitchFamily="49" charset="0"/>
              </a:rPr>
              <a:t>alse</a:t>
            </a:r>
            <a:r>
              <a:rPr lang="en-US" sz="1200" dirty="0">
                <a:solidFill>
                  <a:srgbClr val="404041"/>
                </a:solidFill>
                <a:latin typeface="Courier New" panose="02070309020205020404" pitchFamily="49" charset="0"/>
                <a:cs typeface="Courier New" panose="02070309020205020404" pitchFamily="49" charset="0"/>
              </a:rPr>
              <a:t>),</a:t>
            </a:r>
            <a:endParaRPr lang="tr-TR" sz="1200" dirty="0">
              <a:solidFill>
                <a:srgbClr val="404041"/>
              </a:solidFill>
              <a:latin typeface="Courier New" panose="02070309020205020404" pitchFamily="49" charset="0"/>
              <a:cs typeface="Courier New" panose="02070309020205020404" pitchFamily="49" charset="0"/>
            </a:endParaRPr>
          </a:p>
          <a:p>
            <a:pPr lvl="1">
              <a:lnSpc>
                <a:spcPct val="150000"/>
              </a:lnSpc>
            </a:pPr>
            <a:r>
              <a:rPr lang="tr-TR" sz="1200" dirty="0">
                <a:solidFill>
                  <a:srgbClr val="404041"/>
                </a:solidFill>
                <a:latin typeface="Courier New" panose="02070309020205020404" pitchFamily="49" charset="0"/>
                <a:cs typeface="Courier New" panose="02070309020205020404" pitchFamily="49" charset="0"/>
              </a:rPr>
              <a:t>    </a:t>
            </a:r>
            <a:r>
              <a:rPr lang="tr-TR" sz="1200" dirty="0" err="1">
                <a:solidFill>
                  <a:srgbClr val="404041"/>
                </a:solidFill>
                <a:latin typeface="Courier New" panose="02070309020205020404" pitchFamily="49" charset="0"/>
                <a:cs typeface="Courier New" panose="02070309020205020404" pitchFamily="49" charset="0"/>
              </a:rPr>
              <a:t>StructField</a:t>
            </a:r>
            <a:r>
              <a:rPr lang="tr-TR" sz="1200" dirty="0">
                <a:solidFill>
                  <a:srgbClr val="404041"/>
                </a:solidFill>
                <a:latin typeface="Courier New" panose="02070309020205020404" pitchFamily="49" charset="0"/>
                <a:cs typeface="Courier New" panose="02070309020205020404" pitchFamily="49" charset="0"/>
              </a:rPr>
              <a:t>("meslek", </a:t>
            </a:r>
            <a:r>
              <a:rPr lang="tr-TR" sz="1200" dirty="0" err="1">
                <a:solidFill>
                  <a:srgbClr val="404041"/>
                </a:solidFill>
                <a:latin typeface="Courier New" panose="02070309020205020404" pitchFamily="49" charset="0"/>
                <a:cs typeface="Courier New" panose="02070309020205020404" pitchFamily="49" charset="0"/>
              </a:rPr>
              <a:t>StringType</a:t>
            </a:r>
            <a:r>
              <a:rPr lang="en-US" sz="1200" dirty="0">
                <a:solidFill>
                  <a:srgbClr val="404041"/>
                </a:solidFill>
                <a:latin typeface="Courier New" panose="02070309020205020404" pitchFamily="49" charset="0"/>
                <a:cs typeface="Courier New" panose="02070309020205020404" pitchFamily="49" charset="0"/>
              </a:rPr>
              <a:t>()</a:t>
            </a:r>
            <a:r>
              <a:rPr lang="tr-TR" sz="1200" dirty="0">
                <a:solidFill>
                  <a:srgbClr val="404041"/>
                </a:solidFill>
                <a:latin typeface="Courier New" panose="02070309020205020404" pitchFamily="49" charset="0"/>
                <a:cs typeface="Courier New" panose="02070309020205020404" pitchFamily="49" charset="0"/>
              </a:rPr>
              <a:t>, </a:t>
            </a:r>
            <a:r>
              <a:rPr lang="en-US" sz="1200" dirty="0">
                <a:solidFill>
                  <a:srgbClr val="404041"/>
                </a:solidFill>
                <a:latin typeface="Courier New" panose="02070309020205020404" pitchFamily="49" charset="0"/>
                <a:cs typeface="Courier New" panose="02070309020205020404" pitchFamily="49" charset="0"/>
              </a:rPr>
              <a:t>F</a:t>
            </a:r>
            <a:r>
              <a:rPr lang="tr-TR" sz="1200" dirty="0" err="1">
                <a:solidFill>
                  <a:srgbClr val="404041"/>
                </a:solidFill>
                <a:latin typeface="Courier New" panose="02070309020205020404" pitchFamily="49" charset="0"/>
                <a:cs typeface="Courier New" panose="02070309020205020404" pitchFamily="49" charset="0"/>
              </a:rPr>
              <a:t>alse</a:t>
            </a:r>
            <a:r>
              <a:rPr lang="en-US" sz="1200" dirty="0">
                <a:solidFill>
                  <a:srgbClr val="404041"/>
                </a:solidFill>
                <a:latin typeface="Courier New" panose="02070309020205020404" pitchFamily="49" charset="0"/>
                <a:cs typeface="Courier New" panose="02070309020205020404" pitchFamily="49" charset="0"/>
              </a:rPr>
              <a:t>))</a:t>
            </a:r>
            <a:endParaRPr lang="tr-TR" sz="1200" dirty="0">
              <a:solidFill>
                <a:srgbClr val="404041"/>
              </a:solidFill>
              <a:latin typeface="Courier New" panose="02070309020205020404" pitchFamily="49" charset="0"/>
              <a:cs typeface="Courier New" panose="02070309020205020404" pitchFamily="49" charset="0"/>
            </a:endParaRP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Can infer while reading data</a:t>
            </a:r>
            <a:r>
              <a:rPr lang="tr-TR" sz="2400" dirty="0">
                <a:solidFill>
                  <a:srgbClr val="404041"/>
                </a:solidFill>
                <a:latin typeface="Chromatica" panose="00000500000000000000" pitchFamily="50" charset="-94"/>
              </a:rPr>
              <a:t> but </a:t>
            </a:r>
            <a:r>
              <a:rPr lang="en-US" sz="2400" dirty="0">
                <a:solidFill>
                  <a:srgbClr val="404041"/>
                </a:solidFill>
                <a:latin typeface="Chromatica" panose="00000500000000000000" pitchFamily="50" charset="-94"/>
              </a:rPr>
              <a:t>can’t always trust </a:t>
            </a:r>
            <a:r>
              <a:rPr lang="tr-TR" sz="2400" dirty="0">
                <a:solidFill>
                  <a:srgbClr val="404041"/>
                </a:solidFill>
                <a:latin typeface="Chromatica" panose="00000500000000000000" pitchFamily="50" charset="-94"/>
              </a:rPr>
              <a:t>it.</a:t>
            </a:r>
          </a:p>
          <a:p>
            <a:pPr>
              <a:lnSpc>
                <a:spcPct val="150000"/>
              </a:lnSpc>
            </a:pPr>
            <a:r>
              <a:rPr lang="tr-TR" sz="1200" dirty="0">
                <a:solidFill>
                  <a:srgbClr val="404041"/>
                </a:solidFill>
                <a:latin typeface="Chromatica" panose="00000500000000000000" pitchFamily="50" charset="-94"/>
              </a:rPr>
              <a:t>	</a:t>
            </a:r>
            <a:r>
              <a:rPr lang="en-US" sz="1200" dirty="0">
                <a:solidFill>
                  <a:srgbClr val="404041"/>
                </a:solidFill>
                <a:latin typeface="Courier New" panose="02070309020205020404" pitchFamily="49" charset="0"/>
                <a:cs typeface="Courier New" panose="02070309020205020404" pitchFamily="49" charset="0"/>
              </a:rPr>
              <a:t>df</a:t>
            </a:r>
            <a:r>
              <a:rPr lang="tr-TR" sz="1200" dirty="0">
                <a:solidFill>
                  <a:srgbClr val="404041"/>
                </a:solidFill>
                <a:latin typeface="Courier New" panose="02070309020205020404" pitchFamily="49" charset="0"/>
                <a:cs typeface="Courier New" panose="02070309020205020404" pitchFamily="49" charset="0"/>
              </a:rPr>
              <a:t> = </a:t>
            </a:r>
            <a:r>
              <a:rPr lang="tr-TR" sz="1200" dirty="0" err="1">
                <a:solidFill>
                  <a:srgbClr val="404041"/>
                </a:solidFill>
                <a:latin typeface="Courier New" panose="02070309020205020404" pitchFamily="49" charset="0"/>
                <a:cs typeface="Courier New" panose="02070309020205020404" pitchFamily="49" charset="0"/>
              </a:rPr>
              <a:t>spark.read.format</a:t>
            </a:r>
            <a:r>
              <a:rPr lang="tr-TR" sz="1200" dirty="0">
                <a:solidFill>
                  <a:srgbClr val="404041"/>
                </a:solidFill>
                <a:latin typeface="Courier New" panose="02070309020205020404" pitchFamily="49" charset="0"/>
                <a:cs typeface="Courier New" panose="02070309020205020404" pitchFamily="49" charset="0"/>
              </a:rPr>
              <a:t>("</a:t>
            </a:r>
            <a:r>
              <a:rPr lang="tr-TR" sz="1200" dirty="0" err="1">
                <a:solidFill>
                  <a:srgbClr val="404041"/>
                </a:solidFill>
                <a:latin typeface="Courier New" panose="02070309020205020404" pitchFamily="49" charset="0"/>
                <a:cs typeface="Courier New" panose="02070309020205020404" pitchFamily="49" charset="0"/>
              </a:rPr>
              <a:t>csv</a:t>
            </a:r>
            <a:r>
              <a:rPr lang="tr-TR" sz="1200" dirty="0">
                <a:solidFill>
                  <a:srgbClr val="404041"/>
                </a:solidFill>
                <a:latin typeface="Courier New" panose="02070309020205020404" pitchFamily="49" charset="0"/>
                <a:cs typeface="Courier New" panose="02070309020205020404" pitchFamily="49" charset="0"/>
              </a:rPr>
              <a:t>").</a:t>
            </a:r>
            <a:r>
              <a:rPr lang="tr-TR" sz="1200" dirty="0" err="1">
                <a:solidFill>
                  <a:srgbClr val="404041"/>
                </a:solidFill>
                <a:latin typeface="Courier New" panose="02070309020205020404" pitchFamily="49" charset="0"/>
                <a:cs typeface="Courier New" panose="02070309020205020404" pitchFamily="49" charset="0"/>
              </a:rPr>
              <a:t>option</a:t>
            </a:r>
            <a:r>
              <a:rPr lang="tr-TR" sz="1200" b="1" dirty="0">
                <a:solidFill>
                  <a:srgbClr val="404041"/>
                </a:solidFill>
                <a:latin typeface="Courier New" panose="02070309020205020404" pitchFamily="49" charset="0"/>
                <a:cs typeface="Courier New" panose="02070309020205020404" pitchFamily="49" charset="0"/>
              </a:rPr>
              <a:t>("</a:t>
            </a:r>
            <a:r>
              <a:rPr lang="tr-TR" sz="1200" b="1" dirty="0" err="1">
                <a:solidFill>
                  <a:srgbClr val="404041"/>
                </a:solidFill>
                <a:latin typeface="Courier New" panose="02070309020205020404" pitchFamily="49" charset="0"/>
                <a:cs typeface="Courier New" panose="02070309020205020404" pitchFamily="49" charset="0"/>
              </a:rPr>
              <a:t>inferSchema</a:t>
            </a:r>
            <a:r>
              <a:rPr lang="tr-TR" sz="1200" b="1" dirty="0">
                <a:solidFill>
                  <a:srgbClr val="404041"/>
                </a:solidFill>
                <a:latin typeface="Courier New" panose="02070309020205020404" pitchFamily="49" charset="0"/>
                <a:cs typeface="Courier New" panose="02070309020205020404" pitchFamily="49" charset="0"/>
              </a:rPr>
              <a:t>","</a:t>
            </a:r>
            <a:r>
              <a:rPr lang="tr-TR" sz="1200" b="1" dirty="0" err="1">
                <a:solidFill>
                  <a:srgbClr val="404041"/>
                </a:solidFill>
                <a:latin typeface="Courier New" panose="02070309020205020404" pitchFamily="49" charset="0"/>
                <a:cs typeface="Courier New" panose="02070309020205020404" pitchFamily="49" charset="0"/>
              </a:rPr>
              <a:t>true</a:t>
            </a:r>
            <a:r>
              <a:rPr lang="tr-TR" sz="1200" b="1" dirty="0">
                <a:solidFill>
                  <a:srgbClr val="404041"/>
                </a:solidFill>
                <a:latin typeface="Courier New" panose="02070309020205020404" pitchFamily="49" charset="0"/>
                <a:cs typeface="Courier New" panose="02070309020205020404" pitchFamily="49" charset="0"/>
              </a:rPr>
              <a:t>"</a:t>
            </a:r>
            <a:r>
              <a:rPr lang="tr-TR" sz="1200" dirty="0">
                <a:solidFill>
                  <a:srgbClr val="404041"/>
                </a:solidFill>
                <a:latin typeface="Courier New" panose="02070309020205020404" pitchFamily="49" charset="0"/>
                <a:cs typeface="Courier New" panose="02070309020205020404" pitchFamily="49" charset="0"/>
              </a:rPr>
              <a:t>).</a:t>
            </a:r>
            <a:r>
              <a:rPr lang="tr-TR" sz="1200" dirty="0" err="1">
                <a:solidFill>
                  <a:srgbClr val="404041"/>
                </a:solidFill>
                <a:latin typeface="Courier New" panose="02070309020205020404" pitchFamily="49" charset="0"/>
                <a:cs typeface="Courier New" panose="02070309020205020404" pitchFamily="49" charset="0"/>
              </a:rPr>
              <a:t>load</a:t>
            </a:r>
            <a:r>
              <a:rPr lang="tr-TR" sz="1200" dirty="0">
                <a:solidFill>
                  <a:srgbClr val="404041"/>
                </a:solidFill>
                <a:latin typeface="Courier New" panose="02070309020205020404" pitchFamily="49" charset="0"/>
                <a:cs typeface="Courier New" panose="02070309020205020404" pitchFamily="49" charset="0"/>
              </a:rPr>
              <a:t>("</a:t>
            </a:r>
            <a:r>
              <a:rPr lang="tr-TR" sz="1200" dirty="0" err="1">
                <a:solidFill>
                  <a:srgbClr val="404041"/>
                </a:solidFill>
                <a:latin typeface="Courier New" panose="02070309020205020404" pitchFamily="49" charset="0"/>
                <a:cs typeface="Courier New" panose="02070309020205020404" pitchFamily="49" charset="0"/>
              </a:rPr>
              <a:t>path</a:t>
            </a:r>
            <a:r>
              <a:rPr lang="tr-TR" sz="1200" dirty="0">
                <a:solidFill>
                  <a:srgbClr val="404041"/>
                </a:solidFill>
                <a:latin typeface="Courier New" panose="02070309020205020404" pitchFamily="49" charset="0"/>
                <a:cs typeface="Courier New" panose="02070309020205020404" pitchFamily="49" charset="0"/>
              </a:rPr>
              <a:t>/file.csv")</a:t>
            </a:r>
          </a:p>
        </p:txBody>
      </p:sp>
    </p:spTree>
    <p:extLst>
      <p:ext uri="{BB962C8B-B14F-4D97-AF65-F5344CB8AC3E}">
        <p14:creationId xmlns:p14="http://schemas.microsoft.com/office/powerpoint/2010/main" val="22505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dirty="0">
                <a:solidFill>
                  <a:srgbClr val="CD1F26"/>
                </a:solidFill>
                <a:latin typeface="Chromatica" panose="00000500000000000000" pitchFamily="50" charset="-94"/>
                <a:ea typeface="Verdana" panose="020B0604030504040204" pitchFamily="34" charset="0"/>
                <a:cs typeface="Arial" panose="020B0604020202020204" pitchFamily="34" charset="0"/>
              </a:rPr>
              <a:t>Spark DataFrame</a:t>
            </a:r>
          </a:p>
        </p:txBody>
      </p:sp>
      <p:sp>
        <p:nvSpPr>
          <p:cNvPr id="17" name="Dikdörtgen 16"/>
          <p:cNvSpPr/>
          <p:nvPr/>
        </p:nvSpPr>
        <p:spPr>
          <a:xfrm>
            <a:off x="1141737" y="1208273"/>
            <a:ext cx="9908525" cy="3370153"/>
          </a:xfrm>
          <a:prstGeom prst="rect">
            <a:avLst/>
          </a:prstGeom>
        </p:spPr>
        <p:txBody>
          <a:bodyPr wrap="square">
            <a:spAutoFit/>
          </a:bodyPr>
          <a:lstStyle/>
          <a:p>
            <a:pPr marL="342900" indent="-342900">
              <a:lnSpc>
                <a:spcPct val="150000"/>
              </a:lnSpc>
              <a:buFont typeface="Wingdings" panose="05000000000000000000" pitchFamily="2" charset="2"/>
              <a:buChar char="ü"/>
            </a:pP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Like</a:t>
            </a:r>
            <a:r>
              <a:rPr lang="tr-TR" sz="2400" dirty="0">
                <a:solidFill>
                  <a:srgbClr val="404041"/>
                </a:solidFill>
                <a:latin typeface="Chromatica" panose="00000500000000000000" pitchFamily="50" charset="-94"/>
              </a:rPr>
              <a:t> t</a:t>
            </a:r>
            <a:r>
              <a:rPr lang="en-US" sz="2400" dirty="0">
                <a:solidFill>
                  <a:srgbClr val="404041"/>
                </a:solidFill>
                <a:latin typeface="Chromatica" panose="00000500000000000000" pitchFamily="50" charset="-94"/>
              </a:rPr>
              <a:t>able</a:t>
            </a: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  Column names and types (schema)</a:t>
            </a:r>
          </a:p>
          <a:p>
            <a:pPr marL="342900" indent="-342900">
              <a:lnSpc>
                <a:spcPct val="150000"/>
              </a:lnSpc>
              <a:buFont typeface="Wingdings" panose="05000000000000000000" pitchFamily="2" charset="2"/>
              <a:buChar char="ü"/>
            </a:pP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Similar to R and Pandas DataFrame, only distributed</a:t>
            </a:r>
          </a:p>
          <a:p>
            <a:pPr marL="342900" indent="-342900">
              <a:lnSpc>
                <a:spcPct val="150000"/>
              </a:lnSpc>
              <a:buFont typeface="Wingdings" panose="05000000000000000000" pitchFamily="2" charset="2"/>
              <a:buChar char="ü"/>
            </a:pP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Pandas and R DataFrames can be converted to Spark DataFrame.</a:t>
            </a:r>
          </a:p>
          <a:p>
            <a:pPr marL="342900" indent="-342900">
              <a:lnSpc>
                <a:spcPct val="150000"/>
              </a:lnSpc>
              <a:buFont typeface="Wingdings" panose="05000000000000000000" pitchFamily="2" charset="2"/>
              <a:buChar char="ü"/>
            </a:pP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Easy to use and recommended</a:t>
            </a:r>
            <a:endParaRPr lang="tr-TR" sz="2400" dirty="0">
              <a:solidFill>
                <a:srgbClr val="404041"/>
              </a:solidFill>
              <a:latin typeface="Chromatica" panose="00000500000000000000" pitchFamily="50" charset="-94"/>
            </a:endParaRPr>
          </a:p>
        </p:txBody>
      </p:sp>
    </p:spTree>
    <p:extLst>
      <p:ext uri="{BB962C8B-B14F-4D97-AF65-F5344CB8AC3E}">
        <p14:creationId xmlns:p14="http://schemas.microsoft.com/office/powerpoint/2010/main" val="213826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Spark Datasets</a:t>
            </a:r>
          </a:p>
        </p:txBody>
      </p:sp>
      <p:sp>
        <p:nvSpPr>
          <p:cNvPr id="17" name="Dikdörtgen 16"/>
          <p:cNvSpPr/>
          <p:nvPr/>
        </p:nvSpPr>
        <p:spPr>
          <a:xfrm>
            <a:off x="1452030" y="1166842"/>
            <a:ext cx="9908525" cy="226215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Specific to compliable languages such as Java and Scala  In addition to the DataFrame, the user can define a data type (e.g.</a:t>
            </a:r>
            <a:r>
              <a:rPr lang="tr-TR" sz="2400" dirty="0">
                <a:solidFill>
                  <a:srgbClr val="404041"/>
                </a:solidFill>
                <a:latin typeface="Chromatica" panose="00000500000000000000" pitchFamily="50" charset="-94"/>
              </a:rPr>
              <a:t> </a:t>
            </a:r>
            <a:r>
              <a:rPr lang="en-US" sz="2400" dirty="0">
                <a:solidFill>
                  <a:srgbClr val="404041"/>
                </a:solidFill>
                <a:latin typeface="Chromatica" panose="00000500000000000000" pitchFamily="50" charset="-94"/>
              </a:rPr>
              <a:t>case class)</a:t>
            </a:r>
            <a:endParaRPr lang="tr-TR" sz="2400" dirty="0">
              <a:solidFill>
                <a:srgbClr val="404041"/>
              </a:solidFill>
              <a:latin typeface="Chromatica" panose="00000500000000000000" pitchFamily="50" charset="-94"/>
            </a:endParaRP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Dataframe usage is more common</a:t>
            </a:r>
            <a:endParaRPr lang="tr-TR" sz="2400" dirty="0">
              <a:solidFill>
                <a:srgbClr val="404041"/>
              </a:solidFill>
              <a:latin typeface="Chromatica" panose="00000500000000000000" pitchFamily="50" charset="-94"/>
            </a:endParaRPr>
          </a:p>
        </p:txBody>
      </p:sp>
    </p:spTree>
    <p:extLst>
      <p:ext uri="{BB962C8B-B14F-4D97-AF65-F5344CB8AC3E}">
        <p14:creationId xmlns:p14="http://schemas.microsoft.com/office/powerpoint/2010/main" val="11278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Spark Partitions</a:t>
            </a:r>
          </a:p>
        </p:txBody>
      </p:sp>
      <p:grpSp>
        <p:nvGrpSpPr>
          <p:cNvPr id="2" name="Grup 1"/>
          <p:cNvGrpSpPr/>
          <p:nvPr/>
        </p:nvGrpSpPr>
        <p:grpSpPr>
          <a:xfrm>
            <a:off x="8522822" y="876636"/>
            <a:ext cx="641141" cy="1241197"/>
            <a:chOff x="10309476" y="347854"/>
            <a:chExt cx="641141" cy="1241197"/>
          </a:xfrm>
        </p:grpSpPr>
        <p:sp>
          <p:nvSpPr>
            <p:cNvPr id="18" name="Yamuk 17"/>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Yamuk 18"/>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Dikdörtgen 19"/>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Yuvarlatılmış Dikdörtgen 20"/>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22" name="Düz Bağlayıcı 21"/>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Düz Bağlayıcı 22"/>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Düz Bağlayıcı 23"/>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5" name="Resim 24"/>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26" name="Grup 25"/>
          <p:cNvGrpSpPr/>
          <p:nvPr/>
        </p:nvGrpSpPr>
        <p:grpSpPr>
          <a:xfrm>
            <a:off x="9413489" y="1896506"/>
            <a:ext cx="641141" cy="1241197"/>
            <a:chOff x="10309476" y="347854"/>
            <a:chExt cx="641141" cy="1241197"/>
          </a:xfrm>
        </p:grpSpPr>
        <p:sp>
          <p:nvSpPr>
            <p:cNvPr id="27" name="Yamuk 26"/>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Yamuk 27"/>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ikdörtgen 28"/>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0" name="Yuvarlatılmış Dikdörtgen 29"/>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31" name="Düz Bağlayıcı 30"/>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Düz Bağlayıcı 31"/>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Düz Bağlayıcı 32"/>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4" name="Resim 33"/>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35" name="Grup 34"/>
          <p:cNvGrpSpPr/>
          <p:nvPr/>
        </p:nvGrpSpPr>
        <p:grpSpPr>
          <a:xfrm>
            <a:off x="9418105" y="3314848"/>
            <a:ext cx="641141" cy="1241197"/>
            <a:chOff x="10309476" y="347854"/>
            <a:chExt cx="641141" cy="1241197"/>
          </a:xfrm>
        </p:grpSpPr>
        <p:sp>
          <p:nvSpPr>
            <p:cNvPr id="36" name="Yamuk 35"/>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Yamuk 36"/>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ikdörtgen 37"/>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9" name="Yuvarlatılmış Dikdörtgen 38"/>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0" name="Düz Bağlayıcı 39"/>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1" name="Düz Bağlayıcı 40"/>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Düz Bağlayıcı 41"/>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3" name="Resim 42"/>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pSp>
        <p:nvGrpSpPr>
          <p:cNvPr id="44" name="Grup 43"/>
          <p:cNvGrpSpPr/>
          <p:nvPr/>
        </p:nvGrpSpPr>
        <p:grpSpPr>
          <a:xfrm>
            <a:off x="8553655" y="4310532"/>
            <a:ext cx="641141" cy="1241197"/>
            <a:chOff x="10309476" y="347854"/>
            <a:chExt cx="641141" cy="1241197"/>
          </a:xfrm>
        </p:grpSpPr>
        <p:sp>
          <p:nvSpPr>
            <p:cNvPr id="45" name="Yamuk 44"/>
            <p:cNvSpPr/>
            <p:nvPr/>
          </p:nvSpPr>
          <p:spPr>
            <a:xfrm>
              <a:off x="10309476"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6" name="Yamuk 45"/>
            <p:cNvSpPr/>
            <p:nvPr/>
          </p:nvSpPr>
          <p:spPr>
            <a:xfrm>
              <a:off x="10782087" y="1500412"/>
              <a:ext cx="165134" cy="88639"/>
            </a:xfrm>
            <a:prstGeom prst="trapezoi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7" name="Dikdörtgen 46"/>
            <p:cNvSpPr/>
            <p:nvPr/>
          </p:nvSpPr>
          <p:spPr>
            <a:xfrm>
              <a:off x="10309476" y="347854"/>
              <a:ext cx="641141" cy="1202580"/>
            </a:xfrm>
            <a:prstGeom prst="rect">
              <a:avLst/>
            </a:prstGeom>
            <a:scene3d>
              <a:camera prst="orthographicFront"/>
              <a:lightRig rig="threePt" dir="t"/>
            </a:scene3d>
            <a:sp3d>
              <a:bevelT prst="relaxedInset"/>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8" name="Yuvarlatılmış Dikdörtgen 47"/>
            <p:cNvSpPr/>
            <p:nvPr/>
          </p:nvSpPr>
          <p:spPr>
            <a:xfrm>
              <a:off x="10388763" y="470819"/>
              <a:ext cx="475892" cy="2154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9" name="Düz Bağlayıcı 48"/>
            <p:cNvCxnSpPr/>
            <p:nvPr/>
          </p:nvCxnSpPr>
          <p:spPr>
            <a:xfrm>
              <a:off x="10470531" y="520357"/>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Düz Bağlayıcı 49"/>
            <p:cNvCxnSpPr/>
            <p:nvPr/>
          </p:nvCxnSpPr>
          <p:spPr>
            <a:xfrm>
              <a:off x="10470531" y="578168"/>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Düz Bağlayıcı 50"/>
            <p:cNvCxnSpPr/>
            <p:nvPr/>
          </p:nvCxnSpPr>
          <p:spPr>
            <a:xfrm>
              <a:off x="10470531" y="638996"/>
              <a:ext cx="31235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2" name="Resim 51"/>
            <p:cNvPicPr>
              <a:picLocks noChangeAspect="1"/>
            </p:cNvPicPr>
            <p:nvPr/>
          </p:nvPicPr>
          <p:blipFill rotWithShape="1">
            <a:blip r:embed="rId2" cstate="print">
              <a:extLst>
                <a:ext uri="{28A0092B-C50C-407E-A947-70E740481C1C}">
                  <a14:useLocalDpi xmlns:a14="http://schemas.microsoft.com/office/drawing/2010/main" val="0"/>
                </a:ext>
              </a:extLst>
            </a:blip>
            <a:srcRect l="9179" t="2991" r="8905" b="11611"/>
            <a:stretch/>
          </p:blipFill>
          <p:spPr>
            <a:xfrm>
              <a:off x="10388763" y="876347"/>
              <a:ext cx="503903" cy="616201"/>
            </a:xfrm>
            <a:prstGeom prst="rect">
              <a:avLst/>
            </a:prstGeom>
          </p:spPr>
        </p:pic>
      </p:grpSp>
      <p:graphicFrame>
        <p:nvGraphicFramePr>
          <p:cNvPr id="3" name="Tablo 2"/>
          <p:cNvGraphicFramePr>
            <a:graphicFrameLocks noGrp="1"/>
          </p:cNvGraphicFramePr>
          <p:nvPr/>
        </p:nvGraphicFramePr>
        <p:xfrm>
          <a:off x="1629831" y="1875851"/>
          <a:ext cx="4047250" cy="2926080"/>
        </p:xfrm>
        <a:graphic>
          <a:graphicData uri="http://schemas.openxmlformats.org/drawingml/2006/table">
            <a:tbl>
              <a:tblPr firstRow="1" bandRow="1">
                <a:tableStyleId>{5940675A-B579-460E-94D1-54222C63F5DA}</a:tableStyleId>
              </a:tblPr>
              <a:tblGrid>
                <a:gridCol w="404725">
                  <a:extLst>
                    <a:ext uri="{9D8B030D-6E8A-4147-A177-3AD203B41FA5}">
                      <a16:colId xmlns:a16="http://schemas.microsoft.com/office/drawing/2014/main" val="20000"/>
                    </a:ext>
                  </a:extLst>
                </a:gridCol>
                <a:gridCol w="404725">
                  <a:extLst>
                    <a:ext uri="{9D8B030D-6E8A-4147-A177-3AD203B41FA5}">
                      <a16:colId xmlns:a16="http://schemas.microsoft.com/office/drawing/2014/main" val="20001"/>
                    </a:ext>
                  </a:extLst>
                </a:gridCol>
                <a:gridCol w="404725">
                  <a:extLst>
                    <a:ext uri="{9D8B030D-6E8A-4147-A177-3AD203B41FA5}">
                      <a16:colId xmlns:a16="http://schemas.microsoft.com/office/drawing/2014/main" val="20002"/>
                    </a:ext>
                  </a:extLst>
                </a:gridCol>
                <a:gridCol w="404725">
                  <a:extLst>
                    <a:ext uri="{9D8B030D-6E8A-4147-A177-3AD203B41FA5}">
                      <a16:colId xmlns:a16="http://schemas.microsoft.com/office/drawing/2014/main" val="20003"/>
                    </a:ext>
                  </a:extLst>
                </a:gridCol>
                <a:gridCol w="404725">
                  <a:extLst>
                    <a:ext uri="{9D8B030D-6E8A-4147-A177-3AD203B41FA5}">
                      <a16:colId xmlns:a16="http://schemas.microsoft.com/office/drawing/2014/main" val="20004"/>
                    </a:ext>
                  </a:extLst>
                </a:gridCol>
                <a:gridCol w="404725">
                  <a:extLst>
                    <a:ext uri="{9D8B030D-6E8A-4147-A177-3AD203B41FA5}">
                      <a16:colId xmlns:a16="http://schemas.microsoft.com/office/drawing/2014/main" val="20005"/>
                    </a:ext>
                  </a:extLst>
                </a:gridCol>
                <a:gridCol w="404725">
                  <a:extLst>
                    <a:ext uri="{9D8B030D-6E8A-4147-A177-3AD203B41FA5}">
                      <a16:colId xmlns:a16="http://schemas.microsoft.com/office/drawing/2014/main" val="20006"/>
                    </a:ext>
                  </a:extLst>
                </a:gridCol>
                <a:gridCol w="404725">
                  <a:extLst>
                    <a:ext uri="{9D8B030D-6E8A-4147-A177-3AD203B41FA5}">
                      <a16:colId xmlns:a16="http://schemas.microsoft.com/office/drawing/2014/main" val="20007"/>
                    </a:ext>
                  </a:extLst>
                </a:gridCol>
                <a:gridCol w="404725">
                  <a:extLst>
                    <a:ext uri="{9D8B030D-6E8A-4147-A177-3AD203B41FA5}">
                      <a16:colId xmlns:a16="http://schemas.microsoft.com/office/drawing/2014/main" val="20008"/>
                    </a:ext>
                  </a:extLst>
                </a:gridCol>
                <a:gridCol w="404725">
                  <a:extLst>
                    <a:ext uri="{9D8B030D-6E8A-4147-A177-3AD203B41FA5}">
                      <a16:colId xmlns:a16="http://schemas.microsoft.com/office/drawing/2014/main" val="20009"/>
                    </a:ext>
                  </a:extLst>
                </a:gridCol>
              </a:tblGrid>
              <a:tr h="29019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2901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2901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2901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206278660"/>
              </p:ext>
            </p:extLst>
          </p:nvPr>
        </p:nvGraphicFramePr>
        <p:xfrm>
          <a:off x="7500439" y="1205540"/>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3" name="Tablo 52"/>
          <p:cNvGraphicFramePr>
            <a:graphicFrameLocks noGrp="1"/>
          </p:cNvGraphicFramePr>
          <p:nvPr>
            <p:extLst>
              <p:ext uri="{D42A27DB-BD31-4B8C-83A1-F6EECF244321}">
                <p14:modId xmlns:p14="http://schemas.microsoft.com/office/powerpoint/2010/main" val="822314692"/>
              </p:ext>
            </p:extLst>
          </p:nvPr>
        </p:nvGraphicFramePr>
        <p:xfrm>
          <a:off x="8513230" y="2487911"/>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4" name="Tablo 53"/>
          <p:cNvGraphicFramePr>
            <a:graphicFrameLocks noGrp="1"/>
          </p:cNvGraphicFramePr>
          <p:nvPr>
            <p:extLst>
              <p:ext uri="{D42A27DB-BD31-4B8C-83A1-F6EECF244321}">
                <p14:modId xmlns:p14="http://schemas.microsoft.com/office/powerpoint/2010/main" val="1305894275"/>
              </p:ext>
            </p:extLst>
          </p:nvPr>
        </p:nvGraphicFramePr>
        <p:xfrm>
          <a:off x="8513230" y="3562571"/>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graphicFrame>
        <p:nvGraphicFramePr>
          <p:cNvPr id="55" name="Tablo 54"/>
          <p:cNvGraphicFramePr>
            <a:graphicFrameLocks noGrp="1"/>
          </p:cNvGraphicFramePr>
          <p:nvPr>
            <p:extLst>
              <p:ext uri="{D42A27DB-BD31-4B8C-83A1-F6EECF244321}">
                <p14:modId xmlns:p14="http://schemas.microsoft.com/office/powerpoint/2010/main" val="1465048164"/>
              </p:ext>
            </p:extLst>
          </p:nvPr>
        </p:nvGraphicFramePr>
        <p:xfrm>
          <a:off x="7798653" y="4879498"/>
          <a:ext cx="2082800" cy="426720"/>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tblGrid>
              <a:tr h="172470">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0"/>
                  </a:ext>
                </a:extLst>
              </a:tr>
              <a:tr h="172470">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0001"/>
                  </a:ext>
                </a:extLst>
              </a:tr>
            </a:tbl>
          </a:graphicData>
        </a:graphic>
      </p:graphicFrame>
      <p:sp>
        <p:nvSpPr>
          <p:cNvPr id="56" name="Metin kutusu 55"/>
          <p:cNvSpPr txBox="1"/>
          <p:nvPr/>
        </p:nvSpPr>
        <p:spPr>
          <a:xfrm>
            <a:off x="1629832" y="1477926"/>
            <a:ext cx="4047250" cy="369332"/>
          </a:xfrm>
          <a:prstGeom prst="rect">
            <a:avLst/>
          </a:prstGeom>
          <a:noFill/>
        </p:spPr>
        <p:txBody>
          <a:bodyPr wrap="square" rtlCol="0">
            <a:spAutoFit/>
          </a:bodyPr>
          <a:lstStyle/>
          <a:p>
            <a:r>
              <a:rPr lang="en-US" dirty="0"/>
              <a:t>DataFrame billions of rows. Abstraction.</a:t>
            </a:r>
          </a:p>
        </p:txBody>
      </p:sp>
      <p:sp>
        <p:nvSpPr>
          <p:cNvPr id="57" name="Dikdörtgen 56"/>
          <p:cNvSpPr/>
          <p:nvPr/>
        </p:nvSpPr>
        <p:spPr>
          <a:xfrm>
            <a:off x="398756" y="5357208"/>
            <a:ext cx="5163844" cy="369332"/>
          </a:xfrm>
          <a:prstGeom prst="rect">
            <a:avLst/>
          </a:prstGeom>
        </p:spPr>
        <p:txBody>
          <a:bodyPr wrap="square">
            <a:spAutoFit/>
          </a:bodyPr>
          <a:lstStyle/>
          <a:p>
            <a:r>
              <a:rPr lang="en-US" dirty="0"/>
              <a:t>Partition</a:t>
            </a:r>
            <a:r>
              <a:rPr lang="tr-TR" dirty="0"/>
              <a:t>:</a:t>
            </a:r>
            <a:r>
              <a:rPr lang="en-US" dirty="0"/>
              <a:t> A group of rows</a:t>
            </a:r>
            <a:r>
              <a:rPr lang="tr-TR" dirty="0"/>
              <a:t>.</a:t>
            </a:r>
            <a:endParaRPr lang="en-US" dirty="0"/>
          </a:p>
        </p:txBody>
      </p:sp>
    </p:spTree>
    <p:extLst>
      <p:ext uri="{BB962C8B-B14F-4D97-AF65-F5344CB8AC3E}">
        <p14:creationId xmlns:p14="http://schemas.microsoft.com/office/powerpoint/2010/main" val="57660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208280"/>
            <a:ext cx="9144000" cy="675975"/>
          </a:xfrm>
        </p:spPr>
        <p:txBody>
          <a:bodyPr>
            <a:normAutofit/>
          </a:bodyPr>
          <a:lstStyle/>
          <a:p>
            <a:r>
              <a:rPr lang="en-US" sz="3200" b="1">
                <a:solidFill>
                  <a:srgbClr val="CD1F26"/>
                </a:solidFill>
                <a:latin typeface="Chromatica" panose="00000500000000000000" pitchFamily="50" charset="-94"/>
                <a:ea typeface="Verdana" panose="020B0604030504040204" pitchFamily="34" charset="0"/>
                <a:cs typeface="Arial" panose="020B0604020202020204" pitchFamily="34" charset="0"/>
              </a:rPr>
              <a:t>Spark Execution Plan</a:t>
            </a:r>
          </a:p>
        </p:txBody>
      </p:sp>
      <p:sp>
        <p:nvSpPr>
          <p:cNvPr id="17" name="Dikdörtgen 16"/>
          <p:cNvSpPr/>
          <p:nvPr/>
        </p:nvSpPr>
        <p:spPr>
          <a:xfrm>
            <a:off x="1516038" y="1166842"/>
            <a:ext cx="9908525" cy="2262158"/>
          </a:xfrm>
          <a:prstGeom prst="rect">
            <a:avLst/>
          </a:prstGeom>
        </p:spPr>
        <p:txBody>
          <a:bodyPr wrap="square">
            <a:spAutoFit/>
          </a:bodyPr>
          <a:lstStyle/>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Write your code</a:t>
            </a:r>
            <a:endParaRPr lang="tr-TR" sz="2400" dirty="0">
              <a:solidFill>
                <a:srgbClr val="404041"/>
              </a:solidFill>
              <a:latin typeface="Chromatica" panose="00000500000000000000" pitchFamily="50" charset="-94"/>
            </a:endParaRP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Spark generates logical plan if valid code</a:t>
            </a:r>
            <a:endParaRPr lang="tr-TR" sz="2400" dirty="0">
              <a:solidFill>
                <a:srgbClr val="404041"/>
              </a:solidFill>
              <a:latin typeface="Chromatica" panose="00000500000000000000" pitchFamily="50" charset="-94"/>
            </a:endParaRP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Spark converts logical plan to physical plan</a:t>
            </a:r>
            <a:endParaRPr lang="tr-TR" sz="2400" dirty="0">
              <a:solidFill>
                <a:srgbClr val="404041"/>
              </a:solidFill>
              <a:latin typeface="Chromatica" panose="00000500000000000000" pitchFamily="50" charset="-94"/>
            </a:endParaRPr>
          </a:p>
          <a:p>
            <a:pPr marL="342900" indent="-342900">
              <a:lnSpc>
                <a:spcPct val="150000"/>
              </a:lnSpc>
              <a:buFont typeface="Wingdings" panose="05000000000000000000" pitchFamily="2" charset="2"/>
              <a:buChar char="ü"/>
            </a:pPr>
            <a:r>
              <a:rPr lang="en-US" sz="2400" dirty="0">
                <a:solidFill>
                  <a:srgbClr val="404041"/>
                </a:solidFill>
                <a:latin typeface="Chromatica" panose="00000500000000000000" pitchFamily="50" charset="-94"/>
              </a:rPr>
              <a:t>Spark executes the physical plan on the cluster.</a:t>
            </a:r>
            <a:endParaRPr lang="tr-TR" sz="2400" dirty="0">
              <a:solidFill>
                <a:srgbClr val="404041"/>
              </a:solidFill>
              <a:latin typeface="Chromatica" panose="00000500000000000000" pitchFamily="50" charset="-94"/>
            </a:endParaRPr>
          </a:p>
        </p:txBody>
      </p:sp>
    </p:spTree>
    <p:extLst>
      <p:ext uri="{BB962C8B-B14F-4D97-AF65-F5344CB8AC3E}">
        <p14:creationId xmlns:p14="http://schemas.microsoft.com/office/powerpoint/2010/main" val="388845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wipe(left)">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wipe(left)">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wipe(left)">
                                      <p:cBhvr>
                                        <p:cTn id="2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452030" y="106840"/>
            <a:ext cx="9144000" cy="675975"/>
          </a:xfrm>
        </p:spPr>
        <p:txBody>
          <a:bodyPr>
            <a:normAutofit/>
          </a:bodyPr>
          <a:lstStyle/>
          <a:p>
            <a:r>
              <a:rPr lang="en-US" sz="3200" b="1" dirty="0">
                <a:solidFill>
                  <a:srgbClr val="CD1F26"/>
                </a:solidFill>
                <a:latin typeface="Chromatica" panose="00000500000000000000" pitchFamily="50" charset="-94"/>
                <a:ea typeface="Verdana" panose="020B0604030504040204" pitchFamily="34" charset="0"/>
                <a:cs typeface="Arial" panose="020B0604020202020204" pitchFamily="34" charset="0"/>
              </a:rPr>
              <a:t>Logical</a:t>
            </a:r>
            <a:r>
              <a:rPr lang="tr-TR" sz="3200" b="1" dirty="0">
                <a:solidFill>
                  <a:srgbClr val="CD1F26"/>
                </a:solidFill>
                <a:latin typeface="Chromatica" panose="00000500000000000000" pitchFamily="50" charset="-94"/>
                <a:ea typeface="Verdana" panose="020B0604030504040204" pitchFamily="34" charset="0"/>
                <a:cs typeface="Arial" panose="020B0604020202020204" pitchFamily="34" charset="0"/>
              </a:rPr>
              <a:t> Plan</a:t>
            </a:r>
            <a:endParaRPr lang="en-US" sz="3200" b="1" dirty="0">
              <a:solidFill>
                <a:srgbClr val="CD1F26"/>
              </a:solidFill>
              <a:latin typeface="Chromatica" panose="00000500000000000000" pitchFamily="50" charset="-94"/>
              <a:ea typeface="Verdana" panose="020B0604030504040204" pitchFamily="34" charset="0"/>
              <a:cs typeface="Arial" panose="020B0604020202020204" pitchFamily="34" charset="0"/>
            </a:endParaRPr>
          </a:p>
        </p:txBody>
      </p:sp>
      <p:grpSp>
        <p:nvGrpSpPr>
          <p:cNvPr id="19" name="Grup 18"/>
          <p:cNvGrpSpPr/>
          <p:nvPr/>
        </p:nvGrpSpPr>
        <p:grpSpPr>
          <a:xfrm>
            <a:off x="228596" y="948958"/>
            <a:ext cx="3975917" cy="1569990"/>
            <a:chOff x="228596" y="1444516"/>
            <a:chExt cx="3975917" cy="1569990"/>
          </a:xfrm>
        </p:grpSpPr>
        <p:grpSp>
          <p:nvGrpSpPr>
            <p:cNvPr id="9" name="Grup 8"/>
            <p:cNvGrpSpPr/>
            <p:nvPr/>
          </p:nvGrpSpPr>
          <p:grpSpPr>
            <a:xfrm>
              <a:off x="228596" y="1808704"/>
              <a:ext cx="3975917" cy="1205802"/>
              <a:chOff x="228596" y="1808704"/>
              <a:chExt cx="3975917" cy="1205802"/>
            </a:xfrm>
          </p:grpSpPr>
          <p:sp>
            <p:nvSpPr>
              <p:cNvPr id="3" name="Akış Çizelgesi: Kart 2"/>
              <p:cNvSpPr/>
              <p:nvPr/>
            </p:nvSpPr>
            <p:spPr>
              <a:xfrm>
                <a:off x="228596" y="1808704"/>
                <a:ext cx="3975917" cy="1205802"/>
              </a:xfrm>
              <a:prstGeom prst="flowChartPunchedCar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Dikdörtgen 1"/>
              <p:cNvSpPr/>
              <p:nvPr/>
            </p:nvSpPr>
            <p:spPr>
              <a:xfrm>
                <a:off x="316033" y="2075787"/>
                <a:ext cx="3493264" cy="938719"/>
              </a:xfrm>
              <a:prstGeom prst="rect">
                <a:avLst/>
              </a:prstGeom>
            </p:spPr>
            <p:txBody>
              <a:bodyPr wrap="none">
                <a:spAutoFit/>
              </a:bodyPr>
              <a:lstStyle/>
              <a:p>
                <a:r>
                  <a:rPr lang="en-US" sz="1100" dirty="0">
                    <a:latin typeface="Consolas" panose="020B0609020204030204" pitchFamily="49" charset="0"/>
                  </a:rPr>
                  <a:t>df = </a:t>
                </a:r>
                <a:r>
                  <a:rPr lang="en-US" sz="1100" dirty="0" err="1">
                    <a:latin typeface="Consolas" panose="020B0609020204030204" pitchFamily="49" charset="0"/>
                  </a:rPr>
                  <a:t>spark.read.format</a:t>
                </a:r>
                <a:r>
                  <a:rPr lang="en-US" sz="1100" dirty="0">
                    <a:latin typeface="Consolas" panose="020B0609020204030204" pitchFamily="49" charset="0"/>
                  </a:rPr>
                  <a:t>("csv").load("path")</a:t>
                </a:r>
                <a:endParaRPr lang="tr-TR" sz="1100" dirty="0">
                  <a:latin typeface="Consolas" panose="020B0609020204030204" pitchFamily="49" charset="0"/>
                </a:endParaRPr>
              </a:p>
              <a:p>
                <a:r>
                  <a:rPr lang="tr-TR" sz="1100" dirty="0">
                    <a:solidFill>
                      <a:srgbClr val="404041"/>
                    </a:solidFill>
                    <a:latin typeface="Consolas" panose="020B0609020204030204" pitchFamily="49" charset="0"/>
                  </a:rPr>
                  <a:t>df2 = </a:t>
                </a:r>
                <a:r>
                  <a:rPr lang="tr-TR" sz="1100" dirty="0" err="1">
                    <a:latin typeface="Consolas" panose="020B0609020204030204" pitchFamily="49" charset="0"/>
                  </a:rPr>
                  <a:t>df.withColumn</a:t>
                </a:r>
                <a:r>
                  <a:rPr lang="tr-TR" sz="1100" dirty="0">
                    <a:latin typeface="Consolas" panose="020B0609020204030204" pitchFamily="49" charset="0"/>
                  </a:rPr>
                  <a:t>("</a:t>
                </a:r>
                <a:r>
                  <a:rPr lang="tr-TR" sz="1100" dirty="0" err="1">
                    <a:latin typeface="Consolas" panose="020B0609020204030204" pitchFamily="49" charset="0"/>
                  </a:rPr>
                  <a:t>Yil</a:t>
                </a:r>
                <a:r>
                  <a:rPr lang="tr-TR" sz="1100" dirty="0">
                    <a:latin typeface="Consolas" panose="020B0609020204030204" pitchFamily="49" charset="0"/>
                  </a:rPr>
                  <a:t>", </a:t>
                </a:r>
                <a:r>
                  <a:rPr lang="tr-TR" sz="1100" b="1" dirty="0" err="1">
                    <a:latin typeface="Consolas" panose="020B0609020204030204" pitchFamily="49" charset="0"/>
                  </a:rPr>
                  <a:t>year</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 = </a:t>
                </a:r>
                <a:r>
                  <a:rPr lang="tr-TR" sz="1100" dirty="0">
                    <a:latin typeface="Consolas" panose="020B0609020204030204" pitchFamily="49" charset="0"/>
                  </a:rPr>
                  <a:t>df2.withColumn("Ay", </a:t>
                </a:r>
                <a:r>
                  <a:rPr lang="tr-TR" sz="1100" b="1" dirty="0" err="1">
                    <a:latin typeface="Consolas" panose="020B0609020204030204" pitchFamily="49" charset="0"/>
                  </a:rPr>
                  <a:t>month</a:t>
                </a:r>
                <a:r>
                  <a:rPr lang="tr-TR" sz="1100" dirty="0">
                    <a:latin typeface="Consolas" panose="020B0609020204030204" pitchFamily="49" charset="0"/>
                  </a:rPr>
                  <a:t>("Tarih"))</a:t>
                </a:r>
              </a:p>
              <a:p>
                <a:r>
                  <a:rPr lang="tr-TR" sz="1100" dirty="0">
                    <a:solidFill>
                      <a:srgbClr val="404041"/>
                    </a:solidFill>
                    <a:latin typeface="Consolas" panose="020B0609020204030204" pitchFamily="49" charset="0"/>
                  </a:rPr>
                  <a:t>df3.show()</a:t>
                </a:r>
              </a:p>
              <a:p>
                <a:endParaRPr lang="en-US" sz="1100" dirty="0">
                  <a:latin typeface="Consolas" panose="020B0609020204030204" pitchFamily="49" charset="0"/>
                </a:endParaRPr>
              </a:p>
            </p:txBody>
          </p:sp>
        </p:grpSp>
        <p:sp>
          <p:nvSpPr>
            <p:cNvPr id="18" name="Unvan 1"/>
            <p:cNvSpPr txBox="1">
              <a:spLocks/>
            </p:cNvSpPr>
            <p:nvPr/>
          </p:nvSpPr>
          <p:spPr>
            <a:xfrm>
              <a:off x="1092739" y="1444516"/>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Code</a:t>
              </a:r>
            </a:p>
          </p:txBody>
        </p:sp>
      </p:grpSp>
      <p:sp>
        <p:nvSpPr>
          <p:cNvPr id="20" name="Sağ Ok 19"/>
          <p:cNvSpPr/>
          <p:nvPr/>
        </p:nvSpPr>
        <p:spPr>
          <a:xfrm>
            <a:off x="4411614"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57" name="Grup 56"/>
          <p:cNvGrpSpPr/>
          <p:nvPr/>
        </p:nvGrpSpPr>
        <p:grpSpPr>
          <a:xfrm>
            <a:off x="1452030" y="3605760"/>
            <a:ext cx="2247627" cy="2067025"/>
            <a:chOff x="4768782" y="709729"/>
            <a:chExt cx="2247627" cy="2067025"/>
          </a:xfrm>
        </p:grpSpPr>
        <p:grpSp>
          <p:nvGrpSpPr>
            <p:cNvPr id="45" name="Grup 44"/>
            <p:cNvGrpSpPr/>
            <p:nvPr/>
          </p:nvGrpSpPr>
          <p:grpSpPr>
            <a:xfrm>
              <a:off x="5572627" y="1326346"/>
              <a:ext cx="680980" cy="1450408"/>
              <a:chOff x="5542482" y="1113306"/>
              <a:chExt cx="680980" cy="1450408"/>
            </a:xfrm>
          </p:grpSpPr>
          <p:sp>
            <p:nvSpPr>
              <p:cNvPr id="21" name="Dikdörtgen 20"/>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kdörtgen 21"/>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kdörtgen 23"/>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kdörtgen 24"/>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kdörtgen 25"/>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kış Çizelgesi: Manyetik Disk 26"/>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Düz Ok Bağlayıcısı 28"/>
              <p:cNvCxnSpPr>
                <a:stCxn id="21" idx="2"/>
                <a:endCxn id="24" idx="1"/>
              </p:cNvCxnSpPr>
              <p:nvPr/>
            </p:nvCxnSpPr>
            <p:spPr>
              <a:xfrm>
                <a:off x="5642149" y="1277654"/>
                <a:ext cx="410491" cy="33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Düz Ok Bağlayıcısı 32"/>
              <p:cNvCxnSpPr>
                <a:stCxn id="22" idx="2"/>
                <a:endCxn id="24"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Düz Ok Bağlayıcısı 34"/>
              <p:cNvCxnSpPr>
                <a:stCxn id="24" idx="2"/>
                <a:endCxn id="25"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Düz Ok Bağlayıcısı 36"/>
              <p:cNvCxnSpPr>
                <a:stCxn id="25" idx="2"/>
                <a:endCxn id="26"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Düz Ok Bağlayıcısı 38"/>
              <p:cNvCxnSpPr>
                <a:stCxn id="26" idx="1"/>
                <a:endCxn id="27"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Unvan 1"/>
            <p:cNvSpPr txBox="1">
              <a:spLocks/>
            </p:cNvSpPr>
            <p:nvPr/>
          </p:nvSpPr>
          <p:spPr>
            <a:xfrm>
              <a:off x="4768782" y="709729"/>
              <a:ext cx="2247627" cy="53730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Optimized logical plan</a:t>
              </a:r>
            </a:p>
          </p:txBody>
        </p:sp>
      </p:grpSp>
      <p:sp>
        <p:nvSpPr>
          <p:cNvPr id="55" name="Sağ Ok 54"/>
          <p:cNvSpPr/>
          <p:nvPr/>
        </p:nvSpPr>
        <p:spPr>
          <a:xfrm>
            <a:off x="6807547" y="171277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6" name="Grup 75"/>
          <p:cNvGrpSpPr/>
          <p:nvPr/>
        </p:nvGrpSpPr>
        <p:grpSpPr>
          <a:xfrm>
            <a:off x="7319838" y="1149202"/>
            <a:ext cx="2247627" cy="1307285"/>
            <a:chOff x="7631081" y="926858"/>
            <a:chExt cx="2247627" cy="1307285"/>
          </a:xfrm>
        </p:grpSpPr>
        <p:grpSp>
          <p:nvGrpSpPr>
            <p:cNvPr id="54" name="Grup 53"/>
            <p:cNvGrpSpPr/>
            <p:nvPr/>
          </p:nvGrpSpPr>
          <p:grpSpPr>
            <a:xfrm>
              <a:off x="8380879" y="1452008"/>
              <a:ext cx="813917" cy="782135"/>
              <a:chOff x="8611437" y="1247032"/>
              <a:chExt cx="813917" cy="782135"/>
            </a:xfrm>
          </p:grpSpPr>
          <p:sp>
            <p:nvSpPr>
              <p:cNvPr id="48" name="Akış Çizelgesi: Çok Sayıda Belge 47"/>
              <p:cNvSpPr/>
              <p:nvPr/>
            </p:nvSpPr>
            <p:spPr>
              <a:xfrm>
                <a:off x="8611437" y="1247032"/>
                <a:ext cx="813917" cy="78213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Düz Bağlayıcı 49"/>
              <p:cNvCxnSpPr/>
              <p:nvPr/>
            </p:nvCxnSpPr>
            <p:spPr>
              <a:xfrm>
                <a:off x="8782259" y="158022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1" name="Düz Bağlayıcı 50"/>
              <p:cNvCxnSpPr/>
              <p:nvPr/>
            </p:nvCxnSpPr>
            <p:spPr>
              <a:xfrm>
                <a:off x="8779186" y="1638099"/>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2" name="Düz Bağlayıcı 51"/>
              <p:cNvCxnSpPr/>
              <p:nvPr/>
            </p:nvCxnSpPr>
            <p:spPr>
              <a:xfrm>
                <a:off x="8779185" y="1733861"/>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53" name="Düz Bağlayıcı 52"/>
              <p:cNvCxnSpPr/>
              <p:nvPr/>
            </p:nvCxnSpPr>
            <p:spPr>
              <a:xfrm>
                <a:off x="8779185" y="1836132"/>
                <a:ext cx="412537" cy="0"/>
              </a:xfrm>
              <a:prstGeom prst="line">
                <a:avLst/>
              </a:prstGeom>
              <a:ln>
                <a:prstDash val="sysDash"/>
              </a:ln>
            </p:spPr>
            <p:style>
              <a:lnRef idx="3">
                <a:schemeClr val="dk1"/>
              </a:lnRef>
              <a:fillRef idx="0">
                <a:schemeClr val="dk1"/>
              </a:fillRef>
              <a:effectRef idx="2">
                <a:schemeClr val="dk1"/>
              </a:effectRef>
              <a:fontRef idx="minor">
                <a:schemeClr val="tx1"/>
              </a:fontRef>
            </p:style>
          </p:cxnSp>
        </p:grpSp>
        <p:sp>
          <p:nvSpPr>
            <p:cNvPr id="56" name="Unvan 1"/>
            <p:cNvSpPr txBox="1">
              <a:spLocks/>
            </p:cNvSpPr>
            <p:nvPr/>
          </p:nvSpPr>
          <p:spPr>
            <a:xfrm>
              <a:off x="7631081" y="926858"/>
              <a:ext cx="2247627" cy="3286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Catalog</a:t>
              </a:r>
            </a:p>
          </p:txBody>
        </p:sp>
      </p:grpSp>
      <p:grpSp>
        <p:nvGrpSpPr>
          <p:cNvPr id="60" name="Grup 59"/>
          <p:cNvGrpSpPr/>
          <p:nvPr/>
        </p:nvGrpSpPr>
        <p:grpSpPr>
          <a:xfrm>
            <a:off x="9715309" y="3359999"/>
            <a:ext cx="2107748" cy="2111681"/>
            <a:chOff x="4768783" y="665073"/>
            <a:chExt cx="2107748" cy="2111681"/>
          </a:xfrm>
        </p:grpSpPr>
        <p:grpSp>
          <p:nvGrpSpPr>
            <p:cNvPr id="61" name="Grup 60"/>
            <p:cNvGrpSpPr/>
            <p:nvPr/>
          </p:nvGrpSpPr>
          <p:grpSpPr>
            <a:xfrm>
              <a:off x="5572627" y="1326346"/>
              <a:ext cx="680980" cy="1450408"/>
              <a:chOff x="5542482" y="1113306"/>
              <a:chExt cx="680980" cy="1450408"/>
            </a:xfrm>
          </p:grpSpPr>
          <p:sp>
            <p:nvSpPr>
              <p:cNvPr id="63" name="Dikdörtgen 62"/>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ikdörtgen 63"/>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ikdörtgen 64"/>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ikdörtgen 65"/>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ikdörtgen 66"/>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ikdörtgen 67"/>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kış Çizelgesi: Manyetik Disk 68"/>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Düz Ok Bağlayıcısı 69"/>
              <p:cNvCxnSpPr>
                <a:stCxn id="63" idx="2"/>
                <a:endCxn id="65"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Düz Ok Bağlayıcısı 70"/>
              <p:cNvCxnSpPr>
                <a:stCxn id="65" idx="3"/>
                <a:endCxn id="66"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Düz Ok Bağlayıcısı 71"/>
              <p:cNvCxnSpPr>
                <a:stCxn id="64" idx="2"/>
                <a:endCxn id="66"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Düz Ok Bağlayıcısı 72"/>
              <p:cNvCxnSpPr>
                <a:stCxn id="66" idx="2"/>
                <a:endCxn id="67"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Düz Ok Bağlayıcısı 73"/>
              <p:cNvCxnSpPr>
                <a:stCxn id="67" idx="2"/>
                <a:endCxn id="68"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Düz Ok Bağlayıcısı 74"/>
              <p:cNvCxnSpPr>
                <a:stCxn id="68" idx="1"/>
                <a:endCxn id="69"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Unvan 1"/>
            <p:cNvSpPr txBox="1">
              <a:spLocks/>
            </p:cNvSpPr>
            <p:nvPr/>
          </p:nvSpPr>
          <p:spPr>
            <a:xfrm>
              <a:off x="4768783" y="665073"/>
              <a:ext cx="2107748" cy="58196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Unresolved logical </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77" name="Sağ Ok 76"/>
          <p:cNvSpPr/>
          <p:nvPr/>
        </p:nvSpPr>
        <p:spPr>
          <a:xfrm>
            <a:off x="9167189" y="1728293"/>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Dikdörtgen 77"/>
          <p:cNvSpPr/>
          <p:nvPr/>
        </p:nvSpPr>
        <p:spPr>
          <a:xfrm>
            <a:off x="6024030" y="43389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95000"/>
                    <a:lumOff val="5000"/>
                  </a:schemeClr>
                </a:solidFill>
              </a:rPr>
              <a:t>Catalyst Optimizer</a:t>
            </a:r>
          </a:p>
        </p:txBody>
      </p:sp>
      <p:sp>
        <p:nvSpPr>
          <p:cNvPr id="79" name="Sağ Ok 78"/>
          <p:cNvSpPr/>
          <p:nvPr/>
        </p:nvSpPr>
        <p:spPr>
          <a:xfrm rot="10800000">
            <a:off x="8542628" y="4613095"/>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Sağ Ok 79"/>
          <p:cNvSpPr/>
          <p:nvPr/>
        </p:nvSpPr>
        <p:spPr>
          <a:xfrm rot="10800000">
            <a:off x="4140134" y="4681807"/>
            <a:ext cx="113016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81" name="Grup 80"/>
          <p:cNvGrpSpPr/>
          <p:nvPr/>
        </p:nvGrpSpPr>
        <p:grpSpPr>
          <a:xfrm>
            <a:off x="4921182" y="1070736"/>
            <a:ext cx="2247627" cy="1858418"/>
            <a:chOff x="4768782" y="918336"/>
            <a:chExt cx="2247627" cy="1858418"/>
          </a:xfrm>
        </p:grpSpPr>
        <p:grpSp>
          <p:nvGrpSpPr>
            <p:cNvPr id="82" name="Grup 81"/>
            <p:cNvGrpSpPr/>
            <p:nvPr/>
          </p:nvGrpSpPr>
          <p:grpSpPr>
            <a:xfrm>
              <a:off x="5572627" y="1326346"/>
              <a:ext cx="680980" cy="1450408"/>
              <a:chOff x="5542482" y="1113306"/>
              <a:chExt cx="680980" cy="1450408"/>
            </a:xfrm>
          </p:grpSpPr>
          <p:sp>
            <p:nvSpPr>
              <p:cNvPr id="84" name="Dikdörtgen 83"/>
              <p:cNvSpPr/>
              <p:nvPr/>
            </p:nvSpPr>
            <p:spPr>
              <a:xfrm>
                <a:off x="5556738"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Dikdörtgen 84"/>
              <p:cNvSpPr/>
              <p:nvPr/>
            </p:nvSpPr>
            <p:spPr>
              <a:xfrm>
                <a:off x="6052640" y="1113306"/>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kdörtgen 85"/>
              <p:cNvSpPr/>
              <p:nvPr/>
            </p:nvSpPr>
            <p:spPr>
              <a:xfrm>
                <a:off x="5556738"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Dikdörtgen 86"/>
              <p:cNvSpPr/>
              <p:nvPr/>
            </p:nvSpPr>
            <p:spPr>
              <a:xfrm>
                <a:off x="6052640" y="1528977"/>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ikdörtgen 87"/>
              <p:cNvSpPr/>
              <p:nvPr/>
            </p:nvSpPr>
            <p:spPr>
              <a:xfrm>
                <a:off x="6052640" y="1938929"/>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ikdörtgen 88"/>
              <p:cNvSpPr/>
              <p:nvPr/>
            </p:nvSpPr>
            <p:spPr>
              <a:xfrm>
                <a:off x="6052640" y="2354600"/>
                <a:ext cx="170822" cy="164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kış Çizelgesi: Manyetik Disk 89"/>
              <p:cNvSpPr/>
              <p:nvPr/>
            </p:nvSpPr>
            <p:spPr>
              <a:xfrm>
                <a:off x="5542482" y="2309834"/>
                <a:ext cx="170822" cy="2538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Düz Ok Bağlayıcısı 90"/>
              <p:cNvCxnSpPr>
                <a:stCxn id="84" idx="2"/>
                <a:endCxn id="86" idx="0"/>
              </p:cNvCxnSpPr>
              <p:nvPr/>
            </p:nvCxnSpPr>
            <p:spPr>
              <a:xfrm>
                <a:off x="5642149"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Düz Ok Bağlayıcısı 91"/>
              <p:cNvCxnSpPr>
                <a:stCxn id="86" idx="3"/>
                <a:endCxn id="87" idx="1"/>
              </p:cNvCxnSpPr>
              <p:nvPr/>
            </p:nvCxnSpPr>
            <p:spPr>
              <a:xfrm>
                <a:off x="5727560" y="1611151"/>
                <a:ext cx="325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Düz Ok Bağlayıcısı 92"/>
              <p:cNvCxnSpPr>
                <a:stCxn id="85" idx="2"/>
                <a:endCxn id="87" idx="0"/>
              </p:cNvCxnSpPr>
              <p:nvPr/>
            </p:nvCxnSpPr>
            <p:spPr>
              <a:xfrm>
                <a:off x="6138051" y="1277654"/>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Düz Ok Bağlayıcısı 93"/>
              <p:cNvCxnSpPr>
                <a:stCxn id="87" idx="2"/>
                <a:endCxn id="88" idx="0"/>
              </p:cNvCxnSpPr>
              <p:nvPr/>
            </p:nvCxnSpPr>
            <p:spPr>
              <a:xfrm>
                <a:off x="6138051" y="1693325"/>
                <a:ext cx="0" cy="245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Düz Ok Bağlayıcısı 94"/>
              <p:cNvCxnSpPr>
                <a:stCxn id="88" idx="2"/>
                <a:endCxn id="89" idx="0"/>
              </p:cNvCxnSpPr>
              <p:nvPr/>
            </p:nvCxnSpPr>
            <p:spPr>
              <a:xfrm>
                <a:off x="6138051" y="2103277"/>
                <a:ext cx="0" cy="251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Düz Ok Bağlayıcısı 95"/>
              <p:cNvCxnSpPr>
                <a:stCxn id="89" idx="1"/>
                <a:endCxn id="90" idx="4"/>
              </p:cNvCxnSpPr>
              <p:nvPr/>
            </p:nvCxnSpPr>
            <p:spPr>
              <a:xfrm flipH="1">
                <a:off x="5713304" y="2436774"/>
                <a:ext cx="3393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3" name="Unvan 1"/>
            <p:cNvSpPr txBox="1">
              <a:spLocks/>
            </p:cNvSpPr>
            <p:nvPr/>
          </p:nvSpPr>
          <p:spPr>
            <a:xfrm>
              <a:off x="4768782" y="918336"/>
              <a:ext cx="2247627" cy="328696"/>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rPr>
                <a:t>Template logical </a:t>
              </a:r>
              <a:r>
                <a:rPr lang="tr-TR" sz="1800" b="1" dirty="0">
                  <a:solidFill>
                    <a:srgbClr val="CD1F26"/>
                  </a:solidFill>
                  <a:latin typeface="Arial" panose="020B0604020202020204" pitchFamily="34" charset="0"/>
                  <a:ea typeface="Verdana" panose="020B0604030504040204" pitchFamily="34" charset="0"/>
                  <a:cs typeface="Arial" panose="020B0604020202020204" pitchFamily="34" charset="0"/>
                </a:rPr>
                <a:t>plan</a:t>
              </a:r>
              <a:endParaRPr lang="en-US" sz="1800" b="1" dirty="0">
                <a:solidFill>
                  <a:srgbClr val="CD1F26"/>
                </a:solidFill>
                <a:latin typeface="Arial" panose="020B0604020202020204" pitchFamily="34" charset="0"/>
                <a:ea typeface="Verdana" panose="020B0604030504040204" pitchFamily="34" charset="0"/>
                <a:cs typeface="Arial" panose="020B0604020202020204" pitchFamily="34" charset="0"/>
              </a:endParaRPr>
            </a:p>
          </p:txBody>
        </p:sp>
      </p:grpSp>
      <p:sp>
        <p:nvSpPr>
          <p:cNvPr id="98" name="Dikdörtgen 97"/>
          <p:cNvSpPr/>
          <p:nvPr/>
        </p:nvSpPr>
        <p:spPr>
          <a:xfrm>
            <a:off x="10165079" y="1182572"/>
            <a:ext cx="1657978" cy="11724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lumMod val="95000"/>
                    <a:lumOff val="5000"/>
                  </a:schemeClr>
                </a:solidFill>
              </a:rPr>
              <a:t>Analyzer</a:t>
            </a:r>
          </a:p>
        </p:txBody>
      </p:sp>
      <p:sp>
        <p:nvSpPr>
          <p:cNvPr id="99" name="Sağ Ok 98"/>
          <p:cNvSpPr/>
          <p:nvPr/>
        </p:nvSpPr>
        <p:spPr>
          <a:xfrm rot="5400000">
            <a:off x="10506339" y="2735087"/>
            <a:ext cx="858680" cy="35808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68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left)">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9"/>
                                        </p:tgtEl>
                                        <p:attrNameLst>
                                          <p:attrName>style.visibility</p:attrName>
                                        </p:attrNameLst>
                                      </p:cBhvr>
                                      <p:to>
                                        <p:strVal val="visible"/>
                                      </p:to>
                                    </p:set>
                                    <p:animEffect transition="in" filter="wipe(up)">
                                      <p:cBhvr>
                                        <p:cTn id="42" dur="500"/>
                                        <p:tgtEl>
                                          <p:spTgt spid="9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wipe(right)">
                                      <p:cBhvr>
                                        <p:cTn id="52" dur="500"/>
                                        <p:tgtEl>
                                          <p:spTgt spid="7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wipe(right)">
                                      <p:cBhvr>
                                        <p:cTn id="62" dur="500"/>
                                        <p:tgtEl>
                                          <p:spTgt spid="8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5" grpId="0" animBg="1"/>
      <p:bldP spid="77" grpId="0" animBg="1"/>
      <p:bldP spid="78" grpId="0" animBg="1"/>
      <p:bldP spid="79" grpId="0" animBg="1"/>
      <p:bldP spid="80" grpId="0" animBg="1"/>
      <p:bldP spid="98" grpId="0" animBg="1"/>
      <p:bldP spid="99" grpId="0" animBg="1"/>
    </p:bld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697</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Calibri Light</vt:lpstr>
      <vt:lpstr>charter</vt:lpstr>
      <vt:lpstr>Chromatica</vt:lpstr>
      <vt:lpstr>Consolas</vt:lpstr>
      <vt:lpstr>Courier New</vt:lpstr>
      <vt:lpstr>Roboto</vt:lpstr>
      <vt:lpstr>Wingdings</vt:lpstr>
      <vt:lpstr>Office Teması</vt:lpstr>
      <vt:lpstr>Structured (Dataframe) API</vt:lpstr>
      <vt:lpstr>Structured?</vt:lpstr>
      <vt:lpstr>Spark Structured API</vt:lpstr>
      <vt:lpstr>Schema</vt:lpstr>
      <vt:lpstr>Spark DataFrame</vt:lpstr>
      <vt:lpstr>Spark Datasets</vt:lpstr>
      <vt:lpstr>Spark Partitions</vt:lpstr>
      <vt:lpstr>Spark Execution Plan</vt:lpstr>
      <vt:lpstr>Logical Plan</vt:lpstr>
      <vt:lpstr>Physical Plan</vt:lpstr>
      <vt:lpstr>Physical Plan</vt:lpstr>
      <vt:lpstr>PowerPoint Presentation</vt:lpstr>
      <vt:lpstr>Transformation – Action – Lazy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dc:title>
  <dc:creator>Erkan ŞİRİN</dc:creator>
  <cp:lastModifiedBy>Erkan ŞİRİN</cp:lastModifiedBy>
  <cp:revision>90</cp:revision>
  <dcterms:created xsi:type="dcterms:W3CDTF">2018-03-04T09:30:49Z</dcterms:created>
  <dcterms:modified xsi:type="dcterms:W3CDTF">2023-02-18T06:41:54Z</dcterms:modified>
</cp:coreProperties>
</file>