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94" r:id="rId4"/>
    <p:sldId id="280" r:id="rId5"/>
    <p:sldId id="292" r:id="rId6"/>
    <p:sldId id="293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F26"/>
    <a:srgbClr val="E16A1A"/>
    <a:srgbClr val="D83339"/>
    <a:srgbClr val="7C8183"/>
    <a:srgbClr val="2E75B6"/>
    <a:srgbClr val="2E5596"/>
    <a:srgbClr val="D44149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6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56" y="800739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90447" y="3842927"/>
            <a:ext cx="6603022" cy="863449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Join </a:t>
            </a:r>
            <a:r>
              <a:rPr lang="en-US" sz="4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57C6BB-3BEA-49A2-AB22-6A439D76EAEB}"/>
              </a:ext>
            </a:extLst>
          </p:cNvPr>
          <p:cNvSpPr txBox="1"/>
          <p:nvPr/>
        </p:nvSpPr>
        <p:spPr>
          <a:xfrm>
            <a:off x="1317356" y="2297921"/>
            <a:ext cx="955728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hromatica" panose="00000500000000000000" pitchFamily="50" charset="-94"/>
              </a:rPr>
              <a:t>It is possible to make RDBMS-like joins with Spark Dataframe. However, there is a lot of data exchange between the executors during the join. For this reason, there are different strategies for join.</a:t>
            </a: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30D625-1C4B-4D32-B95F-C7DD1E72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89783" cy="677094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Distributed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problem</a:t>
            </a:r>
          </a:p>
        </p:txBody>
      </p:sp>
      <p:sp>
        <p:nvSpPr>
          <p:cNvPr id="4" name="Yuvarlatılmış Dikdörtgen 1">
            <a:extLst>
              <a:ext uri="{FF2B5EF4-FFF2-40B4-BE49-F238E27FC236}">
                <a16:creationId xmlns:a16="http://schemas.microsoft.com/office/drawing/2014/main" id="{0700D8B8-6FA7-4AB4-AF77-3F28680196EB}"/>
              </a:ext>
            </a:extLst>
          </p:cNvPr>
          <p:cNvSpPr/>
          <p:nvPr/>
        </p:nvSpPr>
        <p:spPr>
          <a:xfrm>
            <a:off x="7211683" y="1160301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1F73F43-BE63-44E8-A90E-F62DB78EC15F}"/>
              </a:ext>
            </a:extLst>
          </p:cNvPr>
          <p:cNvSpPr/>
          <p:nvPr/>
        </p:nvSpPr>
        <p:spPr>
          <a:xfrm>
            <a:off x="7433187" y="1283467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76E27D8-1598-4440-8066-40B96024261E}"/>
              </a:ext>
            </a:extLst>
          </p:cNvPr>
          <p:cNvSpPr/>
          <p:nvPr/>
        </p:nvSpPr>
        <p:spPr>
          <a:xfrm>
            <a:off x="8051271" y="940316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F3A22F9-09FF-492E-9B05-B24A4667086F}"/>
              </a:ext>
            </a:extLst>
          </p:cNvPr>
          <p:cNvSpPr/>
          <p:nvPr/>
        </p:nvSpPr>
        <p:spPr>
          <a:xfrm>
            <a:off x="9894970" y="1199214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Executors</a:t>
            </a:r>
          </a:p>
        </p:txBody>
      </p:sp>
      <p:sp>
        <p:nvSpPr>
          <p:cNvPr id="8" name="Yuvarlatılmış Dikdörtgen 29">
            <a:extLst>
              <a:ext uri="{FF2B5EF4-FFF2-40B4-BE49-F238E27FC236}">
                <a16:creationId xmlns:a16="http://schemas.microsoft.com/office/drawing/2014/main" id="{8DBA6A5B-39FB-432F-A8D9-42B6D16BFCBD}"/>
              </a:ext>
            </a:extLst>
          </p:cNvPr>
          <p:cNvSpPr/>
          <p:nvPr/>
        </p:nvSpPr>
        <p:spPr>
          <a:xfrm>
            <a:off x="7211683" y="2813138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68FA1D62-3652-4060-88A4-B47D5789FF59}"/>
              </a:ext>
            </a:extLst>
          </p:cNvPr>
          <p:cNvSpPr/>
          <p:nvPr/>
        </p:nvSpPr>
        <p:spPr>
          <a:xfrm>
            <a:off x="8051271" y="2593153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10" name="Yuvarlatılmış Dikdörtgen 42">
            <a:extLst>
              <a:ext uri="{FF2B5EF4-FFF2-40B4-BE49-F238E27FC236}">
                <a16:creationId xmlns:a16="http://schemas.microsoft.com/office/drawing/2014/main" id="{8E5149BC-C11A-4D1E-93A1-D7F4FB01282D}"/>
              </a:ext>
            </a:extLst>
          </p:cNvPr>
          <p:cNvSpPr/>
          <p:nvPr/>
        </p:nvSpPr>
        <p:spPr>
          <a:xfrm>
            <a:off x="7211683" y="4514855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B40F635-8432-4D53-B99A-721C88E3CED5}"/>
              </a:ext>
            </a:extLst>
          </p:cNvPr>
          <p:cNvSpPr/>
          <p:nvPr/>
        </p:nvSpPr>
        <p:spPr>
          <a:xfrm>
            <a:off x="8051271" y="4294870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64B03A52-2171-442D-9E5F-0C0C311CB3F7}"/>
              </a:ext>
            </a:extLst>
          </p:cNvPr>
          <p:cNvSpPr/>
          <p:nvPr/>
        </p:nvSpPr>
        <p:spPr>
          <a:xfrm>
            <a:off x="7433187" y="2929776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11D04B0-AEC3-47E4-A59C-AC0850BB0C6D}"/>
              </a:ext>
            </a:extLst>
          </p:cNvPr>
          <p:cNvSpPr/>
          <p:nvPr/>
        </p:nvSpPr>
        <p:spPr>
          <a:xfrm>
            <a:off x="9894970" y="2845523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Executors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767E7ED-EC62-4B02-BB3D-5CC4DE3B6196}"/>
              </a:ext>
            </a:extLst>
          </p:cNvPr>
          <p:cNvSpPr/>
          <p:nvPr/>
        </p:nvSpPr>
        <p:spPr>
          <a:xfrm>
            <a:off x="7433187" y="4631493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0E759FE-4901-488D-B227-B55BB8DB8028}"/>
              </a:ext>
            </a:extLst>
          </p:cNvPr>
          <p:cNvSpPr/>
          <p:nvPr/>
        </p:nvSpPr>
        <p:spPr>
          <a:xfrm>
            <a:off x="9894970" y="4547240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Executors</a:t>
            </a:r>
          </a:p>
        </p:txBody>
      </p:sp>
      <p:graphicFrame>
        <p:nvGraphicFramePr>
          <p:cNvPr id="16" name="Tablo 6">
            <a:extLst>
              <a:ext uri="{FF2B5EF4-FFF2-40B4-BE49-F238E27FC236}">
                <a16:creationId xmlns:a16="http://schemas.microsoft.com/office/drawing/2014/main" id="{21D86187-B2AE-4689-9FBA-41FE59267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27328"/>
              </p:ext>
            </p:extLst>
          </p:nvPr>
        </p:nvGraphicFramePr>
        <p:xfrm>
          <a:off x="9429062" y="1457731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BillID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7" name="Tablo 6">
            <a:extLst>
              <a:ext uri="{FF2B5EF4-FFF2-40B4-BE49-F238E27FC236}">
                <a16:creationId xmlns:a16="http://schemas.microsoft.com/office/drawing/2014/main" id="{91A4FD55-F560-4AAC-8ED5-A643245AD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5488"/>
              </p:ext>
            </p:extLst>
          </p:nvPr>
        </p:nvGraphicFramePr>
        <p:xfrm>
          <a:off x="9516144" y="3127063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BillID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8" name="Tablo 6">
            <a:extLst>
              <a:ext uri="{FF2B5EF4-FFF2-40B4-BE49-F238E27FC236}">
                <a16:creationId xmlns:a16="http://schemas.microsoft.com/office/drawing/2014/main" id="{60951BAF-D0F8-4E39-9B74-585396CF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34005"/>
              </p:ext>
            </p:extLst>
          </p:nvPr>
        </p:nvGraphicFramePr>
        <p:xfrm>
          <a:off x="9473097" y="4823319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BillID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9" name="Tablo 6">
            <a:extLst>
              <a:ext uri="{FF2B5EF4-FFF2-40B4-BE49-F238E27FC236}">
                <a16:creationId xmlns:a16="http://schemas.microsoft.com/office/drawing/2014/main" id="{C2E5B9AF-09C9-47EE-815F-98F61F85A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31368"/>
              </p:ext>
            </p:extLst>
          </p:nvPr>
        </p:nvGraphicFramePr>
        <p:xfrm>
          <a:off x="7700620" y="1457731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BillID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Prodoct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101.50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37.44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20" name="Tablo 6">
            <a:extLst>
              <a:ext uri="{FF2B5EF4-FFF2-40B4-BE49-F238E27FC236}">
                <a16:creationId xmlns:a16="http://schemas.microsoft.com/office/drawing/2014/main" id="{A21242E8-4E76-4B1D-92E1-B45F2E01E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25231"/>
              </p:ext>
            </p:extLst>
          </p:nvPr>
        </p:nvGraphicFramePr>
        <p:xfrm>
          <a:off x="7684890" y="3098770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BillID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Prodoct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Skater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62.50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Gloves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13.49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21" name="Tablo 6">
            <a:extLst>
              <a:ext uri="{FF2B5EF4-FFF2-40B4-BE49-F238E27FC236}">
                <a16:creationId xmlns:a16="http://schemas.microsoft.com/office/drawing/2014/main" id="{F987A2BB-C9A6-4FBD-81B0-BB2CC5F9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79090"/>
              </p:ext>
            </p:extLst>
          </p:nvPr>
        </p:nvGraphicFramePr>
        <p:xfrm>
          <a:off x="7657572" y="4805708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BillID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Prodoct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22.50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Cof.mac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132.75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/>
                        <a:t>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19.49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sp>
        <p:nvSpPr>
          <p:cNvPr id="22" name="Dikdörtgen 21">
            <a:extLst>
              <a:ext uri="{FF2B5EF4-FFF2-40B4-BE49-F238E27FC236}">
                <a16:creationId xmlns:a16="http://schemas.microsoft.com/office/drawing/2014/main" id="{2AAFAD6C-08DA-4C59-B459-AE81AF1E4E0C}"/>
              </a:ext>
            </a:extLst>
          </p:cNvPr>
          <p:cNvSpPr/>
          <p:nvPr/>
        </p:nvSpPr>
        <p:spPr>
          <a:xfrm>
            <a:off x="583575" y="1102563"/>
            <a:ext cx="6320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if the row that needs to be joined is in a different executor?</a:t>
            </a:r>
          </a:p>
          <a:p>
            <a:r>
              <a:rPr lang="en-US" dirty="0"/>
              <a:t>What if it's on a different node?</a:t>
            </a:r>
            <a:endParaRPr lang="tr-TR" dirty="0"/>
          </a:p>
        </p:txBody>
      </p:sp>
      <p:grpSp>
        <p:nvGrpSpPr>
          <p:cNvPr id="23" name="Grup 22">
            <a:extLst>
              <a:ext uri="{FF2B5EF4-FFF2-40B4-BE49-F238E27FC236}">
                <a16:creationId xmlns:a16="http://schemas.microsoft.com/office/drawing/2014/main" id="{2898BB44-5346-4C69-8821-B3EF8AEC5F4B}"/>
              </a:ext>
            </a:extLst>
          </p:cNvPr>
          <p:cNvGrpSpPr/>
          <p:nvPr/>
        </p:nvGrpSpPr>
        <p:grpSpPr>
          <a:xfrm>
            <a:off x="437223" y="3153300"/>
            <a:ext cx="5954486" cy="2166622"/>
            <a:chOff x="4383314" y="3788229"/>
            <a:chExt cx="5954486" cy="2166622"/>
          </a:xfrm>
        </p:grpSpPr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71D9FA26-5013-4E51-AB19-B0190ED38431}"/>
                </a:ext>
              </a:extLst>
            </p:cNvPr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7BC997D-60D3-4C5D-9518-F25B147901ED}"/>
                  </a:ext>
                </a:extLst>
              </p:cNvPr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etin kutusu 47">
                <a:extLst>
                  <a:ext uri="{FF2B5EF4-FFF2-40B4-BE49-F238E27FC236}">
                    <a16:creationId xmlns:a16="http://schemas.microsoft.com/office/drawing/2014/main" id="{1E96CC2C-A2DC-41AB-9C88-0CE01D451C7B}"/>
                  </a:ext>
                </a:extLst>
              </p:cNvPr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Node 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75316C8-E048-4C10-9BB9-D9A1A0957BCE}"/>
                </a:ext>
              </a:extLst>
            </p:cNvPr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37" name="Grup 36">
                <a:extLst>
                  <a:ext uri="{FF2B5EF4-FFF2-40B4-BE49-F238E27FC236}">
                    <a16:creationId xmlns:a16="http://schemas.microsoft.com/office/drawing/2014/main" id="{6D800A1E-5FD1-4077-AD95-D0CEA167536B}"/>
                  </a:ext>
                </a:extLst>
              </p:cNvPr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41" name="Grup 40">
                  <a:extLst>
                    <a:ext uri="{FF2B5EF4-FFF2-40B4-BE49-F238E27FC236}">
                      <a16:creationId xmlns:a16="http://schemas.microsoft.com/office/drawing/2014/main" id="{A6A0071B-7FE2-4B08-BF25-3E85AE9CF81D}"/>
                    </a:ext>
                  </a:extLst>
                </p:cNvPr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45" name="Dikdörtgen 44">
                    <a:extLst>
                      <a:ext uri="{FF2B5EF4-FFF2-40B4-BE49-F238E27FC236}">
                        <a16:creationId xmlns:a16="http://schemas.microsoft.com/office/drawing/2014/main" id="{0F70F09F-B103-44C5-9D1F-9C0D54BF9AE7}"/>
                      </a:ext>
                    </a:extLst>
                  </p:cNvPr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Metin kutusu 45">
                    <a:extLst>
                      <a:ext uri="{FF2B5EF4-FFF2-40B4-BE49-F238E27FC236}">
                        <a16:creationId xmlns:a16="http://schemas.microsoft.com/office/drawing/2014/main" id="{8823F12B-4BBC-4EB6-99AD-7DA6D63364EE}"/>
                      </a:ext>
                    </a:extLst>
                  </p:cNvPr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</a:p>
                </p:txBody>
              </p:sp>
            </p:grpSp>
            <p:grpSp>
              <p:nvGrpSpPr>
                <p:cNvPr id="42" name="Grup 41">
                  <a:extLst>
                    <a:ext uri="{FF2B5EF4-FFF2-40B4-BE49-F238E27FC236}">
                      <a16:creationId xmlns:a16="http://schemas.microsoft.com/office/drawing/2014/main" id="{6AAF8CE0-6DC8-47F0-B92A-EECCCE577950}"/>
                    </a:ext>
                  </a:extLst>
                </p:cNvPr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43" name="Dikdörtgen 42">
                    <a:extLst>
                      <a:ext uri="{FF2B5EF4-FFF2-40B4-BE49-F238E27FC236}">
                        <a16:creationId xmlns:a16="http://schemas.microsoft.com/office/drawing/2014/main" id="{6036013A-10BA-4CAC-83C9-3CE4DDF01E19}"/>
                      </a:ext>
                    </a:extLst>
                  </p:cNvPr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Metin kutusu 43">
                    <a:extLst>
                      <a:ext uri="{FF2B5EF4-FFF2-40B4-BE49-F238E27FC236}">
                        <a16:creationId xmlns:a16="http://schemas.microsoft.com/office/drawing/2014/main" id="{D831520C-232A-4CB1-805A-772BD3EBEE48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</a:p>
                </p:txBody>
              </p:sp>
            </p:grpSp>
          </p:grpSp>
          <p:sp>
            <p:nvSpPr>
              <p:cNvPr id="38" name="Metin kutusu 37">
                <a:extLst>
                  <a:ext uri="{FF2B5EF4-FFF2-40B4-BE49-F238E27FC236}">
                    <a16:creationId xmlns:a16="http://schemas.microsoft.com/office/drawing/2014/main" id="{4D063B0B-24BB-42C1-9789-7DEF88AFD36A}"/>
                  </a:ext>
                </a:extLst>
              </p:cNvPr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39" name="Metin kutusu 38">
                <a:extLst>
                  <a:ext uri="{FF2B5EF4-FFF2-40B4-BE49-F238E27FC236}">
                    <a16:creationId xmlns:a16="http://schemas.microsoft.com/office/drawing/2014/main" id="{484B9AD3-9FF4-4935-BCC6-7AF934FD95D7}"/>
                  </a:ext>
                </a:extLst>
              </p:cNvPr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367824F3-F595-4A53-BF8F-D82A015A583B}"/>
                  </a:ext>
                </a:extLst>
              </p:cNvPr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</a:p>
            </p:txBody>
          </p:sp>
        </p:grpSp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BFF426EB-E379-4718-8D44-74B4E466BBA9}"/>
                </a:ext>
              </a:extLst>
            </p:cNvPr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27" name="Grup 26">
                <a:extLst>
                  <a:ext uri="{FF2B5EF4-FFF2-40B4-BE49-F238E27FC236}">
                    <a16:creationId xmlns:a16="http://schemas.microsoft.com/office/drawing/2014/main" id="{F6B70C1F-3EB8-4EA0-8C70-E4366312E826}"/>
                  </a:ext>
                </a:extLst>
              </p:cNvPr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31" name="Grup 30">
                  <a:extLst>
                    <a:ext uri="{FF2B5EF4-FFF2-40B4-BE49-F238E27FC236}">
                      <a16:creationId xmlns:a16="http://schemas.microsoft.com/office/drawing/2014/main" id="{E0D5AD40-E5E0-4B4C-85B2-C4915E398DBC}"/>
                    </a:ext>
                  </a:extLst>
                </p:cNvPr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35" name="Dikdörtgen 34">
                    <a:extLst>
                      <a:ext uri="{FF2B5EF4-FFF2-40B4-BE49-F238E27FC236}">
                        <a16:creationId xmlns:a16="http://schemas.microsoft.com/office/drawing/2014/main" id="{75191824-33A0-49D4-9BA8-2F13147C8E57}"/>
                      </a:ext>
                    </a:extLst>
                  </p:cNvPr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Metin kutusu 35">
                    <a:extLst>
                      <a:ext uri="{FF2B5EF4-FFF2-40B4-BE49-F238E27FC236}">
                        <a16:creationId xmlns:a16="http://schemas.microsoft.com/office/drawing/2014/main" id="{9A26F7F4-6859-45F8-B2DB-D107633502FD}"/>
                      </a:ext>
                    </a:extLst>
                  </p:cNvPr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</a:p>
                </p:txBody>
              </p:sp>
            </p:grpSp>
            <p:grpSp>
              <p:nvGrpSpPr>
                <p:cNvPr id="32" name="Grup 31">
                  <a:extLst>
                    <a:ext uri="{FF2B5EF4-FFF2-40B4-BE49-F238E27FC236}">
                      <a16:creationId xmlns:a16="http://schemas.microsoft.com/office/drawing/2014/main" id="{8DE3024F-A0BE-44DE-9E54-0F46CAFD1F24}"/>
                    </a:ext>
                  </a:extLst>
                </p:cNvPr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33" name="Dikdörtgen 32">
                    <a:extLst>
                      <a:ext uri="{FF2B5EF4-FFF2-40B4-BE49-F238E27FC236}">
                        <a16:creationId xmlns:a16="http://schemas.microsoft.com/office/drawing/2014/main" id="{29087A16-90F0-4038-8728-26202A20B878}"/>
                      </a:ext>
                    </a:extLst>
                  </p:cNvPr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Metin kutusu 33">
                    <a:extLst>
                      <a:ext uri="{FF2B5EF4-FFF2-40B4-BE49-F238E27FC236}">
                        <a16:creationId xmlns:a16="http://schemas.microsoft.com/office/drawing/2014/main" id="{117BB3FC-B8C7-4AB6-82C9-53477A049A65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</a:p>
                </p:txBody>
              </p:sp>
            </p:grpSp>
          </p:grpSp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5EA104CB-C1AE-45A6-A5E8-A9F88114B9EF}"/>
                  </a:ext>
                </a:extLst>
              </p:cNvPr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29" name="Metin kutusu 28">
                <a:extLst>
                  <a:ext uri="{FF2B5EF4-FFF2-40B4-BE49-F238E27FC236}">
                    <a16:creationId xmlns:a16="http://schemas.microsoft.com/office/drawing/2014/main" id="{F637719A-5B1C-49D3-AD04-7778290DF62A}"/>
                  </a:ext>
                </a:extLst>
              </p:cNvPr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</a:p>
            </p:txBody>
          </p:sp>
          <p:sp>
            <p:nvSpPr>
              <p:cNvPr id="30" name="Metin kutusu 29">
                <a:extLst>
                  <a:ext uri="{FF2B5EF4-FFF2-40B4-BE49-F238E27FC236}">
                    <a16:creationId xmlns:a16="http://schemas.microsoft.com/office/drawing/2014/main" id="{86F967D4-C6B5-44D0-AD9C-C261119A2709}"/>
                  </a:ext>
                </a:extLst>
              </p:cNvPr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0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Join Strategies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395162" y="1322502"/>
            <a:ext cx="978083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The broadcast Hash Join (BHJ)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Shuffle Sort Merge Join (SMJ)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Shuffle Hash Join (SHJ)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Broadcast Nested Loop Join (BNLJ)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Shuffle and Replicated Nested Loop Join (Castesian product)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65E3D944-3F75-48EF-B437-FA08869BED5C}"/>
              </a:ext>
            </a:extLst>
          </p:cNvPr>
          <p:cNvSpPr/>
          <p:nvPr/>
        </p:nvSpPr>
        <p:spPr>
          <a:xfrm>
            <a:off x="1395162" y="1205545"/>
            <a:ext cx="6573085" cy="1823821"/>
          </a:xfrm>
          <a:prstGeom prst="rect">
            <a:avLst/>
          </a:prstGeom>
          <a:solidFill>
            <a:srgbClr val="FFE699">
              <a:alpha val="58039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1. Broadcast Hash Join (BHJ) </a:t>
            </a:r>
          </a:p>
        </p:txBody>
      </p:sp>
      <p:sp>
        <p:nvSpPr>
          <p:cNvPr id="2" name="Yuvarlatılmış Dikdörtgen 1"/>
          <p:cNvSpPr/>
          <p:nvPr/>
        </p:nvSpPr>
        <p:spPr>
          <a:xfrm>
            <a:off x="7211683" y="1160301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kdörtgen 2"/>
          <p:cNvSpPr/>
          <p:nvPr/>
        </p:nvSpPr>
        <p:spPr>
          <a:xfrm>
            <a:off x="8298611" y="1522989"/>
            <a:ext cx="1759789" cy="67286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/>
          <p:cNvSpPr/>
          <p:nvPr/>
        </p:nvSpPr>
        <p:spPr>
          <a:xfrm>
            <a:off x="8469618" y="1733245"/>
            <a:ext cx="1759789" cy="67286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8680374" y="1905830"/>
            <a:ext cx="625414" cy="3462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9452651" y="1896571"/>
            <a:ext cx="625414" cy="3462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/>
          <p:cNvSpPr/>
          <p:nvPr/>
        </p:nvSpPr>
        <p:spPr>
          <a:xfrm>
            <a:off x="8051271" y="1166452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615436" y="1438966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Executors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8775731" y="1906045"/>
            <a:ext cx="453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Task</a:t>
            </a:r>
            <a:endParaRPr lang="en-US" sz="1200" dirty="0"/>
          </a:p>
        </p:txBody>
      </p:sp>
      <p:sp>
        <p:nvSpPr>
          <p:cNvPr id="22" name="Dikdörtgen 21"/>
          <p:cNvSpPr/>
          <p:nvPr/>
        </p:nvSpPr>
        <p:spPr>
          <a:xfrm>
            <a:off x="9515807" y="1931175"/>
            <a:ext cx="453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Task</a:t>
            </a:r>
            <a:endParaRPr lang="en-US" sz="1200" dirty="0"/>
          </a:p>
        </p:txBody>
      </p:sp>
      <p:cxnSp>
        <p:nvCxnSpPr>
          <p:cNvPr id="24" name="Düz Ok Bağlayıcısı 23"/>
          <p:cNvCxnSpPr>
            <a:stCxn id="18" idx="1"/>
          </p:cNvCxnSpPr>
          <p:nvPr/>
        </p:nvCxnSpPr>
        <p:spPr>
          <a:xfrm flipH="1" flipV="1">
            <a:off x="7637239" y="1747888"/>
            <a:ext cx="1043135" cy="3310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>
            <a:stCxn id="19" idx="1"/>
          </p:cNvCxnSpPr>
          <p:nvPr/>
        </p:nvCxnSpPr>
        <p:spPr>
          <a:xfrm flipH="1" flipV="1">
            <a:off x="7637239" y="1747888"/>
            <a:ext cx="1815412" cy="3217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Yuvarlatılmış Dikdörtgen 29"/>
          <p:cNvSpPr/>
          <p:nvPr/>
        </p:nvSpPr>
        <p:spPr>
          <a:xfrm>
            <a:off x="7211683" y="2813138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 30"/>
          <p:cNvSpPr/>
          <p:nvPr/>
        </p:nvSpPr>
        <p:spPr>
          <a:xfrm>
            <a:off x="8298611" y="3175826"/>
            <a:ext cx="1759789" cy="67286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kdörtgen 31"/>
          <p:cNvSpPr/>
          <p:nvPr/>
        </p:nvSpPr>
        <p:spPr>
          <a:xfrm>
            <a:off x="8469618" y="3386082"/>
            <a:ext cx="1759789" cy="67286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680374" y="3558667"/>
            <a:ext cx="625414" cy="3462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9452651" y="3549408"/>
            <a:ext cx="625414" cy="3462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kdörtgen 34"/>
          <p:cNvSpPr/>
          <p:nvPr/>
        </p:nvSpPr>
        <p:spPr>
          <a:xfrm>
            <a:off x="8051271" y="2819289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36" name="Dikdörtgen 35"/>
          <p:cNvSpPr/>
          <p:nvPr/>
        </p:nvSpPr>
        <p:spPr>
          <a:xfrm>
            <a:off x="8615436" y="3091803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37" name="Dikdörtgen 36"/>
          <p:cNvSpPr/>
          <p:nvPr/>
        </p:nvSpPr>
        <p:spPr>
          <a:xfrm>
            <a:off x="8775731" y="3558882"/>
            <a:ext cx="453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Task</a:t>
            </a:r>
            <a:endParaRPr lang="en-US" sz="1200" dirty="0"/>
          </a:p>
        </p:txBody>
      </p:sp>
      <p:sp>
        <p:nvSpPr>
          <p:cNvPr id="38" name="Dikdörtgen 37"/>
          <p:cNvSpPr/>
          <p:nvPr/>
        </p:nvSpPr>
        <p:spPr>
          <a:xfrm>
            <a:off x="9515807" y="3584012"/>
            <a:ext cx="453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Task</a:t>
            </a:r>
            <a:endParaRPr lang="en-US" sz="1200" dirty="0"/>
          </a:p>
        </p:txBody>
      </p:sp>
      <p:cxnSp>
        <p:nvCxnSpPr>
          <p:cNvPr id="40" name="Düz Ok Bağlayıcısı 39"/>
          <p:cNvCxnSpPr>
            <a:stCxn id="33" idx="1"/>
          </p:cNvCxnSpPr>
          <p:nvPr/>
        </p:nvCxnSpPr>
        <p:spPr>
          <a:xfrm flipH="1" flipV="1">
            <a:off x="7637239" y="3400725"/>
            <a:ext cx="1043135" cy="3310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>
            <a:stCxn id="34" idx="1"/>
          </p:cNvCxnSpPr>
          <p:nvPr/>
        </p:nvCxnSpPr>
        <p:spPr>
          <a:xfrm flipH="1" flipV="1">
            <a:off x="7637239" y="3400725"/>
            <a:ext cx="1815412" cy="3217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Yuvarlatılmış Dikdörtgen 42"/>
          <p:cNvSpPr/>
          <p:nvPr/>
        </p:nvSpPr>
        <p:spPr>
          <a:xfrm>
            <a:off x="7211683" y="4514855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kdörtgen 43"/>
          <p:cNvSpPr/>
          <p:nvPr/>
        </p:nvSpPr>
        <p:spPr>
          <a:xfrm>
            <a:off x="8298611" y="4877543"/>
            <a:ext cx="1759789" cy="67286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kdörtgen 44"/>
          <p:cNvSpPr/>
          <p:nvPr/>
        </p:nvSpPr>
        <p:spPr>
          <a:xfrm>
            <a:off x="8469618" y="5087799"/>
            <a:ext cx="1759789" cy="67286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kdörtgen 45"/>
          <p:cNvSpPr/>
          <p:nvPr/>
        </p:nvSpPr>
        <p:spPr>
          <a:xfrm>
            <a:off x="8680374" y="5260384"/>
            <a:ext cx="625414" cy="3462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kdörtgen 46"/>
          <p:cNvSpPr/>
          <p:nvPr/>
        </p:nvSpPr>
        <p:spPr>
          <a:xfrm>
            <a:off x="9452651" y="5251125"/>
            <a:ext cx="625414" cy="3462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kdörtgen 47"/>
          <p:cNvSpPr/>
          <p:nvPr/>
        </p:nvSpPr>
        <p:spPr>
          <a:xfrm>
            <a:off x="8051271" y="4521006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49" name="Dikdörtgen 48"/>
          <p:cNvSpPr/>
          <p:nvPr/>
        </p:nvSpPr>
        <p:spPr>
          <a:xfrm>
            <a:off x="8615436" y="4793520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50" name="Dikdörtgen 49"/>
          <p:cNvSpPr/>
          <p:nvPr/>
        </p:nvSpPr>
        <p:spPr>
          <a:xfrm>
            <a:off x="8775731" y="5260599"/>
            <a:ext cx="453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Task</a:t>
            </a:r>
            <a:endParaRPr lang="en-US" sz="1200" dirty="0"/>
          </a:p>
        </p:txBody>
      </p:sp>
      <p:sp>
        <p:nvSpPr>
          <p:cNvPr id="51" name="Dikdörtgen 50"/>
          <p:cNvSpPr/>
          <p:nvPr/>
        </p:nvSpPr>
        <p:spPr>
          <a:xfrm>
            <a:off x="9515807" y="5285729"/>
            <a:ext cx="453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/>
              <a:t>Task</a:t>
            </a:r>
            <a:endParaRPr lang="en-US" sz="1200" dirty="0"/>
          </a:p>
        </p:txBody>
      </p:sp>
      <p:cxnSp>
        <p:nvCxnSpPr>
          <p:cNvPr id="53" name="Düz Ok Bağlayıcısı 52"/>
          <p:cNvCxnSpPr>
            <a:stCxn id="46" idx="1"/>
          </p:cNvCxnSpPr>
          <p:nvPr/>
        </p:nvCxnSpPr>
        <p:spPr>
          <a:xfrm flipH="1" flipV="1">
            <a:off x="7637239" y="5102442"/>
            <a:ext cx="1043135" cy="3310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Ok Bağlayıcısı 53"/>
          <p:cNvCxnSpPr>
            <a:stCxn id="47" idx="1"/>
          </p:cNvCxnSpPr>
          <p:nvPr/>
        </p:nvCxnSpPr>
        <p:spPr>
          <a:xfrm flipH="1" flipV="1">
            <a:off x="7637239" y="5102442"/>
            <a:ext cx="1815412" cy="3217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 67"/>
          <p:cNvGrpSpPr/>
          <p:nvPr/>
        </p:nvGrpSpPr>
        <p:grpSpPr>
          <a:xfrm>
            <a:off x="1716903" y="2949228"/>
            <a:ext cx="3507204" cy="1152561"/>
            <a:chOff x="1883744" y="2406106"/>
            <a:chExt cx="3507204" cy="1152561"/>
          </a:xfrm>
        </p:grpSpPr>
        <p:sp>
          <p:nvSpPr>
            <p:cNvPr id="55" name="Yuvarlatılmış Dikdörtgen 54"/>
            <p:cNvSpPr/>
            <p:nvPr/>
          </p:nvSpPr>
          <p:spPr>
            <a:xfrm>
              <a:off x="3352800" y="2406106"/>
              <a:ext cx="2038148" cy="1119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kdörtgen 55"/>
            <p:cNvSpPr/>
            <p:nvPr/>
          </p:nvSpPr>
          <p:spPr>
            <a:xfrm>
              <a:off x="3658565" y="2499341"/>
              <a:ext cx="631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/>
                <a:t>Driver</a:t>
              </a:r>
              <a:endParaRPr lang="en-US" sz="1400" dirty="0"/>
            </a:p>
          </p:txBody>
        </p:sp>
        <p:pic>
          <p:nvPicPr>
            <p:cNvPr id="57" name="Resim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83744" y="2408646"/>
              <a:ext cx="1393557" cy="1150021"/>
            </a:xfrm>
            <a:prstGeom prst="rect">
              <a:avLst/>
            </a:prstGeom>
          </p:spPr>
        </p:pic>
        <p:sp>
          <p:nvSpPr>
            <p:cNvPr id="58" name="Dikdörtgen 57"/>
            <p:cNvSpPr/>
            <p:nvPr/>
          </p:nvSpPr>
          <p:spPr>
            <a:xfrm>
              <a:off x="3387469" y="3027813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>
                  <a:latin typeface="Consolas" panose="020B0609020204030204" pitchFamily="49" charset="0"/>
                </a:rPr>
                <a:t>sc.broadcast</a:t>
              </a:r>
              <a:r>
                <a:rPr lang="tr-TR" sz="1200" dirty="0">
                  <a:latin typeface="Consolas" panose="020B0609020204030204" pitchFamily="49" charset="0"/>
                </a:rPr>
                <a:t>(       )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59" name="Düz Ok Bağlayıcısı 58"/>
          <p:cNvCxnSpPr>
            <a:stCxn id="55" idx="3"/>
            <a:endCxn id="2" idx="1"/>
          </p:cNvCxnSpPr>
          <p:nvPr/>
        </p:nvCxnSpPr>
        <p:spPr>
          <a:xfrm flipV="1">
            <a:off x="5224107" y="1859041"/>
            <a:ext cx="1987576" cy="164988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Düz Ok Bağlayıcısı 61"/>
          <p:cNvCxnSpPr>
            <a:stCxn id="55" idx="3"/>
            <a:endCxn id="30" idx="1"/>
          </p:cNvCxnSpPr>
          <p:nvPr/>
        </p:nvCxnSpPr>
        <p:spPr>
          <a:xfrm>
            <a:off x="5224107" y="3508929"/>
            <a:ext cx="1987576" cy="29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55" idx="3"/>
            <a:endCxn id="43" idx="1"/>
          </p:cNvCxnSpPr>
          <p:nvPr/>
        </p:nvCxnSpPr>
        <p:spPr>
          <a:xfrm>
            <a:off x="5224107" y="3508929"/>
            <a:ext cx="1987576" cy="17046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 25"/>
          <p:cNvGrpSpPr/>
          <p:nvPr/>
        </p:nvGrpSpPr>
        <p:grpSpPr>
          <a:xfrm>
            <a:off x="4350038" y="3245691"/>
            <a:ext cx="697627" cy="684477"/>
            <a:chOff x="3828487" y="1850137"/>
            <a:chExt cx="697627" cy="684477"/>
          </a:xfrm>
        </p:grpSpPr>
        <p:pic>
          <p:nvPicPr>
            <p:cNvPr id="13" name="Resi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17" name="Dikdörtgen 16"/>
            <p:cNvSpPr/>
            <p:nvPr/>
          </p:nvSpPr>
          <p:spPr>
            <a:xfrm>
              <a:off x="3828487" y="1850137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products</a:t>
              </a:r>
              <a:endParaRPr lang="tr-TR" sz="9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4" name="Grup 63"/>
          <p:cNvGrpSpPr/>
          <p:nvPr/>
        </p:nvGrpSpPr>
        <p:grpSpPr>
          <a:xfrm>
            <a:off x="4344809" y="3245691"/>
            <a:ext cx="697627" cy="684477"/>
            <a:chOff x="3828487" y="1850137"/>
            <a:chExt cx="697627" cy="684477"/>
          </a:xfrm>
        </p:grpSpPr>
        <p:pic>
          <p:nvPicPr>
            <p:cNvPr id="65" name="Resim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66" name="Dikdörtgen 65"/>
            <p:cNvSpPr/>
            <p:nvPr/>
          </p:nvSpPr>
          <p:spPr>
            <a:xfrm>
              <a:off x="3828487" y="1850137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products</a:t>
              </a:r>
              <a:endParaRPr lang="tr-TR" sz="9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Grup 66"/>
          <p:cNvGrpSpPr/>
          <p:nvPr/>
        </p:nvGrpSpPr>
        <p:grpSpPr>
          <a:xfrm>
            <a:off x="4344809" y="3249644"/>
            <a:ext cx="697627" cy="684477"/>
            <a:chOff x="3828487" y="1850137"/>
            <a:chExt cx="697627" cy="684477"/>
          </a:xfrm>
        </p:grpSpPr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0" name="Dikdörtgen 69"/>
            <p:cNvSpPr/>
            <p:nvPr/>
          </p:nvSpPr>
          <p:spPr>
            <a:xfrm>
              <a:off x="3828487" y="1850137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products</a:t>
              </a:r>
              <a:endParaRPr lang="tr-TR" sz="9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1" name="Grup 70"/>
          <p:cNvGrpSpPr/>
          <p:nvPr/>
        </p:nvGrpSpPr>
        <p:grpSpPr>
          <a:xfrm>
            <a:off x="9609537" y="5059035"/>
            <a:ext cx="697627" cy="678684"/>
            <a:chOff x="3908164" y="1855930"/>
            <a:chExt cx="697627" cy="678684"/>
          </a:xfrm>
        </p:grpSpPr>
        <p:pic>
          <p:nvPicPr>
            <p:cNvPr id="72" name="Resim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3" name="Dikdörtgen 72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Orders-3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up 73"/>
          <p:cNvGrpSpPr/>
          <p:nvPr/>
        </p:nvGrpSpPr>
        <p:grpSpPr>
          <a:xfrm>
            <a:off x="9604221" y="3355815"/>
            <a:ext cx="697627" cy="678684"/>
            <a:chOff x="3908164" y="1855930"/>
            <a:chExt cx="697627" cy="678684"/>
          </a:xfrm>
        </p:grpSpPr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6" name="Dikdörtgen 75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Orders-2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up 76"/>
          <p:cNvGrpSpPr/>
          <p:nvPr/>
        </p:nvGrpSpPr>
        <p:grpSpPr>
          <a:xfrm>
            <a:off x="9627137" y="1695723"/>
            <a:ext cx="697627" cy="678684"/>
            <a:chOff x="3908164" y="1855930"/>
            <a:chExt cx="697627" cy="678684"/>
          </a:xfrm>
        </p:grpSpPr>
        <p:pic>
          <p:nvPicPr>
            <p:cNvPr id="78" name="Resim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9" name="Dikdörtgen 78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Orders-1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Dikdörtgen 26"/>
          <p:cNvSpPr/>
          <p:nvPr/>
        </p:nvSpPr>
        <p:spPr>
          <a:xfrm>
            <a:off x="457233" y="985177"/>
            <a:ext cx="42658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 product information in order(order_items) RDD?</a:t>
            </a:r>
          </a:p>
          <a:p>
            <a:r>
              <a:rPr lang="en-US" sz="1200" dirty="0"/>
              <a:t>I need to access this information from the product (products) file.</a:t>
            </a:r>
          </a:p>
          <a:p>
            <a:r>
              <a:rPr lang="en-US" sz="1200" dirty="0"/>
              <a:t>Product file to avoid shuffle cost</a:t>
            </a:r>
          </a:p>
          <a:p>
            <a:r>
              <a:rPr lang="en-US" sz="1200" dirty="0"/>
              <a:t>Let me send it as a broadcast variable to each worker node.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B85F22C-12A0-4000-BD5B-CBD7FA3F49D3}"/>
              </a:ext>
            </a:extLst>
          </p:cNvPr>
          <p:cNvSpPr/>
          <p:nvPr/>
        </p:nvSpPr>
        <p:spPr>
          <a:xfrm>
            <a:off x="302144" y="44276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Roboto"/>
              </a:rPr>
              <a:t>Broadcast to all executors if one of the tables is small and will fit in the executor memory. It works by default for tables less than 10 MB.</a:t>
            </a:r>
            <a:endParaRPr lang="tr-TR" sz="1200" b="1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C749262-309F-4654-AA16-7C84CA8D49B8}"/>
              </a:ext>
            </a:extLst>
          </p:cNvPr>
          <p:cNvSpPr/>
          <p:nvPr/>
        </p:nvSpPr>
        <p:spPr>
          <a:xfrm>
            <a:off x="324551" y="5059035"/>
            <a:ext cx="47178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spark.sql.autoBroadcastJoinThreshold</a:t>
            </a:r>
          </a:p>
          <a:p>
            <a:r>
              <a:rPr lang="en-US" sz="1200" dirty="0">
                <a:latin typeface="Chromatica" panose="00000500000000000000" pitchFamily="50" charset="-94"/>
              </a:rPr>
              <a:t>You can increase this value if you wish, </a:t>
            </a:r>
          </a:p>
          <a:p>
            <a:r>
              <a:rPr lang="en-US" sz="1200" dirty="0">
                <a:latin typeface="Chromatica" panose="00000500000000000000" pitchFamily="50" charset="-94"/>
              </a:rPr>
              <a:t>if you make -1 it will not make any BHJ.</a:t>
            </a:r>
          </a:p>
          <a:p>
            <a:r>
              <a:rPr lang="en-US" sz="1200" dirty="0">
                <a:latin typeface="Chromatica" panose="00000500000000000000" pitchFamily="50" charset="-94"/>
              </a:rPr>
              <a:t>Just </a:t>
            </a:r>
            <a:r>
              <a:rPr lang="en-US" sz="1200" dirty="0" err="1">
                <a:latin typeface="Chromatica" panose="00000500000000000000" pitchFamily="50" charset="-94"/>
              </a:rPr>
              <a:t>equi</a:t>
            </a:r>
            <a:r>
              <a:rPr lang="en-US" sz="1200" dirty="0">
                <a:latin typeface="Chromatica" panose="00000500000000000000" pitchFamily="50" charset="-94"/>
              </a:rPr>
              <a:t> '=' join. </a:t>
            </a:r>
          </a:p>
          <a:p>
            <a:r>
              <a:rPr lang="en-US" sz="1200" dirty="0">
                <a:latin typeface="Chromatica" panose="00000500000000000000" pitchFamily="50" charset="-94"/>
              </a:rPr>
              <a:t>All join types.</a:t>
            </a:r>
          </a:p>
        </p:txBody>
      </p:sp>
    </p:spTree>
    <p:extLst>
      <p:ext uri="{BB962C8B-B14F-4D97-AF65-F5344CB8AC3E}">
        <p14:creationId xmlns:p14="http://schemas.microsoft.com/office/powerpoint/2010/main" val="26899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2.22222E-6 L 0.04492 -0.01644 L 0.11406 -0.11713 L 0.20663 -0.25186 L 0.23919 -0.29329 " pathEditMode="relative" ptsTypes="AAAAA">
                                      <p:cBhvr>
                                        <p:cTn id="40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5E-6 1.11111E-6 L 0.04583 -0.01343 L 0.20416 -0.01204 L 0.23671 -0.04908 " pathEditMode="relative" ptsTypes="AAAA">
                                      <p:cBhvr>
                                        <p:cTn id="45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7 L 0.04414 -0.0125 L 0.20494 0.23495 L 0.23255 0.1919 " pathEditMode="relative" ptsTypes="AAAA">
                                      <p:cBhvr>
                                        <p:cTn id="50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2. Shuffle Sort Merge Join</a:t>
            </a:r>
          </a:p>
        </p:txBody>
      </p:sp>
      <p:sp>
        <p:nvSpPr>
          <p:cNvPr id="2" name="Yuvarlatılmış Dikdörtgen 1"/>
          <p:cNvSpPr/>
          <p:nvPr/>
        </p:nvSpPr>
        <p:spPr>
          <a:xfrm>
            <a:off x="7211683" y="1160301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kdörtgen 2"/>
          <p:cNvSpPr/>
          <p:nvPr/>
        </p:nvSpPr>
        <p:spPr>
          <a:xfrm>
            <a:off x="7433187" y="1283467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/>
          <p:cNvSpPr/>
          <p:nvPr/>
        </p:nvSpPr>
        <p:spPr>
          <a:xfrm>
            <a:off x="8051271" y="940316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9894970" y="1199214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30" name="Yuvarlatılmış Dikdörtgen 29"/>
          <p:cNvSpPr/>
          <p:nvPr/>
        </p:nvSpPr>
        <p:spPr>
          <a:xfrm>
            <a:off x="7211683" y="2813138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kdörtgen 34"/>
          <p:cNvSpPr/>
          <p:nvPr/>
        </p:nvSpPr>
        <p:spPr>
          <a:xfrm>
            <a:off x="8051271" y="2593153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43" name="Yuvarlatılmış Dikdörtgen 42"/>
          <p:cNvSpPr/>
          <p:nvPr/>
        </p:nvSpPr>
        <p:spPr>
          <a:xfrm>
            <a:off x="7211683" y="4514855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kdörtgen 47"/>
          <p:cNvSpPr/>
          <p:nvPr/>
        </p:nvSpPr>
        <p:spPr>
          <a:xfrm>
            <a:off x="8051271" y="4294870"/>
            <a:ext cx="11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Worker </a:t>
            </a:r>
            <a:r>
              <a:rPr lang="en-US" sz="1400" dirty="0"/>
              <a:t>Node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772371" y="1148502"/>
            <a:ext cx="44635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a join of two large datasets?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Join must be sortable and over a singular column (key).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Rows belonging to the same key go to the same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Thus, shuffle does not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happens in two stages: Sort and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spark.sql.join.preferSortMergeJoin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/>
              <a:t>default true</a:t>
            </a:r>
            <a:endParaRPr lang="tr-TR" sz="1200" dirty="0"/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334F6FAD-DA68-4E07-A230-E64B0D7A82ED}"/>
              </a:ext>
            </a:extLst>
          </p:cNvPr>
          <p:cNvSpPr/>
          <p:nvPr/>
        </p:nvSpPr>
        <p:spPr>
          <a:xfrm>
            <a:off x="7433187" y="2929776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0B43996E-0877-4ED0-9F97-5F21E67238AB}"/>
              </a:ext>
            </a:extLst>
          </p:cNvPr>
          <p:cNvSpPr/>
          <p:nvPr/>
        </p:nvSpPr>
        <p:spPr>
          <a:xfrm>
            <a:off x="9894970" y="2845523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82" name="Dikdörtgen 81">
            <a:extLst>
              <a:ext uri="{FF2B5EF4-FFF2-40B4-BE49-F238E27FC236}">
                <a16:creationId xmlns:a16="http://schemas.microsoft.com/office/drawing/2014/main" id="{6F89FF4E-4B55-47BB-971B-9CED8D7F4EE4}"/>
              </a:ext>
            </a:extLst>
          </p:cNvPr>
          <p:cNvSpPr/>
          <p:nvPr/>
        </p:nvSpPr>
        <p:spPr>
          <a:xfrm>
            <a:off x="7433187" y="4631493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6FA24DFD-DD0A-4FD2-890E-5E13360568F2}"/>
              </a:ext>
            </a:extLst>
          </p:cNvPr>
          <p:cNvSpPr/>
          <p:nvPr/>
        </p:nvSpPr>
        <p:spPr>
          <a:xfrm>
            <a:off x="9894970" y="4547240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graphicFrame>
        <p:nvGraphicFramePr>
          <p:cNvPr id="4" name="Tablo 6">
            <a:extLst>
              <a:ext uri="{FF2B5EF4-FFF2-40B4-BE49-F238E27FC236}">
                <a16:creationId xmlns:a16="http://schemas.microsoft.com/office/drawing/2014/main" id="{2DF4DB79-634D-440E-AF98-A85B11B9F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92527"/>
              </p:ext>
            </p:extLst>
          </p:nvPr>
        </p:nvGraphicFramePr>
        <p:xfrm>
          <a:off x="9429062" y="1457731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84" name="Tablo 6">
            <a:extLst>
              <a:ext uri="{FF2B5EF4-FFF2-40B4-BE49-F238E27FC236}">
                <a16:creationId xmlns:a16="http://schemas.microsoft.com/office/drawing/2014/main" id="{DAE10E83-16E5-48F0-B5E4-A1829B44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17632"/>
              </p:ext>
            </p:extLst>
          </p:nvPr>
        </p:nvGraphicFramePr>
        <p:xfrm>
          <a:off x="9516144" y="3127063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85" name="Tablo 6">
            <a:extLst>
              <a:ext uri="{FF2B5EF4-FFF2-40B4-BE49-F238E27FC236}">
                <a16:creationId xmlns:a16="http://schemas.microsoft.com/office/drawing/2014/main" id="{BD36F8BD-1041-415C-B421-4507AC7F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92183"/>
              </p:ext>
            </p:extLst>
          </p:nvPr>
        </p:nvGraphicFramePr>
        <p:xfrm>
          <a:off x="9473097" y="4823319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86" name="Tablo 6">
            <a:extLst>
              <a:ext uri="{FF2B5EF4-FFF2-40B4-BE49-F238E27FC236}">
                <a16:creationId xmlns:a16="http://schemas.microsoft.com/office/drawing/2014/main" id="{9237B38E-F268-4A0F-A2CD-0D0C2B486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41311"/>
              </p:ext>
            </p:extLst>
          </p:nvPr>
        </p:nvGraphicFramePr>
        <p:xfrm>
          <a:off x="7700620" y="1457731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101.50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Glasses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87" name="Tablo 6">
            <a:extLst>
              <a:ext uri="{FF2B5EF4-FFF2-40B4-BE49-F238E27FC236}">
                <a16:creationId xmlns:a16="http://schemas.microsoft.com/office/drawing/2014/main" id="{E161F32C-1098-4684-B7CE-A494D5BB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30594"/>
              </p:ext>
            </p:extLst>
          </p:nvPr>
        </p:nvGraphicFramePr>
        <p:xfrm>
          <a:off x="7684890" y="3098770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Skater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62.50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Gloves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88" name="Tablo 6">
            <a:extLst>
              <a:ext uri="{FF2B5EF4-FFF2-40B4-BE49-F238E27FC236}">
                <a16:creationId xmlns:a16="http://schemas.microsoft.com/office/drawing/2014/main" id="{D942074F-21E1-47CC-A2B9-31312A45C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29680"/>
              </p:ext>
            </p:extLst>
          </p:nvPr>
        </p:nvGraphicFramePr>
        <p:xfrm>
          <a:off x="7657572" y="4805708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22.50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Cof.mac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Pan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6D101E9-02DB-4856-B98B-AC3C3164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4101870" cy="296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E69B7F03-F99E-4106-81DE-29D483D38079}"/>
              </a:ext>
            </a:extLst>
          </p:cNvPr>
          <p:cNvSpPr/>
          <p:nvPr/>
        </p:nvSpPr>
        <p:spPr>
          <a:xfrm>
            <a:off x="222135" y="640967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https://towardsdatascience.com/strategies-of-spark-join-c0e7b4572bcf</a:t>
            </a:r>
          </a:p>
        </p:txBody>
      </p:sp>
    </p:spTree>
    <p:extLst>
      <p:ext uri="{BB962C8B-B14F-4D97-AF65-F5344CB8AC3E}">
        <p14:creationId xmlns:p14="http://schemas.microsoft.com/office/powerpoint/2010/main" val="302350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3. Shuffle </a:t>
            </a:r>
            <a:r>
              <a:rPr lang="tr-TR" sz="32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Hash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Join (SHJ)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5B68021-82FB-4214-BAC0-D015512AF615}"/>
              </a:ext>
            </a:extLst>
          </p:cNvPr>
          <p:cNvSpPr txBox="1"/>
          <p:nvPr/>
        </p:nvSpPr>
        <p:spPr>
          <a:xfrm>
            <a:off x="766916" y="1248697"/>
            <a:ext cx="10441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If one of the tables is too large to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If two tables are not balanced large, one is relatively small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If the join key is not sortable</a:t>
            </a:r>
          </a:p>
        </p:txBody>
      </p:sp>
    </p:spTree>
    <p:extLst>
      <p:ext uri="{BB962C8B-B14F-4D97-AF65-F5344CB8AC3E}">
        <p14:creationId xmlns:p14="http://schemas.microsoft.com/office/powerpoint/2010/main" val="17342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4. Broadcast 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sz="32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ested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US" sz="32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oop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J</a:t>
            </a:r>
            <a:r>
              <a:rPr lang="en-US" sz="32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oin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5B68021-82FB-4214-BAC0-D015512AF615}"/>
              </a:ext>
            </a:extLst>
          </p:cNvPr>
          <p:cNvSpPr txBox="1"/>
          <p:nvPr/>
        </p:nvSpPr>
        <p:spPr>
          <a:xfrm>
            <a:off x="766916" y="1248697"/>
            <a:ext cx="1044185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All rows in one of the tables are passed over the other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So it is an expensive strategy.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Broadcast is used to reduce this cost.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Supports </a:t>
            </a:r>
            <a:r>
              <a:rPr lang="en-US" sz="2400" dirty="0" err="1">
                <a:latin typeface="Chromatica" panose="00000500000000000000" pitchFamily="50" charset="-94"/>
              </a:rPr>
              <a:t>equi</a:t>
            </a:r>
            <a:r>
              <a:rPr lang="en-US" sz="2400" dirty="0">
                <a:latin typeface="Chromatica" panose="00000500000000000000" pitchFamily="50" charset="-94"/>
              </a:rPr>
              <a:t> '=' and non-</a:t>
            </a:r>
            <a:r>
              <a:rPr lang="en-US" sz="2400" dirty="0" err="1">
                <a:latin typeface="Chromatica" panose="00000500000000000000" pitchFamily="50" charset="-94"/>
              </a:rPr>
              <a:t>equi</a:t>
            </a:r>
            <a:r>
              <a:rPr lang="en-US" sz="2400" dirty="0">
                <a:latin typeface="Chromatica" panose="00000500000000000000" pitchFamily="50" charset="-94"/>
              </a:rPr>
              <a:t>-joins('≤=', '&lt;' etc.).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It supports all join types.</a:t>
            </a: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9310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4F934F2-221C-430C-94A2-8D1DEC62C18C}"/>
              </a:ext>
            </a:extLst>
          </p:cNvPr>
          <p:cNvSpPr txBox="1"/>
          <p:nvPr/>
        </p:nvSpPr>
        <p:spPr>
          <a:xfrm>
            <a:off x="871538" y="1085851"/>
            <a:ext cx="420052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hromatica" panose="00000500000000000000" pitchFamily="50" charset="-94"/>
              </a:rPr>
              <a:t>Broadcast Hash Join: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One side should be small. No shuffle. No sorts. Pretty fast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6E696CC-81D8-446A-9F61-0B5E767957C5}"/>
              </a:ext>
            </a:extLst>
          </p:cNvPr>
          <p:cNvSpPr txBox="1"/>
          <p:nvPr/>
        </p:nvSpPr>
        <p:spPr>
          <a:xfrm>
            <a:off x="6496051" y="1085851"/>
            <a:ext cx="4614861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hromatica" panose="00000500000000000000" pitchFamily="50" charset="-94"/>
              </a:rPr>
              <a:t>Sort-Merge Join: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It works solid. It works on all data sizes. It does shuffle and sort. It can be slower if the tables are small.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2B853F9-7E41-4422-AF51-C37E760B6686}"/>
              </a:ext>
            </a:extLst>
          </p:cNvPr>
          <p:cNvSpPr txBox="1"/>
          <p:nvPr/>
        </p:nvSpPr>
        <p:spPr>
          <a:xfrm>
            <a:off x="1081088" y="3930634"/>
            <a:ext cx="4200525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hromatica" panose="00000500000000000000" pitchFamily="50" charset="-94"/>
              </a:rPr>
              <a:t>Shuffle Hash Join: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There is shuffle, no sort. It can handle large tables, but may throw an OOM error if the data is skewed.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1CC0380-9DCD-490E-B863-559F75080140}"/>
              </a:ext>
            </a:extLst>
          </p:cNvPr>
          <p:cNvSpPr txBox="1"/>
          <p:nvPr/>
        </p:nvSpPr>
        <p:spPr>
          <a:xfrm>
            <a:off x="6619876" y="3930634"/>
            <a:ext cx="44910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hromatica" panose="00000500000000000000" pitchFamily="50" charset="-94"/>
              </a:rPr>
              <a:t>Shuffle Nested Loop Join: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No need to join key</a:t>
            </a:r>
          </a:p>
        </p:txBody>
      </p:sp>
    </p:spTree>
    <p:extLst>
      <p:ext uri="{BB962C8B-B14F-4D97-AF65-F5344CB8AC3E}">
        <p14:creationId xmlns:p14="http://schemas.microsoft.com/office/powerpoint/2010/main" val="2041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</TotalTime>
  <Words>663</Words>
  <Application>Microsoft Office PowerPoint</Application>
  <PresentationFormat>Widescreen</PresentationFormat>
  <Paragraphs>217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Chromatica</vt:lpstr>
      <vt:lpstr>Consolas</vt:lpstr>
      <vt:lpstr>Courier New</vt:lpstr>
      <vt:lpstr>Roboto</vt:lpstr>
      <vt:lpstr>Office Teması</vt:lpstr>
      <vt:lpstr>Join Strategies</vt:lpstr>
      <vt:lpstr>PowerPoint Presentation</vt:lpstr>
      <vt:lpstr>Distributed join problem</vt:lpstr>
      <vt:lpstr>Spark Join Strategies</vt:lpstr>
      <vt:lpstr>1. Broadcast Hash Join (BHJ) </vt:lpstr>
      <vt:lpstr>2. Shuffle Sort Merge Join</vt:lpstr>
      <vt:lpstr>3. Shuffle Hash Join (SHJ)</vt:lpstr>
      <vt:lpstr>4. Broadcast Nested Loop Join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186</cp:revision>
  <dcterms:created xsi:type="dcterms:W3CDTF">2018-03-04T09:30:49Z</dcterms:created>
  <dcterms:modified xsi:type="dcterms:W3CDTF">2023-02-26T09:10:15Z</dcterms:modified>
</cp:coreProperties>
</file>