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9" r:id="rId3"/>
    <p:sldId id="294" r:id="rId4"/>
    <p:sldId id="297" r:id="rId5"/>
    <p:sldId id="298" r:id="rId6"/>
    <p:sldId id="266" r:id="rId7"/>
    <p:sldId id="267" r:id="rId8"/>
    <p:sldId id="29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F26"/>
    <a:srgbClr val="E16A1A"/>
    <a:srgbClr val="D83339"/>
    <a:srgbClr val="7C8183"/>
    <a:srgbClr val="2E75B6"/>
    <a:srgbClr val="2E5596"/>
    <a:srgbClr val="D44149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99" d="100"/>
          <a:sy n="99" d="100"/>
        </p:scale>
        <p:origin x="2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56" y="800739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90447" y="3842927"/>
            <a:ext cx="6603022" cy="863449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Bucketing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57C6BB-3BEA-49A2-AB22-6A439D76EAEB}"/>
              </a:ext>
            </a:extLst>
          </p:cNvPr>
          <p:cNvSpPr txBox="1"/>
          <p:nvPr/>
        </p:nvSpPr>
        <p:spPr>
          <a:xfrm>
            <a:off x="1380109" y="1455777"/>
            <a:ext cx="955728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>
                <a:latin typeface="Chromatica" panose="00000500000000000000" pitchFamily="50" charset="-94"/>
              </a:rPr>
              <a:t>Performanslı bir Spark uygulaması için mümkün olduğunca </a:t>
            </a:r>
            <a:r>
              <a:rPr lang="tr-TR" sz="2800" dirty="0" err="1">
                <a:latin typeface="Chromatica" panose="00000500000000000000" pitchFamily="50" charset="-94"/>
              </a:rPr>
              <a:t>shuffle</a:t>
            </a:r>
            <a:r>
              <a:rPr lang="tr-TR" sz="2800" dirty="0">
                <a:latin typeface="Chromatica" panose="00000500000000000000" pitchFamily="50" charset="-94"/>
              </a:rPr>
              <a:t> </a:t>
            </a:r>
            <a:r>
              <a:rPr lang="tr-TR" sz="2800" dirty="0" err="1">
                <a:latin typeface="Chromatica" panose="00000500000000000000" pitchFamily="50" charset="-94"/>
              </a:rPr>
              <a:t>operasyoundan</a:t>
            </a:r>
            <a:r>
              <a:rPr lang="tr-TR" sz="2800" dirty="0">
                <a:latin typeface="Chromatica" panose="00000500000000000000" pitchFamily="50" charset="-94"/>
              </a:rPr>
              <a:t> kaçınmak gerekir </a:t>
            </a:r>
            <a:r>
              <a:rPr lang="tr-TR" sz="2800" dirty="0" err="1">
                <a:latin typeface="Chromatica" panose="00000500000000000000" pitchFamily="50" charset="-94"/>
              </a:rPr>
              <a:t>Shuffle</a:t>
            </a:r>
            <a:r>
              <a:rPr lang="tr-TR" sz="2800" dirty="0">
                <a:latin typeface="Chromatica" panose="00000500000000000000" pitchFamily="50" charset="-94"/>
              </a:rPr>
              <a:t> demek disk I/O ve ağ maliyeti demektir. </a:t>
            </a:r>
          </a:p>
          <a:p>
            <a:pPr algn="ctr">
              <a:lnSpc>
                <a:spcPct val="150000"/>
              </a:lnSpc>
            </a:pP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En performanslı uygulama </a:t>
            </a: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dışından en az veri alış-verişi yapan uygulamadır.</a:t>
            </a:r>
          </a:p>
        </p:txBody>
      </p:sp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30D625-1C4B-4D32-B95F-C7DD1E72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89783" cy="677094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Shuffle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Yuvarlatılmış Dikdörtgen 1">
            <a:extLst>
              <a:ext uri="{FF2B5EF4-FFF2-40B4-BE49-F238E27FC236}">
                <a16:creationId xmlns:a16="http://schemas.microsoft.com/office/drawing/2014/main" id="{0700D8B8-6FA7-4AB4-AF77-3F28680196EB}"/>
              </a:ext>
            </a:extLst>
          </p:cNvPr>
          <p:cNvSpPr/>
          <p:nvPr/>
        </p:nvSpPr>
        <p:spPr>
          <a:xfrm>
            <a:off x="838200" y="1480864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1F73F43-BE63-44E8-A90E-F62DB78EC15F}"/>
              </a:ext>
            </a:extLst>
          </p:cNvPr>
          <p:cNvSpPr/>
          <p:nvPr/>
        </p:nvSpPr>
        <p:spPr>
          <a:xfrm>
            <a:off x="1059704" y="1604030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76E27D8-1598-4440-8066-40B96024261E}"/>
              </a:ext>
            </a:extLst>
          </p:cNvPr>
          <p:cNvSpPr/>
          <p:nvPr/>
        </p:nvSpPr>
        <p:spPr>
          <a:xfrm>
            <a:off x="1677788" y="1260879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F3A22F9-09FF-492E-9B05-B24A4667086F}"/>
              </a:ext>
            </a:extLst>
          </p:cNvPr>
          <p:cNvSpPr/>
          <p:nvPr/>
        </p:nvSpPr>
        <p:spPr>
          <a:xfrm>
            <a:off x="3521487" y="1519777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8" name="Yuvarlatılmış Dikdörtgen 29">
            <a:extLst>
              <a:ext uri="{FF2B5EF4-FFF2-40B4-BE49-F238E27FC236}">
                <a16:creationId xmlns:a16="http://schemas.microsoft.com/office/drawing/2014/main" id="{8DBA6A5B-39FB-432F-A8D9-42B6D16BFCBD}"/>
              </a:ext>
            </a:extLst>
          </p:cNvPr>
          <p:cNvSpPr/>
          <p:nvPr/>
        </p:nvSpPr>
        <p:spPr>
          <a:xfrm>
            <a:off x="838200" y="3133701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68FA1D62-3652-4060-88A4-B47D5789FF59}"/>
              </a:ext>
            </a:extLst>
          </p:cNvPr>
          <p:cNvSpPr/>
          <p:nvPr/>
        </p:nvSpPr>
        <p:spPr>
          <a:xfrm>
            <a:off x="1677788" y="2913716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10" name="Yuvarlatılmış Dikdörtgen 42">
            <a:extLst>
              <a:ext uri="{FF2B5EF4-FFF2-40B4-BE49-F238E27FC236}">
                <a16:creationId xmlns:a16="http://schemas.microsoft.com/office/drawing/2014/main" id="{8E5149BC-C11A-4D1E-93A1-D7F4FB01282D}"/>
              </a:ext>
            </a:extLst>
          </p:cNvPr>
          <p:cNvSpPr/>
          <p:nvPr/>
        </p:nvSpPr>
        <p:spPr>
          <a:xfrm>
            <a:off x="838200" y="4835418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B40F635-8432-4D53-B99A-721C88E3CED5}"/>
              </a:ext>
            </a:extLst>
          </p:cNvPr>
          <p:cNvSpPr/>
          <p:nvPr/>
        </p:nvSpPr>
        <p:spPr>
          <a:xfrm>
            <a:off x="1677788" y="4615433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64B03A52-2171-442D-9E5F-0C0C311CB3F7}"/>
              </a:ext>
            </a:extLst>
          </p:cNvPr>
          <p:cNvSpPr/>
          <p:nvPr/>
        </p:nvSpPr>
        <p:spPr>
          <a:xfrm>
            <a:off x="1059704" y="3250339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11D04B0-AEC3-47E4-A59C-AC0850BB0C6D}"/>
              </a:ext>
            </a:extLst>
          </p:cNvPr>
          <p:cNvSpPr/>
          <p:nvPr/>
        </p:nvSpPr>
        <p:spPr>
          <a:xfrm>
            <a:off x="3521487" y="3166086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767E7ED-EC62-4B02-BB3D-5CC4DE3B6196}"/>
              </a:ext>
            </a:extLst>
          </p:cNvPr>
          <p:cNvSpPr/>
          <p:nvPr/>
        </p:nvSpPr>
        <p:spPr>
          <a:xfrm>
            <a:off x="1059704" y="4952056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60E759FE-4901-488D-B227-B55BB8DB8028}"/>
              </a:ext>
            </a:extLst>
          </p:cNvPr>
          <p:cNvSpPr/>
          <p:nvPr/>
        </p:nvSpPr>
        <p:spPr>
          <a:xfrm>
            <a:off x="3521487" y="4867803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graphicFrame>
        <p:nvGraphicFramePr>
          <p:cNvPr id="16" name="Tablo 6">
            <a:extLst>
              <a:ext uri="{FF2B5EF4-FFF2-40B4-BE49-F238E27FC236}">
                <a16:creationId xmlns:a16="http://schemas.microsoft.com/office/drawing/2014/main" id="{21D86187-B2AE-4689-9FBA-41FE59267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17832"/>
              </p:ext>
            </p:extLst>
          </p:nvPr>
        </p:nvGraphicFramePr>
        <p:xfrm>
          <a:off x="3055579" y="1778294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7" name="Tablo 6">
            <a:extLst>
              <a:ext uri="{FF2B5EF4-FFF2-40B4-BE49-F238E27FC236}">
                <a16:creationId xmlns:a16="http://schemas.microsoft.com/office/drawing/2014/main" id="{91A4FD55-F560-4AAC-8ED5-A643245AD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47985"/>
              </p:ext>
            </p:extLst>
          </p:nvPr>
        </p:nvGraphicFramePr>
        <p:xfrm>
          <a:off x="3142661" y="3447626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8" name="Tablo 6">
            <a:extLst>
              <a:ext uri="{FF2B5EF4-FFF2-40B4-BE49-F238E27FC236}">
                <a16:creationId xmlns:a16="http://schemas.microsoft.com/office/drawing/2014/main" id="{60951BAF-D0F8-4E39-9B74-585396CF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53646"/>
              </p:ext>
            </p:extLst>
          </p:nvPr>
        </p:nvGraphicFramePr>
        <p:xfrm>
          <a:off x="3099614" y="5143882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19" name="Tablo 6">
            <a:extLst>
              <a:ext uri="{FF2B5EF4-FFF2-40B4-BE49-F238E27FC236}">
                <a16:creationId xmlns:a16="http://schemas.microsoft.com/office/drawing/2014/main" id="{C2E5B9AF-09C9-47EE-815F-98F61F85A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37920"/>
              </p:ext>
            </p:extLst>
          </p:nvPr>
        </p:nvGraphicFramePr>
        <p:xfrm>
          <a:off x="1327137" y="1778294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101.50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Glasses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20" name="Tablo 6">
            <a:extLst>
              <a:ext uri="{FF2B5EF4-FFF2-40B4-BE49-F238E27FC236}">
                <a16:creationId xmlns:a16="http://schemas.microsoft.com/office/drawing/2014/main" id="{A21242E8-4E76-4B1D-92E1-B45F2E01E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78277"/>
              </p:ext>
            </p:extLst>
          </p:nvPr>
        </p:nvGraphicFramePr>
        <p:xfrm>
          <a:off x="1311407" y="3419333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Skater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62.50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Gloves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21" name="Tablo 6">
            <a:extLst>
              <a:ext uri="{FF2B5EF4-FFF2-40B4-BE49-F238E27FC236}">
                <a16:creationId xmlns:a16="http://schemas.microsoft.com/office/drawing/2014/main" id="{F987A2BB-C9A6-4FBD-81B0-BB2CC5F9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25761"/>
              </p:ext>
            </p:extLst>
          </p:nvPr>
        </p:nvGraphicFramePr>
        <p:xfrm>
          <a:off x="1284089" y="5126271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22.50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Cof.mac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Pan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sp>
        <p:nvSpPr>
          <p:cNvPr id="22" name="Dikdörtgen 21">
            <a:extLst>
              <a:ext uri="{FF2B5EF4-FFF2-40B4-BE49-F238E27FC236}">
                <a16:creationId xmlns:a16="http://schemas.microsoft.com/office/drawing/2014/main" id="{2AAFAD6C-08DA-4C59-B459-AE81AF1E4E0C}"/>
              </a:ext>
            </a:extLst>
          </p:cNvPr>
          <p:cNvSpPr/>
          <p:nvPr/>
        </p:nvSpPr>
        <p:spPr>
          <a:xfrm>
            <a:off x="7369278" y="509306"/>
            <a:ext cx="3621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Her gün ve defalarca bu verileri okuyup </a:t>
            </a:r>
            <a:r>
              <a:rPr lang="tr-TR" dirty="0" err="1"/>
              <a:t>join</a:t>
            </a:r>
            <a:r>
              <a:rPr lang="tr-TR" dirty="0"/>
              <a:t> yapıyorsak</a:t>
            </a:r>
          </a:p>
        </p:txBody>
      </p:sp>
      <p:sp>
        <p:nvSpPr>
          <p:cNvPr id="23" name="Yuvarlatılmış Dikdörtgen 1">
            <a:extLst>
              <a:ext uri="{FF2B5EF4-FFF2-40B4-BE49-F238E27FC236}">
                <a16:creationId xmlns:a16="http://schemas.microsoft.com/office/drawing/2014/main" id="{7448E455-D4EA-4C22-B9DF-9DB4E62A4844}"/>
              </a:ext>
            </a:extLst>
          </p:cNvPr>
          <p:cNvSpPr/>
          <p:nvPr/>
        </p:nvSpPr>
        <p:spPr>
          <a:xfrm>
            <a:off x="6639227" y="1451025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B5C1B4DA-7278-4B0A-A022-4CD74882A7F6}"/>
              </a:ext>
            </a:extLst>
          </p:cNvPr>
          <p:cNvSpPr/>
          <p:nvPr/>
        </p:nvSpPr>
        <p:spPr>
          <a:xfrm>
            <a:off x="6860731" y="1574191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107C2F2-7287-407E-8C18-1BDEFC43BD2D}"/>
              </a:ext>
            </a:extLst>
          </p:cNvPr>
          <p:cNvSpPr/>
          <p:nvPr/>
        </p:nvSpPr>
        <p:spPr>
          <a:xfrm>
            <a:off x="7478815" y="1231040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94D99957-D41C-4817-AD3B-5559F551856D}"/>
              </a:ext>
            </a:extLst>
          </p:cNvPr>
          <p:cNvSpPr/>
          <p:nvPr/>
        </p:nvSpPr>
        <p:spPr>
          <a:xfrm>
            <a:off x="9322514" y="1489938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27" name="Yuvarlatılmış Dikdörtgen 29">
            <a:extLst>
              <a:ext uri="{FF2B5EF4-FFF2-40B4-BE49-F238E27FC236}">
                <a16:creationId xmlns:a16="http://schemas.microsoft.com/office/drawing/2014/main" id="{38F3DF7F-A8E7-42CC-993B-B5DDD0BDDF8A}"/>
              </a:ext>
            </a:extLst>
          </p:cNvPr>
          <p:cNvSpPr/>
          <p:nvPr/>
        </p:nvSpPr>
        <p:spPr>
          <a:xfrm>
            <a:off x="6639227" y="3103862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4C19C26E-98F2-4220-B527-75BF7D5C2C79}"/>
              </a:ext>
            </a:extLst>
          </p:cNvPr>
          <p:cNvSpPr/>
          <p:nvPr/>
        </p:nvSpPr>
        <p:spPr>
          <a:xfrm>
            <a:off x="7478815" y="2883877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29" name="Yuvarlatılmış Dikdörtgen 42">
            <a:extLst>
              <a:ext uri="{FF2B5EF4-FFF2-40B4-BE49-F238E27FC236}">
                <a16:creationId xmlns:a16="http://schemas.microsoft.com/office/drawing/2014/main" id="{9B1185B6-CE68-4775-9AAF-CB543D306EB6}"/>
              </a:ext>
            </a:extLst>
          </p:cNvPr>
          <p:cNvSpPr/>
          <p:nvPr/>
        </p:nvSpPr>
        <p:spPr>
          <a:xfrm>
            <a:off x="6639227" y="4805579"/>
            <a:ext cx="3761117" cy="1397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2078EC17-44F3-40CF-B67A-0BEE0E115FBD}"/>
              </a:ext>
            </a:extLst>
          </p:cNvPr>
          <p:cNvSpPr/>
          <p:nvPr/>
        </p:nvSpPr>
        <p:spPr>
          <a:xfrm>
            <a:off x="7478815" y="4585594"/>
            <a:ext cx="12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Worker</a:t>
            </a:r>
            <a:r>
              <a:rPr lang="tr-TR" sz="1400" dirty="0"/>
              <a:t> Sunucu</a:t>
            </a:r>
            <a:endParaRPr lang="en-US" sz="14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5F48B674-0429-4827-83C0-3C879AF80E35}"/>
              </a:ext>
            </a:extLst>
          </p:cNvPr>
          <p:cNvSpPr/>
          <p:nvPr/>
        </p:nvSpPr>
        <p:spPr>
          <a:xfrm>
            <a:off x="6860731" y="3220500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DC39D7F-3781-4E23-93B8-4B68CB23A9F5}"/>
              </a:ext>
            </a:extLst>
          </p:cNvPr>
          <p:cNvSpPr/>
          <p:nvPr/>
        </p:nvSpPr>
        <p:spPr>
          <a:xfrm>
            <a:off x="9322514" y="3136247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98E5E76-F102-4CC5-A37A-08A749F0E51D}"/>
              </a:ext>
            </a:extLst>
          </p:cNvPr>
          <p:cNvSpPr/>
          <p:nvPr/>
        </p:nvSpPr>
        <p:spPr>
          <a:xfrm>
            <a:off x="6860731" y="4922217"/>
            <a:ext cx="3303639" cy="1167742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FFFF8C36-00FE-487D-BB92-5ED8C61A9C20}"/>
              </a:ext>
            </a:extLst>
          </p:cNvPr>
          <p:cNvSpPr/>
          <p:nvPr/>
        </p:nvSpPr>
        <p:spPr>
          <a:xfrm>
            <a:off x="9322514" y="4837964"/>
            <a:ext cx="890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Executors</a:t>
            </a:r>
            <a:endParaRPr lang="en-US" sz="1400" dirty="0"/>
          </a:p>
        </p:txBody>
      </p:sp>
      <p:graphicFrame>
        <p:nvGraphicFramePr>
          <p:cNvPr id="35" name="Tablo 6">
            <a:extLst>
              <a:ext uri="{FF2B5EF4-FFF2-40B4-BE49-F238E27FC236}">
                <a16:creationId xmlns:a16="http://schemas.microsoft.com/office/drawing/2014/main" id="{7B3853B4-9751-4010-96C8-D9495114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92630"/>
              </p:ext>
            </p:extLst>
          </p:nvPr>
        </p:nvGraphicFramePr>
        <p:xfrm>
          <a:off x="8856606" y="1748455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6" name="Tablo 6">
            <a:extLst>
              <a:ext uri="{FF2B5EF4-FFF2-40B4-BE49-F238E27FC236}">
                <a16:creationId xmlns:a16="http://schemas.microsoft.com/office/drawing/2014/main" id="{EEAE9561-DD81-4467-94D5-52CD8A303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0734"/>
              </p:ext>
            </p:extLst>
          </p:nvPr>
        </p:nvGraphicFramePr>
        <p:xfrm>
          <a:off x="8943688" y="3417787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7" name="Tablo 6">
            <a:extLst>
              <a:ext uri="{FF2B5EF4-FFF2-40B4-BE49-F238E27FC236}">
                <a16:creationId xmlns:a16="http://schemas.microsoft.com/office/drawing/2014/main" id="{F2349BE4-A4A6-41CC-A0FE-3818C8E6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44082"/>
              </p:ext>
            </p:extLst>
          </p:nvPr>
        </p:nvGraphicFramePr>
        <p:xfrm>
          <a:off x="8900641" y="5114043"/>
          <a:ext cx="10784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25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635935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State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Pending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Paid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Canceled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8" name="Tablo 6">
            <a:extLst>
              <a:ext uri="{FF2B5EF4-FFF2-40B4-BE49-F238E27FC236}">
                <a16:creationId xmlns:a16="http://schemas.microsoft.com/office/drawing/2014/main" id="{05066F5F-BE4B-4EDE-8C5C-20BFC1DE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46827"/>
              </p:ext>
            </p:extLst>
          </p:nvPr>
        </p:nvGraphicFramePr>
        <p:xfrm>
          <a:off x="7128164" y="1748455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Pan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Skater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62.50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39" name="Tablo 6">
            <a:extLst>
              <a:ext uri="{FF2B5EF4-FFF2-40B4-BE49-F238E27FC236}">
                <a16:creationId xmlns:a16="http://schemas.microsoft.com/office/drawing/2014/main" id="{B1E3A3B9-4B0D-4A49-A8F5-039AEBE7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50575"/>
              </p:ext>
            </p:extLst>
          </p:nvPr>
        </p:nvGraphicFramePr>
        <p:xfrm>
          <a:off x="7112434" y="3389494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22.50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Cof.mac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101.50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graphicFrame>
        <p:nvGraphicFramePr>
          <p:cNvPr id="40" name="Tablo 6">
            <a:extLst>
              <a:ext uri="{FF2B5EF4-FFF2-40B4-BE49-F238E27FC236}">
                <a16:creationId xmlns:a16="http://schemas.microsoft.com/office/drawing/2014/main" id="{390B9FD9-510B-4930-8F84-30A078440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9766"/>
              </p:ext>
            </p:extLst>
          </p:nvPr>
        </p:nvGraphicFramePr>
        <p:xfrm>
          <a:off x="7085116" y="5096432"/>
          <a:ext cx="15795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22">
                  <a:extLst>
                    <a:ext uri="{9D8B030D-6E8A-4147-A177-3AD203B41FA5}">
                      <a16:colId xmlns:a16="http://schemas.microsoft.com/office/drawing/2014/main" val="198559365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4274647344"/>
                    </a:ext>
                  </a:extLst>
                </a:gridCol>
                <a:gridCol w="549126">
                  <a:extLst>
                    <a:ext uri="{9D8B030D-6E8A-4147-A177-3AD203B41FA5}">
                      <a16:colId xmlns:a16="http://schemas.microsoft.com/office/drawing/2014/main" val="1173192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900" dirty="0" err="1"/>
                        <a:t>BillID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Prodoct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Amt</a:t>
                      </a:r>
                      <a:endParaRPr lang="tr-T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Gloves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2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 err="1"/>
                        <a:t>Glasses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37.44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29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13.49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4398"/>
                  </a:ext>
                </a:extLst>
              </a:tr>
            </a:tbl>
          </a:graphicData>
        </a:graphic>
      </p:graphicFrame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906C05C7-650E-43B5-A8BD-195C348B5373}"/>
              </a:ext>
            </a:extLst>
          </p:cNvPr>
          <p:cNvCxnSpPr>
            <a:stCxn id="5" idx="3"/>
            <a:endCxn id="33" idx="1"/>
          </p:cNvCxnSpPr>
          <p:nvPr/>
        </p:nvCxnSpPr>
        <p:spPr>
          <a:xfrm>
            <a:off x="4363343" y="2187901"/>
            <a:ext cx="2497388" cy="33181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C0C620AF-45E4-49E4-9D14-05590BA4DA48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4363343" y="2187901"/>
            <a:ext cx="2497388" cy="1616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8B493E5A-77C4-4865-BAF3-51A29C3FE173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4363343" y="2158062"/>
            <a:ext cx="2497388" cy="29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741449E7-502C-4A28-BDDA-4A3D54EB547B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4363343" y="2158062"/>
            <a:ext cx="2497388" cy="16761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3E4ED046-E0BB-4275-AB85-5DCEAF51BFEA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4363343" y="3804371"/>
            <a:ext cx="2497388" cy="29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23642172-FE16-4171-84B0-ACF7A30992AE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4363343" y="3834210"/>
            <a:ext cx="2497388" cy="16718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A6419ACE-D5D2-4522-A6D3-D617A9B44262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4363343" y="2158062"/>
            <a:ext cx="2497388" cy="33778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5C47FBAF-508E-4AEE-8DEA-50F93F1ADE42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363343" y="5506088"/>
            <a:ext cx="2497388" cy="29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787C7226-8616-4F06-B7EF-5D253A621176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4363343" y="3804371"/>
            <a:ext cx="2497388" cy="173155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57C6BB-3BEA-49A2-AB22-6A439D76EAEB}"/>
              </a:ext>
            </a:extLst>
          </p:cNvPr>
          <p:cNvSpPr txBox="1"/>
          <p:nvPr/>
        </p:nvSpPr>
        <p:spPr>
          <a:xfrm>
            <a:off x="1317356" y="631024"/>
            <a:ext cx="9557288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b="1" dirty="0" err="1">
                <a:latin typeface="Chromatica" panose="00000500000000000000" pitchFamily="50" charset="-94"/>
              </a:rPr>
              <a:t>Bucketing</a:t>
            </a:r>
            <a:r>
              <a:rPr lang="tr-TR" sz="2800" b="1" dirty="0">
                <a:latin typeface="Chromatica" panose="00000500000000000000" pitchFamily="50" charset="-94"/>
              </a:rPr>
              <a:t> Spark uygulamasına performans kazandırmak için uygulanır ve veri organizasyonu ile ilgilidir.</a:t>
            </a:r>
          </a:p>
          <a:p>
            <a:pPr algn="ctr">
              <a:lnSpc>
                <a:spcPct val="150000"/>
              </a:lnSpc>
            </a:pPr>
            <a:endParaRPr lang="tr-TR" sz="2800" dirty="0">
              <a:latin typeface="Chromatica" panose="00000500000000000000" pitchFamily="50" charset="-94"/>
            </a:endParaRPr>
          </a:p>
          <a:p>
            <a:pPr algn="ctr">
              <a:lnSpc>
                <a:spcPct val="150000"/>
              </a:lnSpc>
            </a:pPr>
            <a:r>
              <a:rPr lang="tr-TR" sz="2800" b="1" dirty="0">
                <a:latin typeface="Chromatica" panose="00000500000000000000" pitchFamily="50" charset="-94"/>
              </a:rPr>
              <a:t>Veriye her erişimde </a:t>
            </a:r>
            <a:r>
              <a:rPr lang="tr-TR" sz="2800" b="1" dirty="0" err="1">
                <a:latin typeface="Chromatica" panose="00000500000000000000" pitchFamily="50" charset="-94"/>
              </a:rPr>
              <a:t>shuffle</a:t>
            </a:r>
            <a:r>
              <a:rPr lang="tr-TR" sz="2800" b="1" dirty="0">
                <a:latin typeface="Chromatica" panose="00000500000000000000" pitchFamily="50" charset="-94"/>
              </a:rPr>
              <a:t> maliyetine katlanmamak için veri diske yazılırken okuma ve operasyon esnasında </a:t>
            </a:r>
            <a:r>
              <a:rPr lang="tr-TR" sz="2800" b="1" dirty="0" err="1">
                <a:latin typeface="Chromatica" panose="00000500000000000000" pitchFamily="50" charset="-94"/>
              </a:rPr>
              <a:t>shuffle</a:t>
            </a:r>
            <a:r>
              <a:rPr lang="tr-TR" sz="2800" b="1" dirty="0">
                <a:latin typeface="Chromatica" panose="00000500000000000000" pitchFamily="50" charset="-94"/>
              </a:rPr>
              <a:t> maliyeti yaratmayacak yada en az olacak biçimde yazılır.</a:t>
            </a:r>
          </a:p>
        </p:txBody>
      </p:sp>
    </p:spTree>
    <p:extLst>
      <p:ext uri="{BB962C8B-B14F-4D97-AF65-F5344CB8AC3E}">
        <p14:creationId xmlns:p14="http://schemas.microsoft.com/office/powerpoint/2010/main" val="2604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57C6BB-3BEA-49A2-AB22-6A439D76EAEB}"/>
              </a:ext>
            </a:extLst>
          </p:cNvPr>
          <p:cNvSpPr txBox="1"/>
          <p:nvPr/>
        </p:nvSpPr>
        <p:spPr>
          <a:xfrm>
            <a:off x="1317356" y="631024"/>
            <a:ext cx="955728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 err="1">
                <a:latin typeface="Chromatica" panose="00000500000000000000" pitchFamily="50" charset="-94"/>
              </a:rPr>
              <a:t>Bucket</a:t>
            </a:r>
            <a:r>
              <a:rPr lang="tr-TR" sz="2800" dirty="0">
                <a:latin typeface="Chromatica" panose="00000500000000000000" pitchFamily="50" charset="-94"/>
              </a:rPr>
              <a:t> ile CPU ihtiyacı ve </a:t>
            </a:r>
            <a:r>
              <a:rPr lang="tr-TR" sz="2800" dirty="0" err="1">
                <a:latin typeface="Chromatica" panose="00000500000000000000" pitchFamily="50" charset="-94"/>
              </a:rPr>
              <a:t>latency</a:t>
            </a:r>
            <a:r>
              <a:rPr lang="tr-TR" sz="2800" dirty="0">
                <a:latin typeface="Chromatica" panose="00000500000000000000" pitchFamily="50" charset="-94"/>
              </a:rPr>
              <a:t> oldukça azalmaktadır.</a:t>
            </a:r>
          </a:p>
          <a:p>
            <a:pPr algn="ctr">
              <a:lnSpc>
                <a:spcPct val="150000"/>
              </a:lnSpc>
            </a:pPr>
            <a:endParaRPr lang="tr-TR" sz="2800" dirty="0">
              <a:latin typeface="Chromatica" panose="00000500000000000000" pitchFamily="50" charset="-94"/>
            </a:endParaRPr>
          </a:p>
          <a:p>
            <a:pPr algn="ctr">
              <a:lnSpc>
                <a:spcPct val="150000"/>
              </a:lnSpc>
            </a:pPr>
            <a:r>
              <a:rPr lang="tr-TR" sz="2800" dirty="0">
                <a:latin typeface="Chromatica" panose="00000500000000000000" pitchFamily="50" charset="-94"/>
              </a:rPr>
              <a:t>Ancak bunun karşılığında yazma maliyeti biraz artmaktadır.</a:t>
            </a:r>
          </a:p>
        </p:txBody>
      </p:sp>
    </p:spTree>
    <p:extLst>
      <p:ext uri="{BB962C8B-B14F-4D97-AF65-F5344CB8AC3E}">
        <p14:creationId xmlns:p14="http://schemas.microsoft.com/office/powerpoint/2010/main" val="79289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88043" y="325820"/>
            <a:ext cx="5708821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280219" y="1082205"/>
            <a:ext cx="9397296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b="1" dirty="0" err="1">
                <a:latin typeface="Chromatica" panose="00000500000000000000" pitchFamily="50" charset="-94"/>
              </a:rPr>
              <a:t>Bucket</a:t>
            </a:r>
            <a:r>
              <a:rPr lang="tr-TR" sz="2000" dirty="0">
                <a:latin typeface="Chromatica" panose="00000500000000000000" pitchFamily="50" charset="-94"/>
              </a:rPr>
              <a:t>, klasör değil dosyadır</a:t>
            </a:r>
            <a:r>
              <a:rPr lang="tr-TR" sz="2000">
                <a:latin typeface="Chromatica" panose="00000500000000000000" pitchFamily="50" charset="-94"/>
              </a:rPr>
              <a:t>. </a:t>
            </a:r>
            <a:endParaRPr lang="tr-TR" sz="2000" dirty="0">
              <a:latin typeface="Chromatica" panose="00000500000000000000" pitchFamily="50" charset="-94"/>
            </a:endParaRP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000" dirty="0">
                <a:latin typeface="Chromatica" panose="00000500000000000000" pitchFamily="50" charset="-94"/>
              </a:rPr>
              <a:t>Kendi başına veya </a:t>
            </a:r>
            <a:r>
              <a:rPr lang="tr-TR" sz="2000" dirty="0" err="1">
                <a:latin typeface="Chromatica" panose="00000500000000000000" pitchFamily="50" charset="-94"/>
              </a:rPr>
              <a:t>partitioning</a:t>
            </a:r>
            <a:r>
              <a:rPr lang="tr-TR" sz="2000" dirty="0">
                <a:latin typeface="Chromatica" panose="00000500000000000000" pitchFamily="50" charset="-94"/>
              </a:rPr>
              <a:t> ile birlikte kullanılabilir.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000" dirty="0">
                <a:latin typeface="Chromatica" panose="00000500000000000000" pitchFamily="50" charset="-94"/>
              </a:rPr>
              <a:t>Hangi satırın hangi </a:t>
            </a:r>
            <a:r>
              <a:rPr lang="tr-TR" sz="2000" dirty="0" err="1">
                <a:latin typeface="Chromatica" panose="00000500000000000000" pitchFamily="50" charset="-94"/>
              </a:rPr>
              <a:t>bucket</a:t>
            </a:r>
            <a:r>
              <a:rPr lang="tr-TR" sz="2000" dirty="0">
                <a:latin typeface="Chromatica" panose="00000500000000000000" pitchFamily="50" charset="-94"/>
              </a:rPr>
              <a:t> içinde depolanacağı </a:t>
            </a:r>
            <a:r>
              <a:rPr lang="tr-TR" sz="2000" dirty="0" err="1">
                <a:latin typeface="Chromatica" panose="00000500000000000000" pitchFamily="50" charset="-94"/>
              </a:rPr>
              <a:t>hashing</a:t>
            </a:r>
            <a:r>
              <a:rPr lang="tr-TR" sz="2000" dirty="0">
                <a:latin typeface="Chromatica" panose="00000500000000000000" pitchFamily="50" charset="-94"/>
              </a:rPr>
              <a:t> algoritması tarafından belirlenir.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000" dirty="0" err="1">
                <a:latin typeface="Chromatica" panose="00000500000000000000" pitchFamily="50" charset="-94"/>
              </a:rPr>
              <a:t>Bucket</a:t>
            </a:r>
            <a:r>
              <a:rPr lang="tr-TR" sz="2000" dirty="0">
                <a:latin typeface="Chromatica" panose="00000500000000000000" pitchFamily="50" charset="-94"/>
              </a:rPr>
              <a:t> sayısını tablo oluştururken belirleyebiliriz.</a:t>
            </a: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tr-TR" sz="2000" dirty="0" err="1">
                <a:latin typeface="Chromatica" panose="00000500000000000000" pitchFamily="50" charset="-94"/>
              </a:rPr>
              <a:t>Bucketed</a:t>
            </a:r>
            <a:r>
              <a:rPr lang="tr-TR" sz="2000" dirty="0">
                <a:latin typeface="Chromatica" panose="00000500000000000000" pitchFamily="50" charset="-94"/>
              </a:rPr>
              <a:t> Map </a:t>
            </a:r>
            <a:r>
              <a:rPr lang="tr-TR" sz="2000" dirty="0" err="1">
                <a:latin typeface="Chromatica" panose="00000500000000000000" pitchFamily="50" charset="-94"/>
              </a:rPr>
              <a:t>Joins</a:t>
            </a:r>
            <a:r>
              <a:rPr lang="tr-TR" sz="2000" dirty="0">
                <a:latin typeface="Chromatica" panose="00000500000000000000" pitchFamily="50" charset="-94"/>
              </a:rPr>
              <a:t> hızlıdır. (İki </a:t>
            </a:r>
            <a:r>
              <a:rPr lang="tr-TR" sz="2000" dirty="0" err="1">
                <a:latin typeface="Chromatica" panose="00000500000000000000" pitchFamily="50" charset="-94"/>
              </a:rPr>
              <a:t>bucketed</a:t>
            </a:r>
            <a:r>
              <a:rPr lang="tr-TR" sz="2000" dirty="0">
                <a:latin typeface="Chromatica" panose="00000500000000000000" pitchFamily="50" charset="-94"/>
              </a:rPr>
              <a:t> tablo çok hızlı birleşir)</a:t>
            </a:r>
          </a:p>
        </p:txBody>
      </p:sp>
    </p:spTree>
    <p:extLst>
      <p:ext uri="{BB962C8B-B14F-4D97-AF65-F5344CB8AC3E}">
        <p14:creationId xmlns:p14="http://schemas.microsoft.com/office/powerpoint/2010/main" val="22336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41589" y="274956"/>
            <a:ext cx="5708821" cy="533101"/>
          </a:xfrm>
        </p:spPr>
        <p:txBody>
          <a:bodyPr>
            <a:no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BFA8C80-CBB9-478C-AB6E-CAF48631DED6}"/>
              </a:ext>
            </a:extLst>
          </p:cNvPr>
          <p:cNvSpPr/>
          <p:nvPr/>
        </p:nvSpPr>
        <p:spPr>
          <a:xfrm>
            <a:off x="4890976" y="956931"/>
            <a:ext cx="2679405" cy="5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sales_df</a:t>
            </a:r>
            <a:endParaRPr lang="en-US" dirty="0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D4266358-2326-4C92-93B1-DE672D26EEBA}"/>
              </a:ext>
            </a:extLst>
          </p:cNvPr>
          <p:cNvGrpSpPr/>
          <p:nvPr/>
        </p:nvGrpSpPr>
        <p:grpSpPr>
          <a:xfrm>
            <a:off x="1173125" y="2208111"/>
            <a:ext cx="1382233" cy="1880628"/>
            <a:chOff x="1173125" y="2925288"/>
            <a:chExt cx="1382233" cy="1880628"/>
          </a:xfrm>
        </p:grpSpPr>
        <p:sp>
          <p:nvSpPr>
            <p:cNvPr id="9" name="Akış Çizelgesi: Belge 8">
              <a:extLst>
                <a:ext uri="{FF2B5EF4-FFF2-40B4-BE49-F238E27FC236}">
                  <a16:creationId xmlns:a16="http://schemas.microsoft.com/office/drawing/2014/main" id="{3ADE4517-914A-47C2-9D0A-C6866394ADB0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488D282A-45D6-4D69-B91B-87717CB2B0D0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4430709-6480-4AD3-A775-7C18E7A7C1F1}"/>
              </a:ext>
            </a:extLst>
          </p:cNvPr>
          <p:cNvGrpSpPr/>
          <p:nvPr/>
        </p:nvGrpSpPr>
        <p:grpSpPr>
          <a:xfrm>
            <a:off x="2108790" y="3382479"/>
            <a:ext cx="1382233" cy="1880628"/>
            <a:chOff x="1173125" y="2925288"/>
            <a:chExt cx="1382233" cy="1880628"/>
          </a:xfrm>
        </p:grpSpPr>
        <p:sp>
          <p:nvSpPr>
            <p:cNvPr id="18" name="Akış Çizelgesi: Belge 17">
              <a:extLst>
                <a:ext uri="{FF2B5EF4-FFF2-40B4-BE49-F238E27FC236}">
                  <a16:creationId xmlns:a16="http://schemas.microsoft.com/office/drawing/2014/main" id="{1FD9A4AD-0F37-4E50-806D-457B37A73E89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226C6EA-D205-4124-9A80-39D27BA39129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143C629E-6DBB-4B28-8FDF-A792C401EA93}"/>
              </a:ext>
            </a:extLst>
          </p:cNvPr>
          <p:cNvGrpSpPr/>
          <p:nvPr/>
        </p:nvGrpSpPr>
        <p:grpSpPr>
          <a:xfrm>
            <a:off x="868325" y="4031028"/>
            <a:ext cx="1382233" cy="1880628"/>
            <a:chOff x="1173125" y="2925288"/>
            <a:chExt cx="1382233" cy="1880628"/>
          </a:xfrm>
        </p:grpSpPr>
        <p:sp>
          <p:nvSpPr>
            <p:cNvPr id="21" name="Akış Çizelgesi: Belge 20">
              <a:extLst>
                <a:ext uri="{FF2B5EF4-FFF2-40B4-BE49-F238E27FC236}">
                  <a16:creationId xmlns:a16="http://schemas.microsoft.com/office/drawing/2014/main" id="{FB44DF03-AB26-4B9D-B8AC-5B6E7005E81B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C373B4B8-4262-48DB-B846-AD6EC8D9BBB5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Bucket-1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A9D5CC52-A37F-438F-AE26-A69E9E68A9B2}"/>
              </a:ext>
            </a:extLst>
          </p:cNvPr>
          <p:cNvGrpSpPr/>
          <p:nvPr/>
        </p:nvGrpSpPr>
        <p:grpSpPr>
          <a:xfrm>
            <a:off x="5383748" y="1781068"/>
            <a:ext cx="1382233" cy="1880628"/>
            <a:chOff x="1173125" y="2925288"/>
            <a:chExt cx="1382233" cy="1880628"/>
          </a:xfrm>
        </p:grpSpPr>
        <p:sp>
          <p:nvSpPr>
            <p:cNvPr id="24" name="Akış Çizelgesi: Belge 23">
              <a:extLst>
                <a:ext uri="{FF2B5EF4-FFF2-40B4-BE49-F238E27FC236}">
                  <a16:creationId xmlns:a16="http://schemas.microsoft.com/office/drawing/2014/main" id="{C6F2C711-CA93-44AB-B7CD-4D899D2C79E7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2356E009-8264-465B-904B-0D5CEB663EE4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26" name="Grup 25">
            <a:extLst>
              <a:ext uri="{FF2B5EF4-FFF2-40B4-BE49-F238E27FC236}">
                <a16:creationId xmlns:a16="http://schemas.microsoft.com/office/drawing/2014/main" id="{9B4324DD-4704-4A2C-800E-8DF600736623}"/>
              </a:ext>
            </a:extLst>
          </p:cNvPr>
          <p:cNvGrpSpPr/>
          <p:nvPr/>
        </p:nvGrpSpPr>
        <p:grpSpPr>
          <a:xfrm>
            <a:off x="6344222" y="2839770"/>
            <a:ext cx="1382233" cy="1880628"/>
            <a:chOff x="1173125" y="2925288"/>
            <a:chExt cx="1382233" cy="1880628"/>
          </a:xfrm>
        </p:grpSpPr>
        <p:sp>
          <p:nvSpPr>
            <p:cNvPr id="27" name="Akış Çizelgesi: Belge 26">
              <a:extLst>
                <a:ext uri="{FF2B5EF4-FFF2-40B4-BE49-F238E27FC236}">
                  <a16:creationId xmlns:a16="http://schemas.microsoft.com/office/drawing/2014/main" id="{A80A516D-3A45-4DDA-AAB9-B6D38045C6F6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EE0216E0-C637-49E3-AFE2-7F93B4394C7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29" name="Grup 28">
            <a:extLst>
              <a:ext uri="{FF2B5EF4-FFF2-40B4-BE49-F238E27FC236}">
                <a16:creationId xmlns:a16="http://schemas.microsoft.com/office/drawing/2014/main" id="{B1E9A3CB-8FB6-4E5F-8FE1-E07A6101F487}"/>
              </a:ext>
            </a:extLst>
          </p:cNvPr>
          <p:cNvGrpSpPr/>
          <p:nvPr/>
        </p:nvGrpSpPr>
        <p:grpSpPr>
          <a:xfrm>
            <a:off x="5077174" y="3521745"/>
            <a:ext cx="1382233" cy="1880628"/>
            <a:chOff x="1173125" y="2925288"/>
            <a:chExt cx="1382233" cy="1880628"/>
          </a:xfrm>
        </p:grpSpPr>
        <p:sp>
          <p:nvSpPr>
            <p:cNvPr id="30" name="Akış Çizelgesi: Belge 29">
              <a:extLst>
                <a:ext uri="{FF2B5EF4-FFF2-40B4-BE49-F238E27FC236}">
                  <a16:creationId xmlns:a16="http://schemas.microsoft.com/office/drawing/2014/main" id="{583DFAAE-B80A-4639-A8BC-0ADDC14C058E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178C6AE3-965F-4554-9B17-BBBE8C74987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Bucket-2</a:t>
              </a:r>
              <a:endParaRPr lang="en-US" dirty="0"/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AE8F6D2D-64CC-48FE-A967-A72513C2C5D0}"/>
              </a:ext>
            </a:extLst>
          </p:cNvPr>
          <p:cNvGrpSpPr/>
          <p:nvPr/>
        </p:nvGrpSpPr>
        <p:grpSpPr>
          <a:xfrm>
            <a:off x="9594111" y="1903311"/>
            <a:ext cx="1382233" cy="1880628"/>
            <a:chOff x="1173125" y="2925288"/>
            <a:chExt cx="1382233" cy="1880628"/>
          </a:xfrm>
        </p:grpSpPr>
        <p:sp>
          <p:nvSpPr>
            <p:cNvPr id="33" name="Akış Çizelgesi: Belge 32">
              <a:extLst>
                <a:ext uri="{FF2B5EF4-FFF2-40B4-BE49-F238E27FC236}">
                  <a16:creationId xmlns:a16="http://schemas.microsoft.com/office/drawing/2014/main" id="{9E0A16BF-74FE-49A3-B799-E7517FB48381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 …..</a:t>
              </a:r>
            </a:p>
            <a:p>
              <a:pPr algn="ctr"/>
              <a:r>
                <a:rPr lang="tr-TR" dirty="0"/>
                <a:t>user-2 …..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FB449915-AC08-44C7-B019-FBD40D48E508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Bucket</a:t>
              </a:r>
              <a:r>
                <a:rPr lang="tr-TR" dirty="0"/>
                <a:t>-n</a:t>
              </a:r>
              <a:endParaRPr lang="en-US" dirty="0"/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318D483F-DB93-4D75-AB48-E87B50F8A1E4}"/>
              </a:ext>
            </a:extLst>
          </p:cNvPr>
          <p:cNvGrpSpPr/>
          <p:nvPr/>
        </p:nvGrpSpPr>
        <p:grpSpPr>
          <a:xfrm>
            <a:off x="10426997" y="2926714"/>
            <a:ext cx="1382233" cy="1880628"/>
            <a:chOff x="1173125" y="2925288"/>
            <a:chExt cx="1382233" cy="1880628"/>
          </a:xfrm>
        </p:grpSpPr>
        <p:sp>
          <p:nvSpPr>
            <p:cNvPr id="36" name="Akış Çizelgesi: Belge 35">
              <a:extLst>
                <a:ext uri="{FF2B5EF4-FFF2-40B4-BE49-F238E27FC236}">
                  <a16:creationId xmlns:a16="http://schemas.microsoft.com/office/drawing/2014/main" id="{BF16BF47-9226-4AB3-BBA7-9A675C113341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user-100 ….</a:t>
              </a:r>
            </a:p>
            <a:p>
              <a:pPr algn="ctr"/>
              <a:r>
                <a:rPr lang="tr-TR" dirty="0"/>
                <a:t>user-101 ….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B10F9A09-CF59-498A-8462-C6E384C52A08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Bucket</a:t>
              </a:r>
              <a:r>
                <a:rPr lang="tr-TR" dirty="0"/>
                <a:t>-n</a:t>
              </a:r>
              <a:endParaRPr lang="en-US" dirty="0"/>
            </a:p>
          </p:txBody>
        </p:sp>
      </p:grpSp>
      <p:grpSp>
        <p:nvGrpSpPr>
          <p:cNvPr id="38" name="Grup 37">
            <a:extLst>
              <a:ext uri="{FF2B5EF4-FFF2-40B4-BE49-F238E27FC236}">
                <a16:creationId xmlns:a16="http://schemas.microsoft.com/office/drawing/2014/main" id="{64DFF396-996D-4D5D-8626-5A36BE210FC4}"/>
              </a:ext>
            </a:extLst>
          </p:cNvPr>
          <p:cNvGrpSpPr/>
          <p:nvPr/>
        </p:nvGrpSpPr>
        <p:grpSpPr>
          <a:xfrm>
            <a:off x="9523224" y="3891077"/>
            <a:ext cx="1382233" cy="1880628"/>
            <a:chOff x="1173125" y="2925288"/>
            <a:chExt cx="1382233" cy="1880628"/>
          </a:xfrm>
        </p:grpSpPr>
        <p:sp>
          <p:nvSpPr>
            <p:cNvPr id="39" name="Akış Çizelgesi: Belge 38">
              <a:extLst>
                <a:ext uri="{FF2B5EF4-FFF2-40B4-BE49-F238E27FC236}">
                  <a16:creationId xmlns:a16="http://schemas.microsoft.com/office/drawing/2014/main" id="{9AEAF417-AAC2-4F10-B2DD-DDC631D7F240}"/>
                </a:ext>
              </a:extLst>
            </p:cNvPr>
            <p:cNvSpPr/>
            <p:nvPr/>
          </p:nvSpPr>
          <p:spPr>
            <a:xfrm>
              <a:off x="1215656" y="3294620"/>
              <a:ext cx="1275907" cy="1511296"/>
            </a:xfrm>
            <a:prstGeom prst="flowChartDocumen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user-XX1 …</a:t>
              </a:r>
            </a:p>
            <a:p>
              <a:pPr algn="ctr"/>
              <a:r>
                <a:rPr lang="tr-TR" dirty="0"/>
                <a:t>user-XX2 …</a:t>
              </a:r>
            </a:p>
            <a:p>
              <a:pPr algn="ctr"/>
              <a:r>
                <a:rPr lang="tr-TR" dirty="0"/>
                <a:t>.</a:t>
              </a:r>
            </a:p>
            <a:p>
              <a:pPr algn="ctr"/>
              <a:r>
                <a:rPr lang="tr-TR" dirty="0"/>
                <a:t>.</a:t>
              </a:r>
              <a:endParaRPr lang="en-US" dirty="0"/>
            </a:p>
          </p:txBody>
        </p:sp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AE60D6A7-9DCB-4FA1-BA7A-DB74FABD84BE}"/>
                </a:ext>
              </a:extLst>
            </p:cNvPr>
            <p:cNvSpPr txBox="1"/>
            <p:nvPr/>
          </p:nvSpPr>
          <p:spPr>
            <a:xfrm>
              <a:off x="1173125" y="2925288"/>
              <a:ext cx="13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Bucket</a:t>
              </a:r>
              <a:r>
                <a:rPr lang="tr-TR" dirty="0"/>
                <a:t>-n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7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810871" y="325820"/>
            <a:ext cx="8704729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 zaman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kullanmalı?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549160" y="1082205"/>
            <a:ext cx="93972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</a:rPr>
              <a:t>Aynı anahtar ile sürekli </a:t>
            </a:r>
            <a:r>
              <a:rPr lang="tr-TR" sz="2000" dirty="0" err="1">
                <a:latin typeface="Chromatica" panose="00000500000000000000" pitchFamily="50" charset="-94"/>
              </a:rPr>
              <a:t>join</a:t>
            </a:r>
            <a:r>
              <a:rPr lang="tr-TR" sz="2000" dirty="0">
                <a:latin typeface="Chromatica" panose="00000500000000000000" pitchFamily="50" charset="-94"/>
              </a:rPr>
              <a:t> yapan tablolarda.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</a:rPr>
              <a:t>Base ve delta tablolar üzerinde günlük </a:t>
            </a:r>
            <a:r>
              <a:rPr lang="tr-TR" sz="2000" dirty="0" err="1">
                <a:latin typeface="Chromatica" panose="00000500000000000000" pitchFamily="50" charset="-94"/>
              </a:rPr>
              <a:t>merge</a:t>
            </a:r>
            <a:r>
              <a:rPr lang="tr-TR" sz="2000" dirty="0">
                <a:latin typeface="Chromatica" panose="00000500000000000000" pitchFamily="50" charset="-94"/>
              </a:rPr>
              <a:t> operasyonlarında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latin typeface="Chromatica" panose="00000500000000000000" pitchFamily="50" charset="-94"/>
              </a:rPr>
              <a:t>Bucketing</a:t>
            </a:r>
            <a:r>
              <a:rPr lang="tr-TR" sz="2000" dirty="0">
                <a:latin typeface="Chromatica" panose="00000500000000000000" pitchFamily="50" charset="-94"/>
              </a:rPr>
              <a:t> bir </a:t>
            </a:r>
            <a:r>
              <a:rPr lang="tr-TR" sz="2000" dirty="0" err="1">
                <a:latin typeface="Chromatica" panose="00000500000000000000" pitchFamily="50" charset="-94"/>
              </a:rPr>
              <a:t>index</a:t>
            </a:r>
            <a:r>
              <a:rPr lang="tr-TR" sz="2000" dirty="0">
                <a:latin typeface="Chromatica" panose="00000500000000000000" pitchFamily="50" charset="-94"/>
              </a:rPr>
              <a:t> gibi kullanılabilir.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000" dirty="0">
              <a:latin typeface="Chromatica" panose="00000500000000000000" pitchFamily="50" charset="-94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7953EE7-95B3-446F-8DD8-696F2D8058DF}"/>
              </a:ext>
            </a:extLst>
          </p:cNvPr>
          <p:cNvSpPr/>
          <p:nvPr/>
        </p:nvSpPr>
        <p:spPr>
          <a:xfrm>
            <a:off x="2959510" y="4082347"/>
            <a:ext cx="6096000" cy="2135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latin typeface="Chromatica" panose="00000500000000000000" pitchFamily="50" charset="-94"/>
              </a:rPr>
              <a:t>Bucketing</a:t>
            </a:r>
            <a:r>
              <a:rPr lang="tr-TR" dirty="0">
                <a:latin typeface="Chromatica" panose="00000500000000000000" pitchFamily="50" charset="-94"/>
              </a:rPr>
              <a:t> aktif hale getirme: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spark.sql.sources.bucketing.enabled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df.write.bucketBy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numBuckets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, "col1",..).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("col1")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58F6EEB2-85B2-429B-BDAC-96230DF3017A}"/>
              </a:ext>
            </a:extLst>
          </p:cNvPr>
          <p:cNvSpPr txBox="1">
            <a:spLocks/>
          </p:cNvSpPr>
          <p:nvPr/>
        </p:nvSpPr>
        <p:spPr>
          <a:xfrm>
            <a:off x="1432329" y="3463288"/>
            <a:ext cx="8704729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Buckets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halinde diske yazma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8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415</Words>
  <Application>Microsoft Office PowerPoint</Application>
  <PresentationFormat>Geniş ekran</PresentationFormat>
  <Paragraphs>205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Chromatica</vt:lpstr>
      <vt:lpstr>Courier New</vt:lpstr>
      <vt:lpstr>Wingdings</vt:lpstr>
      <vt:lpstr>Office Teması</vt:lpstr>
      <vt:lpstr>Bucketing</vt:lpstr>
      <vt:lpstr>PowerPoint Sunusu</vt:lpstr>
      <vt:lpstr>Shuffle</vt:lpstr>
      <vt:lpstr>PowerPoint Sunusu</vt:lpstr>
      <vt:lpstr>PowerPoint Sunusu</vt:lpstr>
      <vt:lpstr>Buckets</vt:lpstr>
      <vt:lpstr>Buckets</vt:lpstr>
      <vt:lpstr>Ne zaman Bucket kullanmalı?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195</cp:revision>
  <dcterms:created xsi:type="dcterms:W3CDTF">2018-03-04T09:30:49Z</dcterms:created>
  <dcterms:modified xsi:type="dcterms:W3CDTF">2022-01-09T06:44:31Z</dcterms:modified>
</cp:coreProperties>
</file>