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10" r:id="rId3"/>
    <p:sldId id="323" r:id="rId4"/>
    <p:sldId id="324" r:id="rId5"/>
    <p:sldId id="322" r:id="rId6"/>
    <p:sldId id="326" r:id="rId7"/>
    <p:sldId id="327" r:id="rId8"/>
    <p:sldId id="295" r:id="rId9"/>
    <p:sldId id="306" r:id="rId10"/>
    <p:sldId id="307" r:id="rId11"/>
    <p:sldId id="320" r:id="rId12"/>
    <p:sldId id="308" r:id="rId13"/>
    <p:sldId id="309" r:id="rId14"/>
    <p:sldId id="316" r:id="rId15"/>
    <p:sldId id="317" r:id="rId16"/>
    <p:sldId id="301" r:id="rId17"/>
    <p:sldId id="297" r:id="rId18"/>
    <p:sldId id="285" r:id="rId19"/>
    <p:sldId id="303" r:id="rId20"/>
    <p:sldId id="311" r:id="rId21"/>
    <p:sldId id="304" r:id="rId22"/>
    <p:sldId id="305" r:id="rId23"/>
    <p:sldId id="318" r:id="rId24"/>
    <p:sldId id="313" r:id="rId25"/>
    <p:sldId id="319" r:id="rId26"/>
    <p:sldId id="315" r:id="rId27"/>
    <p:sldId id="321" r:id="rId28"/>
    <p:sldId id="273" r:id="rId29"/>
    <p:sldId id="325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A6E"/>
    <a:srgbClr val="FFE699"/>
    <a:srgbClr val="484749"/>
    <a:srgbClr val="FF3300"/>
    <a:srgbClr val="CD1F26"/>
    <a:srgbClr val="EF4623"/>
    <a:srgbClr val="CC3F28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6115" autoAdjust="0"/>
  </p:normalViewPr>
  <p:slideViewPr>
    <p:cSldViewPr snapToGrid="0">
      <p:cViewPr varScale="1">
        <p:scale>
          <a:sx n="106" d="100"/>
          <a:sy n="106" d="100"/>
        </p:scale>
        <p:origin x="5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how-to-tune-your-apache-spark-jobs-part-2/" TargetMode="External"/><Relationship Id="rId7" Type="http://schemas.openxmlformats.org/officeDocument/2006/relationships/hyperlink" Target="https://big-data-demystified.ninja/2018/06/07/here-is-example-to-demonstrate-how-to-work-with-maximizeresourceallocation-and-spark-dynamicallocation/" TargetMode="External"/><Relationship Id="rId2" Type="http://schemas.openxmlformats.org/officeDocument/2006/relationships/hyperlink" Target="https://clouderatemp.wpengine.com/blog/2015/03/how-to-tune-your-apache-spark-jobs-part-1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docs.com/article/spark-memory-management.html" TargetMode="External"/><Relationship Id="rId5" Type="http://schemas.openxmlformats.org/officeDocument/2006/relationships/hyperlink" Target="https://spark.apache.org/docs/2.4.0/tuning.html" TargetMode="External"/><Relationship Id="rId4" Type="http://schemas.openxmlformats.org/officeDocument/2006/relationships/hyperlink" Target="https://aws.amazon.com/tr/blogs/big-data/best-practices-for-successfully-managing-memory-for-apache-spark-applications-on-amazon-emr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DC3F835-758B-4AB6-BDE3-C50B77A76F6D}"/>
              </a:ext>
            </a:extLst>
          </p:cNvPr>
          <p:cNvSpPr txBox="1"/>
          <p:nvPr/>
        </p:nvSpPr>
        <p:spPr>
          <a:xfrm>
            <a:off x="1780628" y="2367171"/>
            <a:ext cx="86307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hromatica" panose="00000500000000000000" pitchFamily="50" charset="-94"/>
              </a:rPr>
              <a:t>Spark YARN Resource Allocation and Memory Optimization Tips</a:t>
            </a: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Other configuration parameters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166842"/>
            <a:ext cx="10130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spark.memory.storageFraction </a:t>
            </a:r>
            <a:r>
              <a:rPr lang="en-US" sz="2400" dirty="0">
                <a:latin typeface="Chromatica" panose="00000500000000000000" pitchFamily="50" charset="-94"/>
              </a:rPr>
              <a:t>– Expressed as a fraction of the size of the region set aside by spark.memory.fraction. The </a:t>
            </a:r>
            <a:r>
              <a:rPr lang="en-US" sz="2400" b="1" dirty="0">
                <a:latin typeface="Chromatica" panose="00000500000000000000" pitchFamily="50" charset="-94"/>
              </a:rPr>
              <a:t>higher this is, the less working memory might be available to execution</a:t>
            </a:r>
            <a:r>
              <a:rPr lang="en-US" sz="2400" dirty="0">
                <a:latin typeface="Chromatica" panose="00000500000000000000" pitchFamily="50" charset="-94"/>
              </a:rPr>
              <a:t>. This means that tasks might spill to disk more often.</a:t>
            </a: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spark.yarn.scheduler.reporterThread.maxFailures </a:t>
            </a:r>
            <a:r>
              <a:rPr lang="en-US" sz="2400" dirty="0">
                <a:latin typeface="Chromatica" panose="00000500000000000000" pitchFamily="50" charset="-94"/>
              </a:rPr>
              <a:t>– Maximum number executor failures allowed before YARN can fail the application.</a:t>
            </a: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spark.rdd.compress </a:t>
            </a:r>
            <a:r>
              <a:rPr lang="en-US" sz="2400" dirty="0">
                <a:latin typeface="Chromatica" panose="00000500000000000000" pitchFamily="50" charset="-94"/>
              </a:rPr>
              <a:t>– When set to true, this property can save substantial space at the cost of some extra CPU time by compressing the RDDs.</a:t>
            </a:r>
          </a:p>
        </p:txBody>
      </p:sp>
    </p:spTree>
    <p:extLst>
      <p:ext uri="{BB962C8B-B14F-4D97-AF65-F5344CB8AC3E}">
        <p14:creationId xmlns:p14="http://schemas.microsoft.com/office/powerpoint/2010/main" val="852991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Roboto"/>
              </a:rPr>
              <a:t>Other configuration parameters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166842"/>
            <a:ext cx="10130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spark.shuffle.compress </a:t>
            </a:r>
            <a:r>
              <a:rPr lang="en-US" sz="2400" dirty="0">
                <a:latin typeface="Chromatica" panose="00000500000000000000" pitchFamily="50" charset="-94"/>
              </a:rPr>
              <a:t>– When set to true, this property compresses the map output to save space.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spark.shuffle.spill.compress </a:t>
            </a:r>
            <a:r>
              <a:rPr lang="en-US" sz="2400" dirty="0">
                <a:latin typeface="Chromatica" panose="00000500000000000000" pitchFamily="50" charset="-94"/>
              </a:rPr>
              <a:t>– When set to true, this property compresses the data spilled during shuffles.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spark.sql.shuffle.partitions </a:t>
            </a:r>
            <a:r>
              <a:rPr lang="en-US" sz="2400" dirty="0">
                <a:latin typeface="Chromatica" panose="00000500000000000000" pitchFamily="50" charset="-94"/>
              </a:rPr>
              <a:t>– Sets the number of partitions for joins and aggregations.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spark.serializer </a:t>
            </a:r>
            <a:r>
              <a:rPr lang="en-US" sz="2400" dirty="0">
                <a:latin typeface="Chromatica" panose="00000500000000000000" pitchFamily="50" charset="-94"/>
              </a:rPr>
              <a:t>– Sets the serializer to serialize or deserialize data. KryoSerializer is faster and more compact than the Java default serializer.</a:t>
            </a:r>
          </a:p>
        </p:txBody>
      </p:sp>
    </p:spTree>
    <p:extLst>
      <p:ext uri="{BB962C8B-B14F-4D97-AF65-F5344CB8AC3E}">
        <p14:creationId xmlns:p14="http://schemas.microsoft.com/office/powerpoint/2010/main" val="160520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Other configuration parameters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210180"/>
            <a:ext cx="1013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coalesce </a:t>
            </a:r>
            <a:r>
              <a:rPr lang="en-US" sz="2400" dirty="0">
                <a:latin typeface="Chromatica" panose="00000500000000000000" pitchFamily="50" charset="-94"/>
              </a:rPr>
              <a:t>– Reduces the number of partitions to allow for less data movement.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repartition </a:t>
            </a:r>
            <a:r>
              <a:rPr lang="en-US" sz="2400" dirty="0">
                <a:latin typeface="Chromatica" panose="00000500000000000000" pitchFamily="50" charset="-94"/>
              </a:rPr>
              <a:t>– Reduces or increases the number of partitions and performs full shuffle of data as opposed to coalesce.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partitionBy </a:t>
            </a:r>
            <a:r>
              <a:rPr lang="en-US" sz="2400" dirty="0">
                <a:latin typeface="Chromatica" panose="00000500000000000000" pitchFamily="50" charset="-94"/>
              </a:rPr>
              <a:t>– Distributes data horizontally across partitions.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bucketBy </a:t>
            </a:r>
            <a:r>
              <a:rPr lang="en-US" sz="2400" dirty="0">
                <a:latin typeface="Chromatica" panose="00000500000000000000" pitchFamily="50" charset="-94"/>
              </a:rPr>
              <a:t>– Decomposes data into more manageable parts (buckets) based on hashed columns.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71369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Other configuration parameters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32122" y="1226374"/>
            <a:ext cx="10130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cache/persist </a:t>
            </a:r>
            <a:r>
              <a:rPr lang="en-US" sz="2400" dirty="0">
                <a:latin typeface="Chromatica" panose="00000500000000000000" pitchFamily="50" charset="-94"/>
              </a:rPr>
              <a:t>– Pulls datasets into a cluster wide in-memory cache. Doing this is useful when data is accessed repeatedly, such as when querying a small lookup dataset or when running an iterative algorithm.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algn="ctr"/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While processing 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big data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don’t use default garbage collector. Instead</a:t>
            </a: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r>
              <a:rPr lang="en-US" sz="2400" dirty="0">
                <a:latin typeface="Chromatica" panose="00000500000000000000" pitchFamily="50" charset="-94"/>
              </a:rPr>
              <a:t>The parameter </a:t>
            </a:r>
            <a:r>
              <a:rPr lang="en-US" sz="2400" b="1" dirty="0">
                <a:latin typeface="Chromatica" panose="00000500000000000000" pitchFamily="50" charset="-94"/>
              </a:rPr>
              <a:t>-XX:+UseG1GC </a:t>
            </a:r>
            <a:r>
              <a:rPr lang="en-US" sz="2400" dirty="0">
                <a:latin typeface="Chromatica" panose="00000500000000000000" pitchFamily="50" charset="-94"/>
              </a:rPr>
              <a:t>specifies that the G1GC garbage collector should be used. (The default is -XX:+UseParallelGC.) 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tr-TR" sz="2400" dirty="0">
              <a:latin typeface="Chromatica" panose="00000500000000000000" pitchFamily="50" charset="-94"/>
            </a:endParaRPr>
          </a:p>
          <a:p>
            <a:r>
              <a:rPr lang="tr-TR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--</a:t>
            </a:r>
            <a:r>
              <a:rPr lang="en-US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conf spark.executor.extraJavaOptions=-XX:+UseG1GC</a:t>
            </a:r>
          </a:p>
        </p:txBody>
      </p:sp>
    </p:spTree>
    <p:extLst>
      <p:ext uri="{BB962C8B-B14F-4D97-AF65-F5344CB8AC3E}">
        <p14:creationId xmlns:p14="http://schemas.microsoft.com/office/powerpoint/2010/main" val="39171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Other configuration parameters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CC121-199D-439E-B113-BA839BFF153A}"/>
              </a:ext>
            </a:extLst>
          </p:cNvPr>
          <p:cNvSpPr txBox="1"/>
          <p:nvPr/>
        </p:nvSpPr>
        <p:spPr>
          <a:xfrm>
            <a:off x="1030596" y="1275961"/>
            <a:ext cx="10130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Always set the virtual and physical memory check flag to false.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r>
              <a:rPr lang="en-US" sz="2400" dirty="0">
                <a:latin typeface="Chromatica" panose="00000500000000000000" pitchFamily="50" charset="-94"/>
              </a:rPr>
              <a:t>"yarn.nodemanager.vmem-check-enabled":"false",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"yarn.nodemanager.pmem-check-enabled":"false"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EC31064-6CB0-4AE9-917E-BDDB1330E1A1}"/>
              </a:ext>
            </a:extLst>
          </p:cNvPr>
          <p:cNvSpPr txBox="1"/>
          <p:nvPr/>
        </p:nvSpPr>
        <p:spPr>
          <a:xfrm>
            <a:off x="1030595" y="4057007"/>
            <a:ext cx="10130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spark.executor.instances = 2  (--num-executors)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spark.executor.memory = 1g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spark.executor.cores = 1 (YARN mode)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spark.driver.memory = 1g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spark.driver.cores = 1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EECEFED-ADA4-45E5-847C-C3596EB45635}"/>
              </a:ext>
            </a:extLst>
          </p:cNvPr>
          <p:cNvSpPr txBox="1"/>
          <p:nvPr/>
        </p:nvSpPr>
        <p:spPr>
          <a:xfrm>
            <a:off x="1466303" y="3342331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Some important default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994621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Limitations for Spark Resource Usage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81938"/>
            <a:ext cx="101308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Total resource allocation cannot exceed YARN resources.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hromatica" panose="00000500000000000000" pitchFamily="50" charset="-9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Memory to be allocated for 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 + overhead </a:t>
            </a:r>
            <a:r>
              <a:rPr lang="en-US" sz="2000" dirty="0">
                <a:latin typeface="Chromatica" panose="00000500000000000000" pitchFamily="50" charset="-94"/>
              </a:rPr>
              <a:t>cannot be more than one YARN container memory (yarn.nodemanager.resource.memory-mb).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hromatica" panose="00000500000000000000" pitchFamily="50" charset="-9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The number of cores to be allocated for an executor cannot be more than a YARN container core count (yarn.nodemanager.resource.cpu-vcores).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hromatica" panose="00000500000000000000" pitchFamily="50" charset="-9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If the deployment mode is cluster, you should take into account that resources will also be allocated for driver from YARN. Default 1 GB memory, 1 core. However, these values can be changed with --driver-memory and --driver-cores.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hromatica" panose="00000500000000000000" pitchFamily="50" charset="-9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Application Master (AM) will also live throughout the application. Therefore, it will also need resources.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Chromatica" panose="00000500000000000000" pitchFamily="50" charset="-9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hromatica" panose="00000500000000000000" pitchFamily="50" charset="-94"/>
              </a:rPr>
              <a:t>Restrictions on the YARN queue.</a:t>
            </a:r>
          </a:p>
        </p:txBody>
      </p:sp>
    </p:spTree>
    <p:extLst>
      <p:ext uri="{BB962C8B-B14F-4D97-AF65-F5344CB8AC3E}">
        <p14:creationId xmlns:p14="http://schemas.microsoft.com/office/powerpoint/2010/main" val="74443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  <a:latin typeface="Chromatica" panose="00000500000000000000" pitchFamily="50" charset="-94"/>
              </a:rPr>
              <a:t>Experiment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94197"/>
            <a:ext cx="101308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yarn.nodemanager.resource.memory-mb = 4GB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yarn.scheduler.minimum-allocation-mb = 1 GB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yarn.scheduler.maximum-allocation-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yarn.scheduler.minimum-allocation-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tr-TR" sz="2200" dirty="0">
              <a:latin typeface="Roboto"/>
            </a:endParaRPr>
          </a:p>
          <a:p>
            <a:r>
              <a:rPr lang="tr-TR" sz="2400" dirty="0">
                <a:latin typeface="Chromatica" panose="00000500000000000000" pitchFamily="50" charset="-94"/>
              </a:rPr>
              <a:t>Cluster, </a:t>
            </a:r>
            <a:r>
              <a:rPr lang="en-US" sz="2400" dirty="0">
                <a:latin typeface="Chromatica" panose="00000500000000000000" pitchFamily="50" charset="-94"/>
              </a:rPr>
              <a:t>4 worker</a:t>
            </a:r>
            <a:r>
              <a:rPr lang="tr-TR" sz="2400" dirty="0">
                <a:latin typeface="Chromatica" panose="00000500000000000000" pitchFamily="50" charset="-94"/>
              </a:rPr>
              <a:t> of </a:t>
            </a:r>
            <a:r>
              <a:rPr lang="en-US" sz="2400" dirty="0">
                <a:latin typeface="Chromatica" panose="00000500000000000000" pitchFamily="50" charset="-94"/>
              </a:rPr>
              <a:t>each</a:t>
            </a:r>
            <a:r>
              <a:rPr lang="tr-TR" sz="2400" dirty="0">
                <a:latin typeface="Chromatica" panose="00000500000000000000" pitchFamily="50" charset="-94"/>
              </a:rPr>
              <a:t> has </a:t>
            </a:r>
            <a:r>
              <a:rPr lang="en-US" sz="2400" dirty="0">
                <a:latin typeface="Chromatica" panose="00000500000000000000" pitchFamily="50" charset="-94"/>
              </a:rPr>
              <a:t>4 vcore </a:t>
            </a:r>
            <a:r>
              <a:rPr lang="tr-TR" sz="2400" dirty="0">
                <a:latin typeface="Chromatica" panose="00000500000000000000" pitchFamily="50" charset="-94"/>
              </a:rPr>
              <a:t>and</a:t>
            </a:r>
            <a:r>
              <a:rPr lang="en-US" sz="2400" dirty="0">
                <a:latin typeface="Chromatica" panose="00000500000000000000" pitchFamily="50" charset="-94"/>
              </a:rPr>
              <a:t> 4 GB memory</a:t>
            </a:r>
            <a:r>
              <a:rPr lang="tr-TR" sz="2400" dirty="0">
                <a:latin typeface="Chromatica" panose="00000500000000000000" pitchFamily="50" charset="-94"/>
              </a:rPr>
              <a:t>. </a:t>
            </a:r>
            <a:r>
              <a:rPr lang="en-US" sz="2400" dirty="0">
                <a:latin typeface="Chromatica" panose="00000500000000000000" pitchFamily="50" charset="-94"/>
              </a:rPr>
              <a:t>In</a:t>
            </a:r>
            <a:r>
              <a:rPr lang="tr-TR" sz="2400" dirty="0">
                <a:latin typeface="Chromatica" panose="00000500000000000000" pitchFamily="50" charset="-94"/>
              </a:rPr>
              <a:t> total YARN has 16GB + 16 </a:t>
            </a:r>
            <a:r>
              <a:rPr lang="en-US" sz="2400" dirty="0">
                <a:latin typeface="Chromatica" panose="00000500000000000000" pitchFamily="50" charset="-94"/>
              </a:rPr>
              <a:t>vcore</a:t>
            </a:r>
            <a:r>
              <a:rPr lang="tr-TR" sz="2400" dirty="0">
                <a:latin typeface="Chromatica" panose="00000500000000000000" pitchFamily="50" charset="-94"/>
              </a:rPr>
              <a:t>.</a:t>
            </a:r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70531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0EACEE9-0C65-448B-BBF0-06322D1C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1" y="300789"/>
            <a:ext cx="9924973" cy="403334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BF6CFC3-709E-4D4C-9B95-3B67D4675956}"/>
              </a:ext>
            </a:extLst>
          </p:cNvPr>
          <p:cNvSpPr txBox="1"/>
          <p:nvPr/>
        </p:nvSpPr>
        <p:spPr>
          <a:xfrm>
            <a:off x="1046515" y="5555612"/>
            <a:ext cx="971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Same data, same code, same cluster but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980788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Tips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228397"/>
            <a:ext cx="1013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spark.executor.memory </a:t>
            </a:r>
            <a:r>
              <a:rPr lang="tr-TR" sz="2400" dirty="0">
                <a:latin typeface="Chromatica" panose="00000500000000000000" pitchFamily="50" charset="-94"/>
              </a:rPr>
              <a:t>= 4GB – 64 GB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spark.executor.cores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400" dirty="0">
                <a:latin typeface="Chromatica" panose="00000500000000000000" pitchFamily="50" charset="-94"/>
              </a:rPr>
              <a:t>= 5-8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partitions</a:t>
            </a:r>
            <a:r>
              <a:rPr lang="tr-TR" sz="2400" dirty="0">
                <a:latin typeface="Chromatica" panose="00000500000000000000" pitchFamily="50" charset="-94"/>
              </a:rPr>
              <a:t> = </a:t>
            </a:r>
            <a:r>
              <a:rPr lang="en-US" sz="2400" dirty="0">
                <a:latin typeface="Chromatica" panose="00000500000000000000" pitchFamily="50" charset="-94"/>
              </a:rPr>
              <a:t>It should be used at least as much as the number of seeds.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Too small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spark.executor.memory</a:t>
            </a:r>
            <a:r>
              <a:rPr lang="en-US" sz="2400" dirty="0">
                <a:latin typeface="Chromatica" panose="00000500000000000000" pitchFamily="50" charset="-94"/>
              </a:rPr>
              <a:t> value (&lt;3GB) causes unnecessary overhead</a:t>
            </a:r>
            <a:r>
              <a:rPr lang="tr-TR" sz="2400" dirty="0">
                <a:latin typeface="Chromatica" panose="00000500000000000000" pitchFamily="50" charset="-94"/>
              </a:rPr>
              <a:t> and</a:t>
            </a:r>
            <a:r>
              <a:rPr lang="en-US" sz="2400" dirty="0">
                <a:latin typeface="Chromatica" panose="00000500000000000000" pitchFamily="50" charset="-94"/>
              </a:rPr>
              <a:t> waste of resources</a:t>
            </a:r>
            <a:r>
              <a:rPr lang="tr-TR" sz="2400" dirty="0">
                <a:latin typeface="Chromatica" panose="00000500000000000000" pitchFamily="50" charset="-94"/>
              </a:rPr>
              <a:t>. </a:t>
            </a:r>
            <a:r>
              <a:rPr lang="en-US" sz="2400" dirty="0">
                <a:latin typeface="Chromatica" panose="00000500000000000000" pitchFamily="50" charset="-94"/>
              </a:rPr>
              <a:t>This</a:t>
            </a:r>
            <a:r>
              <a:rPr lang="tr-TR" sz="2400" dirty="0">
                <a:latin typeface="Chromatica" panose="00000500000000000000" pitchFamily="50" charset="-94"/>
              </a:rPr>
              <a:t> can </a:t>
            </a:r>
            <a:r>
              <a:rPr lang="en-US" sz="2400" dirty="0">
                <a:latin typeface="Chromatica" panose="00000500000000000000" pitchFamily="50" charset="-94"/>
              </a:rPr>
              <a:t>also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cause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memory errors.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The resource that the driver will use depends on the deployment mode.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The application master will also use a container.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0290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6" y="16117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Tips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967220" y="1099037"/>
            <a:ext cx="1013080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If the requested executor source is greater than the yarn container</a:t>
            </a:r>
            <a:r>
              <a:rPr lang="tr-TR" sz="2200" dirty="0">
                <a:latin typeface="Chromatica" panose="00000500000000000000" pitchFamily="50" charset="-94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java.lang.IllegalArgumentException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Required executor memory (4096), overhead (409 MB), and PySpark memory (0 MB) is above the max threshold (4096 MB) of this cluster! Please check the values of 'yarn.scheduler.maximum-allocation-mb' and/or 'yarn.nodemanager.resource.memory-mb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’.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Large 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but a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few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of executors will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weaken parallelism.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Small 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but a lot of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executors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will increase the need for shuffles.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Experiences show that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optimal vCore number is around 5</a:t>
            </a:r>
            <a:r>
              <a:rPr lang="tr-TR" sz="2400" dirty="0">
                <a:solidFill>
                  <a:prstClr val="black"/>
                </a:solidFill>
                <a:latin typeface="Chromatica" panose="00000500000000000000" pitchFamily="50" charset="-94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it is useful to determine this first</a:t>
            </a: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236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Resources that impact on Spark Application’s performance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736014"/>
            <a:ext cx="1013080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CPU 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Network bandwidth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Memory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Code</a:t>
            </a:r>
            <a:endParaRPr lang="en-US" sz="2400" b="1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D382C22-A640-40DA-9FC2-7D4DFFD1CB09}"/>
              </a:ext>
            </a:extLst>
          </p:cNvPr>
          <p:cNvSpPr/>
          <p:nvPr/>
        </p:nvSpPr>
        <p:spPr>
          <a:xfrm>
            <a:off x="1249285" y="4685456"/>
            <a:ext cx="101308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hromatica" panose="00000500000000000000" pitchFamily="50" charset="-94"/>
              </a:rPr>
              <a:t>There is much more room for movement on the memory and code side. </a:t>
            </a:r>
          </a:p>
        </p:txBody>
      </p:sp>
    </p:spTree>
    <p:extLst>
      <p:ext uri="{BB962C8B-B14F-4D97-AF65-F5344CB8AC3E}">
        <p14:creationId xmlns:p14="http://schemas.microsoft.com/office/powerpoint/2010/main" val="445727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Tips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84056"/>
            <a:ext cx="10130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Chromatica" panose="00000500000000000000" pitchFamily="50" charset="-94"/>
              </a:rPr>
              <a:t>Use Kryo serializer whenever possible. It can be 10 times faster than Java.</a:t>
            </a:r>
            <a:endParaRPr lang="tr-TR" sz="2400" dirty="0">
              <a:solidFill>
                <a:prstClr val="black"/>
              </a:solidFill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For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join, if one of the tables is too small, it can be broadcasted to all executors.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In production </a:t>
            </a:r>
            <a:r>
              <a:rPr lang="en-US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–deploy-mode </a:t>
            </a:r>
            <a:r>
              <a:rPr lang="tr-TR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cluster</a:t>
            </a:r>
            <a:r>
              <a:rPr lang="tr-TR" sz="2400" dirty="0">
                <a:latin typeface="Chromatica" panose="00000500000000000000" pitchFamily="50" charset="-94"/>
              </a:rPr>
              <a:t> is </a:t>
            </a:r>
            <a:r>
              <a:rPr lang="en-US" sz="2400" dirty="0">
                <a:latin typeface="Chromatica" panose="00000500000000000000" pitchFamily="50" charset="-94"/>
              </a:rPr>
              <a:t>recommended</a:t>
            </a:r>
            <a:r>
              <a:rPr lang="tr-TR" sz="2400" dirty="0">
                <a:latin typeface="Chromatica" panose="00000500000000000000" pitchFamily="50" charset="-94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If you want to see your </a:t>
            </a:r>
            <a:r>
              <a:rPr lang="en-US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hromatica" panose="00000500000000000000" pitchFamily="50" charset="-94"/>
              </a:rPr>
              <a:t> and </a:t>
            </a:r>
            <a:r>
              <a:rPr lang="en-US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show</a:t>
            </a:r>
            <a:r>
              <a:rPr lang="en-US" sz="2400" dirty="0">
                <a:latin typeface="Chromatica" panose="00000500000000000000" pitchFamily="50" charset="-94"/>
              </a:rPr>
              <a:t> commands for development phase use </a:t>
            </a:r>
            <a:r>
              <a:rPr lang="en-US" sz="2400" dirty="0">
                <a:latin typeface="Chromatica" panose="00000500000000000000" pitchFamily="50" charset="-94"/>
                <a:cs typeface="Courier New" panose="02070309020205020404" pitchFamily="49" charset="0"/>
              </a:rPr>
              <a:t>–deploy-mode client</a:t>
            </a:r>
            <a:r>
              <a:rPr lang="en-US" sz="2400" dirty="0">
                <a:latin typeface="Chromatica" panose="00000500000000000000" pitchFamily="50" charset="-94"/>
              </a:rPr>
              <a:t> mode.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45459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6" y="123272"/>
            <a:ext cx="86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hromatica" panose="00000500000000000000" pitchFamily="50" charset="-94"/>
              </a:rPr>
              <a:t>Example Resource plan for Spark Application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4" y="818141"/>
            <a:ext cx="101308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resources: We have 19 worker</a:t>
            </a:r>
            <a:r>
              <a:rPr lang="tr-TR" dirty="0"/>
              <a:t>s </a:t>
            </a:r>
            <a:r>
              <a:rPr lang="en-US" dirty="0"/>
              <a:t>of</a:t>
            </a:r>
            <a:r>
              <a:rPr lang="tr-TR" dirty="0"/>
              <a:t> </a:t>
            </a:r>
            <a:r>
              <a:rPr lang="en-US" dirty="0"/>
              <a:t>each</a:t>
            </a:r>
            <a:r>
              <a:rPr lang="tr-TR" dirty="0"/>
              <a:t> has</a:t>
            </a:r>
            <a:r>
              <a:rPr lang="en-US" dirty="0"/>
              <a:t> 48 virtual cores (vCPUs) and 384 GB of RAM. </a:t>
            </a:r>
            <a:r>
              <a:rPr lang="tr-TR" dirty="0" err="1"/>
              <a:t>We</a:t>
            </a:r>
            <a:r>
              <a:rPr lang="en-US" dirty="0"/>
              <a:t> want to process 200 TB of data. How should the </a:t>
            </a:r>
            <a:r>
              <a:rPr lang="tr-TR" dirty="0"/>
              <a:t>Spark</a:t>
            </a:r>
            <a:r>
              <a:rPr lang="en-US" dirty="0"/>
              <a:t> configuration be?</a:t>
            </a:r>
            <a:endParaRPr lang="tr-TR" dirty="0"/>
          </a:p>
          <a:p>
            <a:endParaRPr lang="tr-TR" dirty="0"/>
          </a:p>
          <a:p>
            <a:r>
              <a:rPr lang="en-US" dirty="0"/>
              <a:t>We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o</a:t>
            </a:r>
            <a:r>
              <a:rPr lang="en-US" dirty="0" err="1"/>
              <a:t>ptimal</a:t>
            </a:r>
            <a:r>
              <a:rPr lang="en-US" dirty="0"/>
              <a:t> cores per executor is 5 (</a:t>
            </a:r>
            <a:r>
              <a:rPr lang="en-US" dirty="0" err="1"/>
              <a:t>spark.executors.cores</a:t>
            </a:r>
            <a:r>
              <a:rPr lang="en-US" dirty="0"/>
              <a:t> = 5)</a:t>
            </a:r>
            <a:endParaRPr lang="tr-TR" dirty="0"/>
          </a:p>
          <a:p>
            <a:endParaRPr lang="tr-TR" dirty="0"/>
          </a:p>
          <a:p>
            <a:r>
              <a:rPr lang="en-US" dirty="0"/>
              <a:t>Number of executors per </a:t>
            </a:r>
            <a:r>
              <a:rPr lang="tr-TR" dirty="0"/>
              <a:t>worker</a:t>
            </a:r>
            <a:r>
              <a:rPr lang="en-US" dirty="0"/>
              <a:t> = (</a:t>
            </a:r>
            <a:r>
              <a:rPr lang="tr-TR" dirty="0"/>
              <a:t>worker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en-US" dirty="0"/>
              <a:t> - 1)</a:t>
            </a:r>
            <a:r>
              <a:rPr lang="tr-TR" dirty="0"/>
              <a:t> </a:t>
            </a:r>
            <a:r>
              <a:rPr lang="en-US" dirty="0"/>
              <a:t>/ </a:t>
            </a:r>
            <a:r>
              <a:rPr lang="en-US" dirty="0" err="1"/>
              <a:t>spark.executors.cores</a:t>
            </a:r>
            <a:r>
              <a:rPr lang="tr-TR" sz="2000" dirty="0">
                <a:latin typeface="Consolas" panose="020B0609020204030204" pitchFamily="49" charset="0"/>
              </a:rPr>
              <a:t>	</a:t>
            </a:r>
          </a:p>
          <a:p>
            <a:r>
              <a:rPr lang="tr-TR" dirty="0"/>
              <a:t>			      </a:t>
            </a:r>
            <a:r>
              <a:rPr lang="en-US" dirty="0"/>
              <a:t>= (48 - 1)</a:t>
            </a:r>
            <a:r>
              <a:rPr lang="tr-TR" dirty="0"/>
              <a:t>                                </a:t>
            </a:r>
            <a:r>
              <a:rPr lang="en-US" dirty="0"/>
              <a:t>/ 5 </a:t>
            </a:r>
            <a:endParaRPr lang="tr-TR" dirty="0"/>
          </a:p>
          <a:p>
            <a:r>
              <a:rPr lang="tr-TR" dirty="0"/>
              <a:t>			      </a:t>
            </a:r>
            <a:r>
              <a:rPr lang="en-US" dirty="0"/>
              <a:t>= </a:t>
            </a:r>
            <a:r>
              <a:rPr lang="tr-TR" dirty="0"/>
              <a:t> </a:t>
            </a:r>
            <a:r>
              <a:rPr lang="en-US" dirty="0"/>
              <a:t>9</a:t>
            </a:r>
            <a:r>
              <a:rPr lang="tr-TR" dirty="0"/>
              <a:t> </a:t>
            </a:r>
            <a:r>
              <a:rPr lang="tr-TR" dirty="0" err="1"/>
              <a:t>executors</a:t>
            </a:r>
            <a:endParaRPr lang="tr-TR" dirty="0"/>
          </a:p>
          <a:p>
            <a:endParaRPr lang="tr-TR" sz="2800" dirty="0">
              <a:latin typeface="Roboto"/>
            </a:endParaRPr>
          </a:p>
          <a:p>
            <a:pPr lvl="0"/>
            <a:r>
              <a:rPr lang="tr-TR" dirty="0"/>
              <a:t>E</a:t>
            </a:r>
            <a:r>
              <a:rPr lang="en-US" dirty="0" err="1"/>
              <a:t>xecutor</a:t>
            </a:r>
            <a:r>
              <a:rPr lang="en-US" dirty="0"/>
              <a:t> memory = total RAM per </a:t>
            </a:r>
            <a:r>
              <a:rPr lang="tr-TR" dirty="0"/>
              <a:t>worker</a:t>
            </a:r>
            <a:r>
              <a:rPr lang="en-US" dirty="0"/>
              <a:t> / number of executors per </a:t>
            </a:r>
            <a:r>
              <a:rPr lang="tr-TR" dirty="0"/>
              <a:t>worker </a:t>
            </a:r>
            <a:r>
              <a:rPr lang="tr-TR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</a:rPr>
              <a:t>1 GB for the Hadoop daemons.</a:t>
            </a:r>
            <a:r>
              <a:rPr lang="tr-TR" sz="1200" dirty="0">
                <a:solidFill>
                  <a:prstClr val="black"/>
                </a:solidFill>
              </a:rPr>
              <a:t>)</a:t>
            </a:r>
            <a:endParaRPr lang="tr-TR" dirty="0"/>
          </a:p>
          <a:p>
            <a:r>
              <a:rPr lang="tr-TR" dirty="0"/>
              <a:t>	               </a:t>
            </a:r>
            <a:r>
              <a:rPr lang="en-US" dirty="0"/>
              <a:t>= 383 </a:t>
            </a:r>
            <a:r>
              <a:rPr lang="tr-TR" dirty="0"/>
              <a:t>                              </a:t>
            </a:r>
            <a:r>
              <a:rPr lang="en-US" dirty="0"/>
              <a:t>/ 9 </a:t>
            </a:r>
            <a:endParaRPr lang="tr-TR" dirty="0"/>
          </a:p>
          <a:p>
            <a:r>
              <a:rPr lang="tr-TR" dirty="0"/>
              <a:t>                                </a:t>
            </a:r>
            <a:r>
              <a:rPr lang="en-US" dirty="0"/>
              <a:t>= 42</a:t>
            </a:r>
            <a:r>
              <a:rPr lang="tr-TR" dirty="0"/>
              <a:t> GB  </a:t>
            </a:r>
          </a:p>
          <a:p>
            <a:r>
              <a:rPr lang="tr-TR" dirty="0"/>
              <a:t>(</a:t>
            </a:r>
            <a:r>
              <a:rPr lang="en-US" sz="1200" dirty="0"/>
              <a:t>This total executor memory includes the executor memory and overhead (</a:t>
            </a:r>
            <a:r>
              <a:rPr lang="en-US" sz="1200" dirty="0" err="1"/>
              <a:t>spark.yarn.executor.memoryOverhead</a:t>
            </a:r>
            <a:r>
              <a:rPr lang="en-US" sz="1200" dirty="0"/>
              <a:t>). Assign 10 percent from this total executor memory to the memory overhead and the remaining 90 percent to executor memory</a:t>
            </a:r>
            <a:r>
              <a:rPr lang="tr-TR" sz="1200" dirty="0"/>
              <a:t>.)</a:t>
            </a:r>
          </a:p>
          <a:p>
            <a:endParaRPr lang="tr-TR" sz="1200" dirty="0"/>
          </a:p>
          <a:p>
            <a:r>
              <a:rPr lang="en-US" dirty="0" err="1"/>
              <a:t>spark.executors.memory</a:t>
            </a:r>
            <a:r>
              <a:rPr lang="en-US" dirty="0"/>
              <a:t> = total executor memory * 0.90 </a:t>
            </a:r>
            <a:endParaRPr lang="tr-TR" dirty="0"/>
          </a:p>
          <a:p>
            <a:r>
              <a:rPr lang="en-US" b="1" dirty="0" err="1"/>
              <a:t>spark.executors.memory</a:t>
            </a:r>
            <a:r>
              <a:rPr lang="en-US" b="1" dirty="0"/>
              <a:t> = 42 * 0.9 = 37 </a:t>
            </a:r>
            <a:r>
              <a:rPr lang="tr-TR" b="1" dirty="0"/>
              <a:t>GB</a:t>
            </a:r>
          </a:p>
          <a:p>
            <a:endParaRPr lang="tr-TR" sz="1200" dirty="0"/>
          </a:p>
          <a:p>
            <a:r>
              <a:rPr lang="en-US" dirty="0" err="1"/>
              <a:t>spark.yarn.executor.memoryOverhead</a:t>
            </a:r>
            <a:r>
              <a:rPr lang="en-US" dirty="0"/>
              <a:t> = total executor memory * 0.10 </a:t>
            </a:r>
            <a:r>
              <a:rPr lang="en-US" dirty="0" err="1"/>
              <a:t>spark.yarn.executor.memoryOverhead</a:t>
            </a:r>
            <a:r>
              <a:rPr lang="en-US" dirty="0"/>
              <a:t> = 42 * 0.1 = 5 </a:t>
            </a:r>
            <a:r>
              <a:rPr lang="tr-TR" sz="1200" dirty="0"/>
              <a:t>(</a:t>
            </a:r>
            <a:r>
              <a:rPr lang="en-US" sz="1200" dirty="0"/>
              <a:t>We shared 42 as 37 and 5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17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hromatica" panose="00000500000000000000" pitchFamily="50" charset="-94"/>
              </a:rPr>
              <a:t>Example Resource plan for Spark Application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8847"/>
            <a:ext cx="1013080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calculated 9 executors per worker node and we had total 19 workers. Now it is easy to calculate how many executors will be run in our application.</a:t>
            </a:r>
          </a:p>
          <a:p>
            <a:endParaRPr lang="tr-TR" dirty="0"/>
          </a:p>
          <a:p>
            <a:r>
              <a:rPr lang="en-US" dirty="0"/>
              <a:t>spark.executor.instances = (number of executors per </a:t>
            </a:r>
            <a:r>
              <a:rPr lang="tr-TR" dirty="0"/>
              <a:t>worker</a:t>
            </a:r>
            <a:r>
              <a:rPr lang="en-US" dirty="0"/>
              <a:t> * number of core instances) minus 1 for the driver </a:t>
            </a:r>
            <a:endParaRPr lang="tr-TR" dirty="0"/>
          </a:p>
          <a:p>
            <a:r>
              <a:rPr lang="en-US" b="1" dirty="0"/>
              <a:t>spark.executor.instances = (9 * 19) - 1 = 170</a:t>
            </a:r>
            <a:endParaRPr lang="tr-TR" b="1" dirty="0"/>
          </a:p>
          <a:p>
            <a:endParaRPr lang="tr-TR" sz="1200" dirty="0"/>
          </a:p>
          <a:p>
            <a:r>
              <a:rPr lang="tr-TR" dirty="0"/>
              <a:t>spark.default.parallelism = spark.executor.instances * spark.executors.cores</a:t>
            </a:r>
          </a:p>
          <a:p>
            <a:r>
              <a:rPr lang="tr-TR" dirty="0"/>
              <a:t>spark.default.parallelism = 170 * 5  = 850</a:t>
            </a:r>
          </a:p>
          <a:p>
            <a:endParaRPr lang="tr-TR" sz="1200" dirty="0"/>
          </a:p>
          <a:p>
            <a:r>
              <a:rPr lang="en-US" dirty="0"/>
              <a:t>Partition size for each task </a:t>
            </a:r>
            <a:r>
              <a:rPr lang="tr-TR" dirty="0"/>
              <a:t>200 TB / 850 = 0.23 TB</a:t>
            </a:r>
          </a:p>
          <a:p>
            <a:endParaRPr lang="tr-TR" dirty="0"/>
          </a:p>
          <a:p>
            <a:r>
              <a:rPr lang="tr-TR" dirty="0"/>
              <a:t>Since spark.sql.files.maxPartitionBytes is 128 MB</a:t>
            </a:r>
          </a:p>
          <a:p>
            <a:endParaRPr lang="tr-TR" dirty="0"/>
          </a:p>
          <a:p>
            <a:r>
              <a:rPr lang="en-US" dirty="0"/>
              <a:t>if</a:t>
            </a:r>
            <a:r>
              <a:rPr lang="tr-TR" dirty="0"/>
              <a:t> 0.23 TB &lt; 128 MB </a:t>
            </a:r>
            <a:r>
              <a:rPr lang="en-US" dirty="0"/>
              <a:t>partition</a:t>
            </a:r>
            <a:r>
              <a:rPr lang="tr-TR" dirty="0"/>
              <a:t> size = 850</a:t>
            </a:r>
          </a:p>
          <a:p>
            <a:r>
              <a:rPr lang="tr-TR" dirty="0"/>
              <a:t>else </a:t>
            </a:r>
            <a:r>
              <a:rPr lang="en-US" dirty="0"/>
              <a:t>partition</a:t>
            </a:r>
            <a:r>
              <a:rPr lang="tr-TR" dirty="0"/>
              <a:t> size  = 200 </a:t>
            </a:r>
            <a:r>
              <a:rPr lang="tr-TR" dirty="0" err="1"/>
              <a:t>tb</a:t>
            </a:r>
            <a:r>
              <a:rPr lang="tr-TR" dirty="0"/>
              <a:t>/128  = 1.562.500</a:t>
            </a:r>
          </a:p>
        </p:txBody>
      </p:sp>
    </p:spTree>
    <p:extLst>
      <p:ext uri="{BB962C8B-B14F-4D97-AF65-F5344CB8AC3E}">
        <p14:creationId xmlns:p14="http://schemas.microsoft.com/office/powerpoint/2010/main" val="602241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Example Resource plan </a:t>
            </a:r>
            <a:r>
              <a:rPr lang="tr-TR" sz="2800" b="1" dirty="0" err="1">
                <a:solidFill>
                  <a:srgbClr val="FF0000"/>
                </a:solidFill>
                <a:latin typeface="Chromatica" panose="00000500000000000000" pitchFamily="50" charset="-94"/>
              </a:rPr>
              <a:t>for</a:t>
            </a:r>
            <a:r>
              <a:rPr lang="tr-TR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 Spark Application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6B3EBAA-FBB7-4263-9B37-FAC56CB0E97C}"/>
              </a:ext>
            </a:extLst>
          </p:cNvPr>
          <p:cNvSpPr txBox="1"/>
          <p:nvPr/>
        </p:nvSpPr>
        <p:spPr>
          <a:xfrm>
            <a:off x="680844" y="1748887"/>
            <a:ext cx="10701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Divide the total cores by the optimal number of cores per executor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(5)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, plus the total memory you found. You will find the total number of executor and the memory per executor.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0E0963-94B8-4CEF-9FB0-B86CD61A2E28}"/>
              </a:ext>
            </a:extLst>
          </p:cNvPr>
          <p:cNvSpPr txBox="1"/>
          <p:nvPr/>
        </p:nvSpPr>
        <p:spPr>
          <a:xfrm>
            <a:off x="872359" y="3857297"/>
            <a:ext cx="10510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 –master yarn –deploy-mode cluster \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--executor-memory 37G \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--executor-cores 5 \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--num-executors 170 \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--class com.example.Experiments mySparkApplication.jar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740977" y="265035"/>
            <a:ext cx="1071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Dynamic Resource Allocation (</a:t>
            </a:r>
            <a:r>
              <a:rPr lang="en-US" sz="2800" b="1" dirty="0" err="1">
                <a:solidFill>
                  <a:srgbClr val="FF0000"/>
                </a:solidFill>
                <a:latin typeface="Chromatica" panose="00000500000000000000" pitchFamily="50" charset="-94"/>
              </a:rPr>
              <a:t>spark.dynamicAllocation</a:t>
            </a:r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4" y="1270878"/>
            <a:ext cx="10130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Requesting additional resources as needed throughout the life of the application</a:t>
            </a:r>
            <a:r>
              <a:rPr lang="tr-TR" sz="2400" dirty="0">
                <a:latin typeface="Chromatica" panose="00000500000000000000" pitchFamily="50" charset="-94"/>
              </a:rPr>
              <a:t> and</a:t>
            </a:r>
            <a:r>
              <a:rPr lang="en-US" sz="2400" dirty="0">
                <a:latin typeface="Chromatica" panose="00000500000000000000" pitchFamily="50" charset="-94"/>
              </a:rPr>
              <a:t> returning those that are not needed.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Spark requests resources if there is any pending task.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Spark returns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unused resource</a:t>
            </a:r>
            <a:r>
              <a:rPr lang="tr-TR" sz="2400" dirty="0">
                <a:latin typeface="Chromatica" panose="00000500000000000000" pitchFamily="50" charset="-94"/>
              </a:rPr>
              <a:t>s</a:t>
            </a:r>
            <a:r>
              <a:rPr lang="en-US" sz="2400" dirty="0">
                <a:latin typeface="Chromatica" panose="00000500000000000000" pitchFamily="50" charset="-94"/>
              </a:rPr>
              <a:t> after a certain amount of time (spark.dynamicAllocation.executorIdleTime = 60sn).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latin typeface="Chromatica" panose="00000500000000000000" pitchFamily="50" charset="-94"/>
              </a:rPr>
              <a:t>Resources with cache data are not returned (spark.dynamicAllocation.cachedExecutorIdleTimeout = infinity)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9467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740977" y="265035"/>
            <a:ext cx="10710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Dynamic Resource Allocation (</a:t>
            </a:r>
            <a:r>
              <a:rPr lang="en-US" sz="2800" b="1" dirty="0" err="1">
                <a:solidFill>
                  <a:srgbClr val="FF0000"/>
                </a:solidFill>
                <a:latin typeface="Chromatica" panose="00000500000000000000" pitchFamily="50" charset="-94"/>
              </a:rPr>
              <a:t>spark.dynamicAllocation</a:t>
            </a:r>
            <a:r>
              <a:rPr lang="en-US" sz="2800" b="1" dirty="0">
                <a:solidFill>
                  <a:srgbClr val="FF0000"/>
                </a:solidFill>
                <a:latin typeface="Chromatica" panose="00000500000000000000" pitchFamily="50" charset="-94"/>
              </a:rPr>
              <a:t>)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1017381"/>
            <a:ext cx="101308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The amount of executor can be specified for a start (spark.dynamicAllocation.initialExecutors = 0) A higher number can be given according to experience</a:t>
            </a:r>
            <a:r>
              <a:rPr lang="tr-TR" sz="2200" dirty="0">
                <a:latin typeface="Chromatica" panose="00000500000000000000" pitchFamily="50" charset="-94"/>
              </a:rPr>
              <a:t> (</a:t>
            </a:r>
            <a:r>
              <a:rPr lang="tr-TR" sz="2200" dirty="0" err="1">
                <a:latin typeface="Chromatica" panose="00000500000000000000" pitchFamily="50" charset="-94"/>
              </a:rPr>
              <a:t>e.g</a:t>
            </a:r>
            <a:r>
              <a:rPr lang="tr-TR" sz="2200" dirty="0">
                <a:latin typeface="Chromatica" panose="00000500000000000000" pitchFamily="50" charset="-94"/>
              </a:rPr>
              <a:t>. 4-5)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Resource limitations can be made with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(spark.dynamicAllocation.maxExecutors) and (spark.dynamicAllocation.minExecutors). 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Max </a:t>
            </a:r>
            <a:r>
              <a:rPr lang="tr-TR" sz="2200" dirty="0">
                <a:latin typeface="Chromatica" panose="00000500000000000000" pitchFamily="50" charset="-94"/>
              </a:rPr>
              <a:t>is </a:t>
            </a:r>
            <a:r>
              <a:rPr lang="en-US" sz="2200" dirty="0">
                <a:latin typeface="Chromatica" panose="00000500000000000000" pitchFamily="50" charset="-94"/>
              </a:rPr>
              <a:t>important</a:t>
            </a:r>
            <a:r>
              <a:rPr lang="tr-TR" sz="2200" dirty="0">
                <a:latin typeface="Chromatica" panose="00000500000000000000" pitchFamily="50" charset="-94"/>
              </a:rPr>
              <a:t> to </a:t>
            </a:r>
            <a:r>
              <a:rPr lang="en-US" sz="2200" dirty="0">
                <a:latin typeface="Chromatica" panose="00000500000000000000" pitchFamily="50" charset="-94"/>
              </a:rPr>
              <a:t>prevent</a:t>
            </a:r>
            <a:r>
              <a:rPr lang="tr-TR" sz="2200" dirty="0">
                <a:latin typeface="Chromatica" panose="00000500000000000000" pitchFamily="50" charset="-94"/>
              </a:rPr>
              <a:t> a user/</a:t>
            </a:r>
            <a:r>
              <a:rPr lang="en-US" sz="2200" dirty="0">
                <a:latin typeface="Chromatica" panose="00000500000000000000" pitchFamily="50" charset="-94"/>
              </a:rPr>
              <a:t>application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do not exploit all of the resource</a:t>
            </a:r>
            <a:r>
              <a:rPr lang="tr-TR" sz="2200" dirty="0">
                <a:latin typeface="Chromatica" panose="00000500000000000000" pitchFamily="50" charset="-94"/>
              </a:rPr>
              <a:t>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tr-TR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The executor</a:t>
            </a:r>
            <a:r>
              <a:rPr lang="tr-TR" sz="2200" dirty="0">
                <a:latin typeface="Chromatica" panose="00000500000000000000" pitchFamily="50" charset="-94"/>
              </a:rPr>
              <a:t> size</a:t>
            </a:r>
            <a:r>
              <a:rPr lang="en-US" sz="2200" dirty="0">
                <a:latin typeface="Chromatica" panose="00000500000000000000" pitchFamily="50" charset="-94"/>
              </a:rPr>
              <a:t> must </a:t>
            </a:r>
            <a:r>
              <a:rPr lang="tr-TR" sz="2200" dirty="0">
                <a:latin typeface="Chromatica" panose="00000500000000000000" pitchFamily="50" charset="-94"/>
              </a:rPr>
              <a:t>be </a:t>
            </a:r>
            <a:r>
              <a:rPr lang="en-US" sz="2200" dirty="0">
                <a:latin typeface="Chromatica" panose="00000500000000000000" pitchFamily="50" charset="-94"/>
              </a:rPr>
              <a:t>determine</a:t>
            </a:r>
            <a:r>
              <a:rPr lang="tr-TR" sz="2200" dirty="0">
                <a:latin typeface="Chromatica" panose="00000500000000000000" pitchFamily="50" charset="-94"/>
              </a:rPr>
              <a:t>d</a:t>
            </a:r>
            <a:r>
              <a:rPr lang="en-US" sz="2200" dirty="0">
                <a:latin typeface="Chromatica" panose="00000500000000000000" pitchFamily="50" charset="-94"/>
              </a:rPr>
              <a:t>. Because this does not change throughout the application. Only</a:t>
            </a:r>
            <a:r>
              <a:rPr lang="tr-TR" sz="2200" dirty="0">
                <a:latin typeface="Chromatica" panose="00000500000000000000" pitchFamily="50" charset="-94"/>
              </a:rPr>
              <a:t> t</a:t>
            </a:r>
            <a:r>
              <a:rPr lang="en-US" sz="2200" dirty="0">
                <a:latin typeface="Chromatica" panose="00000500000000000000" pitchFamily="50" charset="-94"/>
              </a:rPr>
              <a:t>he amount of executor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en-US" sz="2200" dirty="0">
                <a:latin typeface="Chromatica" panose="00000500000000000000" pitchFamily="50" charset="-94"/>
              </a:rPr>
              <a:t>changes.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200" dirty="0">
              <a:latin typeface="Chromatica" panose="00000500000000000000" pitchFamily="50" charset="-94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dirty="0">
                <a:latin typeface="Chromatica" panose="00000500000000000000" pitchFamily="50" charset="-94"/>
              </a:rPr>
              <a:t>Too big executor</a:t>
            </a:r>
            <a:r>
              <a:rPr lang="tr-TR" sz="2200" dirty="0">
                <a:latin typeface="Chromatica" panose="00000500000000000000" pitchFamily="50" charset="-94"/>
              </a:rPr>
              <a:t> size</a:t>
            </a:r>
            <a:r>
              <a:rPr lang="en-US" sz="2200" dirty="0">
                <a:latin typeface="Chromatica" panose="00000500000000000000" pitchFamily="50" charset="-94"/>
              </a:rPr>
              <a:t> makes difficult</a:t>
            </a:r>
            <a:r>
              <a:rPr lang="tr-TR" sz="2200" dirty="0">
                <a:latin typeface="Chromatica" panose="00000500000000000000" pitchFamily="50" charset="-94"/>
              </a:rPr>
              <a:t> to </a:t>
            </a:r>
            <a:r>
              <a:rPr lang="tr-TR" sz="2200" dirty="0" err="1">
                <a:latin typeface="Chromatica" panose="00000500000000000000" pitchFamily="50" charset="-94"/>
              </a:rPr>
              <a:t>get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  <a:r>
              <a:rPr lang="tr-TR" sz="2200" dirty="0" err="1">
                <a:latin typeface="Chromatica" panose="00000500000000000000" pitchFamily="50" charset="-94"/>
              </a:rPr>
              <a:t>resources</a:t>
            </a:r>
            <a:r>
              <a:rPr lang="tr-TR" sz="2200" dirty="0">
                <a:latin typeface="Chromatica" panose="00000500000000000000" pitchFamily="50" charset="-94"/>
              </a:rPr>
              <a:t>.</a:t>
            </a:r>
            <a:endParaRPr lang="en-US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28107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D5582FA-9046-4FC7-9D5B-07F16BEB6624}"/>
              </a:ext>
            </a:extLst>
          </p:cNvPr>
          <p:cNvSpPr txBox="1"/>
          <p:nvPr/>
        </p:nvSpPr>
        <p:spPr>
          <a:xfrm>
            <a:off x="764444" y="280684"/>
            <a:ext cx="1028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Activating Dynamic Resource Allocation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525063B-DD5B-471A-8CC9-87C65BBD3CBD}"/>
              </a:ext>
            </a:extLst>
          </p:cNvPr>
          <p:cNvSpPr txBox="1"/>
          <p:nvPr/>
        </p:nvSpPr>
        <p:spPr>
          <a:xfrm>
            <a:off x="1030597" y="946618"/>
            <a:ext cx="101308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spark.dynamicAllocation.enabled</a:t>
            </a:r>
            <a:r>
              <a:rPr lang="tr-TR" sz="2400" dirty="0">
                <a:latin typeface="Chromatica" panose="00000500000000000000" pitchFamily="50" charset="-94"/>
              </a:rPr>
              <a:t>=</a:t>
            </a:r>
            <a:r>
              <a:rPr lang="en-US" sz="2400" dirty="0">
                <a:latin typeface="Chromatica" panose="00000500000000000000" pitchFamily="50" charset="-94"/>
              </a:rPr>
              <a:t>true.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spark.shuffle.service.enabled</a:t>
            </a:r>
            <a:r>
              <a:rPr lang="tr-TR" sz="2400" dirty="0">
                <a:latin typeface="Chromatica" panose="00000500000000000000" pitchFamily="50" charset="-94"/>
              </a:rPr>
              <a:t>=</a:t>
            </a:r>
            <a:r>
              <a:rPr lang="en-US" sz="2400" dirty="0">
                <a:latin typeface="Chromatica" panose="00000500000000000000" pitchFamily="50" charset="-94"/>
              </a:rPr>
              <a:t>true.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The value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spark.executor.instances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should not be determined because we want to do the opposite.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hromatica" panose="00000500000000000000" pitchFamily="50" charset="-94"/>
              </a:rPr>
              <a:t>Assign a value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spark.executor.memory</a:t>
            </a:r>
            <a:endParaRPr lang="en-US" sz="2400" dirty="0">
              <a:latin typeface="Chromatica" panose="00000500000000000000" pitchFamily="50" charset="-9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</a:rPr>
              <a:t>Assign</a:t>
            </a:r>
            <a:r>
              <a:rPr lang="tr-TR" sz="2400" dirty="0">
                <a:latin typeface="Chromatica" panose="00000500000000000000" pitchFamily="50" charset="-94"/>
              </a:rPr>
              <a:t> a </a:t>
            </a:r>
            <a:r>
              <a:rPr lang="tr-TR" sz="2400" dirty="0" err="1">
                <a:latin typeface="Chromatica" panose="00000500000000000000" pitchFamily="50" charset="-94"/>
              </a:rPr>
              <a:t>value</a:t>
            </a:r>
            <a:r>
              <a:rPr lang="tr-TR" sz="2400" dirty="0">
                <a:latin typeface="Chromatica" panose="00000500000000000000" pitchFamily="50" charset="-94"/>
              </a:rPr>
              <a:t> to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spark.executor.core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latin typeface="Chromatica" panose="00000500000000000000" pitchFamily="50" charset="-94"/>
              </a:rPr>
              <a:t>Assign</a:t>
            </a:r>
            <a:r>
              <a:rPr lang="tr-TR" sz="2400" dirty="0">
                <a:latin typeface="Chromatica" panose="00000500000000000000" pitchFamily="50" charset="-94"/>
              </a:rPr>
              <a:t> a </a:t>
            </a:r>
            <a:r>
              <a:rPr lang="tr-TR" sz="2400" dirty="0" err="1">
                <a:latin typeface="Chromatica" panose="00000500000000000000" pitchFamily="50" charset="-94"/>
              </a:rPr>
              <a:t>value</a:t>
            </a:r>
            <a:r>
              <a:rPr lang="tr-TR" sz="2400" dirty="0">
                <a:latin typeface="Chromatica" panose="00000500000000000000" pitchFamily="50" charset="-94"/>
              </a:rPr>
              <a:t> to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spark.dynamicAllocation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minExecutors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ve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maxExecutors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213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D5582FA-9046-4FC7-9D5B-07F16BEB6624}"/>
              </a:ext>
            </a:extLst>
          </p:cNvPr>
          <p:cNvSpPr txBox="1"/>
          <p:nvPr/>
        </p:nvSpPr>
        <p:spPr>
          <a:xfrm>
            <a:off x="764444" y="280684"/>
            <a:ext cx="10283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hromatica" panose="00000500000000000000" pitchFamily="50" charset="-94"/>
              </a:rPr>
              <a:t>Spark submit with dynamicAllocation client mode with G1GC</a:t>
            </a:r>
            <a:endParaRPr lang="tr-TR" sz="3200" b="1" dirty="0">
              <a:solidFill>
                <a:srgbClr val="FF0000"/>
              </a:solidFill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D3C730-625F-46E0-A94E-7E30A34CDF28}"/>
              </a:ext>
            </a:extLst>
          </p:cNvPr>
          <p:cNvSpPr txBox="1"/>
          <p:nvPr/>
        </p:nvSpPr>
        <p:spPr>
          <a:xfrm>
            <a:off x="982891" y="1546176"/>
            <a:ext cx="10510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spark-submit --master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deploy-mode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executor-memory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1500M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executor-cores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spark.executor.extraJavaOptions=-XX:+UseG1GC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spark.dynamicAllocation.enabled=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spark.shuffle.service.enabled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spark.dynamicAllocation.minExecutors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spark.dynamicAllocation.maxExecutors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--conf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spark.dynamicAllocation.initialExecutors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 \</a:t>
            </a:r>
          </a:p>
          <a:p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com.example.Experiments</a:t>
            </a:r>
            <a:r>
              <a:rPr 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mySparkApplication.jar</a:t>
            </a:r>
          </a:p>
        </p:txBody>
      </p:sp>
    </p:spTree>
    <p:extLst>
      <p:ext uri="{BB962C8B-B14F-4D97-AF65-F5344CB8AC3E}">
        <p14:creationId xmlns:p14="http://schemas.microsoft.com/office/powerpoint/2010/main" val="33740016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64889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>
                <a:solidFill>
                  <a:srgbClr val="FF0000"/>
                </a:solidFill>
                <a:latin typeface="Roboto"/>
              </a:rPr>
              <a:t>References</a:t>
            </a:r>
            <a:endParaRPr lang="tr-TR" sz="32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72389" y="1114764"/>
            <a:ext cx="9943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Karau, Holden, and Rachel Warren. </a:t>
            </a:r>
            <a:r>
              <a:rPr lang="en-US" i="1" dirty="0"/>
              <a:t>High performance Spark: best practices for scaling and optimizing Apache Spark</a:t>
            </a:r>
            <a:r>
              <a:rPr lang="en-US" dirty="0"/>
              <a:t>. ” O’Reilly Media, Inc.”, 2017.</a:t>
            </a:r>
            <a:endParaRPr lang="tr-TR" dirty="0">
              <a:latin typeface="Roboto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2"/>
              </a:rPr>
              <a:t>https://clouderatemp.wpengine.com/blog/2015/03/how-to-tune-your-apache-spark-jobs-part-1/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3"/>
              </a:rPr>
              <a:t>https://blog.cloudera.com/how-to-tune-your-apache-spark-jobs-part-2/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4"/>
              </a:rPr>
              <a:t>https://aws.amazon.com/tr/blogs/big-data/best-practices-for-successfully-managing-memory-for-apache-spark-applications-on-amazon-emr/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5"/>
              </a:rPr>
              <a:t>https://spark.apache.org/docs/2.4.0/tuning.html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6"/>
              </a:rPr>
              <a:t>https://www.tutorialdocs.com/article/spark-memory-management.html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hlinkClick r:id="rId7"/>
              </a:rPr>
              <a:t>https://big-data-demystified.ninja/2018/06/07/here-is-example-to-demonstrate-how-to-work-with-maximizeresourceallocation-and-spark-dynamicallocation/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02871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>
            <a:extLst>
              <a:ext uri="{FF2B5EF4-FFF2-40B4-BE49-F238E27FC236}">
                <a16:creationId xmlns:a16="http://schemas.microsoft.com/office/drawing/2014/main" id="{9395581E-F277-4A75-8324-568C943F6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" y="1279317"/>
            <a:ext cx="2916270" cy="179543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11092C5-8E4B-4026-AC3C-89E2A0325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09" y="150690"/>
            <a:ext cx="1588035" cy="195250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68F56C1-1353-460E-9752-39E244D06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06" y="2347656"/>
            <a:ext cx="1588035" cy="195250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3E243A3-A0E2-47FE-A0E5-90F37C579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7" y="3914241"/>
            <a:ext cx="1588035" cy="195250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8175580-DA2B-41D7-BB69-AF82AED7D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51" y="65979"/>
            <a:ext cx="1588035" cy="19525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98F021F-1EA0-4B14-924F-B221C1C65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75" y="4174124"/>
            <a:ext cx="1588035" cy="1952502"/>
          </a:xfrm>
          <a:prstGeom prst="rect">
            <a:avLst/>
          </a:prstGeom>
        </p:spPr>
      </p:pic>
      <p:grpSp>
        <p:nvGrpSpPr>
          <p:cNvPr id="13" name="Grup 12">
            <a:extLst>
              <a:ext uri="{FF2B5EF4-FFF2-40B4-BE49-F238E27FC236}">
                <a16:creationId xmlns:a16="http://schemas.microsoft.com/office/drawing/2014/main" id="{23A9B414-04F9-4CF1-93E2-A8C593AF8A7E}"/>
              </a:ext>
            </a:extLst>
          </p:cNvPr>
          <p:cNvGrpSpPr/>
          <p:nvPr/>
        </p:nvGrpSpPr>
        <p:grpSpPr>
          <a:xfrm>
            <a:off x="5415548" y="723386"/>
            <a:ext cx="1674796" cy="1001359"/>
            <a:chOff x="1212783" y="3172765"/>
            <a:chExt cx="1674796" cy="1001359"/>
          </a:xfrm>
        </p:grpSpPr>
        <p:sp>
          <p:nvSpPr>
            <p:cNvPr id="11" name="Dikdörtgen: Köşeleri Yuvarlatılmış 10">
              <a:extLst>
                <a:ext uri="{FF2B5EF4-FFF2-40B4-BE49-F238E27FC236}">
                  <a16:creationId xmlns:a16="http://schemas.microsoft.com/office/drawing/2014/main" id="{305D4776-2604-4955-951E-9E83051DC83B}"/>
                </a:ext>
              </a:extLst>
            </p:cNvPr>
            <p:cNvSpPr/>
            <p:nvPr/>
          </p:nvSpPr>
          <p:spPr>
            <a:xfrm>
              <a:off x="1212783" y="3542097"/>
              <a:ext cx="1674796" cy="6320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 GB</a:t>
              </a:r>
            </a:p>
            <a:p>
              <a:pPr algn="ctr"/>
              <a:r>
                <a:rPr lang="tr-TR" dirty="0">
                  <a:solidFill>
                    <a:schemeClr val="tx1"/>
                  </a:solidFill>
                </a:rPr>
                <a:t>4 </a:t>
              </a:r>
              <a:r>
                <a:rPr lang="tr-TR" dirty="0" err="1">
                  <a:solidFill>
                    <a:schemeClr val="tx1"/>
                  </a:solidFill>
                </a:rPr>
                <a:t>cores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FEB490EF-5FF5-48FE-9EFB-38EDE7658A03}"/>
                </a:ext>
              </a:extLst>
            </p:cNvPr>
            <p:cNvSpPr txBox="1"/>
            <p:nvPr/>
          </p:nvSpPr>
          <p:spPr>
            <a:xfrm>
              <a:off x="1511165" y="3172765"/>
              <a:ext cx="122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Executor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8629FBCF-7644-414A-B56E-488A439C65DF}"/>
              </a:ext>
            </a:extLst>
          </p:cNvPr>
          <p:cNvGrpSpPr/>
          <p:nvPr/>
        </p:nvGrpSpPr>
        <p:grpSpPr>
          <a:xfrm>
            <a:off x="6445543" y="2904755"/>
            <a:ext cx="1674796" cy="1001359"/>
            <a:chOff x="1212783" y="3172765"/>
            <a:chExt cx="1674796" cy="1001359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8940F208-2F64-484D-890B-0FED77B8CEDC}"/>
                </a:ext>
              </a:extLst>
            </p:cNvPr>
            <p:cNvSpPr/>
            <p:nvPr/>
          </p:nvSpPr>
          <p:spPr>
            <a:xfrm>
              <a:off x="1212783" y="3542097"/>
              <a:ext cx="1674796" cy="6320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 GB</a:t>
              </a:r>
            </a:p>
            <a:p>
              <a:pPr algn="ctr"/>
              <a:r>
                <a:rPr lang="tr-TR" dirty="0">
                  <a:solidFill>
                    <a:schemeClr val="tx1"/>
                  </a:solidFill>
                </a:rPr>
                <a:t>4 </a:t>
              </a:r>
              <a:r>
                <a:rPr lang="tr-TR" dirty="0" err="1">
                  <a:solidFill>
                    <a:schemeClr val="tx1"/>
                  </a:solidFill>
                </a:rPr>
                <a:t>cores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52A94688-4CEC-4DF6-A1A7-B85125F506F4}"/>
                </a:ext>
              </a:extLst>
            </p:cNvPr>
            <p:cNvSpPr txBox="1"/>
            <p:nvPr/>
          </p:nvSpPr>
          <p:spPr>
            <a:xfrm>
              <a:off x="1511165" y="3172765"/>
              <a:ext cx="122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Executor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88DA4FD5-0C95-473D-93B0-EAD0C0048BA6}"/>
              </a:ext>
            </a:extLst>
          </p:cNvPr>
          <p:cNvGrpSpPr/>
          <p:nvPr/>
        </p:nvGrpSpPr>
        <p:grpSpPr>
          <a:xfrm>
            <a:off x="8104751" y="4725909"/>
            <a:ext cx="1674796" cy="1001359"/>
            <a:chOff x="1212783" y="3172765"/>
            <a:chExt cx="1674796" cy="1001359"/>
          </a:xfrm>
        </p:grpSpPr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64B134B6-379D-4222-A656-5C6523751411}"/>
                </a:ext>
              </a:extLst>
            </p:cNvPr>
            <p:cNvSpPr/>
            <p:nvPr/>
          </p:nvSpPr>
          <p:spPr>
            <a:xfrm>
              <a:off x="1212783" y="3542097"/>
              <a:ext cx="1674796" cy="63202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 GB</a:t>
              </a:r>
            </a:p>
            <a:p>
              <a:pPr algn="ctr"/>
              <a:r>
                <a:rPr lang="tr-TR" dirty="0">
                  <a:solidFill>
                    <a:schemeClr val="tx1"/>
                  </a:solidFill>
                </a:rPr>
                <a:t>4 </a:t>
              </a:r>
              <a:r>
                <a:rPr lang="tr-TR" dirty="0" err="1">
                  <a:solidFill>
                    <a:schemeClr val="tx1"/>
                  </a:solidFill>
                </a:rPr>
                <a:t>cores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58404B03-52BA-4CA1-9B5D-F8871C6CAFAA}"/>
                </a:ext>
              </a:extLst>
            </p:cNvPr>
            <p:cNvSpPr txBox="1"/>
            <p:nvPr/>
          </p:nvSpPr>
          <p:spPr>
            <a:xfrm>
              <a:off x="1511165" y="3172765"/>
              <a:ext cx="122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Executor</a:t>
              </a:r>
              <a:endParaRPr lang="en-US" dirty="0"/>
            </a:p>
          </p:txBody>
        </p:sp>
      </p:grpSp>
      <p:sp>
        <p:nvSpPr>
          <p:cNvPr id="3" name="Akış Çizelgesi: Belge 2">
            <a:extLst>
              <a:ext uri="{FF2B5EF4-FFF2-40B4-BE49-F238E27FC236}">
                <a16:creationId xmlns:a16="http://schemas.microsoft.com/office/drawing/2014/main" id="{DC267763-6752-4C54-9301-0AF1F754730A}"/>
              </a:ext>
            </a:extLst>
          </p:cNvPr>
          <p:cNvSpPr/>
          <p:nvPr/>
        </p:nvSpPr>
        <p:spPr>
          <a:xfrm>
            <a:off x="9081366" y="1194112"/>
            <a:ext cx="1352349" cy="7692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Code</a:t>
            </a:r>
            <a:r>
              <a:rPr lang="tr-TR" dirty="0"/>
              <a:t> = Driver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C75991BF-2C80-4117-90CD-4460FB3FB8DD}"/>
              </a:ext>
            </a:extLst>
          </p:cNvPr>
          <p:cNvSpPr/>
          <p:nvPr/>
        </p:nvSpPr>
        <p:spPr>
          <a:xfrm>
            <a:off x="5509212" y="1462050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FEBB081B-A925-49DA-A488-C195AF9B6CFC}"/>
              </a:ext>
            </a:extLst>
          </p:cNvPr>
          <p:cNvSpPr/>
          <p:nvPr/>
        </p:nvSpPr>
        <p:spPr>
          <a:xfrm>
            <a:off x="5509212" y="1156156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7ECF4B5E-E50A-40E5-8E1C-932349FA8C09}"/>
              </a:ext>
            </a:extLst>
          </p:cNvPr>
          <p:cNvSpPr/>
          <p:nvPr/>
        </p:nvSpPr>
        <p:spPr>
          <a:xfrm>
            <a:off x="7727009" y="3621750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7B7C6F52-638A-448A-B349-630CB7329134}"/>
              </a:ext>
            </a:extLst>
          </p:cNvPr>
          <p:cNvSpPr/>
          <p:nvPr/>
        </p:nvSpPr>
        <p:spPr>
          <a:xfrm>
            <a:off x="7727009" y="3315856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82DAB713-CCE7-4357-A0B9-D6A41664623D}"/>
              </a:ext>
            </a:extLst>
          </p:cNvPr>
          <p:cNvSpPr/>
          <p:nvPr/>
        </p:nvSpPr>
        <p:spPr>
          <a:xfrm>
            <a:off x="9320322" y="5442593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F99054B6-9408-4373-A003-46DDEE198840}"/>
              </a:ext>
            </a:extLst>
          </p:cNvPr>
          <p:cNvSpPr/>
          <p:nvPr/>
        </p:nvSpPr>
        <p:spPr>
          <a:xfrm>
            <a:off x="9320322" y="5136699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20CD712E-121D-4562-82E7-304C5A3F01F6}"/>
              </a:ext>
            </a:extLst>
          </p:cNvPr>
          <p:cNvSpPr/>
          <p:nvPr/>
        </p:nvSpPr>
        <p:spPr>
          <a:xfrm>
            <a:off x="6686083" y="1421893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AAFB16F1-7A8F-442D-92DE-6123EEE8D2E7}"/>
              </a:ext>
            </a:extLst>
          </p:cNvPr>
          <p:cNvSpPr/>
          <p:nvPr/>
        </p:nvSpPr>
        <p:spPr>
          <a:xfrm>
            <a:off x="6686083" y="1115999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5D735F9-0177-4544-B480-E94290322850}"/>
              </a:ext>
            </a:extLst>
          </p:cNvPr>
          <p:cNvSpPr/>
          <p:nvPr/>
        </p:nvSpPr>
        <p:spPr>
          <a:xfrm>
            <a:off x="6618797" y="3640560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C618FB9E-78D8-4C4A-B76C-AD0CE4E59456}"/>
              </a:ext>
            </a:extLst>
          </p:cNvPr>
          <p:cNvSpPr/>
          <p:nvPr/>
        </p:nvSpPr>
        <p:spPr>
          <a:xfrm>
            <a:off x="6618797" y="3334666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03760FCC-7DC8-43E6-9B25-CB9801F5BE12}"/>
              </a:ext>
            </a:extLst>
          </p:cNvPr>
          <p:cNvSpPr/>
          <p:nvPr/>
        </p:nvSpPr>
        <p:spPr>
          <a:xfrm>
            <a:off x="8217541" y="5423989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5FC0456A-5682-472F-BBC5-F1AB7B4495DD}"/>
              </a:ext>
            </a:extLst>
          </p:cNvPr>
          <p:cNvSpPr/>
          <p:nvPr/>
        </p:nvSpPr>
        <p:spPr>
          <a:xfrm>
            <a:off x="8217541" y="5118095"/>
            <a:ext cx="250256" cy="2333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kış Çizelgesi: Manyetik Disk 33">
            <a:extLst>
              <a:ext uri="{FF2B5EF4-FFF2-40B4-BE49-F238E27FC236}">
                <a16:creationId xmlns:a16="http://schemas.microsoft.com/office/drawing/2014/main" id="{4E2EC77D-115B-41DD-9157-43305066B466}"/>
              </a:ext>
            </a:extLst>
          </p:cNvPr>
          <p:cNvSpPr/>
          <p:nvPr/>
        </p:nvSpPr>
        <p:spPr>
          <a:xfrm>
            <a:off x="4996915" y="1521665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kış Çizelgesi: Manyetik Disk 34">
            <a:extLst>
              <a:ext uri="{FF2B5EF4-FFF2-40B4-BE49-F238E27FC236}">
                <a16:creationId xmlns:a16="http://schemas.microsoft.com/office/drawing/2014/main" id="{29588877-883F-4853-8446-0365B8B4CBB9}"/>
              </a:ext>
            </a:extLst>
          </p:cNvPr>
          <p:cNvSpPr/>
          <p:nvPr/>
        </p:nvSpPr>
        <p:spPr>
          <a:xfrm>
            <a:off x="4957379" y="1146708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kış Çizelgesi: Manyetik Disk 35">
            <a:extLst>
              <a:ext uri="{FF2B5EF4-FFF2-40B4-BE49-F238E27FC236}">
                <a16:creationId xmlns:a16="http://schemas.microsoft.com/office/drawing/2014/main" id="{4AD6736F-9DD1-4703-9986-368219EFF6E7}"/>
              </a:ext>
            </a:extLst>
          </p:cNvPr>
          <p:cNvSpPr/>
          <p:nvPr/>
        </p:nvSpPr>
        <p:spPr>
          <a:xfrm>
            <a:off x="7026369" y="1137202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kış Çizelgesi: Manyetik Disk 36">
            <a:extLst>
              <a:ext uri="{FF2B5EF4-FFF2-40B4-BE49-F238E27FC236}">
                <a16:creationId xmlns:a16="http://schemas.microsoft.com/office/drawing/2014/main" id="{9D4B64AE-11DB-43B6-B3AE-7161C0C710AA}"/>
              </a:ext>
            </a:extLst>
          </p:cNvPr>
          <p:cNvSpPr/>
          <p:nvPr/>
        </p:nvSpPr>
        <p:spPr>
          <a:xfrm>
            <a:off x="7083283" y="1452673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kış Çizelgesi: Manyetik Disk 37">
            <a:extLst>
              <a:ext uri="{FF2B5EF4-FFF2-40B4-BE49-F238E27FC236}">
                <a16:creationId xmlns:a16="http://schemas.microsoft.com/office/drawing/2014/main" id="{D7BA1404-6BE4-4E62-87E6-FDB2819683B9}"/>
              </a:ext>
            </a:extLst>
          </p:cNvPr>
          <p:cNvSpPr/>
          <p:nvPr/>
        </p:nvSpPr>
        <p:spPr>
          <a:xfrm>
            <a:off x="327259" y="4196697"/>
            <a:ext cx="2646947" cy="19299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Cassandra</a:t>
            </a:r>
            <a:endParaRPr lang="en-US" dirty="0"/>
          </a:p>
        </p:txBody>
      </p:sp>
      <p:sp>
        <p:nvSpPr>
          <p:cNvPr id="39" name="Akış Çizelgesi: Manyetik Disk 38">
            <a:extLst>
              <a:ext uri="{FF2B5EF4-FFF2-40B4-BE49-F238E27FC236}">
                <a16:creationId xmlns:a16="http://schemas.microsoft.com/office/drawing/2014/main" id="{76F288FD-36C7-42B1-88F9-4F7FC646AF74}"/>
              </a:ext>
            </a:extLst>
          </p:cNvPr>
          <p:cNvSpPr/>
          <p:nvPr/>
        </p:nvSpPr>
        <p:spPr>
          <a:xfrm>
            <a:off x="6046482" y="3700743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kış Çizelgesi: Manyetik Disk 39">
            <a:extLst>
              <a:ext uri="{FF2B5EF4-FFF2-40B4-BE49-F238E27FC236}">
                <a16:creationId xmlns:a16="http://schemas.microsoft.com/office/drawing/2014/main" id="{01407B3A-60ED-4208-A24C-F89D84F69F2E}"/>
              </a:ext>
            </a:extLst>
          </p:cNvPr>
          <p:cNvSpPr/>
          <p:nvPr/>
        </p:nvSpPr>
        <p:spPr>
          <a:xfrm>
            <a:off x="8170497" y="3635734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kış Çizelgesi: Manyetik Disk 40">
            <a:extLst>
              <a:ext uri="{FF2B5EF4-FFF2-40B4-BE49-F238E27FC236}">
                <a16:creationId xmlns:a16="http://schemas.microsoft.com/office/drawing/2014/main" id="{BCD0A762-F331-4585-9D23-F52ED9E75F5C}"/>
              </a:ext>
            </a:extLst>
          </p:cNvPr>
          <p:cNvSpPr/>
          <p:nvPr/>
        </p:nvSpPr>
        <p:spPr>
          <a:xfrm>
            <a:off x="8145697" y="3336726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kış Çizelgesi: Manyetik Disk 41">
            <a:extLst>
              <a:ext uri="{FF2B5EF4-FFF2-40B4-BE49-F238E27FC236}">
                <a16:creationId xmlns:a16="http://schemas.microsoft.com/office/drawing/2014/main" id="{6BACA6FA-6F7F-4AC1-BC30-4EEB5CE81486}"/>
              </a:ext>
            </a:extLst>
          </p:cNvPr>
          <p:cNvSpPr/>
          <p:nvPr/>
        </p:nvSpPr>
        <p:spPr>
          <a:xfrm>
            <a:off x="5989339" y="3348650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kış Çizelgesi: Manyetik Disk 42">
            <a:extLst>
              <a:ext uri="{FF2B5EF4-FFF2-40B4-BE49-F238E27FC236}">
                <a16:creationId xmlns:a16="http://schemas.microsoft.com/office/drawing/2014/main" id="{C0CF3464-D8D9-4123-9CDD-E1993160FC07}"/>
              </a:ext>
            </a:extLst>
          </p:cNvPr>
          <p:cNvSpPr/>
          <p:nvPr/>
        </p:nvSpPr>
        <p:spPr>
          <a:xfrm>
            <a:off x="7658326" y="5471053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kış Çizelgesi: Manyetik Disk 43">
            <a:extLst>
              <a:ext uri="{FF2B5EF4-FFF2-40B4-BE49-F238E27FC236}">
                <a16:creationId xmlns:a16="http://schemas.microsoft.com/office/drawing/2014/main" id="{796EA7AF-5E87-43EA-95DF-ADC7ADA79CE7}"/>
              </a:ext>
            </a:extLst>
          </p:cNvPr>
          <p:cNvSpPr/>
          <p:nvPr/>
        </p:nvSpPr>
        <p:spPr>
          <a:xfrm>
            <a:off x="9782341" y="5406044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kış Çizelgesi: Manyetik Disk 44">
            <a:extLst>
              <a:ext uri="{FF2B5EF4-FFF2-40B4-BE49-F238E27FC236}">
                <a16:creationId xmlns:a16="http://schemas.microsoft.com/office/drawing/2014/main" id="{997F754E-DA49-447C-BC31-B543C72E5179}"/>
              </a:ext>
            </a:extLst>
          </p:cNvPr>
          <p:cNvSpPr/>
          <p:nvPr/>
        </p:nvSpPr>
        <p:spPr>
          <a:xfrm>
            <a:off x="9757541" y="5107036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kış Çizelgesi: Manyetik Disk 45">
            <a:extLst>
              <a:ext uri="{FF2B5EF4-FFF2-40B4-BE49-F238E27FC236}">
                <a16:creationId xmlns:a16="http://schemas.microsoft.com/office/drawing/2014/main" id="{EB2B9F4A-6D37-41FA-ADCF-E30E708C477E}"/>
              </a:ext>
            </a:extLst>
          </p:cNvPr>
          <p:cNvSpPr/>
          <p:nvPr/>
        </p:nvSpPr>
        <p:spPr>
          <a:xfrm>
            <a:off x="7634825" y="5165483"/>
            <a:ext cx="462013" cy="2053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46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Before we run Spark Application we have to tell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141128" y="1744868"/>
            <a:ext cx="101308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How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many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executors 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Memory size of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Core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size of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92362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If we don’t use dynamic allocation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141128" y="1744868"/>
            <a:ext cx="101308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All executors will be same 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size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ill have the same number of executors 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ill have the same number of cores 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206557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 25">
            <a:extLst>
              <a:ext uri="{FF2B5EF4-FFF2-40B4-BE49-F238E27FC236}">
                <a16:creationId xmlns:a16="http://schemas.microsoft.com/office/drawing/2014/main" id="{39EA9173-2157-4959-B63F-CAC493146E97}"/>
              </a:ext>
            </a:extLst>
          </p:cNvPr>
          <p:cNvGrpSpPr/>
          <p:nvPr/>
        </p:nvGrpSpPr>
        <p:grpSpPr>
          <a:xfrm>
            <a:off x="291402" y="1567544"/>
            <a:ext cx="11595800" cy="4646444"/>
            <a:chOff x="291402" y="1567543"/>
            <a:chExt cx="11595800" cy="5125269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C4C1E78-DCCE-4E53-9371-14217013D02F}"/>
                </a:ext>
              </a:extLst>
            </p:cNvPr>
            <p:cNvSpPr/>
            <p:nvPr/>
          </p:nvSpPr>
          <p:spPr>
            <a:xfrm>
              <a:off x="291402" y="1567543"/>
              <a:ext cx="11595800" cy="51252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81A0F2D4-3A48-427D-BA7D-74C430F0975C}"/>
                </a:ext>
              </a:extLst>
            </p:cNvPr>
            <p:cNvSpPr txBox="1"/>
            <p:nvPr/>
          </p:nvSpPr>
          <p:spPr>
            <a:xfrm>
              <a:off x="4738504" y="1638732"/>
              <a:ext cx="3668077" cy="4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hromatica" panose="00000500000000000000" pitchFamily="50" charset="-94"/>
                </a:rPr>
                <a:t>YARN container for executor</a:t>
              </a:r>
            </a:p>
          </p:txBody>
        </p:sp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6D8FCB74-6C22-4A23-8A43-46AF6E9D8868}"/>
              </a:ext>
            </a:extLst>
          </p:cNvPr>
          <p:cNvGrpSpPr/>
          <p:nvPr/>
        </p:nvGrpSpPr>
        <p:grpSpPr>
          <a:xfrm>
            <a:off x="2389238" y="2079254"/>
            <a:ext cx="9345563" cy="4010047"/>
            <a:chOff x="2114550" y="2079253"/>
            <a:chExt cx="9620252" cy="4461159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858DDBB9-E5CA-4E8E-BEA5-ECAD05642A01}"/>
                </a:ext>
              </a:extLst>
            </p:cNvPr>
            <p:cNvSpPr/>
            <p:nvPr/>
          </p:nvSpPr>
          <p:spPr>
            <a:xfrm>
              <a:off x="2114550" y="2079253"/>
              <a:ext cx="9620252" cy="4461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DB825953-490D-432F-9CAD-636FCAFBB28E}"/>
                </a:ext>
              </a:extLst>
            </p:cNvPr>
            <p:cNvSpPr txBox="1"/>
            <p:nvPr/>
          </p:nvSpPr>
          <p:spPr>
            <a:xfrm>
              <a:off x="5734050" y="2189202"/>
              <a:ext cx="3194006" cy="71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hromatica" panose="00000500000000000000" pitchFamily="50" charset="-94"/>
                </a:rPr>
                <a:t>spark.executor.memory (Java Heap)</a:t>
              </a: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B98F77B9-F016-48AF-A1D0-624EE1E00705}"/>
              </a:ext>
            </a:extLst>
          </p:cNvPr>
          <p:cNvGrpSpPr/>
          <p:nvPr/>
        </p:nvGrpSpPr>
        <p:grpSpPr>
          <a:xfrm>
            <a:off x="529714" y="3228203"/>
            <a:ext cx="1707123" cy="2847133"/>
            <a:chOff x="7108946" y="3009362"/>
            <a:chExt cx="2593628" cy="3220170"/>
          </a:xfrm>
        </p:grpSpPr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108C926C-E69D-47B3-ADCA-3DB589164E74}"/>
                </a:ext>
              </a:extLst>
            </p:cNvPr>
            <p:cNvSpPr/>
            <p:nvPr/>
          </p:nvSpPr>
          <p:spPr>
            <a:xfrm>
              <a:off x="7108946" y="3009362"/>
              <a:ext cx="2593628" cy="32201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B7B34CD5-D395-42A9-896D-9AC9BCA8E2E2}"/>
                </a:ext>
              </a:extLst>
            </p:cNvPr>
            <p:cNvSpPr txBox="1"/>
            <p:nvPr/>
          </p:nvSpPr>
          <p:spPr>
            <a:xfrm rot="17725048">
              <a:off x="6742897" y="4209440"/>
              <a:ext cx="3107579" cy="79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hromatica" panose="00000500000000000000" pitchFamily="50" charset="-94"/>
                </a:rPr>
                <a:t>384 MB, </a:t>
              </a:r>
            </a:p>
            <a:p>
              <a:pPr algn="ctr"/>
              <a:r>
                <a:rPr lang="en-US" sz="1400">
                  <a:latin typeface="Chromatica" panose="00000500000000000000" pitchFamily="50" charset="-94"/>
                </a:rPr>
                <a:t>spark.executor.memory* 0,1 </a:t>
              </a:r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6F0D1EA-FC49-43FC-8771-10685B1D4C2E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Spark Executor Memory Compartments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A068E1E3-0A9E-49D3-A8F4-1B3DC7A5E5F8}"/>
              </a:ext>
            </a:extLst>
          </p:cNvPr>
          <p:cNvSpPr txBox="1"/>
          <p:nvPr/>
        </p:nvSpPr>
        <p:spPr>
          <a:xfrm>
            <a:off x="5734051" y="3292670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hromatica" panose="00000500000000000000" pitchFamily="50" charset="-94"/>
              </a:rPr>
              <a:t>default 1G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5955CD28-86FD-4B02-B756-25D98DCE6358}"/>
              </a:ext>
            </a:extLst>
          </p:cNvPr>
          <p:cNvSpPr txBox="1"/>
          <p:nvPr/>
        </p:nvSpPr>
        <p:spPr>
          <a:xfrm>
            <a:off x="5476878" y="6345913"/>
            <a:ext cx="6410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https://community.cloudera.com/t5/Community-Articles/Spark-Memory-Management/ta-p/317794</a:t>
            </a:r>
          </a:p>
        </p:txBody>
      </p:sp>
    </p:spTree>
    <p:extLst>
      <p:ext uri="{BB962C8B-B14F-4D97-AF65-F5344CB8AC3E}">
        <p14:creationId xmlns:p14="http://schemas.microsoft.com/office/powerpoint/2010/main" val="375051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 25">
            <a:extLst>
              <a:ext uri="{FF2B5EF4-FFF2-40B4-BE49-F238E27FC236}">
                <a16:creationId xmlns:a16="http://schemas.microsoft.com/office/drawing/2014/main" id="{39EA9173-2157-4959-B63F-CAC493146E97}"/>
              </a:ext>
            </a:extLst>
          </p:cNvPr>
          <p:cNvGrpSpPr/>
          <p:nvPr/>
        </p:nvGrpSpPr>
        <p:grpSpPr>
          <a:xfrm>
            <a:off x="291402" y="1567543"/>
            <a:ext cx="11595800" cy="4833257"/>
            <a:chOff x="291402" y="1567543"/>
            <a:chExt cx="11595800" cy="5125269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C4C1E78-DCCE-4E53-9371-14217013D02F}"/>
                </a:ext>
              </a:extLst>
            </p:cNvPr>
            <p:cNvSpPr/>
            <p:nvPr/>
          </p:nvSpPr>
          <p:spPr>
            <a:xfrm>
              <a:off x="291402" y="1567543"/>
              <a:ext cx="11595800" cy="51252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81A0F2D4-3A48-427D-BA7D-74C430F0975C}"/>
                </a:ext>
              </a:extLst>
            </p:cNvPr>
            <p:cNvSpPr txBox="1"/>
            <p:nvPr/>
          </p:nvSpPr>
          <p:spPr>
            <a:xfrm>
              <a:off x="4738505" y="1638732"/>
              <a:ext cx="2381250" cy="39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Chromatica" panose="00000500000000000000" pitchFamily="50" charset="-94"/>
                </a:rPr>
                <a:t>Executor container</a:t>
              </a:r>
            </a:p>
          </p:txBody>
        </p:sp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6D8FCB74-6C22-4A23-8A43-46AF6E9D8868}"/>
              </a:ext>
            </a:extLst>
          </p:cNvPr>
          <p:cNvGrpSpPr/>
          <p:nvPr/>
        </p:nvGrpSpPr>
        <p:grpSpPr>
          <a:xfrm>
            <a:off x="2114550" y="2079254"/>
            <a:ext cx="9620252" cy="4203560"/>
            <a:chOff x="2114550" y="2079253"/>
            <a:chExt cx="9620252" cy="4461159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858DDBB9-E5CA-4E8E-BEA5-ECAD05642A01}"/>
                </a:ext>
              </a:extLst>
            </p:cNvPr>
            <p:cNvSpPr/>
            <p:nvPr/>
          </p:nvSpPr>
          <p:spPr>
            <a:xfrm>
              <a:off x="2114550" y="2079253"/>
              <a:ext cx="9620252" cy="4461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DB825953-490D-432F-9CAD-636FCAFBB28E}"/>
                </a:ext>
              </a:extLst>
            </p:cNvPr>
            <p:cNvSpPr txBox="1"/>
            <p:nvPr/>
          </p:nvSpPr>
          <p:spPr>
            <a:xfrm>
              <a:off x="5734051" y="2079253"/>
              <a:ext cx="2381250" cy="68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hromatica" panose="00000500000000000000" pitchFamily="50" charset="-94"/>
                </a:rPr>
                <a:t>spark.executor.memory (Java Heap)</a:t>
              </a:r>
            </a:p>
          </p:txBody>
        </p: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9C777F2-EB88-4D0C-AAF6-921163B15139}"/>
              </a:ext>
            </a:extLst>
          </p:cNvPr>
          <p:cNvGrpSpPr/>
          <p:nvPr/>
        </p:nvGrpSpPr>
        <p:grpSpPr>
          <a:xfrm>
            <a:off x="7396480" y="3242167"/>
            <a:ext cx="4252598" cy="2847134"/>
            <a:chOff x="6035803" y="2989473"/>
            <a:chExt cx="5698998" cy="3220172"/>
          </a:xfrm>
        </p:grpSpPr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1F73E61-908C-444C-A441-6926785ABFF1}"/>
                </a:ext>
              </a:extLst>
            </p:cNvPr>
            <p:cNvSpPr/>
            <p:nvPr/>
          </p:nvSpPr>
          <p:spPr>
            <a:xfrm>
              <a:off x="6035803" y="2989473"/>
              <a:ext cx="5698998" cy="3220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E16B55-FFCC-44CE-BD4F-D1FD3A5D4721}"/>
                </a:ext>
              </a:extLst>
            </p:cNvPr>
            <p:cNvSpPr txBox="1"/>
            <p:nvPr/>
          </p:nvSpPr>
          <p:spPr>
            <a:xfrm>
              <a:off x="7144847" y="3073129"/>
              <a:ext cx="3480908" cy="1148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Spark Memory </a:t>
              </a:r>
              <a:r>
                <a:rPr lang="en-US" sz="1400">
                  <a:solidFill>
                    <a:srgbClr val="1A1A1A"/>
                  </a:solidFill>
                  <a:latin typeface="NeuePlakText-bold"/>
                </a:rPr>
                <a:t>spark.memory.fraction  </a:t>
              </a:r>
            </a:p>
            <a:p>
              <a:pPr algn="ctr"/>
              <a:r>
                <a:rPr lang="en-US" sz="1400" b="0" i="0">
                  <a:solidFill>
                    <a:srgbClr val="1A1A1A"/>
                  </a:solidFill>
                  <a:effectLst/>
                  <a:latin typeface="NeuePlakText-bold"/>
                </a:rPr>
                <a:t>(Unified Memory)</a:t>
              </a:r>
            </a:p>
            <a:p>
              <a:pPr algn="ctr"/>
              <a:r>
                <a:rPr lang="en-US" sz="1400">
                  <a:solidFill>
                    <a:srgbClr val="1A1A1A"/>
                  </a:solidFill>
                  <a:latin typeface="NeuePlakText-bold"/>
                </a:rPr>
                <a:t>Default 0.6</a:t>
              </a:r>
              <a:endParaRPr lang="en-US" sz="1400" b="0" i="0">
                <a:solidFill>
                  <a:srgbClr val="1A1A1A"/>
                </a:solidFill>
                <a:effectLst/>
                <a:latin typeface="NeuePlakText-bold"/>
              </a:endParaRP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56C973A4-422E-4D1A-969E-3EF81DFB8093}"/>
              </a:ext>
            </a:extLst>
          </p:cNvPr>
          <p:cNvGrpSpPr/>
          <p:nvPr/>
        </p:nvGrpSpPr>
        <p:grpSpPr>
          <a:xfrm>
            <a:off x="4563365" y="3242167"/>
            <a:ext cx="2712506" cy="2847134"/>
            <a:chOff x="4610935" y="2989473"/>
            <a:chExt cx="4724883" cy="32201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D520E822-C764-4F7C-8B41-03FCF28F3AF7}"/>
                </a:ext>
              </a:extLst>
            </p:cNvPr>
            <p:cNvSpPr/>
            <p:nvPr/>
          </p:nvSpPr>
          <p:spPr>
            <a:xfrm>
              <a:off x="4610935" y="2989473"/>
              <a:ext cx="4724883" cy="3220172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9025F481-6811-44EA-A326-327E7E8DF103}"/>
                </a:ext>
              </a:extLst>
            </p:cNvPr>
            <p:cNvSpPr txBox="1"/>
            <p:nvPr/>
          </p:nvSpPr>
          <p:spPr>
            <a:xfrm>
              <a:off x="5451900" y="3079186"/>
              <a:ext cx="3042953" cy="4177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User Memory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E71BE0D9-5781-4662-9E3F-DC6DD85BE0A6}"/>
              </a:ext>
            </a:extLst>
          </p:cNvPr>
          <p:cNvGrpSpPr/>
          <p:nvPr/>
        </p:nvGrpSpPr>
        <p:grpSpPr>
          <a:xfrm>
            <a:off x="2228850" y="3242167"/>
            <a:ext cx="2109788" cy="2847134"/>
            <a:chOff x="6861225" y="2989473"/>
            <a:chExt cx="3205397" cy="3220172"/>
          </a:xfrm>
          <a:solidFill>
            <a:schemeClr val="accent2"/>
          </a:solidFill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3457F8F3-050B-4683-8A9E-149321391E46}"/>
                </a:ext>
              </a:extLst>
            </p:cNvPr>
            <p:cNvSpPr/>
            <p:nvPr/>
          </p:nvSpPr>
          <p:spPr>
            <a:xfrm>
              <a:off x="6861225" y="2989473"/>
              <a:ext cx="3205397" cy="3220172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209FF030-B252-44E7-8C8B-40268678D816}"/>
                </a:ext>
              </a:extLst>
            </p:cNvPr>
            <p:cNvSpPr txBox="1"/>
            <p:nvPr/>
          </p:nvSpPr>
          <p:spPr>
            <a:xfrm>
              <a:off x="7023668" y="3041688"/>
              <a:ext cx="2697632" cy="7310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Reserved Memory 300 MB</a:t>
              </a:r>
            </a:p>
          </p:txBody>
        </p:sp>
      </p:grp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CE2CAC4-A852-4920-9D6D-28B91AA81995}"/>
              </a:ext>
            </a:extLst>
          </p:cNvPr>
          <p:cNvSpPr txBox="1"/>
          <p:nvPr/>
        </p:nvSpPr>
        <p:spPr>
          <a:xfrm>
            <a:off x="8008774" y="4412617"/>
            <a:ext cx="3028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spark.memory.fraction</a:t>
            </a:r>
          </a:p>
          <a:p>
            <a:pPr algn="ctr"/>
            <a:r>
              <a:rPr lang="en-US" sz="1600" dirty="0"/>
              <a:t> *</a:t>
            </a:r>
          </a:p>
          <a:p>
            <a:pPr algn="ctr"/>
            <a:r>
              <a:rPr lang="en-US" sz="1600" dirty="0"/>
              <a:t> (executor memory – 300)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B98F77B9-F016-48AF-A1D0-624EE1E00705}"/>
              </a:ext>
            </a:extLst>
          </p:cNvPr>
          <p:cNvGrpSpPr/>
          <p:nvPr/>
        </p:nvGrpSpPr>
        <p:grpSpPr>
          <a:xfrm>
            <a:off x="303308" y="3242168"/>
            <a:ext cx="1707123" cy="2847133"/>
            <a:chOff x="7108946" y="3009362"/>
            <a:chExt cx="2593628" cy="3220170"/>
          </a:xfrm>
        </p:grpSpPr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108C926C-E69D-47B3-ADCA-3DB589164E74}"/>
                </a:ext>
              </a:extLst>
            </p:cNvPr>
            <p:cNvSpPr/>
            <p:nvPr/>
          </p:nvSpPr>
          <p:spPr>
            <a:xfrm>
              <a:off x="7108946" y="3009362"/>
              <a:ext cx="2593628" cy="32201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B7B34CD5-D395-42A9-896D-9AC9BCA8E2E2}"/>
                </a:ext>
              </a:extLst>
            </p:cNvPr>
            <p:cNvSpPr txBox="1"/>
            <p:nvPr/>
          </p:nvSpPr>
          <p:spPr>
            <a:xfrm rot="17725048">
              <a:off x="6742897" y="4162680"/>
              <a:ext cx="3107579" cy="88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384 MB, </a:t>
              </a:r>
            </a:p>
            <a:p>
              <a:pPr algn="ctr"/>
              <a:r>
                <a:rPr lang="en-US" sz="1600"/>
                <a:t>spark.executor.memory* 0,1 </a:t>
              </a:r>
            </a:p>
          </p:txBody>
        </p:sp>
      </p:grp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6F0D1EA-FC49-43FC-8771-10685B1D4C2E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Spark Executor Memory Compartments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DBADF3FA-16D8-4510-BD03-911F0D80B8AE}"/>
              </a:ext>
            </a:extLst>
          </p:cNvPr>
          <p:cNvSpPr txBox="1"/>
          <p:nvPr/>
        </p:nvSpPr>
        <p:spPr>
          <a:xfrm>
            <a:off x="2397974" y="4488793"/>
            <a:ext cx="177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Safeguard against OOM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A8F2A26F-7C58-49C5-8FDD-A40B775F806D}"/>
              </a:ext>
            </a:extLst>
          </p:cNvPr>
          <p:cNvSpPr txBox="1"/>
          <p:nvPr/>
        </p:nvSpPr>
        <p:spPr>
          <a:xfrm>
            <a:off x="4442757" y="4433411"/>
            <a:ext cx="2825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(1 - spark.memory.fraction) </a:t>
            </a:r>
          </a:p>
          <a:p>
            <a:pPr algn="ctr"/>
            <a:r>
              <a:rPr lang="en-US" sz="1600" dirty="0"/>
              <a:t>* </a:t>
            </a:r>
          </a:p>
          <a:p>
            <a:pPr algn="ctr"/>
            <a:r>
              <a:rPr lang="en-US" sz="1600" dirty="0"/>
              <a:t>(executor memory – 300)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B4D1F6C7-52A7-4DD5-A71F-9058DBAF00B7}"/>
              </a:ext>
            </a:extLst>
          </p:cNvPr>
          <p:cNvSpPr txBox="1"/>
          <p:nvPr/>
        </p:nvSpPr>
        <p:spPr>
          <a:xfrm>
            <a:off x="5490274" y="6434858"/>
            <a:ext cx="6410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https://community.cloudera.com/t5/Community-Articles/Spark-Memory-Management/ta-p/317794</a:t>
            </a:r>
          </a:p>
        </p:txBody>
      </p:sp>
    </p:spTree>
    <p:extLst>
      <p:ext uri="{BB962C8B-B14F-4D97-AF65-F5344CB8AC3E}">
        <p14:creationId xmlns:p14="http://schemas.microsoft.com/office/powerpoint/2010/main" val="363102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 59">
            <a:extLst>
              <a:ext uri="{FF2B5EF4-FFF2-40B4-BE49-F238E27FC236}">
                <a16:creationId xmlns:a16="http://schemas.microsoft.com/office/drawing/2014/main" id="{181CF183-46EB-40A3-8D40-9F6D7EBB010D}"/>
              </a:ext>
            </a:extLst>
          </p:cNvPr>
          <p:cNvGrpSpPr/>
          <p:nvPr/>
        </p:nvGrpSpPr>
        <p:grpSpPr>
          <a:xfrm>
            <a:off x="291402" y="1567544"/>
            <a:ext cx="11595800" cy="4734934"/>
            <a:chOff x="291402" y="1567543"/>
            <a:chExt cx="11595800" cy="5125269"/>
          </a:xfrm>
        </p:grpSpPr>
        <p:sp>
          <p:nvSpPr>
            <p:cNvPr id="69" name="Dikdörtgen 68">
              <a:extLst>
                <a:ext uri="{FF2B5EF4-FFF2-40B4-BE49-F238E27FC236}">
                  <a16:creationId xmlns:a16="http://schemas.microsoft.com/office/drawing/2014/main" id="{14F9FB12-BFD8-46FD-BF74-9A992CE26BE1}"/>
                </a:ext>
              </a:extLst>
            </p:cNvPr>
            <p:cNvSpPr/>
            <p:nvPr/>
          </p:nvSpPr>
          <p:spPr>
            <a:xfrm>
              <a:off x="291402" y="1567543"/>
              <a:ext cx="11595800" cy="51252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9D7A694E-1015-4EA2-82C3-9E5C9F500A9A}"/>
                </a:ext>
              </a:extLst>
            </p:cNvPr>
            <p:cNvSpPr txBox="1"/>
            <p:nvPr/>
          </p:nvSpPr>
          <p:spPr>
            <a:xfrm>
              <a:off x="4738505" y="1638732"/>
              <a:ext cx="2381250" cy="39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Executor container</a:t>
              </a:r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C3DA3513-0EA2-49B3-98B8-2DAA67727AAD}"/>
              </a:ext>
            </a:extLst>
          </p:cNvPr>
          <p:cNvGrpSpPr/>
          <p:nvPr/>
        </p:nvGrpSpPr>
        <p:grpSpPr>
          <a:xfrm>
            <a:off x="303308" y="3242168"/>
            <a:ext cx="1707123" cy="2847133"/>
            <a:chOff x="7108946" y="3009362"/>
            <a:chExt cx="2593628" cy="3220170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D0CD3695-C4E0-4EDF-9394-17511C1494E1}"/>
                </a:ext>
              </a:extLst>
            </p:cNvPr>
            <p:cNvSpPr/>
            <p:nvPr/>
          </p:nvSpPr>
          <p:spPr>
            <a:xfrm>
              <a:off x="7108946" y="3009362"/>
              <a:ext cx="2593628" cy="32201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5D29B94D-C7F1-4256-9F4F-3EF8CDF266B9}"/>
                </a:ext>
              </a:extLst>
            </p:cNvPr>
            <p:cNvSpPr txBox="1"/>
            <p:nvPr/>
          </p:nvSpPr>
          <p:spPr>
            <a:xfrm rot="17725048">
              <a:off x="6742897" y="4162680"/>
              <a:ext cx="3107579" cy="88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384 MB, </a:t>
              </a:r>
            </a:p>
            <a:p>
              <a:pPr algn="ctr"/>
              <a:r>
                <a:rPr lang="en-US" sz="1600"/>
                <a:t>spark.executor.memory* 0,1 </a:t>
              </a:r>
            </a:p>
          </p:txBody>
        </p:sp>
      </p:grpSp>
      <p:grpSp>
        <p:nvGrpSpPr>
          <p:cNvPr id="7" name="Grup 6">
            <a:extLst>
              <a:ext uri="{FF2B5EF4-FFF2-40B4-BE49-F238E27FC236}">
                <a16:creationId xmlns:a16="http://schemas.microsoft.com/office/drawing/2014/main" id="{6D8FCB74-6C22-4A23-8A43-46AF6E9D8868}"/>
              </a:ext>
            </a:extLst>
          </p:cNvPr>
          <p:cNvGrpSpPr/>
          <p:nvPr/>
        </p:nvGrpSpPr>
        <p:grpSpPr>
          <a:xfrm>
            <a:off x="2114550" y="2079254"/>
            <a:ext cx="9620252" cy="4105236"/>
            <a:chOff x="2114550" y="2079253"/>
            <a:chExt cx="9620252" cy="4461159"/>
          </a:xfrm>
        </p:grpSpPr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858DDBB9-E5CA-4E8E-BEA5-ECAD05642A01}"/>
                </a:ext>
              </a:extLst>
            </p:cNvPr>
            <p:cNvSpPr/>
            <p:nvPr/>
          </p:nvSpPr>
          <p:spPr>
            <a:xfrm>
              <a:off x="2114550" y="2079253"/>
              <a:ext cx="9620252" cy="44611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DB825953-490D-432F-9CAD-636FCAFBB28E}"/>
                </a:ext>
              </a:extLst>
            </p:cNvPr>
            <p:cNvSpPr txBox="1"/>
            <p:nvPr/>
          </p:nvSpPr>
          <p:spPr>
            <a:xfrm>
              <a:off x="4929649" y="2207691"/>
              <a:ext cx="3990053" cy="401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Spark Memory </a:t>
              </a:r>
              <a:r>
                <a:rPr lang="en-US" sz="1800"/>
                <a:t>spark.memory.fraction</a:t>
              </a:r>
            </a:p>
          </p:txBody>
        </p: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9C777F2-EB88-4D0C-AAF6-921163B15139}"/>
              </a:ext>
            </a:extLst>
          </p:cNvPr>
          <p:cNvGrpSpPr/>
          <p:nvPr/>
        </p:nvGrpSpPr>
        <p:grpSpPr>
          <a:xfrm>
            <a:off x="8080125" y="3242167"/>
            <a:ext cx="3568953" cy="2847134"/>
            <a:chOff x="6312498" y="2989473"/>
            <a:chExt cx="5422303" cy="3220172"/>
          </a:xfrm>
        </p:grpSpPr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1F73E61-908C-444C-A441-6926785ABFF1}"/>
                </a:ext>
              </a:extLst>
            </p:cNvPr>
            <p:cNvSpPr/>
            <p:nvPr/>
          </p:nvSpPr>
          <p:spPr>
            <a:xfrm>
              <a:off x="6312498" y="2989473"/>
              <a:ext cx="5422303" cy="3220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E16B55-FFCC-44CE-BD4F-D1FD3A5D4721}"/>
                </a:ext>
              </a:extLst>
            </p:cNvPr>
            <p:cNvSpPr txBox="1"/>
            <p:nvPr/>
          </p:nvSpPr>
          <p:spPr>
            <a:xfrm>
              <a:off x="7485481" y="3041688"/>
              <a:ext cx="3318138" cy="417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memory</a:t>
              </a:r>
              <a:endParaRPr lang="en-US" sz="1400"/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56C973A4-422E-4D1A-969E-3EF81DFB8093}"/>
              </a:ext>
            </a:extLst>
          </p:cNvPr>
          <p:cNvGrpSpPr/>
          <p:nvPr/>
        </p:nvGrpSpPr>
        <p:grpSpPr>
          <a:xfrm>
            <a:off x="4563365" y="3242167"/>
            <a:ext cx="3248914" cy="2847134"/>
            <a:chOff x="4610935" y="2989473"/>
            <a:chExt cx="4724883" cy="3220172"/>
          </a:xfrm>
        </p:grpSpPr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D520E822-C764-4F7C-8B41-03FCF28F3AF7}"/>
                </a:ext>
              </a:extLst>
            </p:cNvPr>
            <p:cNvSpPr/>
            <p:nvPr/>
          </p:nvSpPr>
          <p:spPr>
            <a:xfrm>
              <a:off x="4610935" y="2989473"/>
              <a:ext cx="4724883" cy="32201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9025F481-6811-44EA-A326-327E7E8DF103}"/>
                </a:ext>
              </a:extLst>
            </p:cNvPr>
            <p:cNvSpPr txBox="1"/>
            <p:nvPr/>
          </p:nvSpPr>
          <p:spPr>
            <a:xfrm>
              <a:off x="5239061" y="3007885"/>
              <a:ext cx="3713345" cy="90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Storage memory </a:t>
              </a:r>
              <a:r>
                <a:rPr lang="en-US" sz="1400"/>
                <a:t>spark.memory.storageFraction (Default 0.5)</a:t>
              </a:r>
            </a:p>
          </p:txBody>
        </p:sp>
      </p:grp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CE2CAC4-A852-4920-9D6D-28B91AA81995}"/>
              </a:ext>
            </a:extLst>
          </p:cNvPr>
          <p:cNvSpPr txBox="1"/>
          <p:nvPr/>
        </p:nvSpPr>
        <p:spPr>
          <a:xfrm>
            <a:off x="8430174" y="4429682"/>
            <a:ext cx="3028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(Java Heap — Reserved Memory) </a:t>
            </a:r>
            <a:endParaRPr lang="tr-TR" sz="1400" dirty="0"/>
          </a:p>
          <a:p>
            <a:r>
              <a:rPr lang="tr-TR" sz="1400" dirty="0"/>
              <a:t>* </a:t>
            </a:r>
            <a:r>
              <a:rPr lang="en-US" sz="1400" dirty="0"/>
              <a:t>spark.memory.fraction </a:t>
            </a:r>
            <a:endParaRPr lang="tr-TR" sz="1400" dirty="0"/>
          </a:p>
          <a:p>
            <a:r>
              <a:rPr lang="en-US" sz="1400" dirty="0"/>
              <a:t>* (1.0 - spark.memory.storageFraction)</a:t>
            </a:r>
            <a:endParaRPr lang="tr-TR" sz="14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FDFBB78-CA67-4830-9D01-BE4B9B391988}"/>
              </a:ext>
            </a:extLst>
          </p:cNvPr>
          <p:cNvSpPr txBox="1"/>
          <p:nvPr/>
        </p:nvSpPr>
        <p:spPr>
          <a:xfrm>
            <a:off x="4837112" y="4354515"/>
            <a:ext cx="2655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(Java Heap — Reserved Memory) * spark.memory.fraction </a:t>
            </a:r>
            <a:endParaRPr lang="tr-TR" sz="1400" dirty="0"/>
          </a:p>
          <a:p>
            <a:r>
              <a:rPr lang="en-US" sz="1400" dirty="0"/>
              <a:t>* spark.memory.storageFraction</a:t>
            </a:r>
            <a:endParaRPr lang="tr-TR" sz="1400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6F0D1EA-FC49-43FC-8771-10685B1D4C2E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Spark Executor Memory Compartments</a:t>
            </a:r>
          </a:p>
        </p:txBody>
      </p:sp>
      <p:grpSp>
        <p:nvGrpSpPr>
          <p:cNvPr id="74" name="Grup 73">
            <a:extLst>
              <a:ext uri="{FF2B5EF4-FFF2-40B4-BE49-F238E27FC236}">
                <a16:creationId xmlns:a16="http://schemas.microsoft.com/office/drawing/2014/main" id="{F01B7C32-626F-40BE-B9E9-26ED246AAEBF}"/>
              </a:ext>
            </a:extLst>
          </p:cNvPr>
          <p:cNvGrpSpPr/>
          <p:nvPr/>
        </p:nvGrpSpPr>
        <p:grpSpPr>
          <a:xfrm>
            <a:off x="2262244" y="4556939"/>
            <a:ext cx="2011380" cy="1536197"/>
            <a:chOff x="4610935" y="2989473"/>
            <a:chExt cx="4724883" cy="322017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5" name="Dikdörtgen 74">
              <a:extLst>
                <a:ext uri="{FF2B5EF4-FFF2-40B4-BE49-F238E27FC236}">
                  <a16:creationId xmlns:a16="http://schemas.microsoft.com/office/drawing/2014/main" id="{27FAAC19-CAB2-469F-B906-E23EA801F406}"/>
                </a:ext>
              </a:extLst>
            </p:cNvPr>
            <p:cNvSpPr/>
            <p:nvPr/>
          </p:nvSpPr>
          <p:spPr>
            <a:xfrm>
              <a:off x="4610935" y="2989473"/>
              <a:ext cx="4724883" cy="3220172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EE890C38-2B5C-4259-801E-7EBB799AF190}"/>
                </a:ext>
              </a:extLst>
            </p:cNvPr>
            <p:cNvSpPr txBox="1"/>
            <p:nvPr/>
          </p:nvSpPr>
          <p:spPr>
            <a:xfrm>
              <a:off x="5451900" y="3079186"/>
              <a:ext cx="3042953" cy="4177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User Memory</a:t>
              </a:r>
              <a:endParaRPr lang="en-US" dirty="0"/>
            </a:p>
          </p:txBody>
        </p:sp>
      </p:grpSp>
      <p:grpSp>
        <p:nvGrpSpPr>
          <p:cNvPr id="77" name="Grup 76">
            <a:extLst>
              <a:ext uri="{FF2B5EF4-FFF2-40B4-BE49-F238E27FC236}">
                <a16:creationId xmlns:a16="http://schemas.microsoft.com/office/drawing/2014/main" id="{098D5204-D889-4D86-9C29-5C3402CE57BE}"/>
              </a:ext>
            </a:extLst>
          </p:cNvPr>
          <p:cNvGrpSpPr/>
          <p:nvPr/>
        </p:nvGrpSpPr>
        <p:grpSpPr>
          <a:xfrm>
            <a:off x="2161620" y="3242167"/>
            <a:ext cx="2109788" cy="1003947"/>
            <a:chOff x="6861225" y="2989473"/>
            <a:chExt cx="3205397" cy="3220172"/>
          </a:xfrm>
          <a:solidFill>
            <a:schemeClr val="accent2"/>
          </a:solidFill>
        </p:grpSpPr>
        <p:sp>
          <p:nvSpPr>
            <p:cNvPr id="78" name="Dikdörtgen 77">
              <a:extLst>
                <a:ext uri="{FF2B5EF4-FFF2-40B4-BE49-F238E27FC236}">
                  <a16:creationId xmlns:a16="http://schemas.microsoft.com/office/drawing/2014/main" id="{2A781D43-2D6A-49B4-AB99-B5E098D23333}"/>
                </a:ext>
              </a:extLst>
            </p:cNvPr>
            <p:cNvSpPr/>
            <p:nvPr/>
          </p:nvSpPr>
          <p:spPr>
            <a:xfrm>
              <a:off x="6861225" y="2989473"/>
              <a:ext cx="3205397" cy="3220172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A465EB21-381C-49C0-8555-A303A6506F9F}"/>
                </a:ext>
              </a:extLst>
            </p:cNvPr>
            <p:cNvSpPr txBox="1"/>
            <p:nvPr/>
          </p:nvSpPr>
          <p:spPr>
            <a:xfrm>
              <a:off x="7023668" y="3041688"/>
              <a:ext cx="2697632" cy="20731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Reserved Memory 300 MB</a:t>
              </a:r>
            </a:p>
          </p:txBody>
        </p:sp>
      </p:grp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448B62F8-86DE-4377-8DCA-A57C96766808}"/>
              </a:ext>
            </a:extLst>
          </p:cNvPr>
          <p:cNvSpPr txBox="1"/>
          <p:nvPr/>
        </p:nvSpPr>
        <p:spPr>
          <a:xfrm>
            <a:off x="5476878" y="6464065"/>
            <a:ext cx="6410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https://community.cloudera.com/t5/Community-Articles/Spark-Memory-Management/ta-p/317794</a:t>
            </a:r>
          </a:p>
        </p:txBody>
      </p:sp>
    </p:spTree>
    <p:extLst>
      <p:ext uri="{BB962C8B-B14F-4D97-AF65-F5344CB8AC3E}">
        <p14:creationId xmlns:p14="http://schemas.microsoft.com/office/powerpoint/2010/main" val="3870124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Chromatica" panose="00000500000000000000" pitchFamily="50" charset="-94"/>
              </a:rPr>
              <a:t>Some important configuration parameters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846547"/>
            <a:ext cx="10130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spark.executor.memory </a:t>
            </a:r>
            <a:r>
              <a:rPr lang="en-US" sz="2400" dirty="0">
                <a:latin typeface="Chromatica" panose="00000500000000000000" pitchFamily="50" charset="-94"/>
              </a:rPr>
              <a:t>– Size of memory to use for each executor that runs the task.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spark.executor.cores </a:t>
            </a:r>
            <a:r>
              <a:rPr lang="en-US" sz="2400" dirty="0">
                <a:latin typeface="Chromatica" panose="00000500000000000000" pitchFamily="50" charset="-94"/>
              </a:rPr>
              <a:t>– Number of virtual cores.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spark.executor.instances </a:t>
            </a:r>
            <a:r>
              <a:rPr lang="en-US" sz="2400" dirty="0">
                <a:latin typeface="Chromatica" panose="00000500000000000000" pitchFamily="50" charset="-94"/>
              </a:rPr>
              <a:t>­– Number of executors. Set this parameter unless spark.dynamicAllocation.enabled is set to true.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tr-TR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spark.driver.memory </a:t>
            </a:r>
            <a:r>
              <a:rPr lang="en-US" sz="2400" dirty="0">
                <a:latin typeface="Chromatica" panose="00000500000000000000" pitchFamily="50" charset="-94"/>
              </a:rPr>
              <a:t>– Size of memory to use for the driver.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spark.driver.cores</a:t>
            </a:r>
            <a:r>
              <a:rPr lang="en-US" sz="2400" dirty="0">
                <a:latin typeface="Chromatica" panose="00000500000000000000" pitchFamily="50" charset="-94"/>
              </a:rPr>
              <a:t> – Number of virtual cores to use for the driver.</a:t>
            </a:r>
            <a:endParaRPr lang="tr-TR" sz="240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2E4681A-7D44-4885-81E6-75D00AEFDAE5}"/>
              </a:ext>
            </a:extLst>
          </p:cNvPr>
          <p:cNvSpPr/>
          <p:nvPr/>
        </p:nvSpPr>
        <p:spPr>
          <a:xfrm>
            <a:off x="909555" y="732435"/>
            <a:ext cx="10098593" cy="3064748"/>
          </a:xfrm>
          <a:prstGeom prst="rect">
            <a:avLst/>
          </a:prstGeom>
          <a:solidFill>
            <a:srgbClr val="FFE699">
              <a:alpha val="58039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6FEA3D8C-3FB7-4511-96E3-073EBD337C2D}"/>
              </a:ext>
            </a:extLst>
          </p:cNvPr>
          <p:cNvSpPr txBox="1"/>
          <p:nvPr/>
        </p:nvSpPr>
        <p:spPr>
          <a:xfrm>
            <a:off x="1780628" y="317587"/>
            <a:ext cx="86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Chromatica" panose="00000500000000000000" pitchFamily="50" charset="-94"/>
              </a:rPr>
              <a:t>Other configuration parameters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C521CE7-AD5E-4733-B768-D756FAB9BD9E}"/>
              </a:ext>
            </a:extLst>
          </p:cNvPr>
          <p:cNvSpPr txBox="1"/>
          <p:nvPr/>
        </p:nvSpPr>
        <p:spPr>
          <a:xfrm>
            <a:off x="1030596" y="982176"/>
            <a:ext cx="10130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spark.default.parallelism</a:t>
            </a:r>
            <a:r>
              <a:rPr lang="en-US" sz="2400" dirty="0">
                <a:latin typeface="Chromatica" panose="00000500000000000000" pitchFamily="50" charset="-94"/>
              </a:rPr>
              <a:t> – Default number of partitions in RDDs returned by transformations like join, reduceByKey, and parallelize when no partition number is set by the user.</a:t>
            </a:r>
            <a:r>
              <a:rPr lang="tr-TR" sz="2400" dirty="0">
                <a:latin typeface="Chromatica" panose="00000500000000000000" pitchFamily="50" charset="-94"/>
              </a:rPr>
              <a:t> (</a:t>
            </a:r>
            <a:r>
              <a:rPr lang="en-US" sz="2400" dirty="0">
                <a:latin typeface="Chromatica" panose="00000500000000000000" pitchFamily="50" charset="-94"/>
              </a:rPr>
              <a:t>total number of cores on all executor nodes or 2, whichever is larger</a:t>
            </a:r>
            <a:r>
              <a:rPr lang="tr-TR" sz="2400" dirty="0">
                <a:latin typeface="Chromatica" panose="00000500000000000000" pitchFamily="50" charset="-94"/>
              </a:rPr>
              <a:t>)</a:t>
            </a:r>
            <a:endParaRPr lang="en-US" sz="2400" dirty="0">
              <a:latin typeface="Chromatica" panose="00000500000000000000" pitchFamily="50" charset="-94"/>
            </a:endParaRPr>
          </a:p>
          <a:p>
            <a:endParaRPr lang="tr-TR" sz="2400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spark.network.timeout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– Timeout for all network transactions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tr-TR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spark.executor.heartbeatInterval </a:t>
            </a:r>
            <a:r>
              <a:rPr lang="en-US" sz="2400" dirty="0">
                <a:latin typeface="Chromatica" panose="00000500000000000000" pitchFamily="50" charset="-94"/>
              </a:rPr>
              <a:t>– Interval between each executor’s heartbeats to the driver. This value </a:t>
            </a:r>
            <a:r>
              <a:rPr lang="en-US" sz="2400" b="1" dirty="0">
                <a:latin typeface="Chromatica" panose="00000500000000000000" pitchFamily="50" charset="-94"/>
              </a:rPr>
              <a:t>should be significantly less than spark.network.timeout</a:t>
            </a:r>
            <a:r>
              <a:rPr lang="en-US" sz="2400" dirty="0">
                <a:latin typeface="Chromatica" panose="00000500000000000000" pitchFamily="50" charset="-94"/>
              </a:rPr>
              <a:t>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spark.memory.fraction </a:t>
            </a:r>
            <a:r>
              <a:rPr lang="en-US" sz="2400" dirty="0">
                <a:latin typeface="Chromatica" panose="00000500000000000000" pitchFamily="50" charset="-94"/>
              </a:rPr>
              <a:t>– Fraction of JVM heap space used for Spark execution and storage. The lower this is, the more frequently spills and cached data eviction occur.</a:t>
            </a:r>
            <a:endParaRPr lang="tr-TR" sz="2400" dirty="0">
              <a:latin typeface="Chromatica" panose="00000500000000000000" pitchFamily="50" charset="-94"/>
            </a:endParaRPr>
          </a:p>
          <a:p>
            <a:endParaRPr lang="en-US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77210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17369</TotalTime>
  <Words>2363</Words>
  <Application>Microsoft Office PowerPoint</Application>
  <PresentationFormat>Widescreen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Chromatica</vt:lpstr>
      <vt:lpstr>Consolas</vt:lpstr>
      <vt:lpstr>Courier New</vt:lpstr>
      <vt:lpstr>NeuePlakText-bold</vt:lpstr>
      <vt:lpstr>Roboto</vt:lpstr>
      <vt:lpstr>Wingdings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382</cp:revision>
  <dcterms:created xsi:type="dcterms:W3CDTF">2018-03-04T09:30:49Z</dcterms:created>
  <dcterms:modified xsi:type="dcterms:W3CDTF">2023-02-26T09:09:56Z</dcterms:modified>
</cp:coreProperties>
</file>