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3" r:id="rId3"/>
    <p:sldId id="287" r:id="rId4"/>
    <p:sldId id="313" r:id="rId5"/>
    <p:sldId id="312" r:id="rId6"/>
    <p:sldId id="280" r:id="rId7"/>
    <p:sldId id="286" r:id="rId8"/>
    <p:sldId id="284" r:id="rId9"/>
    <p:sldId id="285" r:id="rId10"/>
    <p:sldId id="314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ED7D31"/>
    <a:srgbClr val="CD1F26"/>
    <a:srgbClr val="E16A1A"/>
    <a:srgbClr val="D83339"/>
    <a:srgbClr val="7C8183"/>
    <a:srgbClr val="2E75B6"/>
    <a:srgbClr val="2E5596"/>
    <a:srgbClr val="D44149"/>
    <a:srgbClr val="E22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Açık Stil 2 - Vurgu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Orta Stil 4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Orta Stil 4 - Vurg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96433" autoAdjust="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base of Databases - Delta Lake">
            <a:extLst>
              <a:ext uri="{FF2B5EF4-FFF2-40B4-BE49-F238E27FC236}">
                <a16:creationId xmlns:a16="http://schemas.microsoft.com/office/drawing/2014/main" id="{01B5198E-4A67-457A-AFED-95571DFF1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410" y="702061"/>
            <a:ext cx="3477179" cy="270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CE68C8AA-4774-4C69-958E-1B29479BADBA}"/>
              </a:ext>
            </a:extLst>
          </p:cNvPr>
          <p:cNvSpPr txBox="1"/>
          <p:nvPr/>
        </p:nvSpPr>
        <p:spPr>
          <a:xfrm>
            <a:off x="1631575" y="4111905"/>
            <a:ext cx="8928847" cy="111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One platform to unify all of your data, analytics, and AI workloads. </a:t>
            </a: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0C836D-A5C6-5960-456C-B8A8979D9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28" y="61442"/>
            <a:ext cx="5153744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6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CD055C7-25F7-49DF-8550-A318AEE46A70}"/>
              </a:ext>
            </a:extLst>
          </p:cNvPr>
          <p:cNvSpPr txBox="1"/>
          <p:nvPr/>
        </p:nvSpPr>
        <p:spPr>
          <a:xfrm>
            <a:off x="1631576" y="1060361"/>
            <a:ext cx="8928847" cy="109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dirty="0">
                <a:latin typeface="Chromatica" panose="00000500000000000000" pitchFamily="50" charset="-94"/>
              </a:rPr>
              <a:t>Delta Lake is an open source </a:t>
            </a:r>
            <a:r>
              <a:rPr lang="en-US" sz="2800" b="1" dirty="0">
                <a:latin typeface="Chromatica" panose="00000500000000000000" pitchFamily="50" charset="-94"/>
              </a:rPr>
              <a:t>storage layer </a:t>
            </a:r>
            <a:r>
              <a:rPr lang="en-US" sz="2800" dirty="0">
                <a:latin typeface="Chromatica" panose="00000500000000000000" pitchFamily="50" charset="-94"/>
              </a:rPr>
              <a:t>that brings reliability to data lakes. 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3370AA4-2440-4A8C-A9A5-858CE996111E}"/>
              </a:ext>
            </a:extLst>
          </p:cNvPr>
          <p:cNvSpPr txBox="1"/>
          <p:nvPr/>
        </p:nvSpPr>
        <p:spPr>
          <a:xfrm>
            <a:off x="1631575" y="3429000"/>
            <a:ext cx="8928847" cy="1610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dirty="0">
                <a:latin typeface="Chromatica" panose="00000500000000000000" pitchFamily="50" charset="-94"/>
              </a:rPr>
              <a:t>Combines best of transactional reliability of databases with horizontal scalability of data lakes. </a:t>
            </a:r>
          </a:p>
        </p:txBody>
      </p:sp>
    </p:spTree>
    <p:extLst>
      <p:ext uri="{BB962C8B-B14F-4D97-AF65-F5344CB8AC3E}">
        <p14:creationId xmlns:p14="http://schemas.microsoft.com/office/powerpoint/2010/main" val="38140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CD055C7-25F7-49DF-8550-A318AEE46A70}"/>
              </a:ext>
            </a:extLst>
          </p:cNvPr>
          <p:cNvSpPr txBox="1"/>
          <p:nvPr/>
        </p:nvSpPr>
        <p:spPr>
          <a:xfrm>
            <a:off x="1362635" y="1042431"/>
            <a:ext cx="89288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dirty="0">
                <a:latin typeface="Chromatica" panose="00000500000000000000" pitchFamily="50" charset="-94"/>
              </a:rPr>
              <a:t>Delta Lake provides 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hromatica" panose="00000500000000000000" pitchFamily="50" charset="-94"/>
              </a:rPr>
              <a:t>ACID</a:t>
            </a:r>
            <a:r>
              <a:rPr lang="en-US" sz="2800" dirty="0">
                <a:latin typeface="Chromatica" panose="00000500000000000000" pitchFamily="50" charset="-94"/>
              </a:rPr>
              <a:t> transactions, 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hromatica" panose="00000500000000000000" pitchFamily="50" charset="-94"/>
              </a:rPr>
              <a:t>Scalable metadata handling, 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hromatica" panose="00000500000000000000" pitchFamily="50" charset="-94"/>
              </a:rPr>
              <a:t>Unifies streaming and batch data processing.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907CFD8-374B-4EF9-9DCF-C43774F6CE77}"/>
              </a:ext>
            </a:extLst>
          </p:cNvPr>
          <p:cNvSpPr txBox="1"/>
          <p:nvPr/>
        </p:nvSpPr>
        <p:spPr>
          <a:xfrm>
            <a:off x="1362634" y="4090431"/>
            <a:ext cx="8928847" cy="1610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Delta Lake runs on top of your existing data lake and is fully compatible with Apache Spark APIs.</a:t>
            </a:r>
          </a:p>
        </p:txBody>
      </p:sp>
    </p:spTree>
    <p:extLst>
      <p:ext uri="{BB962C8B-B14F-4D97-AF65-F5344CB8AC3E}">
        <p14:creationId xmlns:p14="http://schemas.microsoft.com/office/powerpoint/2010/main" val="366536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CFE36509-134B-45C2-AB21-E4B46D000D17}"/>
              </a:ext>
            </a:extLst>
          </p:cNvPr>
          <p:cNvSpPr txBox="1"/>
          <p:nvPr/>
        </p:nvSpPr>
        <p:spPr>
          <a:xfrm>
            <a:off x="10311497" y="6453686"/>
            <a:ext cx="1880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/>
              <a:t>Görsel: </a:t>
            </a:r>
            <a:r>
              <a:rPr lang="en-US" sz="1200" dirty="0"/>
              <a:t>https://delta.io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E8EEB-5549-584B-D2A7-A44E9307F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683" y="0"/>
            <a:ext cx="12192000" cy="65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4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010C303-22EF-433C-B1AE-E5A74ADB7F09}"/>
              </a:ext>
            </a:extLst>
          </p:cNvPr>
          <p:cNvSpPr txBox="1">
            <a:spLocks/>
          </p:cNvSpPr>
          <p:nvPr/>
        </p:nvSpPr>
        <p:spPr>
          <a:xfrm>
            <a:off x="1459396" y="365095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Delta Lake in Spark </a:t>
            </a:r>
            <a:r>
              <a:rPr lang="tr-TR" sz="3200" b="1" dirty="0" err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Stack</a:t>
            </a:r>
            <a:endParaRPr lang="en-US" sz="32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 2">
            <a:extLst>
              <a:ext uri="{FF2B5EF4-FFF2-40B4-BE49-F238E27FC236}">
                <a16:creationId xmlns:a16="http://schemas.microsoft.com/office/drawing/2014/main" id="{F670900B-91E8-4E64-B777-5E7AF9A33477}"/>
              </a:ext>
            </a:extLst>
          </p:cNvPr>
          <p:cNvGrpSpPr/>
          <p:nvPr/>
        </p:nvGrpSpPr>
        <p:grpSpPr>
          <a:xfrm>
            <a:off x="1832989" y="1289164"/>
            <a:ext cx="8382082" cy="2924267"/>
            <a:chOff x="1941112" y="2329492"/>
            <a:chExt cx="8382082" cy="2494501"/>
          </a:xfrm>
        </p:grpSpPr>
        <p:grpSp>
          <p:nvGrpSpPr>
            <p:cNvPr id="4" name="Grup 3">
              <a:extLst>
                <a:ext uri="{FF2B5EF4-FFF2-40B4-BE49-F238E27FC236}">
                  <a16:creationId xmlns:a16="http://schemas.microsoft.com/office/drawing/2014/main" id="{540F33E0-5654-479B-9881-72A77193A8F7}"/>
                </a:ext>
              </a:extLst>
            </p:cNvPr>
            <p:cNvGrpSpPr/>
            <p:nvPr/>
          </p:nvGrpSpPr>
          <p:grpSpPr>
            <a:xfrm>
              <a:off x="1941112" y="3513697"/>
              <a:ext cx="8382082" cy="1310296"/>
              <a:chOff x="1329212" y="4400117"/>
              <a:chExt cx="11958267" cy="507499"/>
            </a:xfrm>
          </p:grpSpPr>
          <p:sp>
            <p:nvSpPr>
              <p:cNvPr id="21" name="Dikdörtgen 20">
                <a:extLst>
                  <a:ext uri="{FF2B5EF4-FFF2-40B4-BE49-F238E27FC236}">
                    <a16:creationId xmlns:a16="http://schemas.microsoft.com/office/drawing/2014/main" id="{6ECBD1DC-9785-41D4-9687-2AB49B041409}"/>
                  </a:ext>
                </a:extLst>
              </p:cNvPr>
              <p:cNvSpPr/>
              <p:nvPr/>
            </p:nvSpPr>
            <p:spPr>
              <a:xfrm>
                <a:off x="1329212" y="4400117"/>
                <a:ext cx="11958267" cy="49125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hromatica" panose="00000500000000000000" pitchFamily="50" charset="-94"/>
                </a:endParaRPr>
              </a:p>
            </p:txBody>
          </p:sp>
          <p:sp>
            <p:nvSpPr>
              <p:cNvPr id="22" name="Dikdörtgen 21">
                <a:extLst>
                  <a:ext uri="{FF2B5EF4-FFF2-40B4-BE49-F238E27FC236}">
                    <a16:creationId xmlns:a16="http://schemas.microsoft.com/office/drawing/2014/main" id="{F98D47A7-0EC5-49BC-AFCF-8781CFBCA51E}"/>
                  </a:ext>
                </a:extLst>
              </p:cNvPr>
              <p:cNvSpPr/>
              <p:nvPr/>
            </p:nvSpPr>
            <p:spPr>
              <a:xfrm>
                <a:off x="1393256" y="4417521"/>
                <a:ext cx="11851199" cy="47385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hromatica" panose="00000500000000000000" pitchFamily="50" charset="-94"/>
                </a:endParaRPr>
              </a:p>
            </p:txBody>
          </p:sp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D79075D1-DD06-429A-B41E-6EDEEE2B7EF9}"/>
                  </a:ext>
                </a:extLst>
              </p:cNvPr>
              <p:cNvSpPr txBox="1"/>
              <p:nvPr/>
            </p:nvSpPr>
            <p:spPr>
              <a:xfrm>
                <a:off x="1638676" y="4480528"/>
                <a:ext cx="11605778" cy="427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rgbClr val="CD1F26"/>
                    </a:solidFill>
                    <a:latin typeface="Chromatica" panose="00000500000000000000" pitchFamily="50" charset="-94"/>
                    <a:cs typeface="Arial" panose="020B0604020202020204" pitchFamily="34" charset="0"/>
                  </a:rPr>
                  <a:t>Spark Core</a:t>
                </a:r>
                <a:r>
                  <a:rPr lang="en-US" sz="2400">
                    <a:latin typeface="Chromatica" panose="00000500000000000000" pitchFamily="50" charset="-94"/>
                    <a:cs typeface="Arial" panose="020B0604020202020204" pitchFamily="34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b="1">
                    <a:latin typeface="Chromatica" panose="00000500000000000000" pitchFamily="50" charset="-94"/>
                    <a:cs typeface="Arial" panose="020B0604020202020204" pitchFamily="34" charset="0"/>
                  </a:rPr>
                  <a:t>Unstructured:</a:t>
                </a:r>
                <a:r>
                  <a:rPr lang="en-US">
                    <a:latin typeface="Chromatica" panose="00000500000000000000" pitchFamily="50" charset="-94"/>
                    <a:cs typeface="Arial" panose="020B0604020202020204" pitchFamily="34" charset="0"/>
                  </a:rPr>
                  <a:t> RDD,</a:t>
                </a:r>
                <a:r>
                  <a:rPr lang="en-US">
                    <a:latin typeface="Chromatica" panose="00000500000000000000" pitchFamily="50" charset="-94"/>
                  </a:rPr>
                  <a:t> Accumulators, and Broadcast variables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b="1">
                    <a:latin typeface="Chromatica" panose="00000500000000000000" pitchFamily="50" charset="-94"/>
                    <a:cs typeface="Arial" panose="020B0604020202020204" pitchFamily="34" charset="0"/>
                  </a:rPr>
                  <a:t>Structured:</a:t>
                </a:r>
                <a:r>
                  <a:rPr lang="en-US">
                    <a:latin typeface="Chromatica" panose="00000500000000000000" pitchFamily="50" charset="-94"/>
                    <a:cs typeface="Arial" panose="020B0604020202020204" pitchFamily="34" charset="0"/>
                  </a:rPr>
                  <a:t> </a:t>
                </a:r>
                <a:r>
                  <a:rPr lang="en-US">
                    <a:latin typeface="Chromatica" panose="00000500000000000000" pitchFamily="50" charset="-94"/>
                  </a:rPr>
                  <a:t>DataFrames, Datasets, Spark SQL </a:t>
                </a:r>
                <a:endParaRPr lang="en-US">
                  <a:latin typeface="Chromatica" panose="00000500000000000000" pitchFamily="50" charset="-94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Grup 4">
              <a:extLst>
                <a:ext uri="{FF2B5EF4-FFF2-40B4-BE49-F238E27FC236}">
                  <a16:creationId xmlns:a16="http://schemas.microsoft.com/office/drawing/2014/main" id="{2FCC80AF-C20B-4C99-B4D0-2C56C0A21F19}"/>
                </a:ext>
              </a:extLst>
            </p:cNvPr>
            <p:cNvGrpSpPr/>
            <p:nvPr/>
          </p:nvGrpSpPr>
          <p:grpSpPr>
            <a:xfrm>
              <a:off x="1957836" y="2338820"/>
              <a:ext cx="1960704" cy="1061407"/>
              <a:chOff x="857316" y="4427827"/>
              <a:chExt cx="10492046" cy="643194"/>
            </a:xfrm>
          </p:grpSpPr>
          <p:sp>
            <p:nvSpPr>
              <p:cNvPr id="18" name="Dikdörtgen 17">
                <a:extLst>
                  <a:ext uri="{FF2B5EF4-FFF2-40B4-BE49-F238E27FC236}">
                    <a16:creationId xmlns:a16="http://schemas.microsoft.com/office/drawing/2014/main" id="{23BB5864-92E8-476D-9ECF-96C5F26F03F6}"/>
                  </a:ext>
                </a:extLst>
              </p:cNvPr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hromatica" panose="00000500000000000000" pitchFamily="50" charset="-94"/>
                </a:endParaRPr>
              </a:p>
            </p:txBody>
          </p:sp>
          <p:sp>
            <p:nvSpPr>
              <p:cNvPr id="19" name="Dikdörtgen 18">
                <a:extLst>
                  <a:ext uri="{FF2B5EF4-FFF2-40B4-BE49-F238E27FC236}">
                    <a16:creationId xmlns:a16="http://schemas.microsoft.com/office/drawing/2014/main" id="{1FFD9AD8-B0AE-4737-965C-CC2F81B62258}"/>
                  </a:ext>
                </a:extLst>
              </p:cNvPr>
              <p:cNvSpPr/>
              <p:nvPr/>
            </p:nvSpPr>
            <p:spPr>
              <a:xfrm>
                <a:off x="1008048" y="4454716"/>
                <a:ext cx="10244737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hromatica" panose="00000500000000000000" pitchFamily="50" charset="-94"/>
                </a:endParaRPr>
              </a:p>
            </p:txBody>
          </p:sp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D142237A-632B-45D2-B548-CC37A9BE5F17}"/>
                  </a:ext>
                </a:extLst>
              </p:cNvPr>
              <p:cNvSpPr txBox="1"/>
              <p:nvPr/>
            </p:nvSpPr>
            <p:spPr>
              <a:xfrm>
                <a:off x="1145610" y="4652988"/>
                <a:ext cx="9915458" cy="238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rgbClr val="CD1F26"/>
                    </a:solidFill>
                    <a:latin typeface="Chromatica" panose="00000500000000000000" pitchFamily="50" charset="-94"/>
                    <a:cs typeface="Arial" panose="020B0604020202020204" pitchFamily="34" charset="0"/>
                  </a:rPr>
                  <a:t>Spark SQL</a:t>
                </a:r>
              </a:p>
            </p:txBody>
          </p:sp>
        </p:grpSp>
        <p:grpSp>
          <p:nvGrpSpPr>
            <p:cNvPr id="6" name="Grup 5">
              <a:extLst>
                <a:ext uri="{FF2B5EF4-FFF2-40B4-BE49-F238E27FC236}">
                  <a16:creationId xmlns:a16="http://schemas.microsoft.com/office/drawing/2014/main" id="{F17302DD-9EBA-424B-8B1B-02D3A3712A0F}"/>
                </a:ext>
              </a:extLst>
            </p:cNvPr>
            <p:cNvGrpSpPr/>
            <p:nvPr/>
          </p:nvGrpSpPr>
          <p:grpSpPr>
            <a:xfrm>
              <a:off x="3930649" y="2341990"/>
              <a:ext cx="2079245" cy="1061407"/>
              <a:chOff x="857316" y="4427827"/>
              <a:chExt cx="10641443" cy="643194"/>
            </a:xfrm>
          </p:grpSpPr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4AFA4964-4708-4E32-8F35-199FFB0CEED9}"/>
                  </a:ext>
                </a:extLst>
              </p:cNvPr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hromatica" panose="00000500000000000000" pitchFamily="50" charset="-94"/>
                </a:endParaRPr>
              </a:p>
            </p:txBody>
          </p:sp>
          <p:sp>
            <p:nvSpPr>
              <p:cNvPr id="16" name="Dikdörtgen 15">
                <a:extLst>
                  <a:ext uri="{FF2B5EF4-FFF2-40B4-BE49-F238E27FC236}">
                    <a16:creationId xmlns:a16="http://schemas.microsoft.com/office/drawing/2014/main" id="{98B43957-55B8-4BAC-B6AD-FBCFC53061DC}"/>
                  </a:ext>
                </a:extLst>
              </p:cNvPr>
              <p:cNvSpPr/>
              <p:nvPr/>
            </p:nvSpPr>
            <p:spPr>
              <a:xfrm>
                <a:off x="992102" y="4454716"/>
                <a:ext cx="10357260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hromatica" panose="00000500000000000000" pitchFamily="50" charset="-94"/>
                </a:endParaRPr>
              </a:p>
            </p:txBody>
          </p:sp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3A4584CF-8B31-4C0D-AEDC-7DB429C0283A}"/>
                  </a:ext>
                </a:extLst>
              </p:cNvPr>
              <p:cNvSpPr txBox="1"/>
              <p:nvPr/>
            </p:nvSpPr>
            <p:spPr>
              <a:xfrm>
                <a:off x="1084470" y="4655873"/>
                <a:ext cx="10414289" cy="238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rgbClr val="CD1F26"/>
                    </a:solidFill>
                    <a:latin typeface="Chromatica" panose="00000500000000000000" pitchFamily="50" charset="-94"/>
                    <a:cs typeface="Arial" panose="020B0604020202020204" pitchFamily="34" charset="0"/>
                  </a:rPr>
                  <a:t>Spark MLlib</a:t>
                </a:r>
              </a:p>
            </p:txBody>
          </p:sp>
        </p:grpSp>
        <p:grpSp>
          <p:nvGrpSpPr>
            <p:cNvPr id="7" name="Grup 6">
              <a:extLst>
                <a:ext uri="{FF2B5EF4-FFF2-40B4-BE49-F238E27FC236}">
                  <a16:creationId xmlns:a16="http://schemas.microsoft.com/office/drawing/2014/main" id="{600193CA-DB93-4B14-89D6-8A9B2BDEA7B0}"/>
                </a:ext>
              </a:extLst>
            </p:cNvPr>
            <p:cNvGrpSpPr/>
            <p:nvPr/>
          </p:nvGrpSpPr>
          <p:grpSpPr>
            <a:xfrm>
              <a:off x="6037196" y="2334736"/>
              <a:ext cx="2129332" cy="1061407"/>
              <a:chOff x="857316" y="4427827"/>
              <a:chExt cx="10642779" cy="643194"/>
            </a:xfrm>
          </p:grpSpPr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8E8DC253-8A7A-41F3-A80C-89EB25FBD9E0}"/>
                  </a:ext>
                </a:extLst>
              </p:cNvPr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hromatica" panose="00000500000000000000" pitchFamily="50" charset="-94"/>
                </a:endParaRPr>
              </a:p>
            </p:txBody>
          </p:sp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6A562DCA-68ED-4CD4-A053-7218F5ED3E29}"/>
                  </a:ext>
                </a:extLst>
              </p:cNvPr>
              <p:cNvSpPr/>
              <p:nvPr/>
            </p:nvSpPr>
            <p:spPr>
              <a:xfrm>
                <a:off x="1008048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hromatica" panose="00000500000000000000" pitchFamily="50" charset="-94"/>
                </a:endParaRPr>
              </a:p>
            </p:txBody>
          </p:sp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94211FFC-68F3-48BF-A17A-21CAEC16E4B6}"/>
                  </a:ext>
                </a:extLst>
              </p:cNvPr>
              <p:cNvSpPr txBox="1"/>
              <p:nvPr/>
            </p:nvSpPr>
            <p:spPr>
              <a:xfrm>
                <a:off x="1085808" y="4557560"/>
                <a:ext cx="10414287" cy="429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rgbClr val="CD1F26"/>
                    </a:solidFill>
                    <a:latin typeface="Chromatica" panose="00000500000000000000" pitchFamily="50" charset="-94"/>
                    <a:cs typeface="Arial" panose="020B0604020202020204" pitchFamily="34" charset="0"/>
                  </a:rPr>
                  <a:t>Spark Streaming</a:t>
                </a:r>
              </a:p>
            </p:txBody>
          </p:sp>
        </p:grpSp>
        <p:grpSp>
          <p:nvGrpSpPr>
            <p:cNvPr id="8" name="Grup 7">
              <a:extLst>
                <a:ext uri="{FF2B5EF4-FFF2-40B4-BE49-F238E27FC236}">
                  <a16:creationId xmlns:a16="http://schemas.microsoft.com/office/drawing/2014/main" id="{107162BC-AB00-4A9F-81A7-34D39C535296}"/>
                </a:ext>
              </a:extLst>
            </p:cNvPr>
            <p:cNvGrpSpPr/>
            <p:nvPr/>
          </p:nvGrpSpPr>
          <p:grpSpPr>
            <a:xfrm>
              <a:off x="8193862" y="2329492"/>
              <a:ext cx="2129332" cy="1061407"/>
              <a:chOff x="857316" y="4427827"/>
              <a:chExt cx="10642779" cy="643194"/>
            </a:xfrm>
          </p:grpSpPr>
          <p:sp>
            <p:nvSpPr>
              <p:cNvPr id="9" name="Dikdörtgen 8">
                <a:extLst>
                  <a:ext uri="{FF2B5EF4-FFF2-40B4-BE49-F238E27FC236}">
                    <a16:creationId xmlns:a16="http://schemas.microsoft.com/office/drawing/2014/main" id="{A1B897AB-5D95-4255-B249-79908EB324CD}"/>
                  </a:ext>
                </a:extLst>
              </p:cNvPr>
              <p:cNvSpPr/>
              <p:nvPr/>
            </p:nvSpPr>
            <p:spPr>
              <a:xfrm>
                <a:off x="857316" y="4427827"/>
                <a:ext cx="10642779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hromatica" panose="00000500000000000000" pitchFamily="50" charset="-94"/>
                </a:endParaRPr>
              </a:p>
            </p:txBody>
          </p:sp>
          <p:sp>
            <p:nvSpPr>
              <p:cNvPr id="10" name="Dikdörtgen 9">
                <a:extLst>
                  <a:ext uri="{FF2B5EF4-FFF2-40B4-BE49-F238E27FC236}">
                    <a16:creationId xmlns:a16="http://schemas.microsoft.com/office/drawing/2014/main" id="{0B751B26-BA7D-4A4A-95C5-210D3BDC2012}"/>
                  </a:ext>
                </a:extLst>
              </p:cNvPr>
              <p:cNvSpPr/>
              <p:nvPr/>
            </p:nvSpPr>
            <p:spPr>
              <a:xfrm>
                <a:off x="1008046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hromatica" panose="00000500000000000000" pitchFamily="50" charset="-94"/>
                </a:endParaRPr>
              </a:p>
            </p:txBody>
          </p:sp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83119730-F7D2-46C6-B25A-79FF41F9B88E}"/>
                  </a:ext>
                </a:extLst>
              </p:cNvPr>
              <p:cNvSpPr txBox="1"/>
              <p:nvPr/>
            </p:nvSpPr>
            <p:spPr>
              <a:xfrm>
                <a:off x="1085808" y="4557560"/>
                <a:ext cx="10414287" cy="429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rgbClr val="CD1F26"/>
                    </a:solidFill>
                    <a:latin typeface="Chromatica" panose="00000500000000000000" pitchFamily="50" charset="-94"/>
                    <a:cs typeface="Arial" panose="020B0604020202020204" pitchFamily="34" charset="0"/>
                  </a:rPr>
                  <a:t>Spark GraphX</a:t>
                </a:r>
              </a:p>
            </p:txBody>
          </p:sp>
        </p:grpSp>
      </p:grpSp>
      <p:sp>
        <p:nvSpPr>
          <p:cNvPr id="24" name="Dikdörtgen 23">
            <a:extLst>
              <a:ext uri="{FF2B5EF4-FFF2-40B4-BE49-F238E27FC236}">
                <a16:creationId xmlns:a16="http://schemas.microsoft.com/office/drawing/2014/main" id="{2303444F-86DA-48F2-B6DE-96A24689F3B3}"/>
              </a:ext>
            </a:extLst>
          </p:cNvPr>
          <p:cNvSpPr/>
          <p:nvPr/>
        </p:nvSpPr>
        <p:spPr>
          <a:xfrm>
            <a:off x="1802831" y="4944527"/>
            <a:ext cx="8382082" cy="557641"/>
          </a:xfrm>
          <a:prstGeom prst="rect">
            <a:avLst/>
          </a:prstGeom>
          <a:solidFill>
            <a:srgbClr val="ED7D3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</a:rPr>
              <a:t>Delta Lake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hromatica" panose="00000500000000000000" pitchFamily="50" charset="-94"/>
            </a:endParaRP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DC4D2166-F0AA-49B3-9418-4E72FBB4C3FE}"/>
              </a:ext>
            </a:extLst>
          </p:cNvPr>
          <p:cNvSpPr/>
          <p:nvPr/>
        </p:nvSpPr>
        <p:spPr>
          <a:xfrm>
            <a:off x="1802831" y="4953031"/>
            <a:ext cx="8382082" cy="557641"/>
          </a:xfrm>
          <a:prstGeom prst="rect">
            <a:avLst/>
          </a:prstGeom>
          <a:solidFill>
            <a:srgbClr val="9DC3E6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</a:rPr>
              <a:t>Storage (HDFS, S3, etc.)</a:t>
            </a: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32200825-2FBA-48F7-AF49-45CF01670541}"/>
              </a:ext>
            </a:extLst>
          </p:cNvPr>
          <p:cNvSpPr/>
          <p:nvPr/>
        </p:nvSpPr>
        <p:spPr>
          <a:xfrm>
            <a:off x="1832989" y="4248569"/>
            <a:ext cx="8382082" cy="557641"/>
          </a:xfrm>
          <a:prstGeom prst="rect">
            <a:avLst/>
          </a:prstGeom>
          <a:solidFill>
            <a:srgbClr val="9DC3E6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</a:rPr>
              <a:t>Cluster Managers(YARN, Mesos, Standalone, K8s)</a:t>
            </a:r>
          </a:p>
        </p:txBody>
      </p:sp>
    </p:spTree>
    <p:extLst>
      <p:ext uri="{BB962C8B-B14F-4D97-AF65-F5344CB8AC3E}">
        <p14:creationId xmlns:p14="http://schemas.microsoft.com/office/powerpoint/2010/main" val="21650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00157 0.09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63438FCB-E4CA-4E94-AA10-8B4C4C2BA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49581"/>
              </p:ext>
            </p:extLst>
          </p:nvPr>
        </p:nvGraphicFramePr>
        <p:xfrm>
          <a:off x="631030" y="371476"/>
          <a:ext cx="10929940" cy="613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485">
                  <a:extLst>
                    <a:ext uri="{9D8B030D-6E8A-4147-A177-3AD203B41FA5}">
                      <a16:colId xmlns:a16="http://schemas.microsoft.com/office/drawing/2014/main" val="668582130"/>
                    </a:ext>
                  </a:extLst>
                </a:gridCol>
                <a:gridCol w="2732485">
                  <a:extLst>
                    <a:ext uri="{9D8B030D-6E8A-4147-A177-3AD203B41FA5}">
                      <a16:colId xmlns:a16="http://schemas.microsoft.com/office/drawing/2014/main" val="2627766164"/>
                    </a:ext>
                  </a:extLst>
                </a:gridCol>
                <a:gridCol w="2732485">
                  <a:extLst>
                    <a:ext uri="{9D8B030D-6E8A-4147-A177-3AD203B41FA5}">
                      <a16:colId xmlns:a16="http://schemas.microsoft.com/office/drawing/2014/main" val="4020794922"/>
                    </a:ext>
                  </a:extLst>
                </a:gridCol>
                <a:gridCol w="2732485">
                  <a:extLst>
                    <a:ext uri="{9D8B030D-6E8A-4147-A177-3AD203B41FA5}">
                      <a16:colId xmlns:a16="http://schemas.microsoft.com/office/drawing/2014/main" val="2821370751"/>
                    </a:ext>
                  </a:extLst>
                </a:gridCol>
              </a:tblGrid>
              <a:tr h="734920">
                <a:tc>
                  <a:txBody>
                    <a:bodyPr/>
                    <a:lstStyle/>
                    <a:p>
                      <a:endParaRPr lang="tr-TR" sz="28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Chromatica" panose="00000500000000000000" pitchFamily="50" charset="-94"/>
                        </a:rPr>
                        <a:t>RDMS DW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Chromatica" panose="00000500000000000000" pitchFamily="50" charset="-94"/>
                        </a:rPr>
                        <a:t>Hadoop MapReduce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Chromatica" panose="00000500000000000000" pitchFamily="50" charset="-94"/>
                        </a:rPr>
                        <a:t>Apache Spark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48862"/>
                  </a:ext>
                </a:extLst>
              </a:tr>
              <a:tr h="793976">
                <a:tc>
                  <a:txBody>
                    <a:bodyPr/>
                    <a:lstStyle/>
                    <a:p>
                      <a:r>
                        <a:rPr lang="en-US" sz="1800" noProof="0">
                          <a:latin typeface="Chromatica" panose="00000500000000000000" pitchFamily="50" charset="-94"/>
                        </a:rPr>
                        <a:t>Separate Compute &amp;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897291"/>
                  </a:ext>
                </a:extLst>
              </a:tr>
              <a:tr h="793976">
                <a:tc>
                  <a:txBody>
                    <a:bodyPr/>
                    <a:lstStyle/>
                    <a:p>
                      <a:r>
                        <a:rPr lang="en-US" sz="1800" noProof="0">
                          <a:latin typeface="Chromatica" panose="00000500000000000000" pitchFamily="50" charset="-94"/>
                        </a:rPr>
                        <a:t>More than an SQL (ML, stream, graph vb.)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189815"/>
                  </a:ext>
                </a:extLst>
              </a:tr>
              <a:tr h="793976">
                <a:tc>
                  <a:txBody>
                    <a:bodyPr/>
                    <a:lstStyle/>
                    <a:p>
                      <a:r>
                        <a:rPr lang="en-US" sz="1800" noProof="0">
                          <a:latin typeface="Chromatica" panose="00000500000000000000" pitchFamily="50" charset="-94"/>
                        </a:rPr>
                        <a:t>Open Source at 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142909"/>
                  </a:ext>
                </a:extLst>
              </a:tr>
              <a:tr h="793976">
                <a:tc>
                  <a:txBody>
                    <a:bodyPr/>
                    <a:lstStyle/>
                    <a:p>
                      <a:r>
                        <a:rPr lang="en-US" sz="1800" noProof="0">
                          <a:latin typeface="Chromatica" panose="00000500000000000000" pitchFamily="50" charset="-94"/>
                        </a:rPr>
                        <a:t>SQL &amp;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74142"/>
                  </a:ext>
                </a:extLst>
              </a:tr>
              <a:tr h="793976">
                <a:tc>
                  <a:txBody>
                    <a:bodyPr/>
                    <a:lstStyle/>
                    <a:p>
                      <a:r>
                        <a:rPr lang="en-US" sz="1800" noProof="0">
                          <a:latin typeface="Chromatica" panose="00000500000000000000" pitchFamily="50" charset="-94"/>
                        </a:rPr>
                        <a:t>Data Model &amp; Catalog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878623"/>
                  </a:ext>
                </a:extLst>
              </a:tr>
              <a:tr h="757377">
                <a:tc>
                  <a:txBody>
                    <a:bodyPr/>
                    <a:lstStyle/>
                    <a:p>
                      <a:r>
                        <a:rPr lang="en-US" sz="1800" noProof="0">
                          <a:latin typeface="Chromatica" panose="00000500000000000000" pitchFamily="50" charset="-94"/>
                        </a:rPr>
                        <a:t>ACID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850233"/>
                  </a:ext>
                </a:extLst>
              </a:tr>
              <a:tr h="582730"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latin typeface="Chromatica" panose="00000500000000000000" pitchFamily="50" charset="-94"/>
                        </a:rPr>
                        <a:t>Data Science at 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739147"/>
                  </a:ext>
                </a:extLst>
              </a:tr>
            </a:tbl>
          </a:graphicData>
        </a:graphic>
      </p:graphicFrame>
      <p:pic>
        <p:nvPicPr>
          <p:cNvPr id="7" name="Resim 6">
            <a:extLst>
              <a:ext uri="{FF2B5EF4-FFF2-40B4-BE49-F238E27FC236}">
                <a16:creationId xmlns:a16="http://schemas.microsoft.com/office/drawing/2014/main" id="{69F11706-7B10-4A64-B14A-7F18CE6031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99" y="1471612"/>
            <a:ext cx="500063" cy="500063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9F9C7998-17EC-412B-A645-C9C8505E70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40" y="1471612"/>
            <a:ext cx="509092" cy="500063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455E022-C7A4-4201-8ECE-ED43A4A3A6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865" y="1471611"/>
            <a:ext cx="509092" cy="500063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B3230DF4-69FD-46F5-B0BC-BDF7780A2D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102" y="2252662"/>
            <a:ext cx="500063" cy="500063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5335A7F5-2D54-413E-86CA-4F2E3A5FE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837" y="2252662"/>
            <a:ext cx="509092" cy="500063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FC2B4F8A-F133-4703-8977-3A44D5A38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597" y="2252662"/>
            <a:ext cx="509092" cy="500063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2E12C7B9-375A-4F2F-B471-C210D7AEC3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98" y="3073445"/>
            <a:ext cx="500063" cy="500063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1663C0C9-F37D-4475-A0F1-47C1EE035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837" y="3033712"/>
            <a:ext cx="509092" cy="500063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EE0C6D08-DE67-49C3-9295-C9F6241352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597" y="3005136"/>
            <a:ext cx="509092" cy="500063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ACAF79D3-DAB5-47C0-9D72-2A04CFB22B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281" y="3848916"/>
            <a:ext cx="509092" cy="500063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17FC26FC-4642-4328-82D4-327CF89780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869" y="3868783"/>
            <a:ext cx="500063" cy="500063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287239A7-A8AC-4895-A40E-0C25161CFF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123" y="3757610"/>
            <a:ext cx="509092" cy="500063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547DC604-143D-4BEE-BCF2-FE08863C0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69" y="4669699"/>
            <a:ext cx="509092" cy="500063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E95D4DCA-2E43-492D-8833-BC96EB380E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998" y="4619621"/>
            <a:ext cx="500063" cy="500063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A8D1C2E-EEE5-46F6-8CE6-24C3A187F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597" y="4613329"/>
            <a:ext cx="509092" cy="500063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D5CE9B1B-E7CD-4924-BC80-955A9F009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34" y="5397989"/>
            <a:ext cx="509092" cy="500063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6B6AA0EE-B37F-4E06-A603-123116C188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56" y="5430883"/>
            <a:ext cx="500063" cy="500063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BAA204CA-ABA2-4547-90D7-25BC0A7871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937" y="5397988"/>
            <a:ext cx="509092" cy="500063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E54E3CDA-5A24-4B35-9A24-7D00E71128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34" y="6089471"/>
            <a:ext cx="500063" cy="500063"/>
          </a:xfrm>
          <a:prstGeom prst="rect">
            <a:avLst/>
          </a:prstGeom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4834AD03-72D7-4ACB-97F5-77FE81CB7A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998" y="6089470"/>
            <a:ext cx="500063" cy="500063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158710CA-E98F-4C2A-8CBA-95DAF45563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937" y="6071205"/>
            <a:ext cx="509092" cy="500063"/>
          </a:xfrm>
          <a:prstGeom prst="rect">
            <a:avLst/>
          </a:prstGeom>
        </p:spPr>
      </p:pic>
      <p:pic>
        <p:nvPicPr>
          <p:cNvPr id="36" name="Picture 2" descr="Database of Databases - Delta Lake">
            <a:extLst>
              <a:ext uri="{FF2B5EF4-FFF2-40B4-BE49-F238E27FC236}">
                <a16:creationId xmlns:a16="http://schemas.microsoft.com/office/drawing/2014/main" id="{9C9244DD-5656-496E-B3F6-8A5CF23D2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499" y="5320629"/>
            <a:ext cx="821000" cy="63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7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Some Important Offerings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224457" y="1147845"/>
            <a:ext cx="978083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ACID guarantees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Scalable data and metadata handling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Audit History and Time travel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Schema enforcement and schema evolution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Support for deletes, updates, and merge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Streaming and batch unification</a:t>
            </a:r>
          </a:p>
        </p:txBody>
      </p:sp>
    </p:spTree>
    <p:extLst>
      <p:ext uri="{BB962C8B-B14F-4D97-AF65-F5344CB8AC3E}">
        <p14:creationId xmlns:p14="http://schemas.microsoft.com/office/powerpoint/2010/main" val="8710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5699D6-97D2-4234-A4B4-8BD9F897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Example SparkSession for Spark 3.1</a:t>
            </a:r>
            <a:endParaRPr lang="en-US" sz="3200">
              <a:latin typeface="Chromatica" panose="00000500000000000000" pitchFamily="50" charset="-9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B28926-EA59-4107-8CC5-EA27DE2A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840"/>
            <a:ext cx="100610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spark = pyspark.sql.SparkSession.builder.appName("MyApp") \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.config("spark.jars.packages", 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io.delta:delta-core_2.12:1.0.0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") \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.config("spark.sql.extensions", "io.delta.sql.DeltaSparkSessionExtension") \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.config("spark.sql.catalog.spark_catalog", "org.apache.spark.sql.delta.catalog.DeltaCatalog") \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.getOrCreate()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from delta.tables import *</a:t>
            </a:r>
          </a:p>
        </p:txBody>
      </p:sp>
    </p:spTree>
    <p:extLst>
      <p:ext uri="{BB962C8B-B14F-4D97-AF65-F5344CB8AC3E}">
        <p14:creationId xmlns:p14="http://schemas.microsoft.com/office/powerpoint/2010/main" val="149584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5699D6-97D2-4234-A4B4-8BD9F897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Example SparkSession for Spark 2.4.0</a:t>
            </a:r>
            <a:endParaRPr lang="en-US" sz="3200">
              <a:latin typeface="Chromatica" panose="00000500000000000000" pitchFamily="50" charset="-9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B28926-EA59-4107-8CC5-EA27DE2A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840"/>
            <a:ext cx="100610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spark = pyspark.sql.SparkSession.builder.appName("MyApp") \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.config("spark.jars.packages", 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io.delta:delta-core_2.11:0.6.1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") \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.config("spark.sql.extensions", "io.delta.sql.DeltaSparkSessionExtension") \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.config("spark.sql.catalog.spark_catalog", "org.apache.spark.sql.delta.catalog.DeltaCatalog") \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.getOrCreate()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from delta.tables import *</a:t>
            </a:r>
          </a:p>
        </p:txBody>
      </p:sp>
    </p:spTree>
    <p:extLst>
      <p:ext uri="{BB962C8B-B14F-4D97-AF65-F5344CB8AC3E}">
        <p14:creationId xmlns:p14="http://schemas.microsoft.com/office/powerpoint/2010/main" val="1992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7918</TotalTime>
  <Words>411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Chromatica</vt:lpstr>
      <vt:lpstr>Courier New</vt:lpstr>
      <vt:lpstr>Wingdings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Important Offerings</vt:lpstr>
      <vt:lpstr>Example SparkSession for Spark 3.1</vt:lpstr>
      <vt:lpstr>Example SparkSession for Spark 2.4.0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185</cp:revision>
  <dcterms:created xsi:type="dcterms:W3CDTF">2018-03-04T09:30:49Z</dcterms:created>
  <dcterms:modified xsi:type="dcterms:W3CDTF">2023-03-03T05:54:42Z</dcterms:modified>
</cp:coreProperties>
</file>