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03" r:id="rId3"/>
    <p:sldId id="310" r:id="rId4"/>
    <p:sldId id="311" r:id="rId5"/>
    <p:sldId id="301" r:id="rId6"/>
    <p:sldId id="297" r:id="rId7"/>
    <p:sldId id="330" r:id="rId8"/>
    <p:sldId id="325" r:id="rId9"/>
    <p:sldId id="299" r:id="rId10"/>
    <p:sldId id="316" r:id="rId11"/>
    <p:sldId id="312" r:id="rId12"/>
    <p:sldId id="300" r:id="rId13"/>
    <p:sldId id="314" r:id="rId14"/>
    <p:sldId id="315" r:id="rId15"/>
    <p:sldId id="313" r:id="rId16"/>
    <p:sldId id="328" r:id="rId17"/>
    <p:sldId id="317" r:id="rId18"/>
    <p:sldId id="318" r:id="rId19"/>
    <p:sldId id="319" r:id="rId20"/>
    <p:sldId id="329" r:id="rId21"/>
    <p:sldId id="326" r:id="rId22"/>
    <p:sldId id="322" r:id="rId23"/>
    <p:sldId id="332" r:id="rId24"/>
    <p:sldId id="331" r:id="rId25"/>
  </p:sldIdLst>
  <p:sldSz cx="9144000" cy="5143500" type="screen16x9"/>
  <p:notesSz cx="6858000" cy="9144000"/>
  <p:defaultTextStyle>
    <a:defPPr marL="0" marR="0" indent="0" algn="l" defTabSz="3428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17143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342874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514311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685749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857186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028622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20006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37149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ytun Morgul" initials="OM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17F"/>
    <a:srgbClr val="51504F"/>
    <a:srgbClr val="A33C24"/>
    <a:srgbClr val="A13E25"/>
    <a:srgbClr val="373535"/>
    <a:srgbClr val="A6A6A6"/>
    <a:srgbClr val="CC3300"/>
    <a:srgbClr val="FF99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85019" autoAdjust="0"/>
  </p:normalViewPr>
  <p:slideViewPr>
    <p:cSldViewPr snapToGrid="0" snapToObjects="1">
      <p:cViewPr varScale="1">
        <p:scale>
          <a:sx n="124" d="100"/>
          <a:sy n="124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3:43.539" idx="1">
    <p:pos x="290" y="-3487"/>
    <p:text>Eğitim başlığı hem sayfaya, hem de solundaki noktaya, hem de miuul logusuna göre ortalanmış olarak şekilde büyük yazılacak. (Chromatica Regular, 96pt)
Modül 1-2-3 gibi yazmayalım ve söylemeyelim anlatırken. Eğitimler teker teker de satılacağı için, Path’den de bahsetmeyelim.
Ekran bazen gerekli yerlere zoom yapsın bilmeyenler de ogrensin. Vahitle erkan yapıyor bunu.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1pPr>
    <a:lvl2pPr indent="8571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2pPr>
    <a:lvl3pPr indent="171438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3pPr>
    <a:lvl4pPr indent="257156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4pPr>
    <a:lvl5pPr indent="342874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5pPr>
    <a:lvl6pPr indent="428592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6pPr>
    <a:lvl7pPr indent="514311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7pPr>
    <a:lvl8pPr indent="600030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8pPr>
    <a:lvl9pPr indent="68574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6117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53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00217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682855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00921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39640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15955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00534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26437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19300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860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060490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229750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04792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27418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782320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8044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68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2952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114577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49184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205680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66442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1107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0504" y="4447452"/>
            <a:ext cx="8239126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965623"/>
            <a:ext cx="8239127" cy="1743075"/>
          </a:xfrm>
          <a:prstGeom prst="rect">
            <a:avLst/>
          </a:prstGeom>
        </p:spPr>
        <p:txBody>
          <a:bodyPr anchor="b"/>
          <a:lstStyle>
            <a:lvl1pPr>
              <a:defRPr sz="4350" spc="-87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505" y="2708698"/>
            <a:ext cx="8239125" cy="714375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845317"/>
            <a:ext cx="8239125" cy="145286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403473"/>
            <a:ext cx="8239125" cy="271559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3098320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11260" y="4003298"/>
            <a:ext cx="7575020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57722" y="1852450"/>
            <a:ext cx="7828558" cy="1438605"/>
          </a:xfrm>
          <a:prstGeom prst="rect">
            <a:avLst/>
          </a:prstGeom>
        </p:spPr>
        <p:txBody>
          <a:bodyPr/>
          <a:lstStyle>
            <a:lvl1pPr marL="239596" indent="-17621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239596" indent="-476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239596" indent="1666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39596" indent="33813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39596" indent="5095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5910264" y="381003"/>
            <a:ext cx="2789662" cy="22311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5062540" y="1491853"/>
            <a:ext cx="3914775" cy="45563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52388" y="185740"/>
            <a:ext cx="6229350" cy="46720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500063" y="-2071688"/>
            <a:ext cx="10144125" cy="8115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433385" y="-485775"/>
            <a:ext cx="10029825" cy="6007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2671765"/>
            <a:ext cx="8239125" cy="1743075"/>
          </a:xfrm>
          <a:prstGeom prst="rect">
            <a:avLst/>
          </a:prstGeom>
        </p:spPr>
        <p:txBody>
          <a:bodyPr anchor="b"/>
          <a:lstStyle>
            <a:lvl1pPr>
              <a:defRPr sz="4350" spc="-87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52887" y="414805"/>
            <a:ext cx="8238233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2440" y="4353718"/>
            <a:ext cx="8239125" cy="418857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4114801" y="-76200"/>
            <a:ext cx="4554314" cy="53006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76250"/>
            <a:ext cx="3667125" cy="220585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2440" y="2647716"/>
            <a:ext cx="3667125" cy="2019534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3667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593190"/>
            <a:ext cx="3667125" cy="3096236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4572000" y="-152723"/>
            <a:ext cx="4093828" cy="54584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3667125" cy="538163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1700215"/>
            <a:ext cx="8239127" cy="1743075"/>
          </a:xfrm>
          <a:prstGeom prst="rect">
            <a:avLst/>
          </a:prstGeom>
        </p:spPr>
        <p:txBody>
          <a:bodyPr anchor="ctr"/>
          <a:lstStyle>
            <a:lvl1pPr>
              <a:defRPr sz="4350" b="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3"/>
            <a:ext cx="8239125" cy="538106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8239125" cy="538163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1pPr>
            <a:lvl2pPr marL="0" indent="17145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2pPr>
            <a:lvl3pPr marL="0" indent="34289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3pPr>
            <a:lvl4pPr marL="0" indent="51434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4pPr>
            <a:lvl5pPr marL="0" indent="685801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4"/>
            <a:ext cx="8239125" cy="53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1593192"/>
            <a:ext cx="8239125" cy="3096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39385"/>
            <a:ext cx="195567" cy="2064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19076">
              <a:defRPr sz="675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28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4572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6858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9144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142999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371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6002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18288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0574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stronomer.io/certification/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ython ile Veri Bilimi"/>
          <p:cNvSpPr txBox="1"/>
          <p:nvPr/>
        </p:nvSpPr>
        <p:spPr>
          <a:xfrm>
            <a:off x="1582522" y="2789097"/>
            <a:ext cx="6043493" cy="176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9600">
                <a:solidFill>
                  <a:srgbClr val="333333"/>
                </a:solidFill>
                <a:latin typeface="Chromatica Regular"/>
                <a:ea typeface="Chromatica Regular"/>
                <a:cs typeface="Chromatica Regular"/>
                <a:sym typeface="Chromatica Regular"/>
              </a:defRPr>
            </a:lvl1pPr>
          </a:lstStyle>
          <a:p>
            <a:pPr algn="ctr"/>
            <a:r>
              <a:rPr lang="en-US" sz="2400" i="1" dirty="0">
                <a:solidFill>
                  <a:srgbClr val="51504F"/>
                </a:solidFill>
              </a:rPr>
              <a:t>"If a human operator needs to touch your system during normal operation, you have a bug."</a:t>
            </a:r>
          </a:p>
          <a:p>
            <a:pPr algn="ctr"/>
            <a:endParaRPr lang="en-US" sz="2400" i="1" dirty="0">
              <a:solidFill>
                <a:srgbClr val="51504F"/>
              </a:solidFill>
            </a:endParaRPr>
          </a:p>
          <a:p>
            <a:pPr algn="r"/>
            <a:r>
              <a:rPr lang="en-US" sz="1600" i="1" dirty="0">
                <a:solidFill>
                  <a:srgbClr val="51504F"/>
                </a:solidFill>
              </a:rPr>
              <a:t>Carla Geisser, Google SRE</a:t>
            </a:r>
          </a:p>
        </p:txBody>
      </p:sp>
      <p:pic>
        <p:nvPicPr>
          <p:cNvPr id="1026" name="Picture 2" descr="Apache Airflow - Wikipedia">
            <a:extLst>
              <a:ext uri="{FF2B5EF4-FFF2-40B4-BE49-F238E27FC236}">
                <a16:creationId xmlns:a16="http://schemas.microsoft.com/office/drawing/2014/main" id="{99B71162-BA02-4DFF-9F34-596884532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679" y="365349"/>
            <a:ext cx="5149195" cy="198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1559342" y="167629"/>
            <a:ext cx="5817784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2800" b="1">
                <a:latin typeface="Chromatica" panose="00000500000000000000" pitchFamily="50" charset="-94"/>
              </a:rPr>
              <a:t>Terminology on Use-case</a:t>
            </a:r>
            <a:endParaRPr lang="en-US" sz="1350">
              <a:latin typeface="Chromatica" panose="00000500000000000000" pitchFamily="50" charset="-94"/>
            </a:endParaRPr>
          </a:p>
        </p:txBody>
      </p:sp>
      <p:pic>
        <p:nvPicPr>
          <p:cNvPr id="4" name="csv-7">
            <a:extLst>
              <a:ext uri="{FF2B5EF4-FFF2-40B4-BE49-F238E27FC236}">
                <a16:creationId xmlns:a16="http://schemas.microsoft.com/office/drawing/2014/main" id="{0F76EF87-0FA6-43E2-9B5B-04E6AA4FDB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3" y="1511845"/>
            <a:ext cx="469359" cy="469359"/>
          </a:xfrm>
          <a:prstGeom prst="rect">
            <a:avLst/>
          </a:prstGeom>
        </p:spPr>
      </p:pic>
      <p:pic>
        <p:nvPicPr>
          <p:cNvPr id="7" name="csv-6">
            <a:extLst>
              <a:ext uri="{FF2B5EF4-FFF2-40B4-BE49-F238E27FC236}">
                <a16:creationId xmlns:a16="http://schemas.microsoft.com/office/drawing/2014/main" id="{05DE2C2A-B32E-433A-9ACC-2997F43BE8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83" y="1664245"/>
            <a:ext cx="469359" cy="469359"/>
          </a:xfrm>
          <a:prstGeom prst="rect">
            <a:avLst/>
          </a:prstGeom>
        </p:spPr>
      </p:pic>
      <p:pic>
        <p:nvPicPr>
          <p:cNvPr id="8" name="csv-5">
            <a:extLst>
              <a:ext uri="{FF2B5EF4-FFF2-40B4-BE49-F238E27FC236}">
                <a16:creationId xmlns:a16="http://schemas.microsoft.com/office/drawing/2014/main" id="{AF1E6B6E-E092-4E45-AACB-4A734FAF00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5" y="1822725"/>
            <a:ext cx="469359" cy="469359"/>
          </a:xfrm>
          <a:prstGeom prst="rect">
            <a:avLst/>
          </a:prstGeom>
        </p:spPr>
      </p:pic>
      <p:pic>
        <p:nvPicPr>
          <p:cNvPr id="10" name="csv-4">
            <a:extLst>
              <a:ext uri="{FF2B5EF4-FFF2-40B4-BE49-F238E27FC236}">
                <a16:creationId xmlns:a16="http://schemas.microsoft.com/office/drawing/2014/main" id="{2CE6D73F-0880-44B6-9282-33C2CB1878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59" y="1951800"/>
            <a:ext cx="469359" cy="469359"/>
          </a:xfrm>
          <a:prstGeom prst="rect">
            <a:avLst/>
          </a:prstGeom>
        </p:spPr>
      </p:pic>
      <p:pic>
        <p:nvPicPr>
          <p:cNvPr id="11" name="csv-3">
            <a:extLst>
              <a:ext uri="{FF2B5EF4-FFF2-40B4-BE49-F238E27FC236}">
                <a16:creationId xmlns:a16="http://schemas.microsoft.com/office/drawing/2014/main" id="{318427DD-3CBD-47AD-A0C3-1536B95BD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39" y="2239355"/>
            <a:ext cx="469359" cy="469359"/>
          </a:xfrm>
          <a:prstGeom prst="rect">
            <a:avLst/>
          </a:prstGeom>
        </p:spPr>
      </p:pic>
      <p:pic>
        <p:nvPicPr>
          <p:cNvPr id="12" name="csv-2">
            <a:extLst>
              <a:ext uri="{FF2B5EF4-FFF2-40B4-BE49-F238E27FC236}">
                <a16:creationId xmlns:a16="http://schemas.microsoft.com/office/drawing/2014/main" id="{B3992917-EDE7-47C2-A5FD-B1481FAF0C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83" y="2260983"/>
            <a:ext cx="469359" cy="469359"/>
          </a:xfrm>
          <a:prstGeom prst="rect">
            <a:avLst/>
          </a:prstGeom>
        </p:spPr>
      </p:pic>
      <p:pic>
        <p:nvPicPr>
          <p:cNvPr id="13" name="csv-1">
            <a:extLst>
              <a:ext uri="{FF2B5EF4-FFF2-40B4-BE49-F238E27FC236}">
                <a16:creationId xmlns:a16="http://schemas.microsoft.com/office/drawing/2014/main" id="{8AAF5E3F-5DB0-4657-8AE1-6E5AB040F9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30" y="1569805"/>
            <a:ext cx="469359" cy="469359"/>
          </a:xfrm>
          <a:prstGeom prst="rect">
            <a:avLst/>
          </a:prstGeom>
        </p:spPr>
      </p:pic>
      <p:sp>
        <p:nvSpPr>
          <p:cNvPr id="15" name="Ok: Sağ 14">
            <a:extLst>
              <a:ext uri="{FF2B5EF4-FFF2-40B4-BE49-F238E27FC236}">
                <a16:creationId xmlns:a16="http://schemas.microsoft.com/office/drawing/2014/main" id="{FD9908C8-95D5-4A36-8689-13991B1CEEF7}"/>
              </a:ext>
            </a:extLst>
          </p:cNvPr>
          <p:cNvSpPr/>
          <p:nvPr/>
        </p:nvSpPr>
        <p:spPr>
          <a:xfrm>
            <a:off x="2515494" y="1872344"/>
            <a:ext cx="921369" cy="570627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clean</a:t>
            </a:r>
            <a:endParaRPr kumimoji="0" lang="tr-T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052" name="python_logo" descr="Python Logo transparent PNG - StickPNG">
            <a:extLst>
              <a:ext uri="{FF2B5EF4-FFF2-40B4-BE49-F238E27FC236}">
                <a16:creationId xmlns:a16="http://schemas.microsoft.com/office/drawing/2014/main" id="{C451BB07-48C3-4BA4-83ED-4AE8B9975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46" y="1188981"/>
            <a:ext cx="686032" cy="6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disk">
            <a:extLst>
              <a:ext uri="{FF2B5EF4-FFF2-40B4-BE49-F238E27FC236}">
                <a16:creationId xmlns:a16="http://schemas.microsoft.com/office/drawing/2014/main" id="{13C2078D-1D53-4EB0-8BA5-563006A25F25}"/>
              </a:ext>
            </a:extLst>
          </p:cNvPr>
          <p:cNvGrpSpPr/>
          <p:nvPr/>
        </p:nvGrpSpPr>
        <p:grpSpPr>
          <a:xfrm>
            <a:off x="4130036" y="1344191"/>
            <a:ext cx="1102112" cy="1364523"/>
            <a:chOff x="3978661" y="1037691"/>
            <a:chExt cx="1102112" cy="1364523"/>
          </a:xfrm>
        </p:grpSpPr>
        <p:pic>
          <p:nvPicPr>
            <p:cNvPr id="14" name="disk">
              <a:extLst>
                <a:ext uri="{FF2B5EF4-FFF2-40B4-BE49-F238E27FC236}">
                  <a16:creationId xmlns:a16="http://schemas.microsoft.com/office/drawing/2014/main" id="{FB009F3F-0879-43CA-A1AC-8734A9868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661" y="1300102"/>
              <a:ext cx="1102112" cy="1102112"/>
            </a:xfrm>
            <a:prstGeom prst="rect">
              <a:avLst/>
            </a:prstGeom>
          </p:spPr>
        </p:pic>
        <p:sp>
          <p:nvSpPr>
            <p:cNvPr id="16" name="sql ops">
              <a:extLst>
                <a:ext uri="{FF2B5EF4-FFF2-40B4-BE49-F238E27FC236}">
                  <a16:creationId xmlns:a16="http://schemas.microsoft.com/office/drawing/2014/main" id="{33834B59-2BD0-41FF-8385-6FF341BB5151}"/>
                </a:ext>
              </a:extLst>
            </p:cNvPr>
            <p:cNvSpPr txBox="1"/>
            <p:nvPr/>
          </p:nvSpPr>
          <p:spPr>
            <a:xfrm>
              <a:off x="4030164" y="1037691"/>
              <a:ext cx="999106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SQL </a:t>
              </a:r>
              <a:r>
                <a:rPr kumimoji="0" lang="tr-TR" sz="1400" b="0" i="0" u="none" strike="noStrike" cap="none" spc="0" normalizeH="0" baseline="0" dirty="0" err="1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Ops</a:t>
              </a:r>
              <a:endParaRPr kumimoji="0" lang="tr-TR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20" name="Ok: Sağ 19">
            <a:extLst>
              <a:ext uri="{FF2B5EF4-FFF2-40B4-BE49-F238E27FC236}">
                <a16:creationId xmlns:a16="http://schemas.microsoft.com/office/drawing/2014/main" id="{F3E1762F-71A4-4F9A-904E-15E5E03A2C82}"/>
              </a:ext>
            </a:extLst>
          </p:cNvPr>
          <p:cNvSpPr/>
          <p:nvPr/>
        </p:nvSpPr>
        <p:spPr>
          <a:xfrm>
            <a:off x="5604521" y="1822725"/>
            <a:ext cx="1382660" cy="570627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different</a:t>
            </a:r>
            <a:r>
              <a:rPr kumimoji="0" lang="tr-T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kumimoji="0" lang="tr-T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excels</a:t>
            </a:r>
            <a:endParaRPr kumimoji="0" lang="tr-T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054" name="excel-5" descr="Microsoft Excel Temel | BilgeAdam Akademi">
            <a:extLst>
              <a:ext uri="{FF2B5EF4-FFF2-40B4-BE49-F238E27FC236}">
                <a16:creationId xmlns:a16="http://schemas.microsoft.com/office/drawing/2014/main" id="{5CD6BFD9-C9D4-48DF-8B2D-120EEB813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7" t="13805" r="20399" b="14392"/>
          <a:stretch/>
        </p:blipFill>
        <p:spPr bwMode="auto">
          <a:xfrm>
            <a:off x="7554050" y="2057403"/>
            <a:ext cx="413402" cy="37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excel-4" descr="Microsoft Excel Temel | BilgeAdam Akademi">
            <a:extLst>
              <a:ext uri="{FF2B5EF4-FFF2-40B4-BE49-F238E27FC236}">
                <a16:creationId xmlns:a16="http://schemas.microsoft.com/office/drawing/2014/main" id="{41A62FD4-7DE3-413F-AC66-ED9C49C30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7" t="13805" r="20399" b="14392"/>
          <a:stretch/>
        </p:blipFill>
        <p:spPr bwMode="auto">
          <a:xfrm>
            <a:off x="7706450" y="2209803"/>
            <a:ext cx="413402" cy="37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excel-3" descr="Microsoft Excel Temel | BilgeAdam Akademi">
            <a:extLst>
              <a:ext uri="{FF2B5EF4-FFF2-40B4-BE49-F238E27FC236}">
                <a16:creationId xmlns:a16="http://schemas.microsoft.com/office/drawing/2014/main" id="{C494D364-4929-4DE4-ADEE-08DAD2C97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7" t="13805" r="20399" b="14392"/>
          <a:stretch/>
        </p:blipFill>
        <p:spPr bwMode="auto">
          <a:xfrm>
            <a:off x="7982257" y="2217135"/>
            <a:ext cx="413402" cy="37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excel-2" descr="Microsoft Excel Temel | BilgeAdam Akademi">
            <a:extLst>
              <a:ext uri="{FF2B5EF4-FFF2-40B4-BE49-F238E27FC236}">
                <a16:creationId xmlns:a16="http://schemas.microsoft.com/office/drawing/2014/main" id="{4866A218-7970-4545-9210-8EE30332D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7" t="13805" r="20399" b="14392"/>
          <a:stretch/>
        </p:blipFill>
        <p:spPr bwMode="auto">
          <a:xfrm>
            <a:off x="8095370" y="1830973"/>
            <a:ext cx="413402" cy="37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excel-1" descr="Microsoft Excel Temel | BilgeAdam Akademi">
            <a:extLst>
              <a:ext uri="{FF2B5EF4-FFF2-40B4-BE49-F238E27FC236}">
                <a16:creationId xmlns:a16="http://schemas.microsoft.com/office/drawing/2014/main" id="{330C81E8-E2A4-4B2F-8A11-BDF1B3FBC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7" t="13805" r="20399" b="14392"/>
          <a:stretch/>
        </p:blipFill>
        <p:spPr bwMode="auto">
          <a:xfrm>
            <a:off x="7878023" y="1947291"/>
            <a:ext cx="413402" cy="37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k: Sol 17">
            <a:extLst>
              <a:ext uri="{FF2B5EF4-FFF2-40B4-BE49-F238E27FC236}">
                <a16:creationId xmlns:a16="http://schemas.microsoft.com/office/drawing/2014/main" id="{4F2CE9D3-162D-4A56-833B-AC8520259764}"/>
              </a:ext>
            </a:extLst>
          </p:cNvPr>
          <p:cNvSpPr/>
          <p:nvPr/>
        </p:nvSpPr>
        <p:spPr>
          <a:xfrm rot="18893181">
            <a:off x="6590715" y="3020164"/>
            <a:ext cx="1184240" cy="570627"/>
          </a:xfrm>
          <a:prstGeom prst="lef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200" dirty="0" err="1">
                <a:solidFill>
                  <a:schemeClr val="bg2">
                    <a:lumMod val="10000"/>
                  </a:schemeClr>
                </a:solidFill>
                <a:latin typeface="Helvetica Neue Medium"/>
                <a:sym typeface="Helvetica Neue Medium"/>
              </a:rPr>
              <a:t>Email</a:t>
            </a:r>
            <a:r>
              <a:rPr lang="tr-TR" sz="1200" dirty="0">
                <a:solidFill>
                  <a:schemeClr val="bg2">
                    <a:lumMod val="10000"/>
                  </a:schemeClr>
                </a:solidFill>
                <a:latin typeface="Helvetica Neue Medium"/>
                <a:sym typeface="Helvetica Neue Medium"/>
              </a:rPr>
              <a:t> </a:t>
            </a:r>
            <a:r>
              <a:rPr lang="tr-TR" sz="1200" dirty="0" err="1">
                <a:solidFill>
                  <a:schemeClr val="bg2">
                    <a:lumMod val="10000"/>
                  </a:schemeClr>
                </a:solidFill>
                <a:latin typeface="Helvetica Neue Medium"/>
                <a:sym typeface="Helvetica Neue Medium"/>
              </a:rPr>
              <a:t>reports</a:t>
            </a:r>
            <a:endParaRPr lang="tr-TR" sz="1200" dirty="0">
              <a:solidFill>
                <a:schemeClr val="bg2">
                  <a:lumMod val="10000"/>
                </a:schemeClr>
              </a:solidFill>
              <a:latin typeface="Helvetica Neue Medium"/>
              <a:sym typeface="Helvetica Neue Medium"/>
            </a:endParaRPr>
          </a:p>
        </p:txBody>
      </p:sp>
      <p:pic>
        <p:nvPicPr>
          <p:cNvPr id="2058" name="mail" descr="mail-ikon-info@huke.se - Urhandel Bernhard Huke">
            <a:extLst>
              <a:ext uri="{FF2B5EF4-FFF2-40B4-BE49-F238E27FC236}">
                <a16:creationId xmlns:a16="http://schemas.microsoft.com/office/drawing/2014/main" id="{FE005747-1A01-4054-9EE5-0772E4FD2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8" y="3545000"/>
            <a:ext cx="1179304" cy="10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k: Sol 29">
            <a:extLst>
              <a:ext uri="{FF2B5EF4-FFF2-40B4-BE49-F238E27FC236}">
                <a16:creationId xmlns:a16="http://schemas.microsoft.com/office/drawing/2014/main" id="{F428B095-16BF-4D18-83E5-71A2D2B41389}"/>
              </a:ext>
            </a:extLst>
          </p:cNvPr>
          <p:cNvSpPr/>
          <p:nvPr/>
        </p:nvSpPr>
        <p:spPr>
          <a:xfrm>
            <a:off x="3152027" y="3795050"/>
            <a:ext cx="1654696" cy="570627"/>
          </a:xfrm>
          <a:prstGeom prst="lef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200" dirty="0" err="1">
                <a:solidFill>
                  <a:schemeClr val="bg2">
                    <a:lumMod val="10000"/>
                  </a:schemeClr>
                </a:solidFill>
                <a:latin typeface="Helvetica Neue Medium"/>
                <a:sym typeface="Helvetica Neue Medium"/>
              </a:rPr>
              <a:t>Move</a:t>
            </a:r>
            <a:r>
              <a:rPr lang="tr-TR" sz="1200" dirty="0">
                <a:solidFill>
                  <a:schemeClr val="bg2">
                    <a:lumMod val="10000"/>
                  </a:schemeClr>
                </a:solidFill>
                <a:latin typeface="Helvetica Neue Medium"/>
                <a:sym typeface="Helvetica Neue Medium"/>
              </a:rPr>
              <a:t>/</a:t>
            </a:r>
            <a:r>
              <a:rPr lang="tr-TR" sz="1200" dirty="0" err="1">
                <a:solidFill>
                  <a:schemeClr val="bg2">
                    <a:lumMod val="10000"/>
                  </a:schemeClr>
                </a:solidFill>
                <a:latin typeface="Helvetica Neue Medium"/>
                <a:sym typeface="Helvetica Neue Medium"/>
              </a:rPr>
              <a:t>archive</a:t>
            </a:r>
            <a:r>
              <a:rPr lang="tr-TR" sz="1200" dirty="0">
                <a:solidFill>
                  <a:schemeClr val="bg2">
                    <a:lumMod val="10000"/>
                  </a:schemeClr>
                </a:solidFill>
                <a:latin typeface="Helvetica Neue Medium"/>
                <a:sym typeface="Helvetica Neue Medium"/>
              </a:rPr>
              <a:t> </a:t>
            </a:r>
            <a:r>
              <a:rPr lang="tr-TR" sz="1200" dirty="0" err="1">
                <a:solidFill>
                  <a:schemeClr val="bg2">
                    <a:lumMod val="10000"/>
                  </a:schemeClr>
                </a:solidFill>
                <a:latin typeface="Helvetica Neue Medium"/>
                <a:sym typeface="Helvetica Neue Medium"/>
              </a:rPr>
              <a:t>files</a:t>
            </a:r>
            <a:endParaRPr lang="tr-TR" sz="1200" dirty="0">
              <a:solidFill>
                <a:schemeClr val="bg2">
                  <a:lumMod val="10000"/>
                </a:schemeClr>
              </a:solidFill>
              <a:latin typeface="Helvetica Neue Medium"/>
              <a:sym typeface="Helvetica Neue Medium"/>
            </a:endParaRPr>
          </a:p>
        </p:txBody>
      </p:sp>
      <p:pic>
        <p:nvPicPr>
          <p:cNvPr id="2060" name="zip">
            <a:extLst>
              <a:ext uri="{FF2B5EF4-FFF2-40B4-BE49-F238E27FC236}">
                <a16:creationId xmlns:a16="http://schemas.microsoft.com/office/drawing/2014/main" id="{69503808-03A1-4D9D-8477-75C4B958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82" y="3705201"/>
            <a:ext cx="750323" cy="75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python_clean_task">
            <a:extLst>
              <a:ext uri="{FF2B5EF4-FFF2-40B4-BE49-F238E27FC236}">
                <a16:creationId xmlns:a16="http://schemas.microsoft.com/office/drawing/2014/main" id="{C3A891FC-F0BF-4AC8-9541-C02EC6F937CD}"/>
              </a:ext>
            </a:extLst>
          </p:cNvPr>
          <p:cNvGrpSpPr/>
          <p:nvPr/>
        </p:nvGrpSpPr>
        <p:grpSpPr>
          <a:xfrm>
            <a:off x="2407120" y="1050408"/>
            <a:ext cx="1074620" cy="1850056"/>
            <a:chOff x="2255745" y="743908"/>
            <a:chExt cx="1074620" cy="1850056"/>
          </a:xfrm>
        </p:grpSpPr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AD9295C3-8503-47D5-B623-B1A32DCCFEC0}"/>
                </a:ext>
              </a:extLst>
            </p:cNvPr>
            <p:cNvSpPr/>
            <p:nvPr/>
          </p:nvSpPr>
          <p:spPr>
            <a:xfrm>
              <a:off x="2271988" y="743908"/>
              <a:ext cx="1058377" cy="1561130"/>
            </a:xfrm>
            <a:prstGeom prst="rect">
              <a:avLst/>
            </a:prstGeom>
            <a:solidFill>
              <a:schemeClr val="accent5">
                <a:lumMod val="75000"/>
                <a:alpha val="50196"/>
              </a:schemeClr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" name="Metin kutusu 26">
              <a:extLst>
                <a:ext uri="{FF2B5EF4-FFF2-40B4-BE49-F238E27FC236}">
                  <a16:creationId xmlns:a16="http://schemas.microsoft.com/office/drawing/2014/main" id="{3D6E63E7-2A90-4E5B-96C3-0309846C5A23}"/>
                </a:ext>
              </a:extLst>
            </p:cNvPr>
            <p:cNvSpPr txBox="1"/>
            <p:nvPr/>
          </p:nvSpPr>
          <p:spPr>
            <a:xfrm>
              <a:off x="2255745" y="2275928"/>
              <a:ext cx="965801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Task</a:t>
              </a:r>
            </a:p>
          </p:txBody>
        </p:sp>
      </p:grpSp>
      <p:grpSp>
        <p:nvGrpSpPr>
          <p:cNvPr id="35" name="db_to_excell_task">
            <a:extLst>
              <a:ext uri="{FF2B5EF4-FFF2-40B4-BE49-F238E27FC236}">
                <a16:creationId xmlns:a16="http://schemas.microsoft.com/office/drawing/2014/main" id="{E007DB7B-3CBC-44E0-8308-2A3A21733B64}"/>
              </a:ext>
            </a:extLst>
          </p:cNvPr>
          <p:cNvGrpSpPr/>
          <p:nvPr/>
        </p:nvGrpSpPr>
        <p:grpSpPr>
          <a:xfrm>
            <a:off x="5523975" y="1482915"/>
            <a:ext cx="1563027" cy="1541862"/>
            <a:chOff x="2255745" y="743908"/>
            <a:chExt cx="1074620" cy="1885497"/>
          </a:xfrm>
        </p:grpSpPr>
        <p:sp>
          <p:nvSpPr>
            <p:cNvPr id="36" name="Dikdörtgen 35">
              <a:extLst>
                <a:ext uri="{FF2B5EF4-FFF2-40B4-BE49-F238E27FC236}">
                  <a16:creationId xmlns:a16="http://schemas.microsoft.com/office/drawing/2014/main" id="{58D0DB32-7D63-4C80-809A-55DE968AAB41}"/>
                </a:ext>
              </a:extLst>
            </p:cNvPr>
            <p:cNvSpPr/>
            <p:nvPr/>
          </p:nvSpPr>
          <p:spPr>
            <a:xfrm>
              <a:off x="2271988" y="743908"/>
              <a:ext cx="1058377" cy="1561130"/>
            </a:xfrm>
            <a:prstGeom prst="rect">
              <a:avLst/>
            </a:prstGeom>
            <a:solidFill>
              <a:schemeClr val="accent5">
                <a:lumMod val="75000"/>
                <a:alpha val="50196"/>
              </a:schemeClr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F6FB17CF-3ED0-4EF0-AEB4-57D533F72617}"/>
                </a:ext>
              </a:extLst>
            </p:cNvPr>
            <p:cNvSpPr txBox="1"/>
            <p:nvPr/>
          </p:nvSpPr>
          <p:spPr>
            <a:xfrm>
              <a:off x="2255745" y="2240488"/>
              <a:ext cx="965801" cy="388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Task</a:t>
              </a:r>
            </a:p>
          </p:txBody>
        </p:sp>
      </p:grpSp>
      <p:grpSp>
        <p:nvGrpSpPr>
          <p:cNvPr id="38" name="email_excels">
            <a:extLst>
              <a:ext uri="{FF2B5EF4-FFF2-40B4-BE49-F238E27FC236}">
                <a16:creationId xmlns:a16="http://schemas.microsoft.com/office/drawing/2014/main" id="{772534A3-CB34-4AD5-9377-F8EAD902337C}"/>
              </a:ext>
            </a:extLst>
          </p:cNvPr>
          <p:cNvGrpSpPr/>
          <p:nvPr/>
        </p:nvGrpSpPr>
        <p:grpSpPr>
          <a:xfrm rot="18808845">
            <a:off x="6542983" y="2819926"/>
            <a:ext cx="1442942" cy="1088129"/>
            <a:chOff x="2255745" y="743908"/>
            <a:chExt cx="1074620" cy="1980461"/>
          </a:xfrm>
        </p:grpSpPr>
        <p:sp>
          <p:nvSpPr>
            <p:cNvPr id="39" name="Dikdörtgen 38">
              <a:extLst>
                <a:ext uri="{FF2B5EF4-FFF2-40B4-BE49-F238E27FC236}">
                  <a16:creationId xmlns:a16="http://schemas.microsoft.com/office/drawing/2014/main" id="{48424C56-4CCA-406D-8214-75E341FA6B0A}"/>
                </a:ext>
              </a:extLst>
            </p:cNvPr>
            <p:cNvSpPr/>
            <p:nvPr/>
          </p:nvSpPr>
          <p:spPr>
            <a:xfrm>
              <a:off x="2271988" y="743908"/>
              <a:ext cx="1058377" cy="1561130"/>
            </a:xfrm>
            <a:prstGeom prst="rect">
              <a:avLst/>
            </a:prstGeom>
            <a:solidFill>
              <a:schemeClr val="accent5">
                <a:lumMod val="75000"/>
                <a:alpha val="50196"/>
              </a:schemeClr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49831AC-FDE8-49FF-93FF-2F9CDA61920B}"/>
                </a:ext>
              </a:extLst>
            </p:cNvPr>
            <p:cNvSpPr txBox="1"/>
            <p:nvPr/>
          </p:nvSpPr>
          <p:spPr>
            <a:xfrm>
              <a:off x="2255745" y="2145524"/>
              <a:ext cx="965801" cy="578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Task</a:t>
              </a:r>
            </a:p>
          </p:txBody>
        </p:sp>
      </p:grpSp>
      <p:grpSp>
        <p:nvGrpSpPr>
          <p:cNvPr id="41" name="move_excels_to_archive">
            <a:extLst>
              <a:ext uri="{FF2B5EF4-FFF2-40B4-BE49-F238E27FC236}">
                <a16:creationId xmlns:a16="http://schemas.microsoft.com/office/drawing/2014/main" id="{44F93297-1954-43C7-9695-527890C3E10C}"/>
              </a:ext>
            </a:extLst>
          </p:cNvPr>
          <p:cNvGrpSpPr/>
          <p:nvPr/>
        </p:nvGrpSpPr>
        <p:grpSpPr>
          <a:xfrm>
            <a:off x="3058518" y="3536453"/>
            <a:ext cx="1794009" cy="1166400"/>
            <a:chOff x="2255745" y="743908"/>
            <a:chExt cx="1074620" cy="1957973"/>
          </a:xfrm>
        </p:grpSpPr>
        <p:sp>
          <p:nvSpPr>
            <p:cNvPr id="42" name="Dikdörtgen 41">
              <a:extLst>
                <a:ext uri="{FF2B5EF4-FFF2-40B4-BE49-F238E27FC236}">
                  <a16:creationId xmlns:a16="http://schemas.microsoft.com/office/drawing/2014/main" id="{8B650064-2B13-4C8D-B8FB-025A738E005A}"/>
                </a:ext>
              </a:extLst>
            </p:cNvPr>
            <p:cNvSpPr/>
            <p:nvPr/>
          </p:nvSpPr>
          <p:spPr>
            <a:xfrm>
              <a:off x="2271988" y="743908"/>
              <a:ext cx="1058377" cy="1561130"/>
            </a:xfrm>
            <a:prstGeom prst="rect">
              <a:avLst/>
            </a:prstGeom>
            <a:solidFill>
              <a:schemeClr val="accent5">
                <a:lumMod val="75000"/>
                <a:alpha val="50196"/>
              </a:schemeClr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3" name="Metin kutusu 42">
              <a:extLst>
                <a:ext uri="{FF2B5EF4-FFF2-40B4-BE49-F238E27FC236}">
                  <a16:creationId xmlns:a16="http://schemas.microsoft.com/office/drawing/2014/main" id="{3C15D800-0CA0-471B-B60F-19438F25063B}"/>
                </a:ext>
              </a:extLst>
            </p:cNvPr>
            <p:cNvSpPr txBox="1"/>
            <p:nvPr/>
          </p:nvSpPr>
          <p:spPr>
            <a:xfrm>
              <a:off x="2255745" y="2168011"/>
              <a:ext cx="965801" cy="5338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Task</a:t>
              </a:r>
            </a:p>
          </p:txBody>
        </p:sp>
      </p:grpSp>
      <p:grpSp>
        <p:nvGrpSpPr>
          <p:cNvPr id="32" name="DAG">
            <a:extLst>
              <a:ext uri="{FF2B5EF4-FFF2-40B4-BE49-F238E27FC236}">
                <a16:creationId xmlns:a16="http://schemas.microsoft.com/office/drawing/2014/main" id="{C4D64586-A927-4E7F-8233-E5CF4C8ABF4C}"/>
              </a:ext>
            </a:extLst>
          </p:cNvPr>
          <p:cNvGrpSpPr/>
          <p:nvPr/>
        </p:nvGrpSpPr>
        <p:grpSpPr>
          <a:xfrm>
            <a:off x="175880" y="636988"/>
            <a:ext cx="8584707" cy="4419549"/>
            <a:chOff x="159798" y="636988"/>
            <a:chExt cx="8584707" cy="4419549"/>
          </a:xfrm>
        </p:grpSpPr>
        <p:sp>
          <p:nvSpPr>
            <p:cNvPr id="29" name="Dikdörtgen 28">
              <a:extLst>
                <a:ext uri="{FF2B5EF4-FFF2-40B4-BE49-F238E27FC236}">
                  <a16:creationId xmlns:a16="http://schemas.microsoft.com/office/drawing/2014/main" id="{FA7D039A-3D0A-4E5C-8166-5397966DF82D}"/>
                </a:ext>
              </a:extLst>
            </p:cNvPr>
            <p:cNvSpPr/>
            <p:nvPr/>
          </p:nvSpPr>
          <p:spPr>
            <a:xfrm>
              <a:off x="159798" y="636988"/>
              <a:ext cx="8584707" cy="4183587"/>
            </a:xfrm>
            <a:prstGeom prst="rect">
              <a:avLst/>
            </a:prstGeom>
            <a:solidFill>
              <a:srgbClr val="00517F">
                <a:alpha val="5019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1" name="Metin kutusu 30">
              <a:extLst>
                <a:ext uri="{FF2B5EF4-FFF2-40B4-BE49-F238E27FC236}">
                  <a16:creationId xmlns:a16="http://schemas.microsoft.com/office/drawing/2014/main" id="{2B7245AD-9BD2-4E38-8E48-7377640A9D0F}"/>
                </a:ext>
              </a:extLst>
            </p:cNvPr>
            <p:cNvSpPr txBox="1"/>
            <p:nvPr/>
          </p:nvSpPr>
          <p:spPr>
            <a:xfrm>
              <a:off x="3436863" y="4584613"/>
              <a:ext cx="176689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2400" b="1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DAG</a:t>
              </a:r>
            </a:p>
          </p:txBody>
        </p:sp>
      </p:grp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F0998BC6-C322-4774-B6FA-3F2982AB12B6}"/>
              </a:ext>
            </a:extLst>
          </p:cNvPr>
          <p:cNvSpPr txBox="1"/>
          <p:nvPr/>
        </p:nvSpPr>
        <p:spPr>
          <a:xfrm>
            <a:off x="149423" y="4476891"/>
            <a:ext cx="2511007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tr-TR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my-first-dag.py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63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6" presetClass="emp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18" grpId="0" animBg="1"/>
      <p:bldP spid="30" grpId="0" animBg="1"/>
      <p:bldP spid="44" grpId="0"/>
      <p:bldP spid="4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348531" y="312790"/>
            <a:ext cx="4275489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2800" b="1" dirty="0">
                <a:latin typeface="Chromatica" panose="00000500000000000000" pitchFamily="50" charset="-94"/>
              </a:rPr>
              <a:t>Terminology/Concept</a:t>
            </a:r>
            <a:endParaRPr lang="en-US"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60071" y="874672"/>
            <a:ext cx="785241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hromatica" panose="00000500000000000000" pitchFamily="50" charset="-94"/>
              </a:rPr>
              <a:t>DAG (Directed Acyclic Graph):</a:t>
            </a:r>
            <a:r>
              <a:rPr lang="en-US" sz="2400" dirty="0">
                <a:latin typeface="Chromatica" panose="00000500000000000000" pitchFamily="50" charset="-94"/>
              </a:rPr>
              <a:t> Core of Airflow. Each data pipeline is defined in DAG python  file.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hromatica" panose="00000500000000000000" pitchFamily="50" charset="-94"/>
              </a:rPr>
              <a:t>Operator:</a:t>
            </a:r>
            <a:r>
              <a:rPr lang="en-US" sz="2400" dirty="0">
                <a:latin typeface="Chromatica" panose="00000500000000000000" pitchFamily="50" charset="-94"/>
              </a:rPr>
              <a:t> Task definition class in pipeline. There are many ready to use operators in Airflow.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hromatica" panose="00000500000000000000" pitchFamily="50" charset="-94"/>
              </a:rPr>
              <a:t>Task: </a:t>
            </a:r>
            <a:r>
              <a:rPr lang="en-US" sz="2400" dirty="0">
                <a:latin typeface="Chromatica" panose="00000500000000000000" pitchFamily="50" charset="-94"/>
              </a:rPr>
              <a:t>Instance of operator.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hromatica" panose="00000500000000000000" pitchFamily="50" charset="-94"/>
              </a:rPr>
              <a:t>Workflow:</a:t>
            </a:r>
            <a:r>
              <a:rPr lang="en-US" sz="2400" dirty="0">
                <a:latin typeface="Chromatica" panose="00000500000000000000" pitchFamily="50" charset="-94"/>
              </a:rPr>
              <a:t> Combination of all of them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B5FEA73D-C7D0-4C20-AA33-85E697B04A3C}"/>
              </a:ext>
            </a:extLst>
          </p:cNvPr>
          <p:cNvSpPr/>
          <p:nvPr/>
        </p:nvSpPr>
        <p:spPr>
          <a:xfrm>
            <a:off x="4249812" y="4715294"/>
            <a:ext cx="4748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https://airflow.apache.org/docs/apache-airflow/stable/concepts.html</a:t>
            </a:r>
          </a:p>
        </p:txBody>
      </p:sp>
    </p:spTree>
    <p:extLst>
      <p:ext uri="{BB962C8B-B14F-4D97-AF65-F5344CB8AC3E}">
        <p14:creationId xmlns:p14="http://schemas.microsoft.com/office/powerpoint/2010/main" val="2422032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697480" y="304985"/>
            <a:ext cx="4275489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latin typeface="Chromatica" panose="00000500000000000000" pitchFamily="50" charset="-94"/>
              </a:rPr>
              <a:t>Core Components</a:t>
            </a:r>
            <a:endParaRPr lang="en-US"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60071" y="1151671"/>
            <a:ext cx="241365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Chromatica" panose="00000500000000000000" pitchFamily="50" charset="-94"/>
              </a:rPr>
              <a:t>Web Server</a:t>
            </a:r>
            <a:endParaRPr lang="en-US" sz="240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Chromatica" panose="00000500000000000000" pitchFamily="50" charset="-94"/>
              </a:rPr>
              <a:t>Scheduler</a:t>
            </a:r>
            <a:endParaRPr lang="en-US" sz="240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Chromatica" panose="00000500000000000000" pitchFamily="50" charset="-94"/>
              </a:rPr>
              <a:t>Database</a:t>
            </a:r>
            <a:endParaRPr lang="en-US" sz="240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Chromatica" panose="00000500000000000000" pitchFamily="50" charset="-94"/>
              </a:rPr>
              <a:t>Executor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Chromatica" panose="00000500000000000000" pitchFamily="50" charset="-94"/>
              </a:rPr>
              <a:t>Workers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A57FD82-416A-4C97-B3DD-22FB2EF46A30}"/>
              </a:ext>
            </a:extLst>
          </p:cNvPr>
          <p:cNvSpPr txBox="1"/>
          <p:nvPr/>
        </p:nvSpPr>
        <p:spPr>
          <a:xfrm>
            <a:off x="3776703" y="1248314"/>
            <a:ext cx="4572000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292929"/>
                </a:solidFill>
                <a:effectLst/>
                <a:latin typeface="Chromatica" panose="00000500000000000000" pitchFamily="50" charset="-94"/>
              </a:rPr>
              <a:t>The worker is the node or processor which runs the actual tasks. </a:t>
            </a:r>
            <a:endParaRPr lang="tr-TR" sz="1400" b="0" i="0" dirty="0">
              <a:solidFill>
                <a:srgbClr val="292929"/>
              </a:solidFill>
              <a:effectLst/>
              <a:latin typeface="Chromatica" panose="00000500000000000000" pitchFamily="50" charset="-94"/>
            </a:endParaRPr>
          </a:p>
          <a:p>
            <a:pPr algn="l"/>
            <a:endParaRPr lang="tr-TR" sz="1400" dirty="0">
              <a:solidFill>
                <a:srgbClr val="292929"/>
              </a:solidFill>
              <a:latin typeface="Chromatica" panose="00000500000000000000" pitchFamily="50" charset="-94"/>
            </a:endParaRPr>
          </a:p>
          <a:p>
            <a:pPr algn="l"/>
            <a:r>
              <a:rPr lang="en-US" sz="1400" b="0" i="0" dirty="0">
                <a:solidFill>
                  <a:srgbClr val="292929"/>
                </a:solidFill>
                <a:effectLst/>
                <a:latin typeface="Chromatica" panose="00000500000000000000" pitchFamily="50" charset="-94"/>
              </a:rPr>
              <a:t>The Airflow scheduler won’t run any tasks but handle tasks over to the Executor. </a:t>
            </a:r>
            <a:endParaRPr lang="tr-TR" sz="1400" b="0" i="0" dirty="0">
              <a:solidFill>
                <a:srgbClr val="292929"/>
              </a:solidFill>
              <a:effectLst/>
              <a:latin typeface="Chromatica" panose="00000500000000000000" pitchFamily="50" charset="-94"/>
            </a:endParaRPr>
          </a:p>
          <a:p>
            <a:pPr algn="l"/>
            <a:endParaRPr lang="tr-TR" sz="1400" dirty="0">
              <a:solidFill>
                <a:srgbClr val="292929"/>
              </a:solidFill>
              <a:latin typeface="Chromatica" panose="00000500000000000000" pitchFamily="50" charset="-94"/>
            </a:endParaRPr>
          </a:p>
          <a:p>
            <a:pPr algn="l"/>
            <a:r>
              <a:rPr lang="en-US" sz="1400" b="0" i="0" dirty="0">
                <a:solidFill>
                  <a:srgbClr val="292929"/>
                </a:solidFill>
                <a:effectLst/>
                <a:latin typeface="Chromatica" panose="00000500000000000000" pitchFamily="50" charset="-94"/>
              </a:rPr>
              <a:t>The Executor acts as a middle man to handle resource utilization and how to distribute work best.</a:t>
            </a:r>
            <a:endParaRPr lang="en-US" sz="14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075518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C238AE92-D5CF-4786-97C2-E5E90003491A}"/>
              </a:ext>
            </a:extLst>
          </p:cNvPr>
          <p:cNvSpPr txBox="1"/>
          <p:nvPr/>
        </p:nvSpPr>
        <p:spPr>
          <a:xfrm>
            <a:off x="1736591" y="4646044"/>
            <a:ext cx="726525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tr-TR" dirty="0"/>
              <a:t>Source: </a:t>
            </a:r>
            <a:r>
              <a:rPr lang="en-US" dirty="0"/>
              <a:t>https://www.linkedin.com/posts/marclamberti_airflow-dataengineering-datascience-activity-6980924089431429120-u-QE?utm_source=share&amp;utm_medium=member_desktop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8C8455A-D9FF-43BD-9050-E0F6193DB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79"/>
          <a:stretch/>
        </p:blipFill>
        <p:spPr>
          <a:xfrm>
            <a:off x="444714" y="361148"/>
            <a:ext cx="3996480" cy="411962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54D5C90-8DED-4ECF-8CE0-6ACA5F6AA1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23"/>
          <a:stretch/>
        </p:blipFill>
        <p:spPr>
          <a:xfrm>
            <a:off x="5005363" y="660827"/>
            <a:ext cx="3996481" cy="19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835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4F5D2DF-934F-4659-8B77-B4BBEA1B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78"/>
            <a:ext cx="9144000" cy="476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434255" y="113270"/>
            <a:ext cx="4275489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Architecture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D4E255F-C5A0-4FBE-BD44-E714448225EC}"/>
              </a:ext>
            </a:extLst>
          </p:cNvPr>
          <p:cNvSpPr/>
          <p:nvPr/>
        </p:nvSpPr>
        <p:spPr>
          <a:xfrm>
            <a:off x="5313691" y="4799398"/>
            <a:ext cx="36150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https://airflow.apache.org/docs/apache-airflow/stable/concepts.html</a:t>
            </a:r>
          </a:p>
        </p:txBody>
      </p:sp>
    </p:spTree>
    <p:extLst>
      <p:ext uri="{BB962C8B-B14F-4D97-AF65-F5344CB8AC3E}">
        <p14:creationId xmlns:p14="http://schemas.microsoft.com/office/powerpoint/2010/main" val="2154777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latin typeface="Chromatica" panose="00000500000000000000" pitchFamily="50" charset="-94"/>
              </a:rPr>
              <a:t>What </a:t>
            </a:r>
            <a:r>
              <a:rPr lang="en-US" sz="2800" b="1" dirty="0">
                <a:solidFill>
                  <a:srgbClr val="FF0000"/>
                </a:solidFill>
                <a:latin typeface="Chromatica" panose="00000500000000000000" pitchFamily="50" charset="-94"/>
              </a:rPr>
              <a:t>is not </a:t>
            </a:r>
            <a:r>
              <a:rPr lang="en-US" sz="2800" b="1" dirty="0">
                <a:latin typeface="Chromatica" panose="00000500000000000000" pitchFamily="50" charset="-94"/>
              </a:rPr>
              <a:t>Airflow?</a:t>
            </a:r>
            <a:endParaRPr lang="en-US"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1207690" y="1060602"/>
            <a:ext cx="418726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2400" dirty="0">
                <a:latin typeface="Chromatica" panose="00000500000000000000" pitchFamily="50" charset="-94"/>
              </a:rPr>
              <a:t>It is not replacement of Kafka, Spark Streaming or Flink.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86EFFB6-4C06-4FD0-BA74-9CAE44B3C61B}"/>
              </a:ext>
            </a:extLst>
          </p:cNvPr>
          <p:cNvSpPr txBox="1"/>
          <p:nvPr/>
        </p:nvSpPr>
        <p:spPr>
          <a:xfrm>
            <a:off x="4251880" y="2861310"/>
            <a:ext cx="418726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2400" dirty="0">
                <a:latin typeface="Chromatica" panose="00000500000000000000" pitchFamily="50" charset="-94"/>
              </a:rPr>
              <a:t>It is an alternative of Apache Oozie and Azkaban or Crontab.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44050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348531" y="312790"/>
            <a:ext cx="4275489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Executor Types</a:t>
            </a:r>
            <a:endParaRPr lang="en-US" sz="1350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60071" y="1151671"/>
            <a:ext cx="785241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hromatica" panose="00000500000000000000" pitchFamily="50" charset="-94"/>
              </a:rPr>
              <a:t>SequentialExecutor: </a:t>
            </a:r>
            <a:r>
              <a:rPr lang="en-US" sz="2400" dirty="0">
                <a:latin typeface="Chromatica" panose="00000500000000000000" pitchFamily="50" charset="-94"/>
              </a:rPr>
              <a:t>No parallel tasks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hromatica" panose="00000500000000000000" pitchFamily="50" charset="-94"/>
              </a:rPr>
              <a:t>LocalExecutor: </a:t>
            </a:r>
            <a:r>
              <a:rPr lang="en-US" sz="2400" dirty="0">
                <a:latin typeface="Chromatica" panose="00000500000000000000" pitchFamily="50" charset="-94"/>
              </a:rPr>
              <a:t>Parallel tasks but single machine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hromatica" panose="00000500000000000000" pitchFamily="50" charset="-94"/>
              </a:rPr>
              <a:t>CeleryExecutor: </a:t>
            </a:r>
            <a:r>
              <a:rPr lang="en-US" sz="2400" dirty="0">
                <a:latin typeface="Chromatica" panose="00000500000000000000" pitchFamily="50" charset="-94"/>
              </a:rPr>
              <a:t>Fully distributed mode, needs message queue.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hromatica" panose="00000500000000000000" pitchFamily="50" charset="-94"/>
              </a:rPr>
              <a:t>KubernetesExecutor:</a:t>
            </a:r>
            <a:endParaRPr lang="en-US" sz="24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205382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652007" y="312790"/>
            <a:ext cx="7760474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Executor Types: </a:t>
            </a:r>
            <a:r>
              <a:rPr lang="tr-TR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SequentialExecutor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60071" y="1428670"/>
            <a:ext cx="785241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Default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Not for production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Uses SQLite, not require RDBMS (PostgreSQL or MySQL)</a:t>
            </a:r>
          </a:p>
        </p:txBody>
      </p:sp>
    </p:spTree>
    <p:extLst>
      <p:ext uri="{BB962C8B-B14F-4D97-AF65-F5344CB8AC3E}">
        <p14:creationId xmlns:p14="http://schemas.microsoft.com/office/powerpoint/2010/main" val="2311014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1538057" y="182059"/>
            <a:ext cx="589643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Executor Types: </a:t>
            </a:r>
            <a:r>
              <a:rPr lang="tr-TR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LocalExecutor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645795" y="942558"/>
            <a:ext cx="785241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Executes tasks locally </a:t>
            </a:r>
            <a:r>
              <a:rPr lang="tr-TR" sz="2400" dirty="0">
                <a:latin typeface="Chromatica" panose="00000500000000000000" pitchFamily="50" charset="-94"/>
              </a:rPr>
              <a:t>but in parallel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Requires</a:t>
            </a:r>
            <a:r>
              <a:rPr lang="tr-TR" sz="2400" dirty="0">
                <a:latin typeface="Chromatica" panose="00000500000000000000" pitchFamily="50" charset="-94"/>
              </a:rPr>
              <a:t> RDBMS (</a:t>
            </a:r>
            <a:r>
              <a:rPr lang="en-US" sz="2400" dirty="0">
                <a:latin typeface="Chromatica" panose="00000500000000000000" pitchFamily="50" charset="-94"/>
              </a:rPr>
              <a:t>PostgreSQL</a:t>
            </a:r>
            <a:r>
              <a:rPr lang="tr-TR" sz="2400" dirty="0">
                <a:latin typeface="Chromatica" panose="00000500000000000000" pitchFamily="50" charset="-94"/>
              </a:rPr>
              <a:t> </a:t>
            </a:r>
            <a:r>
              <a:rPr lang="en-US" sz="2400" dirty="0">
                <a:latin typeface="Chromatica" panose="00000500000000000000" pitchFamily="50" charset="-94"/>
              </a:rPr>
              <a:t>or MySQL</a:t>
            </a:r>
            <a:r>
              <a:rPr lang="tr-TR" sz="2400" dirty="0">
                <a:latin typeface="Chromatica" panose="00000500000000000000" pitchFamily="50" charset="-94"/>
              </a:rPr>
              <a:t>)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It is easier, cheaper to setup and use than CeleryExecutor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Chromatica" panose="00000500000000000000" pitchFamily="50" charset="-94"/>
              </a:rPr>
              <a:t>Limited </a:t>
            </a:r>
            <a:r>
              <a:rPr lang="en-US" sz="2400" dirty="0">
                <a:latin typeface="Chromatica" panose="00000500000000000000" pitchFamily="50" charset="-94"/>
              </a:rPr>
              <a:t>resources</a:t>
            </a:r>
            <a:r>
              <a:rPr lang="tr-TR" sz="2400" dirty="0">
                <a:latin typeface="Chromatica" panose="00000500000000000000" pitchFamily="50" charset="-94"/>
              </a:rPr>
              <a:t> </a:t>
            </a:r>
            <a:r>
              <a:rPr lang="en-US" sz="2400" dirty="0">
                <a:latin typeface="Chromatica" panose="00000500000000000000" pitchFamily="50" charset="-94"/>
              </a:rPr>
              <a:t>offered by single </a:t>
            </a:r>
            <a:r>
              <a:rPr lang="tr-TR" sz="2400" dirty="0">
                <a:latin typeface="Chromatica" panose="00000500000000000000" pitchFamily="50" charset="-94"/>
              </a:rPr>
              <a:t>Machine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3956920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1412470" y="306540"/>
            <a:ext cx="6319059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Executor Types: </a:t>
            </a:r>
            <a:r>
              <a:rPr lang="tr-TR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CeleryExecutor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645795" y="856383"/>
            <a:ext cx="7852410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Allows to </a:t>
            </a:r>
            <a:r>
              <a:rPr lang="en-US" sz="2400" b="1" dirty="0">
                <a:latin typeface="Chromatica" panose="00000500000000000000" pitchFamily="50" charset="-94"/>
              </a:rPr>
              <a:t>scale out </a:t>
            </a:r>
            <a:r>
              <a:rPr lang="en-US" sz="2400" dirty="0">
                <a:latin typeface="Chromatica" panose="00000500000000000000" pitchFamily="50" charset="-94"/>
              </a:rPr>
              <a:t>workers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Distributes task load among multiple worker nodes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Celery is an asynchronous task queue system that uses queuing framework (</a:t>
            </a:r>
            <a:r>
              <a:rPr lang="en-US" sz="2400" b="1" dirty="0">
                <a:latin typeface="Chromatica" panose="00000500000000000000" pitchFamily="50" charset="-94"/>
              </a:rPr>
              <a:t>Redis, RabbitMQ</a:t>
            </a:r>
            <a:r>
              <a:rPr lang="en-US" sz="2400" dirty="0">
                <a:latin typeface="Chromatica" panose="00000500000000000000" pitchFamily="50" charset="-94"/>
              </a:rPr>
              <a:t>)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Requires RDBMS (PostgreSQL or MySQL) on separate node</a:t>
            </a:r>
          </a:p>
        </p:txBody>
      </p:sp>
    </p:spTree>
    <p:extLst>
      <p:ext uri="{BB962C8B-B14F-4D97-AF65-F5344CB8AC3E}">
        <p14:creationId xmlns:p14="http://schemas.microsoft.com/office/powerpoint/2010/main" val="1674032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latin typeface="Chromatica" panose="00000500000000000000" pitchFamily="50" charset="-94"/>
              </a:rPr>
              <a:t>A Data Pipeline</a:t>
            </a:r>
            <a:endParaRPr lang="en-US" sz="1350" dirty="0">
              <a:latin typeface="Chromatica" panose="00000500000000000000" pitchFamily="50" charset="-94"/>
            </a:endParaRPr>
          </a:p>
        </p:txBody>
      </p:sp>
      <p:sp>
        <p:nvSpPr>
          <p:cNvPr id="4" name="Akış Çizelgesi: Manyetik Disk 3">
            <a:extLst>
              <a:ext uri="{FF2B5EF4-FFF2-40B4-BE49-F238E27FC236}">
                <a16:creationId xmlns:a16="http://schemas.microsoft.com/office/drawing/2014/main" id="{89475E52-3AA8-4A45-B5AB-3D63124AD68F}"/>
              </a:ext>
            </a:extLst>
          </p:cNvPr>
          <p:cNvSpPr/>
          <p:nvPr/>
        </p:nvSpPr>
        <p:spPr>
          <a:xfrm>
            <a:off x="733710" y="2040619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Akış Çizelgesi: Çok Sayıda Belge 4">
            <a:extLst>
              <a:ext uri="{FF2B5EF4-FFF2-40B4-BE49-F238E27FC236}">
                <a16:creationId xmlns:a16="http://schemas.microsoft.com/office/drawing/2014/main" id="{3B322B15-4A01-4F05-B2C6-7FDBB19DC757}"/>
              </a:ext>
            </a:extLst>
          </p:cNvPr>
          <p:cNvSpPr/>
          <p:nvPr/>
        </p:nvSpPr>
        <p:spPr>
          <a:xfrm>
            <a:off x="733709" y="3332194"/>
            <a:ext cx="626462" cy="594360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BED9D06-597D-4CFC-964C-10D6128270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28" y="2571750"/>
            <a:ext cx="796290" cy="796290"/>
          </a:xfrm>
          <a:prstGeom prst="rect">
            <a:avLst/>
          </a:prstGeom>
        </p:spPr>
      </p:pic>
      <p:sp>
        <p:nvSpPr>
          <p:cNvPr id="10" name="Akış Çizelgesi: Manyetik Disk 9">
            <a:extLst>
              <a:ext uri="{FF2B5EF4-FFF2-40B4-BE49-F238E27FC236}">
                <a16:creationId xmlns:a16="http://schemas.microsoft.com/office/drawing/2014/main" id="{3E47BC4D-86BD-4488-9DEB-8CDB4FC8C597}"/>
              </a:ext>
            </a:extLst>
          </p:cNvPr>
          <p:cNvSpPr/>
          <p:nvPr/>
        </p:nvSpPr>
        <p:spPr>
          <a:xfrm>
            <a:off x="3742340" y="2337799"/>
            <a:ext cx="1189532" cy="1017999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B57579F-6B9E-4EFF-A610-FFFA1DF0CA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73" y="2422713"/>
            <a:ext cx="796290" cy="796290"/>
          </a:xfrm>
          <a:prstGeom prst="rect">
            <a:avLst/>
          </a:prstGeom>
        </p:spPr>
      </p:pic>
      <p:sp>
        <p:nvSpPr>
          <p:cNvPr id="12" name="Akış Çizelgesi: Manyetik Disk 11">
            <a:extLst>
              <a:ext uri="{FF2B5EF4-FFF2-40B4-BE49-F238E27FC236}">
                <a16:creationId xmlns:a16="http://schemas.microsoft.com/office/drawing/2014/main" id="{D4B4A978-A013-4FAF-8190-38CDD4929039}"/>
              </a:ext>
            </a:extLst>
          </p:cNvPr>
          <p:cNvSpPr/>
          <p:nvPr/>
        </p:nvSpPr>
        <p:spPr>
          <a:xfrm>
            <a:off x="7625721" y="2985897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Akış Çizelgesi: Manyetik Disk 12">
            <a:extLst>
              <a:ext uri="{FF2B5EF4-FFF2-40B4-BE49-F238E27FC236}">
                <a16:creationId xmlns:a16="http://schemas.microsoft.com/office/drawing/2014/main" id="{8A3499ED-EF21-4517-8BB5-EE47DC534939}"/>
              </a:ext>
            </a:extLst>
          </p:cNvPr>
          <p:cNvSpPr/>
          <p:nvPr/>
        </p:nvSpPr>
        <p:spPr>
          <a:xfrm>
            <a:off x="7625721" y="1928962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Ok: Aşağı 7">
            <a:extLst>
              <a:ext uri="{FF2B5EF4-FFF2-40B4-BE49-F238E27FC236}">
                <a16:creationId xmlns:a16="http://schemas.microsoft.com/office/drawing/2014/main" id="{7946CE42-A37C-46B3-85C6-33A45AC4B086}"/>
              </a:ext>
            </a:extLst>
          </p:cNvPr>
          <p:cNvSpPr/>
          <p:nvPr/>
        </p:nvSpPr>
        <p:spPr>
          <a:xfrm rot="18439483">
            <a:off x="1663543" y="2324408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Ok: Aşağı 13">
            <a:extLst>
              <a:ext uri="{FF2B5EF4-FFF2-40B4-BE49-F238E27FC236}">
                <a16:creationId xmlns:a16="http://schemas.microsoft.com/office/drawing/2014/main" id="{81AD9B67-164F-4EB5-9CBC-F48F5A4CB3D4}"/>
              </a:ext>
            </a:extLst>
          </p:cNvPr>
          <p:cNvSpPr/>
          <p:nvPr/>
        </p:nvSpPr>
        <p:spPr>
          <a:xfrm rot="13672332">
            <a:off x="1611319" y="3143755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Ok: Aşağı 14">
            <a:extLst>
              <a:ext uri="{FF2B5EF4-FFF2-40B4-BE49-F238E27FC236}">
                <a16:creationId xmlns:a16="http://schemas.microsoft.com/office/drawing/2014/main" id="{1C9FEB9E-D085-4B06-96B1-6CABB816EE38}"/>
              </a:ext>
            </a:extLst>
          </p:cNvPr>
          <p:cNvSpPr/>
          <p:nvPr/>
        </p:nvSpPr>
        <p:spPr>
          <a:xfrm rot="16200000">
            <a:off x="3206679" y="2653613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k: Aşağı 15">
            <a:extLst>
              <a:ext uri="{FF2B5EF4-FFF2-40B4-BE49-F238E27FC236}">
                <a16:creationId xmlns:a16="http://schemas.microsoft.com/office/drawing/2014/main" id="{8A8AB0C5-356D-4C21-B4CF-6CF5DE0E0A74}"/>
              </a:ext>
            </a:extLst>
          </p:cNvPr>
          <p:cNvSpPr/>
          <p:nvPr/>
        </p:nvSpPr>
        <p:spPr>
          <a:xfrm rot="16200000">
            <a:off x="5217410" y="2637438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Ok: Aşağı 16">
            <a:extLst>
              <a:ext uri="{FF2B5EF4-FFF2-40B4-BE49-F238E27FC236}">
                <a16:creationId xmlns:a16="http://schemas.microsoft.com/office/drawing/2014/main" id="{DCF2B125-1B32-47E5-A066-55098E11AEE0}"/>
              </a:ext>
            </a:extLst>
          </p:cNvPr>
          <p:cNvSpPr/>
          <p:nvPr/>
        </p:nvSpPr>
        <p:spPr>
          <a:xfrm rot="14530176">
            <a:off x="6963912" y="2167172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k: Aşağı 17">
            <a:extLst>
              <a:ext uri="{FF2B5EF4-FFF2-40B4-BE49-F238E27FC236}">
                <a16:creationId xmlns:a16="http://schemas.microsoft.com/office/drawing/2014/main" id="{6F8C3D4B-8959-4E46-B259-E6B2152C383A}"/>
              </a:ext>
            </a:extLst>
          </p:cNvPr>
          <p:cNvSpPr/>
          <p:nvPr/>
        </p:nvSpPr>
        <p:spPr>
          <a:xfrm rot="16984164">
            <a:off x="7036456" y="2755863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33703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10" grpId="0" animBg="1"/>
      <p:bldP spid="12" grpId="0" animBg="1"/>
      <p:bldP spid="13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1121173" y="183596"/>
            <a:ext cx="6901653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Executor Types: KubernetesExecutor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645794" y="788493"/>
            <a:ext cx="7852410" cy="21031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The Kubernetes executor runs each task instance in its own pod on a Kubernetes cluster.</a:t>
            </a:r>
          </a:p>
          <a:p>
            <a:pPr marL="285750" indent="-285750" algn="l" defTabSz="2438338"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Airflow executes tasks of a DAG on different servers in case you are using Kubernetes executor or Celery executor. </a:t>
            </a:r>
          </a:p>
        </p:txBody>
      </p:sp>
    </p:spTree>
    <p:extLst>
      <p:ext uri="{BB962C8B-B14F-4D97-AF65-F5344CB8AC3E}">
        <p14:creationId xmlns:p14="http://schemas.microsoft.com/office/powerpoint/2010/main" val="1360983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583987" y="718895"/>
            <a:ext cx="1767710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XCom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338434" y="1302659"/>
            <a:ext cx="785241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A way of sharing data between tasks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Only small pickable objects like small lists</a:t>
            </a:r>
          </a:p>
        </p:txBody>
      </p:sp>
      <p:sp>
        <p:nvSpPr>
          <p:cNvPr id="4" name="Uygulama: ‘Market Sepet Analizi’">
            <a:extLst>
              <a:ext uri="{FF2B5EF4-FFF2-40B4-BE49-F238E27FC236}">
                <a16:creationId xmlns:a16="http://schemas.microsoft.com/office/drawing/2014/main" id="{65AEF0B7-44BC-494E-9AED-30BE4003DA16}"/>
              </a:ext>
            </a:extLst>
          </p:cNvPr>
          <p:cNvSpPr txBox="1"/>
          <p:nvPr/>
        </p:nvSpPr>
        <p:spPr>
          <a:xfrm>
            <a:off x="1712147" y="135131"/>
            <a:ext cx="5719705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Data sharing between tasks</a:t>
            </a:r>
          </a:p>
        </p:txBody>
      </p:sp>
      <p:sp>
        <p:nvSpPr>
          <p:cNvPr id="5" name="Uygulama: ‘Market Sepet Analizi’">
            <a:extLst>
              <a:ext uri="{FF2B5EF4-FFF2-40B4-BE49-F238E27FC236}">
                <a16:creationId xmlns:a16="http://schemas.microsoft.com/office/drawing/2014/main" id="{0111578C-48A1-42A2-9FA8-5CC70970EFBD}"/>
              </a:ext>
            </a:extLst>
          </p:cNvPr>
          <p:cNvSpPr txBox="1"/>
          <p:nvPr/>
        </p:nvSpPr>
        <p:spPr>
          <a:xfrm>
            <a:off x="583987" y="2761567"/>
            <a:ext cx="1767710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Storage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2ECF160-E9B3-4338-B963-540288E06432}"/>
              </a:ext>
            </a:extLst>
          </p:cNvPr>
          <p:cNvSpPr txBox="1"/>
          <p:nvPr/>
        </p:nvSpPr>
        <p:spPr>
          <a:xfrm>
            <a:off x="338434" y="3345331"/>
            <a:ext cx="785241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Local disks, databases or object storage like s3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Bigger data</a:t>
            </a:r>
          </a:p>
        </p:txBody>
      </p:sp>
    </p:spTree>
    <p:extLst>
      <p:ext uri="{BB962C8B-B14F-4D97-AF65-F5344CB8AC3E}">
        <p14:creationId xmlns:p14="http://schemas.microsoft.com/office/powerpoint/2010/main" val="4021510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4" grpId="0" animBg="1"/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491751" y="211894"/>
            <a:ext cx="1619836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2800" b="1" dirty="0">
                <a:latin typeface="Chromatica" panose="00000500000000000000" pitchFamily="50" charset="-94"/>
              </a:rPr>
              <a:t>Pools</a:t>
            </a:r>
            <a:endParaRPr lang="en-US" sz="1350" dirty="0">
              <a:latin typeface="Chromatica" panose="00000500000000000000" pitchFamily="50" charset="-94"/>
            </a:endParaRPr>
          </a:p>
        </p:txBody>
      </p:sp>
      <p:grpSp>
        <p:nvGrpSpPr>
          <p:cNvPr id="53" name="Grup 52">
            <a:extLst>
              <a:ext uri="{FF2B5EF4-FFF2-40B4-BE49-F238E27FC236}">
                <a16:creationId xmlns:a16="http://schemas.microsoft.com/office/drawing/2014/main" id="{64E094AA-1EB4-4F92-AD1A-C502A032BBC7}"/>
              </a:ext>
            </a:extLst>
          </p:cNvPr>
          <p:cNvGrpSpPr/>
          <p:nvPr/>
        </p:nvGrpSpPr>
        <p:grpSpPr>
          <a:xfrm>
            <a:off x="847635" y="301797"/>
            <a:ext cx="901122" cy="861553"/>
            <a:chOff x="835246" y="417427"/>
            <a:chExt cx="901122" cy="861553"/>
          </a:xfrm>
        </p:grpSpPr>
        <p:grpSp>
          <p:nvGrpSpPr>
            <p:cNvPr id="50" name="Grup 49">
              <a:extLst>
                <a:ext uri="{FF2B5EF4-FFF2-40B4-BE49-F238E27FC236}">
                  <a16:creationId xmlns:a16="http://schemas.microsoft.com/office/drawing/2014/main" id="{AB46A2CE-1B9B-47BF-B502-F6398132AB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69120" y="417427"/>
              <a:ext cx="467248" cy="467248"/>
              <a:chOff x="835246" y="558980"/>
              <a:chExt cx="720000" cy="7200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83FA258-C333-4C8E-940F-5CE6AA2AC19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5246" y="558980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tr-TR" sz="10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52" name="Metin kutusu 51">
                <a:extLst>
                  <a:ext uri="{FF2B5EF4-FFF2-40B4-BE49-F238E27FC236}">
                    <a16:creationId xmlns:a16="http://schemas.microsoft.com/office/drawing/2014/main" id="{3E2861F0-39FE-4262-97A3-F645552C7BBE}"/>
                  </a:ext>
                </a:extLst>
              </p:cNvPr>
              <p:cNvSpPr txBox="1"/>
              <p:nvPr/>
            </p:nvSpPr>
            <p:spPr>
              <a:xfrm>
                <a:off x="940250" y="677424"/>
                <a:ext cx="614996" cy="271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100" b="1" i="0" u="none" strike="noStrike" cap="none" spc="0" normalizeH="0" baseline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7</a:t>
                </a:r>
              </a:p>
            </p:txBody>
          </p:sp>
        </p:grpSp>
        <p:grpSp>
          <p:nvGrpSpPr>
            <p:cNvPr id="49" name="Grup 48">
              <a:extLst>
                <a:ext uri="{FF2B5EF4-FFF2-40B4-BE49-F238E27FC236}">
                  <a16:creationId xmlns:a16="http://schemas.microsoft.com/office/drawing/2014/main" id="{FD6E6A6A-F212-4042-ABE1-AA2C4C14943D}"/>
                </a:ext>
              </a:extLst>
            </p:cNvPr>
            <p:cNvGrpSpPr/>
            <p:nvPr/>
          </p:nvGrpSpPr>
          <p:grpSpPr>
            <a:xfrm>
              <a:off x="835246" y="558980"/>
              <a:ext cx="720000" cy="720000"/>
              <a:chOff x="835246" y="558980"/>
              <a:chExt cx="720000" cy="7200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41B5995-C12A-48EF-AC73-E993619779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5246" y="558980"/>
                <a:ext cx="720000" cy="7200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tr-TR" sz="10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48" name="Metin kutusu 47">
                <a:extLst>
                  <a:ext uri="{FF2B5EF4-FFF2-40B4-BE49-F238E27FC236}">
                    <a16:creationId xmlns:a16="http://schemas.microsoft.com/office/drawing/2014/main" id="{43B85C88-5278-4D7D-88DF-961BD8A50359}"/>
                  </a:ext>
                </a:extLst>
              </p:cNvPr>
              <p:cNvSpPr txBox="1"/>
              <p:nvPr/>
            </p:nvSpPr>
            <p:spPr>
              <a:xfrm>
                <a:off x="887748" y="762028"/>
                <a:ext cx="614996" cy="271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100" b="1" i="0" u="none" strike="noStrike" cap="none" spc="0" normalizeH="0" baseline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DAG-1</a:t>
                </a:r>
              </a:p>
            </p:txBody>
          </p:sp>
        </p:grpSp>
      </p:grpSp>
      <p:grpSp>
        <p:nvGrpSpPr>
          <p:cNvPr id="54" name="Grup 53">
            <a:extLst>
              <a:ext uri="{FF2B5EF4-FFF2-40B4-BE49-F238E27FC236}">
                <a16:creationId xmlns:a16="http://schemas.microsoft.com/office/drawing/2014/main" id="{2752BE1E-2404-44A2-B507-CE0CD852074C}"/>
              </a:ext>
            </a:extLst>
          </p:cNvPr>
          <p:cNvGrpSpPr/>
          <p:nvPr/>
        </p:nvGrpSpPr>
        <p:grpSpPr>
          <a:xfrm>
            <a:off x="2125763" y="292824"/>
            <a:ext cx="901122" cy="861553"/>
            <a:chOff x="835246" y="417427"/>
            <a:chExt cx="901122" cy="861553"/>
          </a:xfrm>
        </p:grpSpPr>
        <p:grpSp>
          <p:nvGrpSpPr>
            <p:cNvPr id="55" name="Grup 54">
              <a:extLst>
                <a:ext uri="{FF2B5EF4-FFF2-40B4-BE49-F238E27FC236}">
                  <a16:creationId xmlns:a16="http://schemas.microsoft.com/office/drawing/2014/main" id="{6D219B78-6579-4316-85D7-7EB1136B6A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69120" y="417427"/>
              <a:ext cx="467248" cy="467248"/>
              <a:chOff x="835246" y="558980"/>
              <a:chExt cx="720000" cy="7200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2A59835-3DDD-45A5-9391-3A40690838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5246" y="558980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tr-TR" sz="10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60" name="Metin kutusu 59">
                <a:extLst>
                  <a:ext uri="{FF2B5EF4-FFF2-40B4-BE49-F238E27FC236}">
                    <a16:creationId xmlns:a16="http://schemas.microsoft.com/office/drawing/2014/main" id="{B0FEAEE7-02EE-4176-AB89-80EF703B56E7}"/>
                  </a:ext>
                </a:extLst>
              </p:cNvPr>
              <p:cNvSpPr txBox="1"/>
              <p:nvPr/>
            </p:nvSpPr>
            <p:spPr>
              <a:xfrm>
                <a:off x="940250" y="603892"/>
                <a:ext cx="614996" cy="4189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100" b="1" i="0" u="none" strike="noStrike" cap="none" spc="0" normalizeH="0" baseline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5</a:t>
                </a:r>
              </a:p>
            </p:txBody>
          </p:sp>
        </p:grpSp>
        <p:grpSp>
          <p:nvGrpSpPr>
            <p:cNvPr id="56" name="Grup 55">
              <a:extLst>
                <a:ext uri="{FF2B5EF4-FFF2-40B4-BE49-F238E27FC236}">
                  <a16:creationId xmlns:a16="http://schemas.microsoft.com/office/drawing/2014/main" id="{2C02B84F-F170-4028-B4B1-214A9DA050EF}"/>
                </a:ext>
              </a:extLst>
            </p:cNvPr>
            <p:cNvGrpSpPr/>
            <p:nvPr/>
          </p:nvGrpSpPr>
          <p:grpSpPr>
            <a:xfrm>
              <a:off x="835246" y="558980"/>
              <a:ext cx="720000" cy="720000"/>
              <a:chOff x="835246" y="558980"/>
              <a:chExt cx="720000" cy="72000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A4247EB-82CC-4987-A2BF-5BF145CA4E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5246" y="558980"/>
                <a:ext cx="720000" cy="7200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tr-TR" sz="10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58" name="Metin kutusu 57">
                <a:extLst>
                  <a:ext uri="{FF2B5EF4-FFF2-40B4-BE49-F238E27FC236}">
                    <a16:creationId xmlns:a16="http://schemas.microsoft.com/office/drawing/2014/main" id="{E674E94C-765E-4507-B62F-FF66458659E1}"/>
                  </a:ext>
                </a:extLst>
              </p:cNvPr>
              <p:cNvSpPr txBox="1"/>
              <p:nvPr/>
            </p:nvSpPr>
            <p:spPr>
              <a:xfrm>
                <a:off x="887748" y="762028"/>
                <a:ext cx="614996" cy="271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100" b="1" i="0" u="none" strike="noStrike" cap="none" spc="0" normalizeH="0" baseline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DAG-2</a:t>
                </a:r>
              </a:p>
            </p:txBody>
          </p:sp>
        </p:grp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E1098818-7D52-4C7F-862E-EB551A0CDB01}"/>
              </a:ext>
            </a:extLst>
          </p:cNvPr>
          <p:cNvGrpSpPr/>
          <p:nvPr/>
        </p:nvGrpSpPr>
        <p:grpSpPr>
          <a:xfrm>
            <a:off x="3427358" y="290567"/>
            <a:ext cx="901122" cy="861553"/>
            <a:chOff x="835246" y="417427"/>
            <a:chExt cx="901122" cy="861553"/>
          </a:xfrm>
        </p:grpSpPr>
        <p:grpSp>
          <p:nvGrpSpPr>
            <p:cNvPr id="62" name="Grup 61">
              <a:extLst>
                <a:ext uri="{FF2B5EF4-FFF2-40B4-BE49-F238E27FC236}">
                  <a16:creationId xmlns:a16="http://schemas.microsoft.com/office/drawing/2014/main" id="{50A40428-5D3F-4974-88AB-2D77B4678B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69120" y="417427"/>
              <a:ext cx="467248" cy="467248"/>
              <a:chOff x="835246" y="558980"/>
              <a:chExt cx="720000" cy="720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98BBE9E-41D0-454C-A0FA-8E834E01CF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5246" y="558980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tr-TR" sz="10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67" name="Metin kutusu 66">
                <a:extLst>
                  <a:ext uri="{FF2B5EF4-FFF2-40B4-BE49-F238E27FC236}">
                    <a16:creationId xmlns:a16="http://schemas.microsoft.com/office/drawing/2014/main" id="{EF75461E-44FA-40C9-B7A9-E43772E252FD}"/>
                  </a:ext>
                </a:extLst>
              </p:cNvPr>
              <p:cNvSpPr txBox="1"/>
              <p:nvPr/>
            </p:nvSpPr>
            <p:spPr>
              <a:xfrm>
                <a:off x="940250" y="603892"/>
                <a:ext cx="614996" cy="4189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100" b="1" i="0" u="none" strike="noStrike" cap="none" spc="0" normalizeH="0" baseline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12</a:t>
                </a:r>
              </a:p>
            </p:txBody>
          </p:sp>
        </p:grpSp>
        <p:grpSp>
          <p:nvGrpSpPr>
            <p:cNvPr id="63" name="Grup 62">
              <a:extLst>
                <a:ext uri="{FF2B5EF4-FFF2-40B4-BE49-F238E27FC236}">
                  <a16:creationId xmlns:a16="http://schemas.microsoft.com/office/drawing/2014/main" id="{04C3C638-8B4B-40D2-AFF3-E7DB629584D2}"/>
                </a:ext>
              </a:extLst>
            </p:cNvPr>
            <p:cNvGrpSpPr/>
            <p:nvPr/>
          </p:nvGrpSpPr>
          <p:grpSpPr>
            <a:xfrm>
              <a:off x="835246" y="558980"/>
              <a:ext cx="720000" cy="720000"/>
              <a:chOff x="835246" y="558980"/>
              <a:chExt cx="720000" cy="7200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B7F4D78-D7C1-4B3B-A027-DA854B13B7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5246" y="558980"/>
                <a:ext cx="720000" cy="7200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tr-TR" sz="10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65" name="Metin kutusu 64">
                <a:extLst>
                  <a:ext uri="{FF2B5EF4-FFF2-40B4-BE49-F238E27FC236}">
                    <a16:creationId xmlns:a16="http://schemas.microsoft.com/office/drawing/2014/main" id="{075D27E2-6AF7-4E16-A529-8CBD48E4F434}"/>
                  </a:ext>
                </a:extLst>
              </p:cNvPr>
              <p:cNvSpPr txBox="1"/>
              <p:nvPr/>
            </p:nvSpPr>
            <p:spPr>
              <a:xfrm>
                <a:off x="887748" y="762028"/>
                <a:ext cx="614996" cy="271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100" b="1" i="0" u="none" strike="noStrike" cap="none" spc="0" normalizeH="0" baseline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DAG-3</a:t>
                </a:r>
              </a:p>
            </p:txBody>
          </p:sp>
        </p:grpSp>
      </p:grpSp>
      <p:grpSp>
        <p:nvGrpSpPr>
          <p:cNvPr id="73" name="Grup 72">
            <a:extLst>
              <a:ext uri="{FF2B5EF4-FFF2-40B4-BE49-F238E27FC236}">
                <a16:creationId xmlns:a16="http://schemas.microsoft.com/office/drawing/2014/main" id="{D30A0AB7-4475-4683-8B10-40590CC82511}"/>
              </a:ext>
            </a:extLst>
          </p:cNvPr>
          <p:cNvGrpSpPr/>
          <p:nvPr/>
        </p:nvGrpSpPr>
        <p:grpSpPr>
          <a:xfrm>
            <a:off x="774111" y="3043758"/>
            <a:ext cx="1271059" cy="1875679"/>
            <a:chOff x="774111" y="3043758"/>
            <a:chExt cx="1271059" cy="1875679"/>
          </a:xfrm>
        </p:grpSpPr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7ECF818F-A966-4D5E-98E3-14E91BC6984C}"/>
                </a:ext>
              </a:extLst>
            </p:cNvPr>
            <p:cNvGrpSpPr/>
            <p:nvPr/>
          </p:nvGrpSpPr>
          <p:grpSpPr>
            <a:xfrm>
              <a:off x="774111" y="3300057"/>
              <a:ext cx="1084123" cy="1619380"/>
              <a:chOff x="1619076" y="752345"/>
              <a:chExt cx="1084123" cy="1619380"/>
            </a:xfrm>
          </p:grpSpPr>
          <p:pic>
            <p:nvPicPr>
              <p:cNvPr id="12" name="Resim 11">
                <a:extLst>
                  <a:ext uri="{FF2B5EF4-FFF2-40B4-BE49-F238E27FC236}">
                    <a16:creationId xmlns:a16="http://schemas.microsoft.com/office/drawing/2014/main" id="{7EEA45EB-2332-427A-88DB-85B9EA4F9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9076" y="752345"/>
                <a:ext cx="1047873" cy="1619380"/>
              </a:xfrm>
              <a:prstGeom prst="rect">
                <a:avLst/>
              </a:prstGeom>
            </p:spPr>
          </p:pic>
          <p:grpSp>
            <p:nvGrpSpPr>
              <p:cNvPr id="6" name="Grup 5">
                <a:extLst>
                  <a:ext uri="{FF2B5EF4-FFF2-40B4-BE49-F238E27FC236}">
                    <a16:creationId xmlns:a16="http://schemas.microsoft.com/office/drawing/2014/main" id="{DEB7E642-4C89-488B-A85F-13317E0023E2}"/>
                  </a:ext>
                </a:extLst>
              </p:cNvPr>
              <p:cNvGrpSpPr/>
              <p:nvPr/>
            </p:nvGrpSpPr>
            <p:grpSpPr>
              <a:xfrm>
                <a:off x="2097223" y="1602233"/>
                <a:ext cx="605976" cy="469359"/>
                <a:chOff x="1677443" y="775899"/>
                <a:chExt cx="605976" cy="469359"/>
              </a:xfrm>
            </p:grpSpPr>
            <p:pic>
              <p:nvPicPr>
                <p:cNvPr id="4" name="Resim 3">
                  <a:extLst>
                    <a:ext uri="{FF2B5EF4-FFF2-40B4-BE49-F238E27FC236}">
                      <a16:creationId xmlns:a16="http://schemas.microsoft.com/office/drawing/2014/main" id="{47D5423A-BFA9-4BD3-B51F-B03A1D9E54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3233" y="775899"/>
                  <a:ext cx="469359" cy="469359"/>
                </a:xfrm>
                <a:prstGeom prst="rect">
                  <a:avLst/>
                </a:prstGeom>
              </p:spPr>
            </p:pic>
            <p:sp>
              <p:nvSpPr>
                <p:cNvPr id="5" name="Metin kutusu 4">
                  <a:extLst>
                    <a:ext uri="{FF2B5EF4-FFF2-40B4-BE49-F238E27FC236}">
                      <a16:creationId xmlns:a16="http://schemas.microsoft.com/office/drawing/2014/main" id="{8597B9C1-81A3-4AD4-801A-2DFA13DEB306}"/>
                    </a:ext>
                  </a:extLst>
                </p:cNvPr>
                <p:cNvSpPr txBox="1"/>
                <p:nvPr/>
              </p:nvSpPr>
              <p:spPr>
                <a:xfrm>
                  <a:off x="1677443" y="800105"/>
                  <a:ext cx="605976" cy="4103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r-TR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5E5E5E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"/>
                    </a:rPr>
                    <a:t>worker </a:t>
                  </a:r>
                  <a:r>
                    <a:rPr kumimoji="0" lang="tr-TR" sz="1000" b="1" i="0" u="none" strike="noStrike" cap="none" spc="0" normalizeH="0" baseline="0" dirty="0" err="1">
                      <a:ln>
                        <a:noFill/>
                      </a:ln>
                      <a:solidFill>
                        <a:srgbClr val="5E5E5E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"/>
                    </a:rPr>
                    <a:t>process</a:t>
                  </a:r>
                  <a:endParaRPr kumimoji="0" lang="tr-TR" sz="1000" b="1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</p:grpSp>
          <p:pic>
            <p:nvPicPr>
              <p:cNvPr id="8" name="Resim 7">
                <a:extLst>
                  <a:ext uri="{FF2B5EF4-FFF2-40B4-BE49-F238E27FC236}">
                    <a16:creationId xmlns:a16="http://schemas.microsoft.com/office/drawing/2014/main" id="{0FAE6F04-B071-4438-829D-930AD77EA5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078" y="1603238"/>
                <a:ext cx="469359" cy="469359"/>
              </a:xfrm>
              <a:prstGeom prst="rect">
                <a:avLst/>
              </a:prstGeom>
            </p:spPr>
          </p:pic>
          <p:pic>
            <p:nvPicPr>
              <p:cNvPr id="10" name="Resim 9">
                <a:extLst>
                  <a:ext uri="{FF2B5EF4-FFF2-40B4-BE49-F238E27FC236}">
                    <a16:creationId xmlns:a16="http://schemas.microsoft.com/office/drawing/2014/main" id="{4386104E-61FC-40D1-B245-270FA7E7B3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7864" y="1108245"/>
                <a:ext cx="469359" cy="469359"/>
              </a:xfrm>
              <a:prstGeom prst="rect">
                <a:avLst/>
              </a:prstGeom>
            </p:spPr>
          </p:pic>
          <p:pic>
            <p:nvPicPr>
              <p:cNvPr id="11" name="Resim 10">
                <a:extLst>
                  <a:ext uri="{FF2B5EF4-FFF2-40B4-BE49-F238E27FC236}">
                    <a16:creationId xmlns:a16="http://schemas.microsoft.com/office/drawing/2014/main" id="{D4C4D171-1DF8-4BC8-8189-7F00B293CD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3013" y="1108246"/>
                <a:ext cx="469359" cy="469359"/>
              </a:xfrm>
              <a:prstGeom prst="rect">
                <a:avLst/>
              </a:prstGeom>
            </p:spPr>
          </p:pic>
        </p:grp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EC09EE67-FDD7-488B-9C25-F79C4340D1C2}"/>
                </a:ext>
              </a:extLst>
            </p:cNvPr>
            <p:cNvSpPr txBox="1"/>
            <p:nvPr/>
          </p:nvSpPr>
          <p:spPr>
            <a:xfrm>
              <a:off x="873496" y="3043758"/>
              <a:ext cx="1171674" cy="271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1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Worker Node-1</a:t>
              </a: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EC6D07E2-4CDB-404D-B12F-E2C592C8AF73}"/>
              </a:ext>
            </a:extLst>
          </p:cNvPr>
          <p:cNvGrpSpPr/>
          <p:nvPr/>
        </p:nvGrpSpPr>
        <p:grpSpPr>
          <a:xfrm>
            <a:off x="2290129" y="3050831"/>
            <a:ext cx="1237750" cy="1884176"/>
            <a:chOff x="2290129" y="3050831"/>
            <a:chExt cx="1237750" cy="1884176"/>
          </a:xfrm>
        </p:grpSpPr>
        <p:grpSp>
          <p:nvGrpSpPr>
            <p:cNvPr id="14" name="Grup 13">
              <a:extLst>
                <a:ext uri="{FF2B5EF4-FFF2-40B4-BE49-F238E27FC236}">
                  <a16:creationId xmlns:a16="http://schemas.microsoft.com/office/drawing/2014/main" id="{D964F5DC-BBFC-4108-B858-78405D4D037A}"/>
                </a:ext>
              </a:extLst>
            </p:cNvPr>
            <p:cNvGrpSpPr/>
            <p:nvPr/>
          </p:nvGrpSpPr>
          <p:grpSpPr>
            <a:xfrm>
              <a:off x="2290129" y="3315627"/>
              <a:ext cx="1084123" cy="1619380"/>
              <a:chOff x="1619076" y="752345"/>
              <a:chExt cx="1084123" cy="1619380"/>
            </a:xfrm>
          </p:grpSpPr>
          <p:pic>
            <p:nvPicPr>
              <p:cNvPr id="15" name="Resim 14">
                <a:extLst>
                  <a:ext uri="{FF2B5EF4-FFF2-40B4-BE49-F238E27FC236}">
                    <a16:creationId xmlns:a16="http://schemas.microsoft.com/office/drawing/2014/main" id="{955F4870-A845-459D-A605-1FEA83876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9076" y="752345"/>
                <a:ext cx="1047873" cy="1619380"/>
              </a:xfrm>
              <a:prstGeom prst="rect">
                <a:avLst/>
              </a:prstGeom>
            </p:spPr>
          </p:pic>
          <p:grpSp>
            <p:nvGrpSpPr>
              <p:cNvPr id="16" name="Grup 15">
                <a:extLst>
                  <a:ext uri="{FF2B5EF4-FFF2-40B4-BE49-F238E27FC236}">
                    <a16:creationId xmlns:a16="http://schemas.microsoft.com/office/drawing/2014/main" id="{FAC23216-10B8-4E52-8795-E2505DEEE1B7}"/>
                  </a:ext>
                </a:extLst>
              </p:cNvPr>
              <p:cNvGrpSpPr/>
              <p:nvPr/>
            </p:nvGrpSpPr>
            <p:grpSpPr>
              <a:xfrm>
                <a:off x="2097223" y="1602233"/>
                <a:ext cx="605976" cy="469359"/>
                <a:chOff x="1677443" y="775899"/>
                <a:chExt cx="605976" cy="469359"/>
              </a:xfrm>
            </p:grpSpPr>
            <p:pic>
              <p:nvPicPr>
                <p:cNvPr id="20" name="Resim 19">
                  <a:extLst>
                    <a:ext uri="{FF2B5EF4-FFF2-40B4-BE49-F238E27FC236}">
                      <a16:creationId xmlns:a16="http://schemas.microsoft.com/office/drawing/2014/main" id="{9AAA3DA1-33C9-4EA2-A9A7-D3DF378DE0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3233" y="775899"/>
                  <a:ext cx="469359" cy="469359"/>
                </a:xfrm>
                <a:prstGeom prst="rect">
                  <a:avLst/>
                </a:prstGeom>
              </p:spPr>
            </p:pic>
            <p:sp>
              <p:nvSpPr>
                <p:cNvPr id="21" name="Metin kutusu 20">
                  <a:extLst>
                    <a:ext uri="{FF2B5EF4-FFF2-40B4-BE49-F238E27FC236}">
                      <a16:creationId xmlns:a16="http://schemas.microsoft.com/office/drawing/2014/main" id="{9D582345-465B-468B-9E69-511F3F23B3F2}"/>
                    </a:ext>
                  </a:extLst>
                </p:cNvPr>
                <p:cNvSpPr txBox="1"/>
                <p:nvPr/>
              </p:nvSpPr>
              <p:spPr>
                <a:xfrm>
                  <a:off x="1677443" y="800105"/>
                  <a:ext cx="605976" cy="4103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r-TR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5E5E5E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"/>
                    </a:rPr>
                    <a:t>worker </a:t>
                  </a:r>
                  <a:r>
                    <a:rPr kumimoji="0" lang="tr-TR" sz="1000" b="1" i="0" u="none" strike="noStrike" cap="none" spc="0" normalizeH="0" baseline="0" dirty="0" err="1">
                      <a:ln>
                        <a:noFill/>
                      </a:ln>
                      <a:solidFill>
                        <a:srgbClr val="5E5E5E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"/>
                    </a:rPr>
                    <a:t>process</a:t>
                  </a:r>
                  <a:endParaRPr kumimoji="0" lang="tr-TR" sz="1000" b="1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</p:grpSp>
          <p:pic>
            <p:nvPicPr>
              <p:cNvPr id="17" name="Resim 16">
                <a:extLst>
                  <a:ext uri="{FF2B5EF4-FFF2-40B4-BE49-F238E27FC236}">
                    <a16:creationId xmlns:a16="http://schemas.microsoft.com/office/drawing/2014/main" id="{9F6B29BD-D5A7-44B5-BBBA-05E2EDF3B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078" y="1603238"/>
                <a:ext cx="469359" cy="469359"/>
              </a:xfrm>
              <a:prstGeom prst="rect">
                <a:avLst/>
              </a:prstGeom>
            </p:spPr>
          </p:pic>
          <p:pic>
            <p:nvPicPr>
              <p:cNvPr id="18" name="Resim 17">
                <a:extLst>
                  <a:ext uri="{FF2B5EF4-FFF2-40B4-BE49-F238E27FC236}">
                    <a16:creationId xmlns:a16="http://schemas.microsoft.com/office/drawing/2014/main" id="{B02FFEFC-D5C4-4F61-AEF1-634B92C14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7864" y="1108245"/>
                <a:ext cx="469359" cy="469359"/>
              </a:xfrm>
              <a:prstGeom prst="rect">
                <a:avLst/>
              </a:prstGeom>
            </p:spPr>
          </p:pic>
          <p:pic>
            <p:nvPicPr>
              <p:cNvPr id="19" name="Resim 18">
                <a:extLst>
                  <a:ext uri="{FF2B5EF4-FFF2-40B4-BE49-F238E27FC236}">
                    <a16:creationId xmlns:a16="http://schemas.microsoft.com/office/drawing/2014/main" id="{0415B977-5900-4B96-802B-C06C5DCDB4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3013" y="1108246"/>
                <a:ext cx="469359" cy="469359"/>
              </a:xfrm>
              <a:prstGeom prst="rect">
                <a:avLst/>
              </a:prstGeom>
            </p:spPr>
          </p:pic>
        </p:grpSp>
        <p:sp>
          <p:nvSpPr>
            <p:cNvPr id="69" name="Metin kutusu 68">
              <a:extLst>
                <a:ext uri="{FF2B5EF4-FFF2-40B4-BE49-F238E27FC236}">
                  <a16:creationId xmlns:a16="http://schemas.microsoft.com/office/drawing/2014/main" id="{EE3A348B-D039-4336-B6FB-0E792821F308}"/>
                </a:ext>
              </a:extLst>
            </p:cNvPr>
            <p:cNvSpPr txBox="1"/>
            <p:nvPr/>
          </p:nvSpPr>
          <p:spPr>
            <a:xfrm>
              <a:off x="2356205" y="3050831"/>
              <a:ext cx="1171674" cy="271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1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Worker Node-2</a:t>
              </a: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2011528E-5129-4CAF-AC13-BB06FED29292}"/>
              </a:ext>
            </a:extLst>
          </p:cNvPr>
          <p:cNvGrpSpPr/>
          <p:nvPr/>
        </p:nvGrpSpPr>
        <p:grpSpPr>
          <a:xfrm>
            <a:off x="4029938" y="3060223"/>
            <a:ext cx="1181676" cy="1890353"/>
            <a:chOff x="4029938" y="3060223"/>
            <a:chExt cx="1181676" cy="1890353"/>
          </a:xfrm>
        </p:grpSpPr>
        <p:grpSp>
          <p:nvGrpSpPr>
            <p:cNvPr id="22" name="Grup 21">
              <a:extLst>
                <a:ext uri="{FF2B5EF4-FFF2-40B4-BE49-F238E27FC236}">
                  <a16:creationId xmlns:a16="http://schemas.microsoft.com/office/drawing/2014/main" id="{71821CD0-0B2D-4525-99B9-5A67E71DAF8F}"/>
                </a:ext>
              </a:extLst>
            </p:cNvPr>
            <p:cNvGrpSpPr/>
            <p:nvPr/>
          </p:nvGrpSpPr>
          <p:grpSpPr>
            <a:xfrm>
              <a:off x="4029938" y="3331196"/>
              <a:ext cx="1084123" cy="1619380"/>
              <a:chOff x="1619076" y="752345"/>
              <a:chExt cx="1084123" cy="1619380"/>
            </a:xfrm>
          </p:grpSpPr>
          <p:pic>
            <p:nvPicPr>
              <p:cNvPr id="23" name="Resim 22">
                <a:extLst>
                  <a:ext uri="{FF2B5EF4-FFF2-40B4-BE49-F238E27FC236}">
                    <a16:creationId xmlns:a16="http://schemas.microsoft.com/office/drawing/2014/main" id="{95BE0113-AC44-4739-8327-020F7A532D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9076" y="752345"/>
                <a:ext cx="1047873" cy="1619380"/>
              </a:xfrm>
              <a:prstGeom prst="rect">
                <a:avLst/>
              </a:prstGeom>
            </p:spPr>
          </p:pic>
          <p:grpSp>
            <p:nvGrpSpPr>
              <p:cNvPr id="24" name="Grup 23">
                <a:extLst>
                  <a:ext uri="{FF2B5EF4-FFF2-40B4-BE49-F238E27FC236}">
                    <a16:creationId xmlns:a16="http://schemas.microsoft.com/office/drawing/2014/main" id="{9DBB5855-E226-4A07-85DC-FA6C765C687B}"/>
                  </a:ext>
                </a:extLst>
              </p:cNvPr>
              <p:cNvGrpSpPr/>
              <p:nvPr/>
            </p:nvGrpSpPr>
            <p:grpSpPr>
              <a:xfrm>
                <a:off x="2097223" y="1602233"/>
                <a:ext cx="605976" cy="469359"/>
                <a:chOff x="1677443" y="775899"/>
                <a:chExt cx="605976" cy="469359"/>
              </a:xfrm>
            </p:grpSpPr>
            <p:pic>
              <p:nvPicPr>
                <p:cNvPr id="28" name="Resim 27">
                  <a:extLst>
                    <a:ext uri="{FF2B5EF4-FFF2-40B4-BE49-F238E27FC236}">
                      <a16:creationId xmlns:a16="http://schemas.microsoft.com/office/drawing/2014/main" id="{58B75DE4-150B-43D0-A25B-7CCF4B0309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3233" y="775899"/>
                  <a:ext cx="469359" cy="469359"/>
                </a:xfrm>
                <a:prstGeom prst="rect">
                  <a:avLst/>
                </a:prstGeom>
              </p:spPr>
            </p:pic>
            <p:sp>
              <p:nvSpPr>
                <p:cNvPr id="29" name="Metin kutusu 28">
                  <a:extLst>
                    <a:ext uri="{FF2B5EF4-FFF2-40B4-BE49-F238E27FC236}">
                      <a16:creationId xmlns:a16="http://schemas.microsoft.com/office/drawing/2014/main" id="{5A6910D5-E1BB-400E-AB59-6F6955CE544F}"/>
                    </a:ext>
                  </a:extLst>
                </p:cNvPr>
                <p:cNvSpPr txBox="1"/>
                <p:nvPr/>
              </p:nvSpPr>
              <p:spPr>
                <a:xfrm>
                  <a:off x="1677443" y="800105"/>
                  <a:ext cx="605976" cy="4103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r-TR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5E5E5E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"/>
                    </a:rPr>
                    <a:t>worker </a:t>
                  </a:r>
                  <a:r>
                    <a:rPr kumimoji="0" lang="tr-TR" sz="1000" b="1" i="0" u="none" strike="noStrike" cap="none" spc="0" normalizeH="0" baseline="0" dirty="0" err="1">
                      <a:ln>
                        <a:noFill/>
                      </a:ln>
                      <a:solidFill>
                        <a:srgbClr val="5E5E5E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"/>
                    </a:rPr>
                    <a:t>process</a:t>
                  </a:r>
                  <a:endParaRPr kumimoji="0" lang="tr-TR" sz="1000" b="1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</p:grpSp>
          <p:pic>
            <p:nvPicPr>
              <p:cNvPr id="25" name="Resim 24">
                <a:extLst>
                  <a:ext uri="{FF2B5EF4-FFF2-40B4-BE49-F238E27FC236}">
                    <a16:creationId xmlns:a16="http://schemas.microsoft.com/office/drawing/2014/main" id="{6E2B7A0A-E843-416B-BF20-1613F3A8B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078" y="1603238"/>
                <a:ext cx="469359" cy="469359"/>
              </a:xfrm>
              <a:prstGeom prst="rect">
                <a:avLst/>
              </a:prstGeom>
            </p:spPr>
          </p:pic>
          <p:pic>
            <p:nvPicPr>
              <p:cNvPr id="26" name="Resim 25">
                <a:extLst>
                  <a:ext uri="{FF2B5EF4-FFF2-40B4-BE49-F238E27FC236}">
                    <a16:creationId xmlns:a16="http://schemas.microsoft.com/office/drawing/2014/main" id="{C671F7E6-8166-4210-A88E-14CE04A5D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7864" y="1108245"/>
                <a:ext cx="469359" cy="469359"/>
              </a:xfrm>
              <a:prstGeom prst="rect">
                <a:avLst/>
              </a:prstGeom>
            </p:spPr>
          </p:pic>
          <p:pic>
            <p:nvPicPr>
              <p:cNvPr id="27" name="Resim 26">
                <a:extLst>
                  <a:ext uri="{FF2B5EF4-FFF2-40B4-BE49-F238E27FC236}">
                    <a16:creationId xmlns:a16="http://schemas.microsoft.com/office/drawing/2014/main" id="{73AADBFE-B6B4-475B-8AAB-424D1E9B4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3013" y="1108246"/>
                <a:ext cx="469359" cy="469359"/>
              </a:xfrm>
              <a:prstGeom prst="rect">
                <a:avLst/>
              </a:prstGeom>
            </p:spPr>
          </p:pic>
        </p:grpSp>
        <p:sp>
          <p:nvSpPr>
            <p:cNvPr id="70" name="Metin kutusu 69">
              <a:extLst>
                <a:ext uri="{FF2B5EF4-FFF2-40B4-BE49-F238E27FC236}">
                  <a16:creationId xmlns:a16="http://schemas.microsoft.com/office/drawing/2014/main" id="{9008DED0-CEBD-4C73-9E6F-23735EB940FC}"/>
                </a:ext>
              </a:extLst>
            </p:cNvPr>
            <p:cNvSpPr txBox="1"/>
            <p:nvPr/>
          </p:nvSpPr>
          <p:spPr>
            <a:xfrm>
              <a:off x="4039940" y="3060223"/>
              <a:ext cx="1171674" cy="271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1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Worker Node-3</a:t>
              </a:r>
            </a:p>
          </p:txBody>
        </p:sp>
      </p:grpSp>
      <p:grpSp>
        <p:nvGrpSpPr>
          <p:cNvPr id="76" name="Grup 75">
            <a:extLst>
              <a:ext uri="{FF2B5EF4-FFF2-40B4-BE49-F238E27FC236}">
                <a16:creationId xmlns:a16="http://schemas.microsoft.com/office/drawing/2014/main" id="{0B1004C2-3B48-4448-AE1A-8D0F9F2DACF8}"/>
              </a:ext>
            </a:extLst>
          </p:cNvPr>
          <p:cNvGrpSpPr/>
          <p:nvPr/>
        </p:nvGrpSpPr>
        <p:grpSpPr>
          <a:xfrm>
            <a:off x="5769747" y="3028188"/>
            <a:ext cx="1268154" cy="1891249"/>
            <a:chOff x="5769747" y="3028188"/>
            <a:chExt cx="1268154" cy="1891249"/>
          </a:xfrm>
        </p:grpSpPr>
        <p:grpSp>
          <p:nvGrpSpPr>
            <p:cNvPr id="30" name="Grup 29">
              <a:extLst>
                <a:ext uri="{FF2B5EF4-FFF2-40B4-BE49-F238E27FC236}">
                  <a16:creationId xmlns:a16="http://schemas.microsoft.com/office/drawing/2014/main" id="{03EAEDA7-B854-4B07-8052-A23135249D59}"/>
                </a:ext>
              </a:extLst>
            </p:cNvPr>
            <p:cNvGrpSpPr/>
            <p:nvPr/>
          </p:nvGrpSpPr>
          <p:grpSpPr>
            <a:xfrm>
              <a:off x="5769747" y="3300057"/>
              <a:ext cx="1084123" cy="1619380"/>
              <a:chOff x="1619076" y="752345"/>
              <a:chExt cx="1084123" cy="1619380"/>
            </a:xfrm>
          </p:grpSpPr>
          <p:pic>
            <p:nvPicPr>
              <p:cNvPr id="31" name="Resim 30">
                <a:extLst>
                  <a:ext uri="{FF2B5EF4-FFF2-40B4-BE49-F238E27FC236}">
                    <a16:creationId xmlns:a16="http://schemas.microsoft.com/office/drawing/2014/main" id="{409F142A-FA19-467C-8974-6E502FF14F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9076" y="752345"/>
                <a:ext cx="1047873" cy="1619380"/>
              </a:xfrm>
              <a:prstGeom prst="rect">
                <a:avLst/>
              </a:prstGeom>
            </p:spPr>
          </p:pic>
          <p:grpSp>
            <p:nvGrpSpPr>
              <p:cNvPr id="32" name="Grup 31">
                <a:extLst>
                  <a:ext uri="{FF2B5EF4-FFF2-40B4-BE49-F238E27FC236}">
                    <a16:creationId xmlns:a16="http://schemas.microsoft.com/office/drawing/2014/main" id="{E9D4B720-682B-40E1-8C59-9494FC81956E}"/>
                  </a:ext>
                </a:extLst>
              </p:cNvPr>
              <p:cNvGrpSpPr/>
              <p:nvPr/>
            </p:nvGrpSpPr>
            <p:grpSpPr>
              <a:xfrm>
                <a:off x="2097223" y="1602233"/>
                <a:ext cx="605976" cy="469359"/>
                <a:chOff x="1677443" y="775899"/>
                <a:chExt cx="605976" cy="469359"/>
              </a:xfrm>
            </p:grpSpPr>
            <p:pic>
              <p:nvPicPr>
                <p:cNvPr id="36" name="Resim 35">
                  <a:extLst>
                    <a:ext uri="{FF2B5EF4-FFF2-40B4-BE49-F238E27FC236}">
                      <a16:creationId xmlns:a16="http://schemas.microsoft.com/office/drawing/2014/main" id="{EA2311DC-6B25-40F4-AD8C-D4537ABB98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3233" y="775899"/>
                  <a:ext cx="469359" cy="469359"/>
                </a:xfrm>
                <a:prstGeom prst="rect">
                  <a:avLst/>
                </a:prstGeom>
              </p:spPr>
            </p:pic>
            <p:sp>
              <p:nvSpPr>
                <p:cNvPr id="37" name="Metin kutusu 36">
                  <a:extLst>
                    <a:ext uri="{FF2B5EF4-FFF2-40B4-BE49-F238E27FC236}">
                      <a16:creationId xmlns:a16="http://schemas.microsoft.com/office/drawing/2014/main" id="{FC32313B-8A66-4155-948D-F0481C482E67}"/>
                    </a:ext>
                  </a:extLst>
                </p:cNvPr>
                <p:cNvSpPr txBox="1"/>
                <p:nvPr/>
              </p:nvSpPr>
              <p:spPr>
                <a:xfrm>
                  <a:off x="1677443" y="800105"/>
                  <a:ext cx="605976" cy="4103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r-TR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5E5E5E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"/>
                    </a:rPr>
                    <a:t>worker </a:t>
                  </a:r>
                  <a:r>
                    <a:rPr kumimoji="0" lang="tr-TR" sz="1000" b="1" i="0" u="none" strike="noStrike" cap="none" spc="0" normalizeH="0" baseline="0" dirty="0" err="1">
                      <a:ln>
                        <a:noFill/>
                      </a:ln>
                      <a:solidFill>
                        <a:srgbClr val="5E5E5E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"/>
                    </a:rPr>
                    <a:t>process</a:t>
                  </a:r>
                  <a:endParaRPr kumimoji="0" lang="tr-TR" sz="1000" b="1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</p:grpSp>
          <p:pic>
            <p:nvPicPr>
              <p:cNvPr id="33" name="Resim 32">
                <a:extLst>
                  <a:ext uri="{FF2B5EF4-FFF2-40B4-BE49-F238E27FC236}">
                    <a16:creationId xmlns:a16="http://schemas.microsoft.com/office/drawing/2014/main" id="{3F897D76-202E-4E55-8BEF-4C688F790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078" y="1603238"/>
                <a:ext cx="469359" cy="469359"/>
              </a:xfrm>
              <a:prstGeom prst="rect">
                <a:avLst/>
              </a:prstGeom>
            </p:spPr>
          </p:pic>
          <p:pic>
            <p:nvPicPr>
              <p:cNvPr id="34" name="Resim 33">
                <a:extLst>
                  <a:ext uri="{FF2B5EF4-FFF2-40B4-BE49-F238E27FC236}">
                    <a16:creationId xmlns:a16="http://schemas.microsoft.com/office/drawing/2014/main" id="{7C37B21E-65B8-432C-9E4D-FE766C924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7864" y="1108245"/>
                <a:ext cx="469359" cy="469359"/>
              </a:xfrm>
              <a:prstGeom prst="rect">
                <a:avLst/>
              </a:prstGeom>
            </p:spPr>
          </p:pic>
          <p:pic>
            <p:nvPicPr>
              <p:cNvPr id="35" name="Resim 34">
                <a:extLst>
                  <a:ext uri="{FF2B5EF4-FFF2-40B4-BE49-F238E27FC236}">
                    <a16:creationId xmlns:a16="http://schemas.microsoft.com/office/drawing/2014/main" id="{7238E3F3-6C41-49DF-8759-9F38AE9F2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3013" y="1108246"/>
                <a:ext cx="469359" cy="469359"/>
              </a:xfrm>
              <a:prstGeom prst="rect">
                <a:avLst/>
              </a:prstGeom>
            </p:spPr>
          </p:pic>
        </p:grpSp>
        <p:sp>
          <p:nvSpPr>
            <p:cNvPr id="71" name="Metin kutusu 70">
              <a:extLst>
                <a:ext uri="{FF2B5EF4-FFF2-40B4-BE49-F238E27FC236}">
                  <a16:creationId xmlns:a16="http://schemas.microsoft.com/office/drawing/2014/main" id="{81DCC369-7BAD-47BE-8BE7-711E724993F2}"/>
                </a:ext>
              </a:extLst>
            </p:cNvPr>
            <p:cNvSpPr txBox="1"/>
            <p:nvPr/>
          </p:nvSpPr>
          <p:spPr>
            <a:xfrm>
              <a:off x="5866227" y="3028188"/>
              <a:ext cx="1171674" cy="271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1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Worker Node-4</a:t>
              </a:r>
            </a:p>
          </p:txBody>
        </p:sp>
      </p:grpSp>
      <p:grpSp>
        <p:nvGrpSpPr>
          <p:cNvPr id="77" name="Grup 76">
            <a:extLst>
              <a:ext uri="{FF2B5EF4-FFF2-40B4-BE49-F238E27FC236}">
                <a16:creationId xmlns:a16="http://schemas.microsoft.com/office/drawing/2014/main" id="{864BA37E-5527-4B17-9D6B-D6055DFD1CE1}"/>
              </a:ext>
            </a:extLst>
          </p:cNvPr>
          <p:cNvGrpSpPr/>
          <p:nvPr/>
        </p:nvGrpSpPr>
        <p:grpSpPr>
          <a:xfrm>
            <a:off x="7546067" y="3029793"/>
            <a:ext cx="1171674" cy="1889644"/>
            <a:chOff x="7546067" y="3029793"/>
            <a:chExt cx="1171674" cy="1889644"/>
          </a:xfrm>
        </p:grpSpPr>
        <p:grpSp>
          <p:nvGrpSpPr>
            <p:cNvPr id="38" name="Grup 37">
              <a:extLst>
                <a:ext uri="{FF2B5EF4-FFF2-40B4-BE49-F238E27FC236}">
                  <a16:creationId xmlns:a16="http://schemas.microsoft.com/office/drawing/2014/main" id="{82FE7AD1-A9C2-4EF8-848A-B82744D9D1E0}"/>
                </a:ext>
              </a:extLst>
            </p:cNvPr>
            <p:cNvGrpSpPr/>
            <p:nvPr/>
          </p:nvGrpSpPr>
          <p:grpSpPr>
            <a:xfrm>
              <a:off x="7546067" y="3300057"/>
              <a:ext cx="1084123" cy="1619380"/>
              <a:chOff x="1619076" y="752345"/>
              <a:chExt cx="1084123" cy="1619380"/>
            </a:xfrm>
          </p:grpSpPr>
          <p:pic>
            <p:nvPicPr>
              <p:cNvPr id="39" name="Resim 38">
                <a:extLst>
                  <a:ext uri="{FF2B5EF4-FFF2-40B4-BE49-F238E27FC236}">
                    <a16:creationId xmlns:a16="http://schemas.microsoft.com/office/drawing/2014/main" id="{9351121F-46DF-49A0-81DF-6AD28598D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9076" y="752345"/>
                <a:ext cx="1047873" cy="1619380"/>
              </a:xfrm>
              <a:prstGeom prst="rect">
                <a:avLst/>
              </a:prstGeom>
            </p:spPr>
          </p:pic>
          <p:grpSp>
            <p:nvGrpSpPr>
              <p:cNvPr id="40" name="Grup 39">
                <a:extLst>
                  <a:ext uri="{FF2B5EF4-FFF2-40B4-BE49-F238E27FC236}">
                    <a16:creationId xmlns:a16="http://schemas.microsoft.com/office/drawing/2014/main" id="{BEE7AF7D-8C46-48BE-8314-377967E81405}"/>
                  </a:ext>
                </a:extLst>
              </p:cNvPr>
              <p:cNvGrpSpPr/>
              <p:nvPr/>
            </p:nvGrpSpPr>
            <p:grpSpPr>
              <a:xfrm>
                <a:off x="2097223" y="1602233"/>
                <a:ext cx="605976" cy="469359"/>
                <a:chOff x="1677443" y="775899"/>
                <a:chExt cx="605976" cy="469359"/>
              </a:xfrm>
            </p:grpSpPr>
            <p:pic>
              <p:nvPicPr>
                <p:cNvPr id="44" name="Resim 43">
                  <a:extLst>
                    <a:ext uri="{FF2B5EF4-FFF2-40B4-BE49-F238E27FC236}">
                      <a16:creationId xmlns:a16="http://schemas.microsoft.com/office/drawing/2014/main" id="{A2ACC43D-FE1E-4B0F-B052-808906E779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3233" y="775899"/>
                  <a:ext cx="469359" cy="469359"/>
                </a:xfrm>
                <a:prstGeom prst="rect">
                  <a:avLst/>
                </a:prstGeom>
              </p:spPr>
            </p:pic>
            <p:sp>
              <p:nvSpPr>
                <p:cNvPr id="45" name="Metin kutusu 44">
                  <a:extLst>
                    <a:ext uri="{FF2B5EF4-FFF2-40B4-BE49-F238E27FC236}">
                      <a16:creationId xmlns:a16="http://schemas.microsoft.com/office/drawing/2014/main" id="{12497EA2-65D2-4492-9CFF-F632765E013F}"/>
                    </a:ext>
                  </a:extLst>
                </p:cNvPr>
                <p:cNvSpPr txBox="1"/>
                <p:nvPr/>
              </p:nvSpPr>
              <p:spPr>
                <a:xfrm>
                  <a:off x="1677443" y="800105"/>
                  <a:ext cx="605976" cy="4103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r-TR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5E5E5E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"/>
                    </a:rPr>
                    <a:t>worker </a:t>
                  </a:r>
                  <a:r>
                    <a:rPr kumimoji="0" lang="tr-TR" sz="1000" b="1" i="0" u="none" strike="noStrike" cap="none" spc="0" normalizeH="0" baseline="0" dirty="0" err="1">
                      <a:ln>
                        <a:noFill/>
                      </a:ln>
                      <a:solidFill>
                        <a:srgbClr val="5E5E5E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"/>
                    </a:rPr>
                    <a:t>process</a:t>
                  </a:r>
                  <a:endParaRPr kumimoji="0" lang="tr-TR" sz="1000" b="1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</p:grpSp>
          <p:pic>
            <p:nvPicPr>
              <p:cNvPr id="41" name="Resim 40">
                <a:extLst>
                  <a:ext uri="{FF2B5EF4-FFF2-40B4-BE49-F238E27FC236}">
                    <a16:creationId xmlns:a16="http://schemas.microsoft.com/office/drawing/2014/main" id="{3711B6BA-A47D-4682-9756-F8180BEC8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078" y="1603238"/>
                <a:ext cx="469359" cy="469359"/>
              </a:xfrm>
              <a:prstGeom prst="rect">
                <a:avLst/>
              </a:prstGeom>
            </p:spPr>
          </p:pic>
          <p:pic>
            <p:nvPicPr>
              <p:cNvPr id="42" name="Resim 41">
                <a:extLst>
                  <a:ext uri="{FF2B5EF4-FFF2-40B4-BE49-F238E27FC236}">
                    <a16:creationId xmlns:a16="http://schemas.microsoft.com/office/drawing/2014/main" id="{6726DF58-7A80-4624-A4E3-81037F772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7864" y="1108245"/>
                <a:ext cx="469359" cy="469359"/>
              </a:xfrm>
              <a:prstGeom prst="rect">
                <a:avLst/>
              </a:prstGeom>
            </p:spPr>
          </p:pic>
          <p:pic>
            <p:nvPicPr>
              <p:cNvPr id="43" name="Resim 42">
                <a:extLst>
                  <a:ext uri="{FF2B5EF4-FFF2-40B4-BE49-F238E27FC236}">
                    <a16:creationId xmlns:a16="http://schemas.microsoft.com/office/drawing/2014/main" id="{107C7766-F191-43CF-AA65-D4FE9EF83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3013" y="1108246"/>
                <a:ext cx="469359" cy="469359"/>
              </a:xfrm>
              <a:prstGeom prst="rect">
                <a:avLst/>
              </a:prstGeom>
            </p:spPr>
          </p:pic>
        </p:grpSp>
        <p:sp>
          <p:nvSpPr>
            <p:cNvPr id="72" name="Metin kutusu 71">
              <a:extLst>
                <a:ext uri="{FF2B5EF4-FFF2-40B4-BE49-F238E27FC236}">
                  <a16:creationId xmlns:a16="http://schemas.microsoft.com/office/drawing/2014/main" id="{56AAD7E9-6128-42B9-9A8A-9D31A32C1935}"/>
                </a:ext>
              </a:extLst>
            </p:cNvPr>
            <p:cNvSpPr txBox="1"/>
            <p:nvPr/>
          </p:nvSpPr>
          <p:spPr>
            <a:xfrm>
              <a:off x="7546067" y="3029793"/>
              <a:ext cx="1171674" cy="271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1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Worker Node-5</a:t>
              </a:r>
            </a:p>
          </p:txBody>
        </p:sp>
      </p:grpSp>
      <p:grpSp>
        <p:nvGrpSpPr>
          <p:cNvPr id="78" name="Grup 77">
            <a:extLst>
              <a:ext uri="{FF2B5EF4-FFF2-40B4-BE49-F238E27FC236}">
                <a16:creationId xmlns:a16="http://schemas.microsoft.com/office/drawing/2014/main" id="{6ED67E99-3244-414E-846B-34B580FFB939}"/>
              </a:ext>
            </a:extLst>
          </p:cNvPr>
          <p:cNvGrpSpPr/>
          <p:nvPr/>
        </p:nvGrpSpPr>
        <p:grpSpPr>
          <a:xfrm>
            <a:off x="4878627" y="387973"/>
            <a:ext cx="901122" cy="861553"/>
            <a:chOff x="835246" y="417427"/>
            <a:chExt cx="901122" cy="861553"/>
          </a:xfrm>
        </p:grpSpPr>
        <p:grpSp>
          <p:nvGrpSpPr>
            <p:cNvPr id="79" name="Grup 78">
              <a:extLst>
                <a:ext uri="{FF2B5EF4-FFF2-40B4-BE49-F238E27FC236}">
                  <a16:creationId xmlns:a16="http://schemas.microsoft.com/office/drawing/2014/main" id="{69FA28DB-80AE-4E77-98AB-A3C8EC255B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69120" y="417427"/>
              <a:ext cx="467248" cy="467248"/>
              <a:chOff x="835246" y="558980"/>
              <a:chExt cx="720000" cy="72000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3ECDDEC-71CC-40A4-B343-D15CF2A3DF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5246" y="558980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tr-TR" sz="10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84" name="Metin kutusu 83">
                <a:extLst>
                  <a:ext uri="{FF2B5EF4-FFF2-40B4-BE49-F238E27FC236}">
                    <a16:creationId xmlns:a16="http://schemas.microsoft.com/office/drawing/2014/main" id="{A5971652-E53A-4253-B87B-45D76212A44C}"/>
                  </a:ext>
                </a:extLst>
              </p:cNvPr>
              <p:cNvSpPr txBox="1"/>
              <p:nvPr/>
            </p:nvSpPr>
            <p:spPr>
              <a:xfrm>
                <a:off x="940250" y="603892"/>
                <a:ext cx="614996" cy="4189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100" b="1" i="0" u="none" strike="noStrike" cap="none" spc="0" normalizeH="0" baseline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8</a:t>
                </a:r>
              </a:p>
            </p:txBody>
          </p:sp>
        </p:grpSp>
        <p:grpSp>
          <p:nvGrpSpPr>
            <p:cNvPr id="80" name="Grup 79">
              <a:extLst>
                <a:ext uri="{FF2B5EF4-FFF2-40B4-BE49-F238E27FC236}">
                  <a16:creationId xmlns:a16="http://schemas.microsoft.com/office/drawing/2014/main" id="{8488930E-CDCA-43A8-A2AB-8F7688B86AC3}"/>
                </a:ext>
              </a:extLst>
            </p:cNvPr>
            <p:cNvGrpSpPr/>
            <p:nvPr/>
          </p:nvGrpSpPr>
          <p:grpSpPr>
            <a:xfrm>
              <a:off x="835246" y="558980"/>
              <a:ext cx="720000" cy="720000"/>
              <a:chOff x="835246" y="558980"/>
              <a:chExt cx="720000" cy="7200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B53B589-9E20-412A-B32F-222B9BC971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5246" y="558980"/>
                <a:ext cx="720000" cy="7200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tr-TR" sz="10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82" name="Metin kutusu 81">
                <a:extLst>
                  <a:ext uri="{FF2B5EF4-FFF2-40B4-BE49-F238E27FC236}">
                    <a16:creationId xmlns:a16="http://schemas.microsoft.com/office/drawing/2014/main" id="{410B8174-072D-4040-82C3-82AF974371ED}"/>
                  </a:ext>
                </a:extLst>
              </p:cNvPr>
              <p:cNvSpPr txBox="1"/>
              <p:nvPr/>
            </p:nvSpPr>
            <p:spPr>
              <a:xfrm>
                <a:off x="887748" y="762028"/>
                <a:ext cx="614996" cy="271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100" b="1" i="0" u="none" strike="noStrike" cap="none" spc="0" normalizeH="0" baseline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DAG-4</a:t>
                </a:r>
              </a:p>
            </p:txBody>
          </p:sp>
        </p:grpSp>
      </p:grpSp>
      <p:grpSp>
        <p:nvGrpSpPr>
          <p:cNvPr id="87" name="Grup 86">
            <a:extLst>
              <a:ext uri="{FF2B5EF4-FFF2-40B4-BE49-F238E27FC236}">
                <a16:creationId xmlns:a16="http://schemas.microsoft.com/office/drawing/2014/main" id="{2FA65E8C-BADB-45BD-B4C9-672245BA0615}"/>
              </a:ext>
            </a:extLst>
          </p:cNvPr>
          <p:cNvGrpSpPr/>
          <p:nvPr/>
        </p:nvGrpSpPr>
        <p:grpSpPr>
          <a:xfrm>
            <a:off x="413062" y="2860576"/>
            <a:ext cx="4992461" cy="2122398"/>
            <a:chOff x="320040" y="2453640"/>
            <a:chExt cx="4992461" cy="2567940"/>
          </a:xfrm>
        </p:grpSpPr>
        <p:sp>
          <p:nvSpPr>
            <p:cNvPr id="85" name="Dikdörtgen 84">
              <a:extLst>
                <a:ext uri="{FF2B5EF4-FFF2-40B4-BE49-F238E27FC236}">
                  <a16:creationId xmlns:a16="http://schemas.microsoft.com/office/drawing/2014/main" id="{265CE99B-45D5-462B-A2C0-80FAF15AD7C9}"/>
                </a:ext>
              </a:extLst>
            </p:cNvPr>
            <p:cNvSpPr/>
            <p:nvPr/>
          </p:nvSpPr>
          <p:spPr>
            <a:xfrm>
              <a:off x="320040" y="2453640"/>
              <a:ext cx="4992461" cy="2567940"/>
            </a:xfrm>
            <a:prstGeom prst="rect">
              <a:avLst/>
            </a:prstGeom>
            <a:solidFill>
              <a:srgbClr val="000000">
                <a:alpha val="45882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6" name="Metin kutusu 85">
              <a:extLst>
                <a:ext uri="{FF2B5EF4-FFF2-40B4-BE49-F238E27FC236}">
                  <a16:creationId xmlns:a16="http://schemas.microsoft.com/office/drawing/2014/main" id="{35ED8EE0-EB48-482C-BB60-E71D0DEC1D82}"/>
                </a:ext>
              </a:extLst>
            </p:cNvPr>
            <p:cNvSpPr txBox="1"/>
            <p:nvPr/>
          </p:nvSpPr>
          <p:spPr>
            <a:xfrm>
              <a:off x="1770045" y="3453157"/>
              <a:ext cx="189567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3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POOL-1</a:t>
              </a:r>
            </a:p>
          </p:txBody>
        </p:sp>
      </p:grp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E7AAE4FD-F335-431A-BFE6-E3F865A31B0D}"/>
              </a:ext>
            </a:extLst>
          </p:cNvPr>
          <p:cNvCxnSpPr>
            <a:cxnSpLocks/>
            <a:stCxn id="64" idx="4"/>
            <a:endCxn id="85" idx="0"/>
          </p:cNvCxnSpPr>
          <p:nvPr/>
        </p:nvCxnSpPr>
        <p:spPr>
          <a:xfrm flipH="1">
            <a:off x="2909293" y="1152120"/>
            <a:ext cx="878065" cy="1708456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up 90">
            <a:extLst>
              <a:ext uri="{FF2B5EF4-FFF2-40B4-BE49-F238E27FC236}">
                <a16:creationId xmlns:a16="http://schemas.microsoft.com/office/drawing/2014/main" id="{EA285770-711C-4EC4-94F9-48EA19A7A4C6}"/>
              </a:ext>
            </a:extLst>
          </p:cNvPr>
          <p:cNvGrpSpPr/>
          <p:nvPr/>
        </p:nvGrpSpPr>
        <p:grpSpPr>
          <a:xfrm>
            <a:off x="5589872" y="2860576"/>
            <a:ext cx="3246827" cy="2122398"/>
            <a:chOff x="320040" y="2453640"/>
            <a:chExt cx="4992461" cy="2567940"/>
          </a:xfrm>
        </p:grpSpPr>
        <p:sp>
          <p:nvSpPr>
            <p:cNvPr id="92" name="Dikdörtgen 91">
              <a:extLst>
                <a:ext uri="{FF2B5EF4-FFF2-40B4-BE49-F238E27FC236}">
                  <a16:creationId xmlns:a16="http://schemas.microsoft.com/office/drawing/2014/main" id="{E6873C00-EEBE-4764-BECE-0B6BF2A0AAD6}"/>
                </a:ext>
              </a:extLst>
            </p:cNvPr>
            <p:cNvSpPr/>
            <p:nvPr/>
          </p:nvSpPr>
          <p:spPr>
            <a:xfrm>
              <a:off x="320040" y="2453640"/>
              <a:ext cx="4992461" cy="2567940"/>
            </a:xfrm>
            <a:prstGeom prst="rect">
              <a:avLst/>
            </a:prstGeom>
            <a:solidFill>
              <a:srgbClr val="000000">
                <a:alpha val="45882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3" name="Metin kutusu 92">
              <a:extLst>
                <a:ext uri="{FF2B5EF4-FFF2-40B4-BE49-F238E27FC236}">
                  <a16:creationId xmlns:a16="http://schemas.microsoft.com/office/drawing/2014/main" id="{44413A54-AF4B-4ADC-8538-BDF6859F1110}"/>
                </a:ext>
              </a:extLst>
            </p:cNvPr>
            <p:cNvSpPr txBox="1"/>
            <p:nvPr/>
          </p:nvSpPr>
          <p:spPr>
            <a:xfrm>
              <a:off x="1439032" y="3134989"/>
              <a:ext cx="2937097" cy="794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3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POOL-2</a:t>
              </a:r>
            </a:p>
          </p:txBody>
        </p:sp>
      </p:grpSp>
      <p:cxnSp>
        <p:nvCxnSpPr>
          <p:cNvPr id="94" name="Düz Ok Bağlayıcısı 93">
            <a:extLst>
              <a:ext uri="{FF2B5EF4-FFF2-40B4-BE49-F238E27FC236}">
                <a16:creationId xmlns:a16="http://schemas.microsoft.com/office/drawing/2014/main" id="{51A0C729-645B-46D5-8F9D-23920B0F3591}"/>
              </a:ext>
            </a:extLst>
          </p:cNvPr>
          <p:cNvCxnSpPr>
            <a:cxnSpLocks/>
            <a:stCxn id="81" idx="4"/>
            <a:endCxn id="92" idx="0"/>
          </p:cNvCxnSpPr>
          <p:nvPr/>
        </p:nvCxnSpPr>
        <p:spPr>
          <a:xfrm>
            <a:off x="5238627" y="1249526"/>
            <a:ext cx="1974659" cy="1611050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33FEDD8C-E25A-4346-A71B-1933CB1FA2C8}"/>
              </a:ext>
            </a:extLst>
          </p:cNvPr>
          <p:cNvCxnSpPr>
            <a:cxnSpLocks/>
            <a:stCxn id="57" idx="4"/>
            <a:endCxn id="92" idx="0"/>
          </p:cNvCxnSpPr>
          <p:nvPr/>
        </p:nvCxnSpPr>
        <p:spPr>
          <a:xfrm>
            <a:off x="2485763" y="1154377"/>
            <a:ext cx="4727523" cy="1706199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Düz Ok Bağlayıcısı 98">
            <a:extLst>
              <a:ext uri="{FF2B5EF4-FFF2-40B4-BE49-F238E27FC236}">
                <a16:creationId xmlns:a16="http://schemas.microsoft.com/office/drawing/2014/main" id="{C1C0B895-4CC5-4819-AFA8-C69E365A8F7C}"/>
              </a:ext>
            </a:extLst>
          </p:cNvPr>
          <p:cNvCxnSpPr>
            <a:cxnSpLocks/>
            <a:stCxn id="46" idx="4"/>
            <a:endCxn id="85" idx="0"/>
          </p:cNvCxnSpPr>
          <p:nvPr/>
        </p:nvCxnSpPr>
        <p:spPr>
          <a:xfrm>
            <a:off x="1207635" y="1163350"/>
            <a:ext cx="1701658" cy="1697226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78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338434" y="604490"/>
            <a:ext cx="2958016" cy="416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SimpleHttpOperator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Chromatica" panose="00000500000000000000" pitchFamily="50" charset="-94"/>
              </a:rPr>
              <a:t>MySqlOperator</a:t>
            </a:r>
            <a:endParaRPr lang="en-US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Chromatica" panose="00000500000000000000" pitchFamily="50" charset="-94"/>
              </a:rPr>
              <a:t>PostgresOperator</a:t>
            </a:r>
            <a:endParaRPr lang="en-US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Chromatica" panose="00000500000000000000" pitchFamily="50" charset="-94"/>
              </a:rPr>
              <a:t>MsSqlOperator</a:t>
            </a:r>
            <a:endParaRPr lang="en-US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Chromatica" panose="00000500000000000000" pitchFamily="50" charset="-94"/>
              </a:rPr>
              <a:t>OracleOperator</a:t>
            </a:r>
            <a:endParaRPr lang="en-US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Chromatica" panose="00000500000000000000" pitchFamily="50" charset="-94"/>
              </a:rPr>
              <a:t>JdbcOperator</a:t>
            </a:r>
            <a:endParaRPr lang="en-US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Chromatica" panose="00000500000000000000" pitchFamily="50" charset="-94"/>
              </a:rPr>
              <a:t>DockerOperator</a:t>
            </a:r>
            <a:endParaRPr lang="en-US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Chromatica" panose="00000500000000000000" pitchFamily="50" charset="-94"/>
              </a:rPr>
              <a:t>HiveOperator</a:t>
            </a:r>
            <a:endParaRPr lang="en-US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S3FileTransformOperator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Chromatica" panose="00000500000000000000" pitchFamily="50" charset="-94"/>
              </a:rPr>
              <a:t>PrestoToMySqlOperator</a:t>
            </a:r>
            <a:endParaRPr lang="en-US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Chromatica" panose="00000500000000000000" pitchFamily="50" charset="-94"/>
              </a:rPr>
              <a:t>SlackAPIOperator</a:t>
            </a:r>
            <a:endParaRPr lang="en-US" sz="1600" dirty="0">
              <a:latin typeface="Chromatica" panose="00000500000000000000" pitchFamily="50" charset="-94"/>
            </a:endParaRPr>
          </a:p>
        </p:txBody>
      </p:sp>
      <p:sp>
        <p:nvSpPr>
          <p:cNvPr id="4" name="Uygulama: ‘Market Sepet Analizi’">
            <a:extLst>
              <a:ext uri="{FF2B5EF4-FFF2-40B4-BE49-F238E27FC236}">
                <a16:creationId xmlns:a16="http://schemas.microsoft.com/office/drawing/2014/main" id="{65AEF0B7-44BC-494E-9AED-30BE4003DA16}"/>
              </a:ext>
            </a:extLst>
          </p:cNvPr>
          <p:cNvSpPr txBox="1"/>
          <p:nvPr/>
        </p:nvSpPr>
        <p:spPr>
          <a:xfrm>
            <a:off x="1712147" y="135131"/>
            <a:ext cx="5719705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Some Operators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018D358E-18E4-E831-211B-84D3242B76EB}"/>
              </a:ext>
            </a:extLst>
          </p:cNvPr>
          <p:cNvSpPr txBox="1"/>
          <p:nvPr/>
        </p:nvSpPr>
        <p:spPr>
          <a:xfrm>
            <a:off x="3565392" y="2497316"/>
            <a:ext cx="507146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>
              <a:lnSpc>
                <a:spcPct val="15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-airflow-providers-docker==2.2.0</a:t>
            </a:r>
          </a:p>
        </p:txBody>
      </p:sp>
    </p:spTree>
    <p:extLst>
      <p:ext uri="{BB962C8B-B14F-4D97-AF65-F5344CB8AC3E}">
        <p14:creationId xmlns:p14="http://schemas.microsoft.com/office/powerpoint/2010/main" val="1033923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ygulama: ‘Market Sepet Analizi’">
            <a:extLst>
              <a:ext uri="{FF2B5EF4-FFF2-40B4-BE49-F238E27FC236}">
                <a16:creationId xmlns:a16="http://schemas.microsoft.com/office/drawing/2014/main" id="{65AEF0B7-44BC-494E-9AED-30BE4003DA16}"/>
              </a:ext>
            </a:extLst>
          </p:cNvPr>
          <p:cNvSpPr txBox="1"/>
          <p:nvPr/>
        </p:nvSpPr>
        <p:spPr>
          <a:xfrm>
            <a:off x="1712147" y="135131"/>
            <a:ext cx="5719705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Certification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ECF2B4-0EC0-CE97-47F8-EE2E10BAF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927" y="811794"/>
            <a:ext cx="3519479" cy="2891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4A2DDD-53D8-7E03-C90D-17A2DF5D2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22" y="811795"/>
            <a:ext cx="3539352" cy="28919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337920-2D19-40CF-0EA0-8FE61FD818DE}"/>
              </a:ext>
            </a:extLst>
          </p:cNvPr>
          <p:cNvSpPr txBox="1"/>
          <p:nvPr/>
        </p:nvSpPr>
        <p:spPr>
          <a:xfrm>
            <a:off x="6708161" y="4683209"/>
            <a:ext cx="225526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tr-TR" dirty="0">
                <a:hlinkClick r:id="rId5"/>
              </a:rPr>
              <a:t>https://www.astronomer.io/certification/</a:t>
            </a:r>
            <a:endParaRPr lang="en-US" dirty="0"/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4255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latin typeface="Chromatica" panose="00000500000000000000" pitchFamily="50" charset="-94"/>
              </a:rPr>
              <a:t>Pipeline sometimes gets errors</a:t>
            </a:r>
            <a:endParaRPr lang="en-US" sz="1350" dirty="0">
              <a:latin typeface="Chromatica" panose="00000500000000000000" pitchFamily="50" charset="-94"/>
            </a:endParaRPr>
          </a:p>
        </p:txBody>
      </p:sp>
      <p:sp>
        <p:nvSpPr>
          <p:cNvPr id="4" name="Akış Çizelgesi: Manyetik Disk 3">
            <a:extLst>
              <a:ext uri="{FF2B5EF4-FFF2-40B4-BE49-F238E27FC236}">
                <a16:creationId xmlns:a16="http://schemas.microsoft.com/office/drawing/2014/main" id="{89475E52-3AA8-4A45-B5AB-3D63124AD68F}"/>
              </a:ext>
            </a:extLst>
          </p:cNvPr>
          <p:cNvSpPr/>
          <p:nvPr/>
        </p:nvSpPr>
        <p:spPr>
          <a:xfrm>
            <a:off x="733710" y="2040619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Akış Çizelgesi: Çok Sayıda Belge 4">
            <a:extLst>
              <a:ext uri="{FF2B5EF4-FFF2-40B4-BE49-F238E27FC236}">
                <a16:creationId xmlns:a16="http://schemas.microsoft.com/office/drawing/2014/main" id="{3B322B15-4A01-4F05-B2C6-7FDBB19DC757}"/>
              </a:ext>
            </a:extLst>
          </p:cNvPr>
          <p:cNvSpPr/>
          <p:nvPr/>
        </p:nvSpPr>
        <p:spPr>
          <a:xfrm>
            <a:off x="733709" y="3332194"/>
            <a:ext cx="626462" cy="594360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BED9D06-597D-4CFC-964C-10D6128270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28" y="2571750"/>
            <a:ext cx="796290" cy="796290"/>
          </a:xfrm>
          <a:prstGeom prst="rect">
            <a:avLst/>
          </a:prstGeom>
        </p:spPr>
      </p:pic>
      <p:sp>
        <p:nvSpPr>
          <p:cNvPr id="10" name="Akış Çizelgesi: Manyetik Disk 9">
            <a:extLst>
              <a:ext uri="{FF2B5EF4-FFF2-40B4-BE49-F238E27FC236}">
                <a16:creationId xmlns:a16="http://schemas.microsoft.com/office/drawing/2014/main" id="{3E47BC4D-86BD-4488-9DEB-8CDB4FC8C597}"/>
              </a:ext>
            </a:extLst>
          </p:cNvPr>
          <p:cNvSpPr/>
          <p:nvPr/>
        </p:nvSpPr>
        <p:spPr>
          <a:xfrm>
            <a:off x="3742340" y="2337799"/>
            <a:ext cx="1189532" cy="1017999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B57579F-6B9E-4EFF-A610-FFFA1DF0CA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73" y="2422713"/>
            <a:ext cx="796290" cy="796290"/>
          </a:xfrm>
          <a:prstGeom prst="rect">
            <a:avLst/>
          </a:prstGeom>
        </p:spPr>
      </p:pic>
      <p:sp>
        <p:nvSpPr>
          <p:cNvPr id="12" name="Akış Çizelgesi: Manyetik Disk 11">
            <a:extLst>
              <a:ext uri="{FF2B5EF4-FFF2-40B4-BE49-F238E27FC236}">
                <a16:creationId xmlns:a16="http://schemas.microsoft.com/office/drawing/2014/main" id="{D4B4A978-A013-4FAF-8190-38CDD4929039}"/>
              </a:ext>
            </a:extLst>
          </p:cNvPr>
          <p:cNvSpPr/>
          <p:nvPr/>
        </p:nvSpPr>
        <p:spPr>
          <a:xfrm>
            <a:off x="7625721" y="2985897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Akış Çizelgesi: Manyetik Disk 12">
            <a:extLst>
              <a:ext uri="{FF2B5EF4-FFF2-40B4-BE49-F238E27FC236}">
                <a16:creationId xmlns:a16="http://schemas.microsoft.com/office/drawing/2014/main" id="{8A3499ED-EF21-4517-8BB5-EE47DC534939}"/>
              </a:ext>
            </a:extLst>
          </p:cNvPr>
          <p:cNvSpPr/>
          <p:nvPr/>
        </p:nvSpPr>
        <p:spPr>
          <a:xfrm>
            <a:off x="7625721" y="1928962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Ok: Aşağı 7">
            <a:extLst>
              <a:ext uri="{FF2B5EF4-FFF2-40B4-BE49-F238E27FC236}">
                <a16:creationId xmlns:a16="http://schemas.microsoft.com/office/drawing/2014/main" id="{7946CE42-A37C-46B3-85C6-33A45AC4B086}"/>
              </a:ext>
            </a:extLst>
          </p:cNvPr>
          <p:cNvSpPr/>
          <p:nvPr/>
        </p:nvSpPr>
        <p:spPr>
          <a:xfrm rot="18439483">
            <a:off x="1663543" y="2324408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Ok: Aşağı 13">
            <a:extLst>
              <a:ext uri="{FF2B5EF4-FFF2-40B4-BE49-F238E27FC236}">
                <a16:creationId xmlns:a16="http://schemas.microsoft.com/office/drawing/2014/main" id="{81AD9B67-164F-4EB5-9CBC-F48F5A4CB3D4}"/>
              </a:ext>
            </a:extLst>
          </p:cNvPr>
          <p:cNvSpPr/>
          <p:nvPr/>
        </p:nvSpPr>
        <p:spPr>
          <a:xfrm rot="13672332">
            <a:off x="1611319" y="3143755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Ok: Aşağı 14">
            <a:extLst>
              <a:ext uri="{FF2B5EF4-FFF2-40B4-BE49-F238E27FC236}">
                <a16:creationId xmlns:a16="http://schemas.microsoft.com/office/drawing/2014/main" id="{1C9FEB9E-D085-4B06-96B1-6CABB816EE38}"/>
              </a:ext>
            </a:extLst>
          </p:cNvPr>
          <p:cNvSpPr/>
          <p:nvPr/>
        </p:nvSpPr>
        <p:spPr>
          <a:xfrm rot="16200000">
            <a:off x="3206679" y="2653613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k: Aşağı 15">
            <a:extLst>
              <a:ext uri="{FF2B5EF4-FFF2-40B4-BE49-F238E27FC236}">
                <a16:creationId xmlns:a16="http://schemas.microsoft.com/office/drawing/2014/main" id="{8A8AB0C5-356D-4C21-B4CF-6CF5DE0E0A74}"/>
              </a:ext>
            </a:extLst>
          </p:cNvPr>
          <p:cNvSpPr/>
          <p:nvPr/>
        </p:nvSpPr>
        <p:spPr>
          <a:xfrm rot="16200000">
            <a:off x="5217410" y="2637438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Ok: Aşağı 16">
            <a:extLst>
              <a:ext uri="{FF2B5EF4-FFF2-40B4-BE49-F238E27FC236}">
                <a16:creationId xmlns:a16="http://schemas.microsoft.com/office/drawing/2014/main" id="{DCF2B125-1B32-47E5-A066-55098E11AEE0}"/>
              </a:ext>
            </a:extLst>
          </p:cNvPr>
          <p:cNvSpPr/>
          <p:nvPr/>
        </p:nvSpPr>
        <p:spPr>
          <a:xfrm rot="14530176">
            <a:off x="6963912" y="2167172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k: Aşağı 17">
            <a:extLst>
              <a:ext uri="{FF2B5EF4-FFF2-40B4-BE49-F238E27FC236}">
                <a16:creationId xmlns:a16="http://schemas.microsoft.com/office/drawing/2014/main" id="{6F8C3D4B-8959-4E46-B259-E6B2152C383A}"/>
              </a:ext>
            </a:extLst>
          </p:cNvPr>
          <p:cNvSpPr/>
          <p:nvPr/>
        </p:nvSpPr>
        <p:spPr>
          <a:xfrm rot="16984164">
            <a:off x="7036456" y="2755863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4C6FC23-77B7-4D72-AEC9-E540B6E67B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28" y="2590971"/>
            <a:ext cx="720090" cy="72009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07B748FA-802F-47A2-BB7C-F91E780DFE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3" y="2464575"/>
            <a:ext cx="720090" cy="720090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442DF734-A276-4188-ABB0-66EBE9D34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0" y="197775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75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63732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latin typeface="Chromatica" panose="00000500000000000000" pitchFamily="50" charset="-94"/>
              </a:rPr>
              <a:t>There are hundreds of pipelines</a:t>
            </a:r>
            <a:endParaRPr lang="en-US" sz="1350" dirty="0">
              <a:latin typeface="Chromatica" panose="00000500000000000000" pitchFamily="50" charset="-94"/>
            </a:endParaRPr>
          </a:p>
        </p:txBody>
      </p:sp>
      <p:sp>
        <p:nvSpPr>
          <p:cNvPr id="4" name="Akış Çizelgesi: Manyetik Disk 3">
            <a:extLst>
              <a:ext uri="{FF2B5EF4-FFF2-40B4-BE49-F238E27FC236}">
                <a16:creationId xmlns:a16="http://schemas.microsoft.com/office/drawing/2014/main" id="{89475E52-3AA8-4A45-B5AB-3D63124AD68F}"/>
              </a:ext>
            </a:extLst>
          </p:cNvPr>
          <p:cNvSpPr/>
          <p:nvPr/>
        </p:nvSpPr>
        <p:spPr>
          <a:xfrm>
            <a:off x="662333" y="944166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Akış Çizelgesi: Çok Sayıda Belge 4">
            <a:extLst>
              <a:ext uri="{FF2B5EF4-FFF2-40B4-BE49-F238E27FC236}">
                <a16:creationId xmlns:a16="http://schemas.microsoft.com/office/drawing/2014/main" id="{3B322B15-4A01-4F05-B2C6-7FDBB19DC757}"/>
              </a:ext>
            </a:extLst>
          </p:cNvPr>
          <p:cNvSpPr/>
          <p:nvPr/>
        </p:nvSpPr>
        <p:spPr>
          <a:xfrm>
            <a:off x="662332" y="2235741"/>
            <a:ext cx="626462" cy="594360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BED9D06-597D-4CFC-964C-10D6128270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51" y="1475297"/>
            <a:ext cx="796290" cy="796290"/>
          </a:xfrm>
          <a:prstGeom prst="rect">
            <a:avLst/>
          </a:prstGeom>
        </p:spPr>
      </p:pic>
      <p:sp>
        <p:nvSpPr>
          <p:cNvPr id="10" name="Akış Çizelgesi: Manyetik Disk 9">
            <a:extLst>
              <a:ext uri="{FF2B5EF4-FFF2-40B4-BE49-F238E27FC236}">
                <a16:creationId xmlns:a16="http://schemas.microsoft.com/office/drawing/2014/main" id="{3E47BC4D-86BD-4488-9DEB-8CDB4FC8C597}"/>
              </a:ext>
            </a:extLst>
          </p:cNvPr>
          <p:cNvSpPr/>
          <p:nvPr/>
        </p:nvSpPr>
        <p:spPr>
          <a:xfrm>
            <a:off x="3670963" y="1241346"/>
            <a:ext cx="1189532" cy="1017999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B57579F-6B9E-4EFF-A610-FFFA1DF0CA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96" y="1326260"/>
            <a:ext cx="796290" cy="796290"/>
          </a:xfrm>
          <a:prstGeom prst="rect">
            <a:avLst/>
          </a:prstGeom>
        </p:spPr>
      </p:pic>
      <p:sp>
        <p:nvSpPr>
          <p:cNvPr id="12" name="Akış Çizelgesi: Manyetik Disk 11">
            <a:extLst>
              <a:ext uri="{FF2B5EF4-FFF2-40B4-BE49-F238E27FC236}">
                <a16:creationId xmlns:a16="http://schemas.microsoft.com/office/drawing/2014/main" id="{D4B4A978-A013-4FAF-8190-38CDD4929039}"/>
              </a:ext>
            </a:extLst>
          </p:cNvPr>
          <p:cNvSpPr/>
          <p:nvPr/>
        </p:nvSpPr>
        <p:spPr>
          <a:xfrm>
            <a:off x="7554344" y="1889444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Akış Çizelgesi: Manyetik Disk 12">
            <a:extLst>
              <a:ext uri="{FF2B5EF4-FFF2-40B4-BE49-F238E27FC236}">
                <a16:creationId xmlns:a16="http://schemas.microsoft.com/office/drawing/2014/main" id="{8A3499ED-EF21-4517-8BB5-EE47DC534939}"/>
              </a:ext>
            </a:extLst>
          </p:cNvPr>
          <p:cNvSpPr/>
          <p:nvPr/>
        </p:nvSpPr>
        <p:spPr>
          <a:xfrm>
            <a:off x="7554344" y="832509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Ok: Aşağı 7">
            <a:extLst>
              <a:ext uri="{FF2B5EF4-FFF2-40B4-BE49-F238E27FC236}">
                <a16:creationId xmlns:a16="http://schemas.microsoft.com/office/drawing/2014/main" id="{7946CE42-A37C-46B3-85C6-33A45AC4B086}"/>
              </a:ext>
            </a:extLst>
          </p:cNvPr>
          <p:cNvSpPr/>
          <p:nvPr/>
        </p:nvSpPr>
        <p:spPr>
          <a:xfrm rot="18439483">
            <a:off x="1592166" y="1227955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Ok: Aşağı 13">
            <a:extLst>
              <a:ext uri="{FF2B5EF4-FFF2-40B4-BE49-F238E27FC236}">
                <a16:creationId xmlns:a16="http://schemas.microsoft.com/office/drawing/2014/main" id="{81AD9B67-164F-4EB5-9CBC-F48F5A4CB3D4}"/>
              </a:ext>
            </a:extLst>
          </p:cNvPr>
          <p:cNvSpPr/>
          <p:nvPr/>
        </p:nvSpPr>
        <p:spPr>
          <a:xfrm rot="13672332">
            <a:off x="1539942" y="2047302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Ok: Aşağı 14">
            <a:extLst>
              <a:ext uri="{FF2B5EF4-FFF2-40B4-BE49-F238E27FC236}">
                <a16:creationId xmlns:a16="http://schemas.microsoft.com/office/drawing/2014/main" id="{1C9FEB9E-D085-4B06-96B1-6CABB816EE38}"/>
              </a:ext>
            </a:extLst>
          </p:cNvPr>
          <p:cNvSpPr/>
          <p:nvPr/>
        </p:nvSpPr>
        <p:spPr>
          <a:xfrm rot="16200000">
            <a:off x="3135302" y="1557160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k: Aşağı 15">
            <a:extLst>
              <a:ext uri="{FF2B5EF4-FFF2-40B4-BE49-F238E27FC236}">
                <a16:creationId xmlns:a16="http://schemas.microsoft.com/office/drawing/2014/main" id="{8A8AB0C5-356D-4C21-B4CF-6CF5DE0E0A74}"/>
              </a:ext>
            </a:extLst>
          </p:cNvPr>
          <p:cNvSpPr/>
          <p:nvPr/>
        </p:nvSpPr>
        <p:spPr>
          <a:xfrm rot="16200000">
            <a:off x="5146033" y="1540985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Ok: Aşağı 16">
            <a:extLst>
              <a:ext uri="{FF2B5EF4-FFF2-40B4-BE49-F238E27FC236}">
                <a16:creationId xmlns:a16="http://schemas.microsoft.com/office/drawing/2014/main" id="{DCF2B125-1B32-47E5-A066-55098E11AEE0}"/>
              </a:ext>
            </a:extLst>
          </p:cNvPr>
          <p:cNvSpPr/>
          <p:nvPr/>
        </p:nvSpPr>
        <p:spPr>
          <a:xfrm rot="14530176">
            <a:off x="6892535" y="1070719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k: Aşağı 17">
            <a:extLst>
              <a:ext uri="{FF2B5EF4-FFF2-40B4-BE49-F238E27FC236}">
                <a16:creationId xmlns:a16="http://schemas.microsoft.com/office/drawing/2014/main" id="{6F8C3D4B-8959-4E46-B259-E6B2152C383A}"/>
              </a:ext>
            </a:extLst>
          </p:cNvPr>
          <p:cNvSpPr/>
          <p:nvPr/>
        </p:nvSpPr>
        <p:spPr>
          <a:xfrm rot="16984164">
            <a:off x="6965079" y="1659410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Akış Çizelgesi: Manyetik Disk 20">
            <a:extLst>
              <a:ext uri="{FF2B5EF4-FFF2-40B4-BE49-F238E27FC236}">
                <a16:creationId xmlns:a16="http://schemas.microsoft.com/office/drawing/2014/main" id="{A663C084-D6BA-4763-B07F-14B8E8F4F5AE}"/>
              </a:ext>
            </a:extLst>
          </p:cNvPr>
          <p:cNvSpPr/>
          <p:nvPr/>
        </p:nvSpPr>
        <p:spPr>
          <a:xfrm>
            <a:off x="756410" y="1483615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Akış Çizelgesi: Çok Sayıda Belge 21">
            <a:extLst>
              <a:ext uri="{FF2B5EF4-FFF2-40B4-BE49-F238E27FC236}">
                <a16:creationId xmlns:a16="http://schemas.microsoft.com/office/drawing/2014/main" id="{E4B7822E-D493-4067-8B9C-D80D629808C2}"/>
              </a:ext>
            </a:extLst>
          </p:cNvPr>
          <p:cNvSpPr/>
          <p:nvPr/>
        </p:nvSpPr>
        <p:spPr>
          <a:xfrm>
            <a:off x="756409" y="2775190"/>
            <a:ext cx="626462" cy="594360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547C7066-73DB-45A2-9EA9-C6BBF24568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28" y="2014746"/>
            <a:ext cx="796290" cy="796290"/>
          </a:xfrm>
          <a:prstGeom prst="rect">
            <a:avLst/>
          </a:prstGeom>
        </p:spPr>
      </p:pic>
      <p:sp>
        <p:nvSpPr>
          <p:cNvPr id="24" name="Akış Çizelgesi: Manyetik Disk 23">
            <a:extLst>
              <a:ext uri="{FF2B5EF4-FFF2-40B4-BE49-F238E27FC236}">
                <a16:creationId xmlns:a16="http://schemas.microsoft.com/office/drawing/2014/main" id="{0DF414B8-60BF-41F6-952A-36A82450D558}"/>
              </a:ext>
            </a:extLst>
          </p:cNvPr>
          <p:cNvSpPr/>
          <p:nvPr/>
        </p:nvSpPr>
        <p:spPr>
          <a:xfrm>
            <a:off x="3765040" y="1780795"/>
            <a:ext cx="1189532" cy="1017999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D3C52081-BDDB-4D2D-AE9A-B08F3BC4CC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273" y="1865709"/>
            <a:ext cx="796290" cy="796290"/>
          </a:xfrm>
          <a:prstGeom prst="rect">
            <a:avLst/>
          </a:prstGeom>
        </p:spPr>
      </p:pic>
      <p:sp>
        <p:nvSpPr>
          <p:cNvPr id="26" name="Akış Çizelgesi: Manyetik Disk 25">
            <a:extLst>
              <a:ext uri="{FF2B5EF4-FFF2-40B4-BE49-F238E27FC236}">
                <a16:creationId xmlns:a16="http://schemas.microsoft.com/office/drawing/2014/main" id="{0E304549-B236-4EC8-8230-BE7B871E3361}"/>
              </a:ext>
            </a:extLst>
          </p:cNvPr>
          <p:cNvSpPr/>
          <p:nvPr/>
        </p:nvSpPr>
        <p:spPr>
          <a:xfrm>
            <a:off x="7648421" y="2428893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Akış Çizelgesi: Manyetik Disk 26">
            <a:extLst>
              <a:ext uri="{FF2B5EF4-FFF2-40B4-BE49-F238E27FC236}">
                <a16:creationId xmlns:a16="http://schemas.microsoft.com/office/drawing/2014/main" id="{073119F8-2315-400A-B2C0-44B51E46A4A8}"/>
              </a:ext>
            </a:extLst>
          </p:cNvPr>
          <p:cNvSpPr/>
          <p:nvPr/>
        </p:nvSpPr>
        <p:spPr>
          <a:xfrm>
            <a:off x="7648421" y="1371958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Ok: Aşağı 27">
            <a:extLst>
              <a:ext uri="{FF2B5EF4-FFF2-40B4-BE49-F238E27FC236}">
                <a16:creationId xmlns:a16="http://schemas.microsoft.com/office/drawing/2014/main" id="{CA59658A-62A2-482B-BEEE-CD0CAC3738F7}"/>
              </a:ext>
            </a:extLst>
          </p:cNvPr>
          <p:cNvSpPr/>
          <p:nvPr/>
        </p:nvSpPr>
        <p:spPr>
          <a:xfrm rot="18439483">
            <a:off x="1686243" y="1767404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k: Aşağı 28">
            <a:extLst>
              <a:ext uri="{FF2B5EF4-FFF2-40B4-BE49-F238E27FC236}">
                <a16:creationId xmlns:a16="http://schemas.microsoft.com/office/drawing/2014/main" id="{C53552CE-DBCF-4F53-A484-AD548F29F524}"/>
              </a:ext>
            </a:extLst>
          </p:cNvPr>
          <p:cNvSpPr/>
          <p:nvPr/>
        </p:nvSpPr>
        <p:spPr>
          <a:xfrm rot="13672332">
            <a:off x="1634019" y="2586751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Ok: Aşağı 29">
            <a:extLst>
              <a:ext uri="{FF2B5EF4-FFF2-40B4-BE49-F238E27FC236}">
                <a16:creationId xmlns:a16="http://schemas.microsoft.com/office/drawing/2014/main" id="{8C1D3D22-6274-49E1-A039-609661A84675}"/>
              </a:ext>
            </a:extLst>
          </p:cNvPr>
          <p:cNvSpPr/>
          <p:nvPr/>
        </p:nvSpPr>
        <p:spPr>
          <a:xfrm rot="16200000">
            <a:off x="3229379" y="2096609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Ok: Aşağı 30">
            <a:extLst>
              <a:ext uri="{FF2B5EF4-FFF2-40B4-BE49-F238E27FC236}">
                <a16:creationId xmlns:a16="http://schemas.microsoft.com/office/drawing/2014/main" id="{174C48A8-6F4C-41F3-9C27-430CFFE9C047}"/>
              </a:ext>
            </a:extLst>
          </p:cNvPr>
          <p:cNvSpPr/>
          <p:nvPr/>
        </p:nvSpPr>
        <p:spPr>
          <a:xfrm rot="16200000">
            <a:off x="5240110" y="2080434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Ok: Aşağı 31">
            <a:extLst>
              <a:ext uri="{FF2B5EF4-FFF2-40B4-BE49-F238E27FC236}">
                <a16:creationId xmlns:a16="http://schemas.microsoft.com/office/drawing/2014/main" id="{8EDE6DCA-52D8-4A62-94A1-3C670E571156}"/>
              </a:ext>
            </a:extLst>
          </p:cNvPr>
          <p:cNvSpPr/>
          <p:nvPr/>
        </p:nvSpPr>
        <p:spPr>
          <a:xfrm rot="14530176">
            <a:off x="6986612" y="1610168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Ok: Aşağı 32">
            <a:extLst>
              <a:ext uri="{FF2B5EF4-FFF2-40B4-BE49-F238E27FC236}">
                <a16:creationId xmlns:a16="http://schemas.microsoft.com/office/drawing/2014/main" id="{5C197CF5-0105-4195-8BEE-27A8E025EB25}"/>
              </a:ext>
            </a:extLst>
          </p:cNvPr>
          <p:cNvSpPr/>
          <p:nvPr/>
        </p:nvSpPr>
        <p:spPr>
          <a:xfrm rot="16984164">
            <a:off x="7059156" y="2198859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Akış Çizelgesi: Manyetik Disk 33">
            <a:extLst>
              <a:ext uri="{FF2B5EF4-FFF2-40B4-BE49-F238E27FC236}">
                <a16:creationId xmlns:a16="http://schemas.microsoft.com/office/drawing/2014/main" id="{D6345CFE-B5C0-4A67-8A80-90E4CEC58857}"/>
              </a:ext>
            </a:extLst>
          </p:cNvPr>
          <p:cNvSpPr/>
          <p:nvPr/>
        </p:nvSpPr>
        <p:spPr>
          <a:xfrm>
            <a:off x="803460" y="2099905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Akış Çizelgesi: Çok Sayıda Belge 34">
            <a:extLst>
              <a:ext uri="{FF2B5EF4-FFF2-40B4-BE49-F238E27FC236}">
                <a16:creationId xmlns:a16="http://schemas.microsoft.com/office/drawing/2014/main" id="{010F331D-CFDF-40BC-86E3-68FD4F557605}"/>
              </a:ext>
            </a:extLst>
          </p:cNvPr>
          <p:cNvSpPr/>
          <p:nvPr/>
        </p:nvSpPr>
        <p:spPr>
          <a:xfrm>
            <a:off x="803459" y="3391480"/>
            <a:ext cx="626462" cy="594360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6" name="Resim 35">
            <a:extLst>
              <a:ext uri="{FF2B5EF4-FFF2-40B4-BE49-F238E27FC236}">
                <a16:creationId xmlns:a16="http://schemas.microsoft.com/office/drawing/2014/main" id="{B839AD8B-81A5-49C5-A664-69DA616B13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78" y="2631036"/>
            <a:ext cx="796290" cy="796290"/>
          </a:xfrm>
          <a:prstGeom prst="rect">
            <a:avLst/>
          </a:prstGeom>
        </p:spPr>
      </p:pic>
      <p:sp>
        <p:nvSpPr>
          <p:cNvPr id="37" name="Akış Çizelgesi: Manyetik Disk 36">
            <a:extLst>
              <a:ext uri="{FF2B5EF4-FFF2-40B4-BE49-F238E27FC236}">
                <a16:creationId xmlns:a16="http://schemas.microsoft.com/office/drawing/2014/main" id="{D546028D-E40C-43A9-A011-8C395DF4109B}"/>
              </a:ext>
            </a:extLst>
          </p:cNvPr>
          <p:cNvSpPr/>
          <p:nvPr/>
        </p:nvSpPr>
        <p:spPr>
          <a:xfrm>
            <a:off x="3812090" y="2397085"/>
            <a:ext cx="1189532" cy="1017999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8" name="Resim 37">
            <a:extLst>
              <a:ext uri="{FF2B5EF4-FFF2-40B4-BE49-F238E27FC236}">
                <a16:creationId xmlns:a16="http://schemas.microsoft.com/office/drawing/2014/main" id="{60D8766C-CC73-4DB3-87E4-3590BE0CE0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23" y="2481999"/>
            <a:ext cx="796290" cy="796290"/>
          </a:xfrm>
          <a:prstGeom prst="rect">
            <a:avLst/>
          </a:prstGeom>
        </p:spPr>
      </p:pic>
      <p:sp>
        <p:nvSpPr>
          <p:cNvPr id="39" name="Akış Çizelgesi: Manyetik Disk 38">
            <a:extLst>
              <a:ext uri="{FF2B5EF4-FFF2-40B4-BE49-F238E27FC236}">
                <a16:creationId xmlns:a16="http://schemas.microsoft.com/office/drawing/2014/main" id="{B2917070-6475-406D-A030-675C5B09A3FC}"/>
              </a:ext>
            </a:extLst>
          </p:cNvPr>
          <p:cNvSpPr/>
          <p:nvPr/>
        </p:nvSpPr>
        <p:spPr>
          <a:xfrm>
            <a:off x="7695471" y="3045183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Akış Çizelgesi: Manyetik Disk 39">
            <a:extLst>
              <a:ext uri="{FF2B5EF4-FFF2-40B4-BE49-F238E27FC236}">
                <a16:creationId xmlns:a16="http://schemas.microsoft.com/office/drawing/2014/main" id="{06894972-09F7-4530-BEAF-91F15189CE38}"/>
              </a:ext>
            </a:extLst>
          </p:cNvPr>
          <p:cNvSpPr/>
          <p:nvPr/>
        </p:nvSpPr>
        <p:spPr>
          <a:xfrm>
            <a:off x="7695471" y="1988248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Ok: Aşağı 40">
            <a:extLst>
              <a:ext uri="{FF2B5EF4-FFF2-40B4-BE49-F238E27FC236}">
                <a16:creationId xmlns:a16="http://schemas.microsoft.com/office/drawing/2014/main" id="{4D36DC20-061D-42A8-804A-14CD49121BFC}"/>
              </a:ext>
            </a:extLst>
          </p:cNvPr>
          <p:cNvSpPr/>
          <p:nvPr/>
        </p:nvSpPr>
        <p:spPr>
          <a:xfrm rot="18439483">
            <a:off x="1733293" y="2383694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Ok: Aşağı 41">
            <a:extLst>
              <a:ext uri="{FF2B5EF4-FFF2-40B4-BE49-F238E27FC236}">
                <a16:creationId xmlns:a16="http://schemas.microsoft.com/office/drawing/2014/main" id="{1FB0270C-CD58-4A31-A5F4-EE0618D4DFF1}"/>
              </a:ext>
            </a:extLst>
          </p:cNvPr>
          <p:cNvSpPr/>
          <p:nvPr/>
        </p:nvSpPr>
        <p:spPr>
          <a:xfrm rot="13672332">
            <a:off x="1681069" y="3203041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Ok: Aşağı 42">
            <a:extLst>
              <a:ext uri="{FF2B5EF4-FFF2-40B4-BE49-F238E27FC236}">
                <a16:creationId xmlns:a16="http://schemas.microsoft.com/office/drawing/2014/main" id="{43BD2F76-007B-41D3-BC35-85565B0FC25A}"/>
              </a:ext>
            </a:extLst>
          </p:cNvPr>
          <p:cNvSpPr/>
          <p:nvPr/>
        </p:nvSpPr>
        <p:spPr>
          <a:xfrm rot="16200000">
            <a:off x="3276429" y="2712899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Ok: Aşağı 43">
            <a:extLst>
              <a:ext uri="{FF2B5EF4-FFF2-40B4-BE49-F238E27FC236}">
                <a16:creationId xmlns:a16="http://schemas.microsoft.com/office/drawing/2014/main" id="{896BE7F2-0841-4A69-A351-EF961B7294BD}"/>
              </a:ext>
            </a:extLst>
          </p:cNvPr>
          <p:cNvSpPr/>
          <p:nvPr/>
        </p:nvSpPr>
        <p:spPr>
          <a:xfrm rot="16200000">
            <a:off x="5287160" y="2696724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Ok: Aşağı 44">
            <a:extLst>
              <a:ext uri="{FF2B5EF4-FFF2-40B4-BE49-F238E27FC236}">
                <a16:creationId xmlns:a16="http://schemas.microsoft.com/office/drawing/2014/main" id="{13B77F07-FE50-40EB-878D-248F4CBFFE61}"/>
              </a:ext>
            </a:extLst>
          </p:cNvPr>
          <p:cNvSpPr/>
          <p:nvPr/>
        </p:nvSpPr>
        <p:spPr>
          <a:xfrm rot="14530176">
            <a:off x="7033662" y="2226458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Ok: Aşağı 45">
            <a:extLst>
              <a:ext uri="{FF2B5EF4-FFF2-40B4-BE49-F238E27FC236}">
                <a16:creationId xmlns:a16="http://schemas.microsoft.com/office/drawing/2014/main" id="{7DB5B0EC-EFAC-44EA-8550-4BEEBBBCBA67}"/>
              </a:ext>
            </a:extLst>
          </p:cNvPr>
          <p:cNvSpPr/>
          <p:nvPr/>
        </p:nvSpPr>
        <p:spPr>
          <a:xfrm rot="16984164">
            <a:off x="7106206" y="2815149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Akış Çizelgesi: Manyetik Disk 46">
            <a:extLst>
              <a:ext uri="{FF2B5EF4-FFF2-40B4-BE49-F238E27FC236}">
                <a16:creationId xmlns:a16="http://schemas.microsoft.com/office/drawing/2014/main" id="{F7B49C1E-EB78-41B0-B6E3-A2F7EBA27070}"/>
              </a:ext>
            </a:extLst>
          </p:cNvPr>
          <p:cNvSpPr/>
          <p:nvPr/>
        </p:nvSpPr>
        <p:spPr>
          <a:xfrm>
            <a:off x="840048" y="2752827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Akış Çizelgesi: Çok Sayıda Belge 47">
            <a:extLst>
              <a:ext uri="{FF2B5EF4-FFF2-40B4-BE49-F238E27FC236}">
                <a16:creationId xmlns:a16="http://schemas.microsoft.com/office/drawing/2014/main" id="{BC4733CE-207E-49FA-8BAE-F034541AFA8A}"/>
              </a:ext>
            </a:extLst>
          </p:cNvPr>
          <p:cNvSpPr/>
          <p:nvPr/>
        </p:nvSpPr>
        <p:spPr>
          <a:xfrm>
            <a:off x="840047" y="4044402"/>
            <a:ext cx="626462" cy="594360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9" name="Resim 48">
            <a:extLst>
              <a:ext uri="{FF2B5EF4-FFF2-40B4-BE49-F238E27FC236}">
                <a16:creationId xmlns:a16="http://schemas.microsoft.com/office/drawing/2014/main" id="{26D40995-8AE3-46F7-857D-8ADF52CC6B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66" y="3283958"/>
            <a:ext cx="796290" cy="796290"/>
          </a:xfrm>
          <a:prstGeom prst="rect">
            <a:avLst/>
          </a:prstGeom>
        </p:spPr>
      </p:pic>
      <p:sp>
        <p:nvSpPr>
          <p:cNvPr id="50" name="Akış Çizelgesi: Manyetik Disk 49">
            <a:extLst>
              <a:ext uri="{FF2B5EF4-FFF2-40B4-BE49-F238E27FC236}">
                <a16:creationId xmlns:a16="http://schemas.microsoft.com/office/drawing/2014/main" id="{2D38B628-4E27-4C26-A0F7-FD5B8845AF0A}"/>
              </a:ext>
            </a:extLst>
          </p:cNvPr>
          <p:cNvSpPr/>
          <p:nvPr/>
        </p:nvSpPr>
        <p:spPr>
          <a:xfrm>
            <a:off x="3848678" y="3050007"/>
            <a:ext cx="1189532" cy="1017999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1" name="Resim 50">
            <a:extLst>
              <a:ext uri="{FF2B5EF4-FFF2-40B4-BE49-F238E27FC236}">
                <a16:creationId xmlns:a16="http://schemas.microsoft.com/office/drawing/2014/main" id="{09DD73B7-4C48-49D6-9360-CDD3DEC25A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11" y="3134921"/>
            <a:ext cx="796290" cy="796290"/>
          </a:xfrm>
          <a:prstGeom prst="rect">
            <a:avLst/>
          </a:prstGeom>
        </p:spPr>
      </p:pic>
      <p:sp>
        <p:nvSpPr>
          <p:cNvPr id="52" name="Akış Çizelgesi: Manyetik Disk 51">
            <a:extLst>
              <a:ext uri="{FF2B5EF4-FFF2-40B4-BE49-F238E27FC236}">
                <a16:creationId xmlns:a16="http://schemas.microsoft.com/office/drawing/2014/main" id="{3C9FF703-39E4-442F-81D1-D9F23905FB09}"/>
              </a:ext>
            </a:extLst>
          </p:cNvPr>
          <p:cNvSpPr/>
          <p:nvPr/>
        </p:nvSpPr>
        <p:spPr>
          <a:xfrm>
            <a:off x="7732059" y="3698105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3" name="Akış Çizelgesi: Manyetik Disk 52">
            <a:extLst>
              <a:ext uri="{FF2B5EF4-FFF2-40B4-BE49-F238E27FC236}">
                <a16:creationId xmlns:a16="http://schemas.microsoft.com/office/drawing/2014/main" id="{D9A80052-08A8-4A7A-93A6-C32E0831B84E}"/>
              </a:ext>
            </a:extLst>
          </p:cNvPr>
          <p:cNvSpPr/>
          <p:nvPr/>
        </p:nvSpPr>
        <p:spPr>
          <a:xfrm>
            <a:off x="7732059" y="2641170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4" name="Ok: Aşağı 53">
            <a:extLst>
              <a:ext uri="{FF2B5EF4-FFF2-40B4-BE49-F238E27FC236}">
                <a16:creationId xmlns:a16="http://schemas.microsoft.com/office/drawing/2014/main" id="{98005D0C-7A28-476C-BF4B-834D565F5165}"/>
              </a:ext>
            </a:extLst>
          </p:cNvPr>
          <p:cNvSpPr/>
          <p:nvPr/>
        </p:nvSpPr>
        <p:spPr>
          <a:xfrm rot="18439483">
            <a:off x="1769881" y="3036616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5" name="Ok: Aşağı 54">
            <a:extLst>
              <a:ext uri="{FF2B5EF4-FFF2-40B4-BE49-F238E27FC236}">
                <a16:creationId xmlns:a16="http://schemas.microsoft.com/office/drawing/2014/main" id="{BC26E315-5FEC-40AE-BD8B-CD3F4B6D0F52}"/>
              </a:ext>
            </a:extLst>
          </p:cNvPr>
          <p:cNvSpPr/>
          <p:nvPr/>
        </p:nvSpPr>
        <p:spPr>
          <a:xfrm rot="13672332">
            <a:off x="1717657" y="3855963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Ok: Aşağı 55">
            <a:extLst>
              <a:ext uri="{FF2B5EF4-FFF2-40B4-BE49-F238E27FC236}">
                <a16:creationId xmlns:a16="http://schemas.microsoft.com/office/drawing/2014/main" id="{B90A05CA-4B81-44A4-8ED3-64B11653795C}"/>
              </a:ext>
            </a:extLst>
          </p:cNvPr>
          <p:cNvSpPr/>
          <p:nvPr/>
        </p:nvSpPr>
        <p:spPr>
          <a:xfrm rot="16200000">
            <a:off x="3313017" y="3365821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7" name="Ok: Aşağı 56">
            <a:extLst>
              <a:ext uri="{FF2B5EF4-FFF2-40B4-BE49-F238E27FC236}">
                <a16:creationId xmlns:a16="http://schemas.microsoft.com/office/drawing/2014/main" id="{A87FB936-5D51-4A9F-9AC7-7E6AA24B81F0}"/>
              </a:ext>
            </a:extLst>
          </p:cNvPr>
          <p:cNvSpPr/>
          <p:nvPr/>
        </p:nvSpPr>
        <p:spPr>
          <a:xfrm rot="16200000">
            <a:off x="5323748" y="3349646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Ok: Aşağı 57">
            <a:extLst>
              <a:ext uri="{FF2B5EF4-FFF2-40B4-BE49-F238E27FC236}">
                <a16:creationId xmlns:a16="http://schemas.microsoft.com/office/drawing/2014/main" id="{7B082B56-851A-4AEE-AAB0-37B92F64157B}"/>
              </a:ext>
            </a:extLst>
          </p:cNvPr>
          <p:cNvSpPr/>
          <p:nvPr/>
        </p:nvSpPr>
        <p:spPr>
          <a:xfrm rot="14530176">
            <a:off x="7070250" y="2879380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9" name="Ok: Aşağı 58">
            <a:extLst>
              <a:ext uri="{FF2B5EF4-FFF2-40B4-BE49-F238E27FC236}">
                <a16:creationId xmlns:a16="http://schemas.microsoft.com/office/drawing/2014/main" id="{AA4CF090-01DB-4CC1-9886-058D571BE118}"/>
              </a:ext>
            </a:extLst>
          </p:cNvPr>
          <p:cNvSpPr/>
          <p:nvPr/>
        </p:nvSpPr>
        <p:spPr>
          <a:xfrm rot="16984164">
            <a:off x="7142794" y="3468071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Akış Çizelgesi: Manyetik Disk 59">
            <a:extLst>
              <a:ext uri="{FF2B5EF4-FFF2-40B4-BE49-F238E27FC236}">
                <a16:creationId xmlns:a16="http://schemas.microsoft.com/office/drawing/2014/main" id="{B6290941-4282-4B48-A78E-D89F18736CBE}"/>
              </a:ext>
            </a:extLst>
          </p:cNvPr>
          <p:cNvSpPr/>
          <p:nvPr/>
        </p:nvSpPr>
        <p:spPr>
          <a:xfrm>
            <a:off x="869119" y="3165474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1" name="Akış Çizelgesi: Çok Sayıda Belge 60">
            <a:extLst>
              <a:ext uri="{FF2B5EF4-FFF2-40B4-BE49-F238E27FC236}">
                <a16:creationId xmlns:a16="http://schemas.microsoft.com/office/drawing/2014/main" id="{E8170179-6AF8-422E-8223-6D3023DF65BB}"/>
              </a:ext>
            </a:extLst>
          </p:cNvPr>
          <p:cNvSpPr/>
          <p:nvPr/>
        </p:nvSpPr>
        <p:spPr>
          <a:xfrm>
            <a:off x="869118" y="4457049"/>
            <a:ext cx="626462" cy="594360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2" name="Resim 61">
            <a:extLst>
              <a:ext uri="{FF2B5EF4-FFF2-40B4-BE49-F238E27FC236}">
                <a16:creationId xmlns:a16="http://schemas.microsoft.com/office/drawing/2014/main" id="{DA4EB804-E8CF-499B-9EC8-77D45CBDC7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37" y="3696605"/>
            <a:ext cx="796290" cy="796290"/>
          </a:xfrm>
          <a:prstGeom prst="rect">
            <a:avLst/>
          </a:prstGeom>
        </p:spPr>
      </p:pic>
      <p:sp>
        <p:nvSpPr>
          <p:cNvPr id="63" name="Akış Çizelgesi: Manyetik Disk 62">
            <a:extLst>
              <a:ext uri="{FF2B5EF4-FFF2-40B4-BE49-F238E27FC236}">
                <a16:creationId xmlns:a16="http://schemas.microsoft.com/office/drawing/2014/main" id="{018719D1-1C29-44CC-8A33-A270EADEE416}"/>
              </a:ext>
            </a:extLst>
          </p:cNvPr>
          <p:cNvSpPr/>
          <p:nvPr/>
        </p:nvSpPr>
        <p:spPr>
          <a:xfrm>
            <a:off x="3877749" y="3462654"/>
            <a:ext cx="1189532" cy="1017999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4" name="Resim 63">
            <a:extLst>
              <a:ext uri="{FF2B5EF4-FFF2-40B4-BE49-F238E27FC236}">
                <a16:creationId xmlns:a16="http://schemas.microsoft.com/office/drawing/2014/main" id="{3AFEB1F7-6EF6-4AFD-84A6-40E0A45FA3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82" y="3547568"/>
            <a:ext cx="796290" cy="796290"/>
          </a:xfrm>
          <a:prstGeom prst="rect">
            <a:avLst/>
          </a:prstGeom>
        </p:spPr>
      </p:pic>
      <p:sp>
        <p:nvSpPr>
          <p:cNvPr id="65" name="Akış Çizelgesi: Manyetik Disk 64">
            <a:extLst>
              <a:ext uri="{FF2B5EF4-FFF2-40B4-BE49-F238E27FC236}">
                <a16:creationId xmlns:a16="http://schemas.microsoft.com/office/drawing/2014/main" id="{E0349499-C45B-4D22-99AB-1F3485757E4F}"/>
              </a:ext>
            </a:extLst>
          </p:cNvPr>
          <p:cNvSpPr/>
          <p:nvPr/>
        </p:nvSpPr>
        <p:spPr>
          <a:xfrm>
            <a:off x="7761130" y="4110752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6" name="Akış Çizelgesi: Manyetik Disk 65">
            <a:extLst>
              <a:ext uri="{FF2B5EF4-FFF2-40B4-BE49-F238E27FC236}">
                <a16:creationId xmlns:a16="http://schemas.microsoft.com/office/drawing/2014/main" id="{F61E6115-2C52-4F8A-A25A-AFC82B08BE1E}"/>
              </a:ext>
            </a:extLst>
          </p:cNvPr>
          <p:cNvSpPr/>
          <p:nvPr/>
        </p:nvSpPr>
        <p:spPr>
          <a:xfrm>
            <a:off x="7761130" y="3053817"/>
            <a:ext cx="626461" cy="59436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7" name="Ok: Aşağı 66">
            <a:extLst>
              <a:ext uri="{FF2B5EF4-FFF2-40B4-BE49-F238E27FC236}">
                <a16:creationId xmlns:a16="http://schemas.microsoft.com/office/drawing/2014/main" id="{22B61B6B-F13D-4F4B-BEDD-B95306A06940}"/>
              </a:ext>
            </a:extLst>
          </p:cNvPr>
          <p:cNvSpPr/>
          <p:nvPr/>
        </p:nvSpPr>
        <p:spPr>
          <a:xfrm rot="18439483">
            <a:off x="1798952" y="3449263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8" name="Ok: Aşağı 67">
            <a:extLst>
              <a:ext uri="{FF2B5EF4-FFF2-40B4-BE49-F238E27FC236}">
                <a16:creationId xmlns:a16="http://schemas.microsoft.com/office/drawing/2014/main" id="{048F02D9-A511-4BDE-B720-EB5A58D86989}"/>
              </a:ext>
            </a:extLst>
          </p:cNvPr>
          <p:cNvSpPr/>
          <p:nvPr/>
        </p:nvSpPr>
        <p:spPr>
          <a:xfrm rot="13672332">
            <a:off x="1746728" y="4268610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" name="Ok: Aşağı 68">
            <a:extLst>
              <a:ext uri="{FF2B5EF4-FFF2-40B4-BE49-F238E27FC236}">
                <a16:creationId xmlns:a16="http://schemas.microsoft.com/office/drawing/2014/main" id="{EB1CE200-A028-4516-83F3-A1F7E5C18E2D}"/>
              </a:ext>
            </a:extLst>
          </p:cNvPr>
          <p:cNvSpPr/>
          <p:nvPr/>
        </p:nvSpPr>
        <p:spPr>
          <a:xfrm rot="16200000">
            <a:off x="3342088" y="3778468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0" name="Ok: Aşağı 69">
            <a:extLst>
              <a:ext uri="{FF2B5EF4-FFF2-40B4-BE49-F238E27FC236}">
                <a16:creationId xmlns:a16="http://schemas.microsoft.com/office/drawing/2014/main" id="{247D2A69-6137-4FF1-B357-68627117956F}"/>
              </a:ext>
            </a:extLst>
          </p:cNvPr>
          <p:cNvSpPr/>
          <p:nvPr/>
        </p:nvSpPr>
        <p:spPr>
          <a:xfrm rot="16200000">
            <a:off x="5352819" y="3762293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1" name="Ok: Aşağı 70">
            <a:extLst>
              <a:ext uri="{FF2B5EF4-FFF2-40B4-BE49-F238E27FC236}">
                <a16:creationId xmlns:a16="http://schemas.microsoft.com/office/drawing/2014/main" id="{80E8AEEB-D151-4996-8498-1977B47081FC}"/>
              </a:ext>
            </a:extLst>
          </p:cNvPr>
          <p:cNvSpPr/>
          <p:nvPr/>
        </p:nvSpPr>
        <p:spPr>
          <a:xfrm rot="14530176">
            <a:off x="7099321" y="3292027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2" name="Ok: Aşağı 71">
            <a:extLst>
              <a:ext uri="{FF2B5EF4-FFF2-40B4-BE49-F238E27FC236}">
                <a16:creationId xmlns:a16="http://schemas.microsoft.com/office/drawing/2014/main" id="{B72BDD27-8443-4C13-9AFE-59F25C3AF698}"/>
              </a:ext>
            </a:extLst>
          </p:cNvPr>
          <p:cNvSpPr/>
          <p:nvPr/>
        </p:nvSpPr>
        <p:spPr>
          <a:xfrm rot="16984164">
            <a:off x="7171865" y="3880718"/>
            <a:ext cx="333761" cy="594807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3" name="Uygulama: ‘Market Sepet Analizi’">
            <a:extLst>
              <a:ext uri="{FF2B5EF4-FFF2-40B4-BE49-F238E27FC236}">
                <a16:creationId xmlns:a16="http://schemas.microsoft.com/office/drawing/2014/main" id="{4754BA51-8961-4391-B045-B9D10B7F7002}"/>
              </a:ext>
            </a:extLst>
          </p:cNvPr>
          <p:cNvSpPr txBox="1"/>
          <p:nvPr/>
        </p:nvSpPr>
        <p:spPr>
          <a:xfrm>
            <a:off x="662333" y="1557747"/>
            <a:ext cx="7205126" cy="22544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4800" b="1" dirty="0">
                <a:solidFill>
                  <a:srgbClr val="FF0000"/>
                </a:solidFill>
                <a:latin typeface="Chromatica" panose="00000500000000000000" pitchFamily="50" charset="-94"/>
              </a:rPr>
              <a:t>Impossible to manage with cron or handmade scripts!</a:t>
            </a:r>
            <a:endParaRPr lang="en-US" sz="4800" dirty="0">
              <a:solidFill>
                <a:srgbClr val="FF0000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496321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10" grpId="0" animBg="1"/>
      <p:bldP spid="12" grpId="0" animBg="1"/>
      <p:bldP spid="13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latin typeface="Chromatica" panose="00000500000000000000" pitchFamily="50" charset="-94"/>
              </a:rPr>
              <a:t>What is Apache Airflow?</a:t>
            </a:r>
            <a:endParaRPr lang="en-US"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2478364" y="2523537"/>
            <a:ext cx="4187269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en-US" sz="2400" dirty="0">
                <a:latin typeface="Chromatica" panose="00000500000000000000" pitchFamily="50" charset="-94"/>
              </a:rPr>
              <a:t>Airflow is a </a:t>
            </a:r>
            <a:r>
              <a:rPr lang="en-US" sz="2400" b="1" dirty="0">
                <a:latin typeface="Chromatica" panose="00000500000000000000" pitchFamily="50" charset="-94"/>
              </a:rPr>
              <a:t>platform</a:t>
            </a:r>
            <a:r>
              <a:rPr lang="en-US" sz="2400" dirty="0">
                <a:latin typeface="Chromatica" panose="00000500000000000000" pitchFamily="50" charset="-94"/>
              </a:rPr>
              <a:t> to programmatically 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342900" indent="-342900" algn="l" defTabSz="2438338">
              <a:buFont typeface="Arial" panose="020B0604020202020204" pitchFamily="34" charset="0"/>
              <a:buChar char="•"/>
            </a:pPr>
            <a:r>
              <a:rPr lang="en-US" sz="2400" b="1" dirty="0">
                <a:latin typeface="Chromatica" panose="00000500000000000000" pitchFamily="50" charset="-94"/>
              </a:rPr>
              <a:t>author, </a:t>
            </a:r>
            <a:endParaRPr lang="tr-TR" sz="2400" b="1" dirty="0">
              <a:latin typeface="Chromatica" panose="00000500000000000000" pitchFamily="50" charset="-94"/>
            </a:endParaRPr>
          </a:p>
          <a:p>
            <a:pPr marL="342900" indent="-342900" algn="l" defTabSz="2438338">
              <a:buFont typeface="Arial" panose="020B0604020202020204" pitchFamily="34" charset="0"/>
              <a:buChar char="•"/>
            </a:pPr>
            <a:r>
              <a:rPr lang="en-US" sz="2400" b="1" dirty="0">
                <a:latin typeface="Chromatica" panose="00000500000000000000" pitchFamily="50" charset="-94"/>
              </a:rPr>
              <a:t>schedule and </a:t>
            </a:r>
            <a:endParaRPr lang="tr-TR" sz="2400" b="1" dirty="0">
              <a:latin typeface="Chromatica" panose="00000500000000000000" pitchFamily="50" charset="-94"/>
            </a:endParaRPr>
          </a:p>
          <a:p>
            <a:pPr marL="342900" indent="-342900" algn="l" defTabSz="2438338">
              <a:buFont typeface="Arial" panose="020B0604020202020204" pitchFamily="34" charset="0"/>
              <a:buChar char="•"/>
            </a:pPr>
            <a:r>
              <a:rPr lang="en-US" sz="2400" b="1" dirty="0">
                <a:latin typeface="Chromatica" panose="00000500000000000000" pitchFamily="50" charset="-94"/>
              </a:rPr>
              <a:t>monitor workflows</a:t>
            </a:r>
            <a:r>
              <a:rPr lang="en-US" sz="2400" dirty="0">
                <a:latin typeface="Chromatica" panose="00000500000000000000" pitchFamily="50" charset="-94"/>
              </a:rPr>
              <a:t>.</a:t>
            </a:r>
            <a:endParaRPr kumimoji="0" lang="tr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89B9486F-B290-48CA-B4B6-CA91D8F9E2A9}"/>
              </a:ext>
            </a:extLst>
          </p:cNvPr>
          <p:cNvSpPr/>
          <p:nvPr/>
        </p:nvSpPr>
        <p:spPr>
          <a:xfrm>
            <a:off x="5638909" y="4853233"/>
            <a:ext cx="3371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http://airflow.apache.org/docs/apache-airflow/stable/index.html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5A56954-AD78-44C8-9BCC-BC26D33D0F3F}"/>
              </a:ext>
            </a:extLst>
          </p:cNvPr>
          <p:cNvSpPr txBox="1"/>
          <p:nvPr/>
        </p:nvSpPr>
        <p:spPr>
          <a:xfrm>
            <a:off x="1194866" y="1224710"/>
            <a:ext cx="675426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sophisticated</a:t>
            </a:r>
            <a:r>
              <a:rPr lang="tr-TR" sz="36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workflow</a:t>
            </a:r>
            <a:r>
              <a:rPr lang="tr-TR" sz="36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/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job orchestration</a:t>
            </a:r>
            <a:r>
              <a:rPr lang="tr-TR" sz="36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endParaRPr kumimoji="0" lang="tr-TR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90633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latin typeface="Chromatica" panose="00000500000000000000" pitchFamily="50" charset="-94"/>
              </a:rPr>
              <a:t>Why use Airflow?</a:t>
            </a:r>
            <a:endParaRPr lang="en-US" sz="1350" dirty="0">
              <a:latin typeface="Chromatica" panose="00000500000000000000" pitchFamily="50" charset="-94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44A9D55F-7AEA-427F-9EA3-E2BF8003CAB8}"/>
              </a:ext>
            </a:extLst>
          </p:cNvPr>
          <p:cNvSpPr/>
          <p:nvPr/>
        </p:nvSpPr>
        <p:spPr>
          <a:xfrm>
            <a:off x="535746" y="1046136"/>
            <a:ext cx="8219634" cy="308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defTabSz="243833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hromatica" panose="00000500000000000000" pitchFamily="50" charset="-94"/>
              </a:rPr>
              <a:t>Data flows in and out private/public clouds or data centers like blood in our veins. </a:t>
            </a:r>
          </a:p>
          <a:p>
            <a:pPr marL="285750" indent="-285750" algn="l" defTabSz="243833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hromatica" panose="00000500000000000000" pitchFamily="50" charset="-94"/>
              </a:rPr>
              <a:t>There are hundreds of job that makes happen data circulation.</a:t>
            </a:r>
          </a:p>
          <a:p>
            <a:pPr marL="285750" indent="-285750" algn="l" defTabSz="243833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hromatica" panose="00000500000000000000" pitchFamily="50" charset="-94"/>
              </a:rPr>
              <a:t>Some of jobs are dependent each other.</a:t>
            </a:r>
          </a:p>
          <a:p>
            <a:pPr marL="285750" indent="-285750" algn="l" defTabSz="243833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hromatica" panose="00000500000000000000" pitchFamily="50" charset="-94"/>
              </a:rPr>
              <a:t>Each job starts at a specific time and stops.</a:t>
            </a:r>
          </a:p>
          <a:p>
            <a:pPr marL="285750" indent="-285750" algn="l" defTabSz="243833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hromatica" panose="00000500000000000000" pitchFamily="50" charset="-94"/>
              </a:rPr>
              <a:t>Each job repeated in different periods (hourly, daily etc.)</a:t>
            </a:r>
          </a:p>
          <a:p>
            <a:pPr marL="285750" indent="-285750" algn="l" defTabSz="243833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hromatica" panose="00000500000000000000" pitchFamily="50" charset="-94"/>
              </a:rPr>
              <a:t>It is impossible to start, stop and monitor so much jobs.</a:t>
            </a:r>
          </a:p>
          <a:p>
            <a:pPr marL="285750" indent="-285750" algn="l" defTabSz="2438338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968905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89B9486F-B290-48CA-B4B6-CA91D8F9E2A9}"/>
              </a:ext>
            </a:extLst>
          </p:cNvPr>
          <p:cNvSpPr/>
          <p:nvPr/>
        </p:nvSpPr>
        <p:spPr>
          <a:xfrm>
            <a:off x="6430025" y="4829763"/>
            <a:ext cx="25122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https://hevodata.com/learn/airflow-alternatives/</a:t>
            </a:r>
            <a:endParaRPr lang="tr-TR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8" name="Uygulama: ‘Market Sepet Analizi’">
            <a:extLst>
              <a:ext uri="{FF2B5EF4-FFF2-40B4-BE49-F238E27FC236}">
                <a16:creationId xmlns:a16="http://schemas.microsoft.com/office/drawing/2014/main" id="{9EC3FF29-B5B3-4A9F-886C-43AA691A19DD}"/>
              </a:ext>
            </a:extLst>
          </p:cNvPr>
          <p:cNvSpPr txBox="1"/>
          <p:nvPr/>
        </p:nvSpPr>
        <p:spPr>
          <a:xfrm>
            <a:off x="1276541" y="69632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2800" b="1" dirty="0">
                <a:latin typeface="Chromatica" panose="00000500000000000000" pitchFamily="50" charset="-94"/>
              </a:rPr>
              <a:t>Alternatives</a:t>
            </a:r>
            <a:endParaRPr lang="en-US"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8335156-707B-946E-91B4-C89ECBD80DC0}"/>
              </a:ext>
            </a:extLst>
          </p:cNvPr>
          <p:cNvSpPr txBox="1"/>
          <p:nvPr/>
        </p:nvSpPr>
        <p:spPr>
          <a:xfrm>
            <a:off x="529841" y="581461"/>
            <a:ext cx="8191893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 defTabSz="2438338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</a:rPr>
              <a:t>Luigi (</a:t>
            </a:r>
            <a:r>
              <a:rPr lang="en-US" sz="1800" dirty="0">
                <a:latin typeface="Chromatica" panose="00000500000000000000" pitchFamily="50" charset="-94"/>
              </a:rPr>
              <a:t>Spotify</a:t>
            </a:r>
            <a:r>
              <a:rPr lang="en-US" sz="2400" dirty="0">
                <a:latin typeface="Chromatica" panose="00000500000000000000" pitchFamily="50" charset="-94"/>
              </a:rPr>
              <a:t>)</a:t>
            </a:r>
          </a:p>
          <a:p>
            <a:pPr marL="457200" indent="-457200" algn="l" defTabSz="2438338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</a:rPr>
              <a:t>Apache NiFi</a:t>
            </a:r>
          </a:p>
          <a:p>
            <a:pPr marL="457200" indent="-457200" algn="l" defTabSz="2438338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</a:rPr>
              <a:t>AWS Step Functions</a:t>
            </a:r>
          </a:p>
          <a:p>
            <a:pPr marL="457200" indent="-457200" algn="l" defTabSz="2438338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Prefect</a:t>
            </a:r>
          </a:p>
          <a:p>
            <a:pPr marL="457200" indent="-457200" algn="l" defTabSz="2438338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Dagster</a:t>
            </a:r>
          </a:p>
          <a:p>
            <a:pPr marL="457200" indent="-457200" algn="l" defTabSz="2438338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</a:rPr>
              <a:t>Kedro</a:t>
            </a:r>
          </a:p>
          <a:p>
            <a:pPr marL="457200" indent="-457200" algn="l" defTabSz="2438338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</a:rPr>
              <a:t>Apache Oozie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573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89B9486F-B290-48CA-B4B6-CA91D8F9E2A9}"/>
              </a:ext>
            </a:extLst>
          </p:cNvPr>
          <p:cNvSpPr/>
          <p:nvPr/>
        </p:nvSpPr>
        <p:spPr>
          <a:xfrm>
            <a:off x="4628973" y="4843036"/>
            <a:ext cx="43316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Data Pipelines with Apache Airflow</a:t>
            </a:r>
            <a:r>
              <a:rPr lang="tr-TR" b="0" i="0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tr-TR" b="0" i="0" dirty="0" err="1">
                <a:solidFill>
                  <a:srgbClr val="202124"/>
                </a:solidFill>
                <a:effectLst/>
                <a:latin typeface="Google Sans"/>
              </a:rPr>
              <a:t>Manning</a:t>
            </a:r>
            <a:r>
              <a:rPr lang="tr-TR" b="0" i="0" dirty="0">
                <a:solidFill>
                  <a:srgbClr val="202124"/>
                </a:solidFill>
                <a:effectLst/>
                <a:latin typeface="Google Sans"/>
              </a:rPr>
              <a:t> Pub.,2021,  </a:t>
            </a:r>
            <a:r>
              <a:rPr lang="tr-TR" b="0" i="0" dirty="0" err="1">
                <a:solidFill>
                  <a:srgbClr val="202124"/>
                </a:solidFill>
                <a:effectLst/>
                <a:latin typeface="Google Sans"/>
              </a:rPr>
              <a:t>Julian</a:t>
            </a:r>
            <a:r>
              <a:rPr lang="tr-TR" b="0" i="0" dirty="0">
                <a:solidFill>
                  <a:srgbClr val="202124"/>
                </a:solidFill>
                <a:effectLst/>
                <a:latin typeface="Google Sans"/>
              </a:rPr>
              <a:t> de </a:t>
            </a:r>
            <a:r>
              <a:rPr lang="tr-TR" b="0" i="0" dirty="0" err="1">
                <a:solidFill>
                  <a:srgbClr val="202124"/>
                </a:solidFill>
                <a:effectLst/>
                <a:latin typeface="Google Sans"/>
              </a:rPr>
              <a:t>Ruiter</a:t>
            </a:r>
            <a:r>
              <a:rPr lang="tr-TR" b="0" i="0" dirty="0">
                <a:solidFill>
                  <a:srgbClr val="202124"/>
                </a:solidFill>
                <a:effectLst/>
                <a:latin typeface="Google Sans"/>
              </a:rPr>
              <a:t>, Bas </a:t>
            </a:r>
            <a:r>
              <a:rPr lang="tr-TR" b="0" i="0" dirty="0" err="1">
                <a:solidFill>
                  <a:srgbClr val="202124"/>
                </a:solidFill>
                <a:effectLst/>
                <a:latin typeface="Google Sans"/>
              </a:rPr>
              <a:t>Harenslak</a:t>
            </a:r>
            <a:r>
              <a:rPr lang="tr-TR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08ABBD8-4BC9-4BF7-9A5E-B30E1AC96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78"/>
            <a:ext cx="9144000" cy="4433455"/>
          </a:xfrm>
          <a:prstGeom prst="rect">
            <a:avLst/>
          </a:prstGeom>
        </p:spPr>
      </p:pic>
      <p:sp>
        <p:nvSpPr>
          <p:cNvPr id="8" name="Uygulama: ‘Market Sepet Analizi’">
            <a:extLst>
              <a:ext uri="{FF2B5EF4-FFF2-40B4-BE49-F238E27FC236}">
                <a16:creationId xmlns:a16="http://schemas.microsoft.com/office/drawing/2014/main" id="{9EC3FF29-B5B3-4A9F-886C-43AA691A19DD}"/>
              </a:ext>
            </a:extLst>
          </p:cNvPr>
          <p:cNvSpPr txBox="1"/>
          <p:nvPr/>
        </p:nvSpPr>
        <p:spPr>
          <a:xfrm>
            <a:off x="1276541" y="69632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>
                <a:latin typeface="Chromatica" panose="00000500000000000000" pitchFamily="50" charset="-94"/>
              </a:rPr>
              <a:t>Well-known workflow managers</a:t>
            </a:r>
            <a:endParaRPr lang="en-US" sz="135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2896726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317340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latin typeface="Chromatica" panose="00000500000000000000" pitchFamily="50" charset="-94"/>
              </a:rPr>
              <a:t>Benefits of Airflow</a:t>
            </a:r>
            <a:endParaRPr lang="en-US"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29841" y="996876"/>
            <a:ext cx="8191893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Open source, Apache 2.0 license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Fault tolerant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Scalable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Job Schedule, monitor and alert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Handles task failures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</a:rPr>
              <a:t>Cloud Native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27943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6409</TotalTime>
  <Words>709</Words>
  <Application>Microsoft Office PowerPoint</Application>
  <PresentationFormat>On-screen Show (16:9)</PresentationFormat>
  <Paragraphs>141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Chromatica</vt:lpstr>
      <vt:lpstr>Chromatica Regular</vt:lpstr>
      <vt:lpstr>Courier New</vt:lpstr>
      <vt:lpstr>Google Sans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Erkan ŞİRİN</cp:lastModifiedBy>
  <cp:revision>111</cp:revision>
  <dcterms:modified xsi:type="dcterms:W3CDTF">2023-03-11T01:51:19Z</dcterms:modified>
</cp:coreProperties>
</file>