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33" r:id="rId15"/>
    <p:sldId id="334" r:id="rId16"/>
    <p:sldId id="269" r:id="rId17"/>
    <p:sldId id="270" r:id="rId18"/>
    <p:sldId id="271" r:id="rId19"/>
    <p:sldId id="272" r:id="rId20"/>
    <p:sldId id="321" r:id="rId21"/>
    <p:sldId id="273" r:id="rId22"/>
    <p:sldId id="274" r:id="rId23"/>
    <p:sldId id="316" r:id="rId24"/>
    <p:sldId id="317" r:id="rId25"/>
    <p:sldId id="318" r:id="rId26"/>
    <p:sldId id="275" r:id="rId27"/>
    <p:sldId id="276" r:id="rId28"/>
    <p:sldId id="320" r:id="rId29"/>
    <p:sldId id="277" r:id="rId30"/>
    <p:sldId id="278" r:id="rId31"/>
    <p:sldId id="279" r:id="rId32"/>
    <p:sldId id="280" r:id="rId33"/>
    <p:sldId id="281" r:id="rId34"/>
    <p:sldId id="282" r:id="rId35"/>
    <p:sldId id="284" r:id="rId36"/>
    <p:sldId id="285" r:id="rId37"/>
    <p:sldId id="286" r:id="rId38"/>
    <p:sldId id="287" r:id="rId39"/>
    <p:sldId id="288" r:id="rId40"/>
    <p:sldId id="289" r:id="rId41"/>
    <p:sldId id="329" r:id="rId42"/>
    <p:sldId id="290" r:id="rId43"/>
    <p:sldId id="291" r:id="rId44"/>
    <p:sldId id="292" r:id="rId45"/>
    <p:sldId id="293" r:id="rId46"/>
    <p:sldId id="294" r:id="rId47"/>
    <p:sldId id="295" r:id="rId48"/>
    <p:sldId id="296" r:id="rId49"/>
    <p:sldId id="297" r:id="rId50"/>
    <p:sldId id="298" r:id="rId51"/>
    <p:sldId id="303" r:id="rId52"/>
    <p:sldId id="304" r:id="rId53"/>
    <p:sldId id="305" r:id="rId54"/>
    <p:sldId id="306" r:id="rId55"/>
    <p:sldId id="309" r:id="rId56"/>
    <p:sldId id="307" r:id="rId57"/>
    <p:sldId id="308" r:id="rId58"/>
    <p:sldId id="332" r:id="rId59"/>
    <p:sldId id="331" r:id="rId60"/>
    <p:sldId id="330" r:id="rId61"/>
    <p:sldId id="310" r:id="rId62"/>
    <p:sldId id="311" r:id="rId63"/>
    <p:sldId id="312" r:id="rId64"/>
    <p:sldId id="314" r:id="rId65"/>
    <p:sldId id="322" r:id="rId66"/>
    <p:sldId id="323" r:id="rId67"/>
    <p:sldId id="324" r:id="rId68"/>
    <p:sldId id="325" r:id="rId69"/>
    <p:sldId id="326" r:id="rId70"/>
    <p:sldId id="327" r:id="rId71"/>
    <p:sldId id="335" r:id="rId72"/>
    <p:sldId id="336" r:id="rId73"/>
    <p:sldId id="337" r:id="rId74"/>
    <p:sldId id="338" r:id="rId75"/>
    <p:sldId id="339" r:id="rId76"/>
    <p:sldId id="340" r:id="rId77"/>
    <p:sldId id="341" r:id="rId78"/>
    <p:sldId id="342" r:id="rId79"/>
    <p:sldId id="343" r:id="rId80"/>
    <p:sldId id="344" r:id="rId81"/>
    <p:sldId id="345" r:id="rId82"/>
    <p:sldId id="348" r:id="rId83"/>
    <p:sldId id="349" r:id="rId84"/>
    <p:sldId id="350" r:id="rId85"/>
    <p:sldId id="351" r:id="rId86"/>
    <p:sldId id="352" r:id="rId87"/>
    <p:sldId id="353" r:id="rId88"/>
    <p:sldId id="346" r:id="rId89"/>
    <p:sldId id="359" r:id="rId90"/>
    <p:sldId id="347" r:id="rId9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5036" autoAdjust="0"/>
    <p:restoredTop sz="94660"/>
  </p:normalViewPr>
  <p:slideViewPr>
    <p:cSldViewPr>
      <p:cViewPr varScale="1">
        <p:scale>
          <a:sx n="105" d="100"/>
          <a:sy n="105" d="100"/>
        </p:scale>
        <p:origin x="-169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直接连接符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1" name="直接连接符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2" name="直接连接符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3" name="直接连接符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4" name="直接连接符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5" name="直接连接符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6" name="矩形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椭圆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椭圆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椭圆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椭圆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椭圆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标题 7"/>
          <p:cNvSpPr>
            <a:spLocks noGrp="1"/>
          </p:cNvSpPr>
          <p:nvPr>
            <p:ph type="ctrTitle"/>
          </p:nvPr>
        </p:nvSpPr>
        <p:spPr>
          <a:xfrm>
            <a:off x="2286000" y="3124200"/>
            <a:ext cx="6172200" cy="1894362"/>
          </a:xfrm>
        </p:spPr>
        <p:txBody>
          <a:bodyPr/>
          <a:lstStyle>
            <a:lvl1pPr>
              <a:defRPr b="1"/>
            </a:lvl1pPr>
          </a:lstStyle>
          <a:p>
            <a:r>
              <a:rPr lang="zh-CN" altLang="en-US" smtClean="0"/>
              <a:t>单击此处编辑母版标题样式</a:t>
            </a:r>
            <a:endParaRPr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2" name="日期占位符 27"/>
          <p:cNvSpPr>
            <a:spLocks noGrp="1"/>
          </p:cNvSpPr>
          <p:nvPr>
            <p:ph type="dt" sz="half" idx="10"/>
          </p:nvPr>
        </p:nvSpPr>
        <p:spPr bwMode="auto">
          <a:xfrm rot="5400000">
            <a:off x="7764463" y="1174750"/>
            <a:ext cx="2286000" cy="381000"/>
          </a:xfrm>
        </p:spPr>
        <p:txBody>
          <a:bodyPr/>
          <a:lstStyle>
            <a:lvl1pPr>
              <a:defRPr/>
            </a:lvl1pPr>
          </a:lstStyle>
          <a:p>
            <a:pPr>
              <a:defRPr/>
            </a:pPr>
            <a:fld id="{8F0FA283-2300-49E6-8F9B-CB0A937C4135}" type="datetimeFigureOut">
              <a:rPr lang="zh-CN" altLang="en-US"/>
              <a:pPr>
                <a:defRPr/>
              </a:pPr>
              <a:t>2012-06-25</a:t>
            </a:fld>
            <a:endParaRPr lang="zh-CN" altLang="en-US"/>
          </a:p>
        </p:txBody>
      </p:sp>
      <p:sp>
        <p:nvSpPr>
          <p:cNvPr id="23" name="页脚占位符 16"/>
          <p:cNvSpPr>
            <a:spLocks noGrp="1"/>
          </p:cNvSpPr>
          <p:nvPr>
            <p:ph type="ftr" sz="quarter" idx="11"/>
          </p:nvPr>
        </p:nvSpPr>
        <p:spPr bwMode="auto">
          <a:xfrm rot="5400000">
            <a:off x="7077076" y="4181475"/>
            <a:ext cx="3657600" cy="384175"/>
          </a:xfrm>
        </p:spPr>
        <p:txBody>
          <a:bodyPr/>
          <a:lstStyle>
            <a:lvl1pPr>
              <a:defRPr/>
            </a:lvl1pPr>
          </a:lstStyle>
          <a:p>
            <a:pPr>
              <a:defRPr/>
            </a:pPr>
            <a:endParaRPr lang="zh-CN" altLang="en-US"/>
          </a:p>
        </p:txBody>
      </p:sp>
      <p:sp>
        <p:nvSpPr>
          <p:cNvPr id="24" name="灯片编号占位符 28"/>
          <p:cNvSpPr>
            <a:spLocks noGrp="1"/>
          </p:cNvSpPr>
          <p:nvPr>
            <p:ph type="sldNum" sz="quarter" idx="12"/>
          </p:nvPr>
        </p:nvSpPr>
        <p:spPr bwMode="auto">
          <a:xfrm>
            <a:off x="1325563" y="4929188"/>
            <a:ext cx="609600" cy="517525"/>
          </a:xfrm>
        </p:spPr>
        <p:txBody>
          <a:bodyPr/>
          <a:lstStyle>
            <a:lvl1pPr>
              <a:defRPr/>
            </a:lvl1pPr>
          </a:lstStyle>
          <a:p>
            <a:pPr>
              <a:defRPr/>
            </a:pPr>
            <a:fld id="{5FD7ABDB-46D5-4F10-8342-947B2F29FBEE}"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BF937701-D748-4FE3-ADC4-F13B5C1EC41A}" type="datetimeFigureOut">
              <a:rPr lang="zh-CN" altLang="en-US"/>
              <a:pPr>
                <a:defRPr/>
              </a:pPr>
              <a:t>2012-06-25</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86EB6310-3CA8-4CCA-B7C0-D966D565AAA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C7A8158F-7479-4375-A901-DB705070765A}" type="datetimeFigureOut">
              <a:rPr lang="zh-CN" altLang="en-US"/>
              <a:pPr>
                <a:defRPr/>
              </a:pPr>
              <a:t>2012-06-25</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3174A5BB-7928-44CD-A039-75B18458A07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6"/>
          <p:cNvSpPr>
            <a:spLocks noGrp="1"/>
          </p:cNvSpPr>
          <p:nvPr>
            <p:ph type="dt" sz="half" idx="10"/>
          </p:nvPr>
        </p:nvSpPr>
        <p:spPr/>
        <p:txBody>
          <a:bodyPr rtlCol="0"/>
          <a:lstStyle>
            <a:lvl1pPr>
              <a:defRPr/>
            </a:lvl1pPr>
          </a:lstStyle>
          <a:p>
            <a:pPr>
              <a:defRPr/>
            </a:pPr>
            <a:fld id="{9F165A58-AC21-41BA-B6B7-5BCD24E49D97}" type="datetimeFigureOut">
              <a:rPr lang="zh-CN" altLang="en-US"/>
              <a:pPr>
                <a:defRPr/>
              </a:pPr>
              <a:t>2012-06-25</a:t>
            </a:fld>
            <a:endParaRPr lang="zh-CN" altLang="en-US"/>
          </a:p>
        </p:txBody>
      </p:sp>
      <p:sp>
        <p:nvSpPr>
          <p:cNvPr id="5" name="灯片编号占位符 8"/>
          <p:cNvSpPr>
            <a:spLocks noGrp="1"/>
          </p:cNvSpPr>
          <p:nvPr>
            <p:ph type="sldNum" sz="quarter" idx="11"/>
          </p:nvPr>
        </p:nvSpPr>
        <p:spPr/>
        <p:txBody>
          <a:bodyPr rtlCol="0"/>
          <a:lstStyle>
            <a:lvl1pPr>
              <a:defRPr/>
            </a:lvl1pPr>
          </a:lstStyle>
          <a:p>
            <a:pPr>
              <a:defRPr/>
            </a:pPr>
            <a:fld id="{B6E0CA91-0694-44B3-A6E0-152FAB8BFA01}" type="slidenum">
              <a:rPr lang="zh-CN" altLang="en-US"/>
              <a:pPr>
                <a:defRPr/>
              </a:pPr>
              <a:t>‹#›</a:t>
            </a:fld>
            <a:endParaRPr lang="zh-CN" altLang="en-US"/>
          </a:p>
        </p:txBody>
      </p:sp>
      <p:sp>
        <p:nvSpPr>
          <p:cNvPr id="6" name="页脚占位符 9"/>
          <p:cNvSpPr>
            <a:spLocks noGrp="1"/>
          </p:cNvSpPr>
          <p:nvPr>
            <p:ph type="ftr" sz="quarter" idx="12"/>
          </p:nvPr>
        </p:nvSpPr>
        <p:spPr/>
        <p:txBody>
          <a:bodyPr rtlCol="0"/>
          <a:lstStyle>
            <a:lvl1pPr>
              <a:defRPr/>
            </a:lvl1pPr>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直接连接符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3" name="矩形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椭圆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椭圆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椭圆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椭圆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椭圆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直接连接符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20" name="日期占位符 3"/>
          <p:cNvSpPr>
            <a:spLocks noGrp="1"/>
          </p:cNvSpPr>
          <p:nvPr>
            <p:ph type="dt" sz="half" idx="10"/>
          </p:nvPr>
        </p:nvSpPr>
        <p:spPr bwMode="auto">
          <a:xfrm rot="5400000">
            <a:off x="7762875" y="1169988"/>
            <a:ext cx="2286000" cy="381000"/>
          </a:xfrm>
        </p:spPr>
        <p:txBody>
          <a:bodyPr/>
          <a:lstStyle>
            <a:lvl1pPr>
              <a:defRPr/>
            </a:lvl1pPr>
          </a:lstStyle>
          <a:p>
            <a:pPr>
              <a:defRPr/>
            </a:pPr>
            <a:fld id="{DB318184-00A5-4AC5-9379-BC631BDBA45F}" type="datetimeFigureOut">
              <a:rPr lang="zh-CN" altLang="en-US"/>
              <a:pPr>
                <a:defRPr/>
              </a:pPr>
              <a:t>2012-06-25</a:t>
            </a:fld>
            <a:endParaRPr lang="zh-CN" altLang="en-US"/>
          </a:p>
        </p:txBody>
      </p:sp>
      <p:sp>
        <p:nvSpPr>
          <p:cNvPr id="21" name="页脚占位符 4"/>
          <p:cNvSpPr>
            <a:spLocks noGrp="1"/>
          </p:cNvSpPr>
          <p:nvPr>
            <p:ph type="ftr" sz="quarter" idx="11"/>
          </p:nvPr>
        </p:nvSpPr>
        <p:spPr bwMode="auto">
          <a:xfrm rot="5400000">
            <a:off x="7077076" y="4178300"/>
            <a:ext cx="3657600" cy="384175"/>
          </a:xfrm>
        </p:spPr>
        <p:txBody>
          <a:bodyPr/>
          <a:lstStyle>
            <a:lvl1pPr>
              <a:defRPr/>
            </a:lvl1pPr>
          </a:lstStyle>
          <a:p>
            <a:pPr>
              <a:defRPr/>
            </a:pPr>
            <a:endParaRPr lang="zh-CN" altLang="en-US"/>
          </a:p>
        </p:txBody>
      </p:sp>
      <p:sp>
        <p:nvSpPr>
          <p:cNvPr id="22" name="灯片编号占位符 5"/>
          <p:cNvSpPr>
            <a:spLocks noGrp="1"/>
          </p:cNvSpPr>
          <p:nvPr>
            <p:ph type="sldNum" sz="quarter" idx="12"/>
          </p:nvPr>
        </p:nvSpPr>
        <p:spPr bwMode="auto">
          <a:xfrm>
            <a:off x="1339850" y="4929188"/>
            <a:ext cx="609600" cy="517525"/>
          </a:xfrm>
        </p:spPr>
        <p:txBody>
          <a:bodyPr/>
          <a:lstStyle>
            <a:lvl1pPr>
              <a:defRPr/>
            </a:lvl1pPr>
          </a:lstStyle>
          <a:p>
            <a:pPr>
              <a:defRPr/>
            </a:pPr>
            <a:fld id="{C66C7B80-8781-4866-AC47-3DB4125D18D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4755BDDA-4CD4-4363-BC80-98BB80540ACF}" type="datetimeFigureOut">
              <a:rPr lang="zh-CN" altLang="en-US"/>
              <a:pPr>
                <a:defRPr/>
              </a:pPr>
              <a:t>2012-06-25</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FEF9F20A-B5B6-4B46-AC11-3B3CD49D141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7" name="日期占位符 13"/>
          <p:cNvSpPr>
            <a:spLocks noGrp="1"/>
          </p:cNvSpPr>
          <p:nvPr>
            <p:ph type="dt" sz="half" idx="10"/>
          </p:nvPr>
        </p:nvSpPr>
        <p:spPr/>
        <p:txBody>
          <a:bodyPr/>
          <a:lstStyle>
            <a:lvl1pPr>
              <a:defRPr/>
            </a:lvl1pPr>
          </a:lstStyle>
          <a:p>
            <a:pPr>
              <a:defRPr/>
            </a:pPr>
            <a:fld id="{CB34B7CE-3AB4-49AD-B1DB-91E18475D505}" type="datetimeFigureOut">
              <a:rPr lang="zh-CN" altLang="en-US"/>
              <a:pPr>
                <a:defRPr/>
              </a:pPr>
              <a:t>2012-06-25</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BDA5C6B2-4AE9-49EA-9E00-DA4259D0094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5"/>
          <p:cNvSpPr>
            <a:spLocks noGrp="1"/>
          </p:cNvSpPr>
          <p:nvPr>
            <p:ph type="dt" sz="half" idx="10"/>
          </p:nvPr>
        </p:nvSpPr>
        <p:spPr/>
        <p:txBody>
          <a:bodyPr rtlCol="0"/>
          <a:lstStyle>
            <a:lvl1pPr>
              <a:defRPr/>
            </a:lvl1pPr>
          </a:lstStyle>
          <a:p>
            <a:pPr>
              <a:defRPr/>
            </a:pPr>
            <a:fld id="{45C754E8-9B20-4B4F-894A-72B3C591A560}" type="datetimeFigureOut">
              <a:rPr lang="zh-CN" altLang="en-US"/>
              <a:pPr>
                <a:defRPr/>
              </a:pPr>
              <a:t>2012-06-25</a:t>
            </a:fld>
            <a:endParaRPr lang="zh-CN" altLang="en-US"/>
          </a:p>
        </p:txBody>
      </p:sp>
      <p:sp>
        <p:nvSpPr>
          <p:cNvPr id="4" name="灯片编号占位符 6"/>
          <p:cNvSpPr>
            <a:spLocks noGrp="1"/>
          </p:cNvSpPr>
          <p:nvPr>
            <p:ph type="sldNum" sz="quarter" idx="11"/>
          </p:nvPr>
        </p:nvSpPr>
        <p:spPr/>
        <p:txBody>
          <a:bodyPr rtlCol="0"/>
          <a:lstStyle>
            <a:lvl1pPr>
              <a:defRPr/>
            </a:lvl1pPr>
          </a:lstStyle>
          <a:p>
            <a:pPr>
              <a:defRPr/>
            </a:pPr>
            <a:fld id="{097B4579-FE9F-4DFC-A113-06CC51D5B323}" type="slidenum">
              <a:rPr lang="zh-CN" altLang="en-US"/>
              <a:pPr>
                <a:defRPr/>
              </a:pPr>
              <a:t>‹#›</a:t>
            </a:fld>
            <a:endParaRPr lang="zh-CN" altLang="en-US"/>
          </a:p>
        </p:txBody>
      </p:sp>
      <p:sp>
        <p:nvSpPr>
          <p:cNvPr id="5" name="页脚占位符 7"/>
          <p:cNvSpPr>
            <a:spLocks noGrp="1"/>
          </p:cNvSpPr>
          <p:nvPr>
            <p:ph type="ftr" sz="quarter" idx="12"/>
          </p:nvPr>
        </p:nvSpPr>
        <p:spPr/>
        <p:txBody>
          <a:bodyPr rtlCol="0"/>
          <a:lstStyle>
            <a:lvl1pPr>
              <a:defRPr/>
            </a:lvl1pPr>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E7D82525-A1E5-4DE8-9A1C-961FCDF31E99}" type="datetimeFigureOut">
              <a:rPr lang="zh-CN" altLang="en-US"/>
              <a:pPr>
                <a:defRPr/>
              </a:pPr>
              <a:t>2012-06-25</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22"/>
          <p:cNvSpPr>
            <a:spLocks noGrp="1"/>
          </p:cNvSpPr>
          <p:nvPr>
            <p:ph type="sldNum" sz="quarter" idx="12"/>
          </p:nvPr>
        </p:nvSpPr>
        <p:spPr/>
        <p:txBody>
          <a:bodyPr/>
          <a:lstStyle>
            <a:lvl1pPr>
              <a:defRPr/>
            </a:lvl1pPr>
          </a:lstStyle>
          <a:p>
            <a:pPr>
              <a:defRPr/>
            </a:pPr>
            <a:fld id="{8C455344-1F42-4ECC-B191-882A15D7FDD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直接连接符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8" name="直接连接符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直接连接符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日期占位符 20"/>
          <p:cNvSpPr>
            <a:spLocks noGrp="1"/>
          </p:cNvSpPr>
          <p:nvPr>
            <p:ph type="dt" sz="half" idx="10"/>
          </p:nvPr>
        </p:nvSpPr>
        <p:spPr/>
        <p:txBody>
          <a:bodyPr rtlCol="0"/>
          <a:lstStyle>
            <a:lvl1pPr>
              <a:defRPr/>
            </a:lvl1pPr>
          </a:lstStyle>
          <a:p>
            <a:pPr>
              <a:defRPr/>
            </a:pPr>
            <a:fld id="{E36D10B2-33AA-455B-8EE7-A12386D1CD02}" type="datetimeFigureOut">
              <a:rPr lang="zh-CN" altLang="en-US"/>
              <a:pPr>
                <a:defRPr/>
              </a:pPr>
              <a:t>2012-06-25</a:t>
            </a:fld>
            <a:endParaRPr lang="zh-CN" altLang="en-US"/>
          </a:p>
        </p:txBody>
      </p:sp>
      <p:sp>
        <p:nvSpPr>
          <p:cNvPr id="13" name="灯片编号占位符 21"/>
          <p:cNvSpPr>
            <a:spLocks noGrp="1"/>
          </p:cNvSpPr>
          <p:nvPr>
            <p:ph type="sldNum" sz="quarter" idx="11"/>
          </p:nvPr>
        </p:nvSpPr>
        <p:spPr/>
        <p:txBody>
          <a:bodyPr rtlCol="0"/>
          <a:lstStyle>
            <a:lvl1pPr>
              <a:defRPr/>
            </a:lvl1pPr>
          </a:lstStyle>
          <a:p>
            <a:pPr>
              <a:defRPr/>
            </a:pPr>
            <a:fld id="{E2E52378-17C9-42BE-8092-41B6282C6EAD}" type="slidenum">
              <a:rPr lang="zh-CN" altLang="en-US"/>
              <a:pPr>
                <a:defRPr/>
              </a:pPr>
              <a:t>‹#›</a:t>
            </a:fld>
            <a:endParaRPr lang="zh-CN" altLang="en-US"/>
          </a:p>
        </p:txBody>
      </p:sp>
      <p:sp>
        <p:nvSpPr>
          <p:cNvPr id="14" name="页脚占位符 22"/>
          <p:cNvSpPr>
            <a:spLocks noGrp="1"/>
          </p:cNvSpPr>
          <p:nvPr>
            <p:ph type="ftr" sz="quarter" idx="12"/>
          </p:nvPr>
        </p:nvSpPr>
        <p:spPr/>
        <p:txBody>
          <a:bodyPr rtlCol="0"/>
          <a:lstStyle>
            <a:lvl1pPr>
              <a:defRPr/>
            </a:lvl1pPr>
          </a:lstStyle>
          <a:p>
            <a:pPr>
              <a:defRPr/>
            </a:pP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直接连接符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直接连接符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11" name="直接连接符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12" name="日期占位符 16"/>
          <p:cNvSpPr>
            <a:spLocks noGrp="1"/>
          </p:cNvSpPr>
          <p:nvPr>
            <p:ph type="dt" sz="half" idx="10"/>
          </p:nvPr>
        </p:nvSpPr>
        <p:spPr/>
        <p:txBody>
          <a:bodyPr rtlCol="0"/>
          <a:lstStyle>
            <a:lvl1pPr>
              <a:defRPr/>
            </a:lvl1pPr>
          </a:lstStyle>
          <a:p>
            <a:pPr>
              <a:defRPr/>
            </a:pPr>
            <a:fld id="{06A688F7-04BB-4A18-AA75-44E85E7F34B1}" type="datetimeFigureOut">
              <a:rPr lang="zh-CN" altLang="en-US"/>
              <a:pPr>
                <a:defRPr/>
              </a:pPr>
              <a:t>2012-06-25</a:t>
            </a:fld>
            <a:endParaRPr lang="zh-CN" altLang="en-US"/>
          </a:p>
        </p:txBody>
      </p:sp>
      <p:sp>
        <p:nvSpPr>
          <p:cNvPr id="13" name="灯片编号占位符 17"/>
          <p:cNvSpPr>
            <a:spLocks noGrp="1"/>
          </p:cNvSpPr>
          <p:nvPr>
            <p:ph type="sldNum" sz="quarter" idx="11"/>
          </p:nvPr>
        </p:nvSpPr>
        <p:spPr/>
        <p:txBody>
          <a:bodyPr rtlCol="0"/>
          <a:lstStyle>
            <a:lvl1pPr>
              <a:defRPr/>
            </a:lvl1pPr>
          </a:lstStyle>
          <a:p>
            <a:pPr>
              <a:defRPr/>
            </a:pPr>
            <a:fld id="{59DEBE97-E71F-4D86-BF58-0C176D2610BD}" type="slidenum">
              <a:rPr lang="zh-CN" altLang="en-US"/>
              <a:pPr>
                <a:defRPr/>
              </a:pPr>
              <a:t>‹#›</a:t>
            </a:fld>
            <a:endParaRPr lang="zh-CN" altLang="en-US"/>
          </a:p>
        </p:txBody>
      </p:sp>
      <p:sp>
        <p:nvSpPr>
          <p:cNvPr id="14" name="页脚占位符 20"/>
          <p:cNvSpPr>
            <a:spLocks noGrp="1"/>
          </p:cNvSpPr>
          <p:nvPr>
            <p:ph type="ftr" sz="quarter" idx="12"/>
          </p:nvPr>
        </p:nvSpPr>
        <p:spPr/>
        <p:txBody>
          <a:bodyPr rtlCol="0"/>
          <a:lstStyle>
            <a:lvl1pPr>
              <a:defRPr/>
            </a:lvl1pPr>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2052" name="文本占位符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日期占位符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ea typeface="+mn-ea"/>
              </a:defRPr>
            </a:lvl1pPr>
          </a:lstStyle>
          <a:p>
            <a:pPr>
              <a:defRPr/>
            </a:pPr>
            <a:fld id="{AB0AA35C-E34A-4CB3-AFC7-20DC382A73DD}" type="datetimeFigureOut">
              <a:rPr lang="zh-CN" altLang="en-US"/>
              <a:pPr>
                <a:defRPr/>
              </a:pPr>
              <a:t>2012-06-25</a:t>
            </a:fld>
            <a:endParaRPr lang="zh-CN" altLang="en-US"/>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ea typeface="+mn-ea"/>
              </a:defRPr>
            </a:lvl1pPr>
          </a:lstStyle>
          <a:p>
            <a:pPr>
              <a:defRPr/>
            </a:pPr>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灯片编号占位符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ea typeface="+mn-ea"/>
              </a:defRPr>
            </a:lvl1pPr>
          </a:lstStyle>
          <a:p>
            <a:pPr>
              <a:defRPr/>
            </a:pPr>
            <a:fld id="{BDA3BB02-8EA4-47B0-96E6-39E37DF9E05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63" r:id="rId4"/>
    <p:sldLayoutId id="2147483764" r:id="rId5"/>
    <p:sldLayoutId id="2147483771" r:id="rId6"/>
    <p:sldLayoutId id="2147483765" r:id="rId7"/>
    <p:sldLayoutId id="2147483772" r:id="rId8"/>
    <p:sldLayoutId id="2147483773" r:id="rId9"/>
    <p:sldLayoutId id="2147483766" r:id="rId10"/>
    <p:sldLayoutId id="2147483767"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fontAlgn="base">
        <a:spcBef>
          <a:spcPct val="0"/>
        </a:spcBef>
        <a:spcAft>
          <a:spcPct val="0"/>
        </a:spcAft>
        <a:defRPr sz="3000">
          <a:solidFill>
            <a:schemeClr val="tx2"/>
          </a:solidFill>
          <a:latin typeface="Century Schoolbook" pitchFamily="18" charset="0"/>
          <a:ea typeface="华文楷体" pitchFamily="2" charset="-122"/>
        </a:defRPr>
      </a:lvl6pPr>
      <a:lvl7pPr marL="914400" algn="l" rtl="0" fontAlgn="base">
        <a:spcBef>
          <a:spcPct val="0"/>
        </a:spcBef>
        <a:spcAft>
          <a:spcPct val="0"/>
        </a:spcAft>
        <a:defRPr sz="3000">
          <a:solidFill>
            <a:schemeClr val="tx2"/>
          </a:solidFill>
          <a:latin typeface="Century Schoolbook" pitchFamily="18" charset="0"/>
          <a:ea typeface="华文楷体" pitchFamily="2" charset="-122"/>
        </a:defRPr>
      </a:lvl7pPr>
      <a:lvl8pPr marL="1371600" algn="l" rtl="0" fontAlgn="base">
        <a:spcBef>
          <a:spcPct val="0"/>
        </a:spcBef>
        <a:spcAft>
          <a:spcPct val="0"/>
        </a:spcAft>
        <a:defRPr sz="3000">
          <a:solidFill>
            <a:schemeClr val="tx2"/>
          </a:solidFill>
          <a:latin typeface="Century Schoolbook" pitchFamily="18" charset="0"/>
          <a:ea typeface="华文楷体" pitchFamily="2" charset="-122"/>
        </a:defRPr>
      </a:lvl8pPr>
      <a:lvl9pPr marL="1828800" algn="l" rtl="0" fontAlgn="base">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 Id="rId9" Type="http://schemas.openxmlformats.org/officeDocument/2006/relationships/oleObject" Target="../embeddings/oleObject4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8.bin"/><Relationship Id="rId5" Type="http://schemas.openxmlformats.org/officeDocument/2006/relationships/oleObject" Target="../embeddings/oleObject47.bin"/><Relationship Id="rId10" Type="http://schemas.openxmlformats.org/officeDocument/2006/relationships/oleObject" Target="../embeddings/oleObject52.bin"/><Relationship Id="rId4" Type="http://schemas.openxmlformats.org/officeDocument/2006/relationships/oleObject" Target="../embeddings/oleObject46.bin"/><Relationship Id="rId9" Type="http://schemas.openxmlformats.org/officeDocument/2006/relationships/oleObject" Target="../embeddings/oleObject51.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57.bin"/></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6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65.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6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oleObject" Target="../embeddings/oleObject74.bin"/><Relationship Id="rId4" Type="http://schemas.openxmlformats.org/officeDocument/2006/relationships/oleObject" Target="../embeddings/oleObject73.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4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79.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0.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oleObject" Target="../embeddings/oleObject8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oleObject" Target="../embeddings/oleObject88.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5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oleObject" Target="../embeddings/oleObject92.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04.bin"/><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43.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oleObject" Target="../embeddings/oleObject112.bin"/><Relationship Id="rId4" Type="http://schemas.openxmlformats.org/officeDocument/2006/relationships/oleObject" Target="../embeddings/oleObject111.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45.v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oleObject" Target="../embeddings/oleObject115.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19.bin"/><Relationship Id="rId5" Type="http://schemas.openxmlformats.org/officeDocument/2006/relationships/oleObject" Target="../embeddings/oleObject118.bin"/><Relationship Id="rId4" Type="http://schemas.openxmlformats.org/officeDocument/2006/relationships/oleObject" Target="../embeddings/oleObject11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8.v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49.v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50.v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51.v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52.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86000" y="3124200"/>
            <a:ext cx="6172200" cy="1893888"/>
          </a:xfrm>
        </p:spPr>
        <p:txBody>
          <a:bodyPr/>
          <a:lstStyle/>
          <a:p>
            <a:pPr eaLnBrk="1" fontAlgn="auto" hangingPunct="1">
              <a:spcAft>
                <a:spcPts val="0"/>
              </a:spcAft>
              <a:defRPr/>
            </a:pPr>
            <a:r>
              <a:rPr lang="zh-CN" altLang="en-US" dirty="0" smtClean="0"/>
              <a:t>复杂网络</a:t>
            </a:r>
            <a:endParaRPr lang="zh-CN" altLang="en-US" dirty="0"/>
          </a:p>
        </p:txBody>
      </p:sp>
      <p:sp>
        <p:nvSpPr>
          <p:cNvPr id="9219" name="副标题 2"/>
          <p:cNvSpPr>
            <a:spLocks noGrp="1"/>
          </p:cNvSpPr>
          <p:nvPr>
            <p:ph type="subTitle" idx="1"/>
          </p:nvPr>
        </p:nvSpPr>
        <p:spPr>
          <a:xfrm>
            <a:off x="2286000" y="5003800"/>
            <a:ext cx="6172200" cy="1371600"/>
          </a:xfrm>
        </p:spPr>
        <p:txBody>
          <a:bodyPr/>
          <a:lstStyle/>
          <a:p>
            <a:pPr eaLnBrk="1" hangingPunct="1"/>
            <a:r>
              <a:rPr lang="zh-CN" altLang="en-US" dirty="0" smtClean="0"/>
              <a:t>复杂网络上的传播动力学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300"/>
            <a:ext cx="7467600" cy="1143000"/>
          </a:xfrm>
        </p:spPr>
        <p:txBody>
          <a:bodyPr/>
          <a:lstStyle/>
          <a:p>
            <a:pPr eaLnBrk="1" fontAlgn="auto" hangingPunct="1">
              <a:spcAft>
                <a:spcPts val="0"/>
              </a:spcAft>
              <a:defRPr/>
            </a:pPr>
            <a:r>
              <a:rPr lang="en-US" altLang="zh-CN" dirty="0" smtClean="0"/>
              <a:t>4.2.1</a:t>
            </a:r>
            <a:r>
              <a:rPr lang="zh-CN" altLang="en-US" dirty="0" smtClean="0"/>
              <a:t>流行病传播的基本模型</a:t>
            </a:r>
            <a:endParaRPr lang="zh-CN" altLang="en-US" dirty="0"/>
          </a:p>
        </p:txBody>
      </p:sp>
      <p:sp>
        <p:nvSpPr>
          <p:cNvPr id="18435" name="内容占位符 2"/>
          <p:cNvSpPr>
            <a:spLocks noGrp="1"/>
          </p:cNvSpPr>
          <p:nvPr>
            <p:ph sz="quarter" idx="1"/>
          </p:nvPr>
        </p:nvSpPr>
        <p:spPr>
          <a:xfrm>
            <a:off x="457200" y="1385862"/>
            <a:ext cx="7467600" cy="4873625"/>
          </a:xfrm>
        </p:spPr>
        <p:txBody>
          <a:bodyPr/>
          <a:lstStyle/>
          <a:p>
            <a:pPr algn="just" eaLnBrk="1" hangingPunct="1"/>
            <a:r>
              <a:rPr lang="en-US" dirty="0" smtClean="0"/>
              <a:t>3.SIR</a:t>
            </a:r>
            <a:r>
              <a:rPr lang="zh-CN" altLang="en-US" dirty="0" smtClean="0"/>
              <a:t>模型</a:t>
            </a:r>
            <a:endParaRPr lang="en-US" altLang="zh-CN" dirty="0" smtClean="0"/>
          </a:p>
          <a:p>
            <a:pPr algn="just" eaLnBrk="1" hangingPunct="1"/>
            <a:r>
              <a:rPr lang="en-US" dirty="0" smtClean="0"/>
              <a:t>SIR</a:t>
            </a:r>
            <a:r>
              <a:rPr lang="zh-CN" altLang="en-US" dirty="0" smtClean="0"/>
              <a:t>模型适合于两种情形：第一种情形是患者在治愈后可以获得终生免疫力，如腮腺炎、麻疹及天花等；第二种情形是患者几乎不可避免走向死亡，如艾滋病。 </a:t>
            </a:r>
            <a:endParaRPr lang="en-US" altLang="zh-CN" dirty="0" smtClean="0"/>
          </a:p>
          <a:p>
            <a:pPr algn="just" eaLnBrk="1" hangingPunct="1"/>
            <a:r>
              <a:rPr lang="zh-CN" altLang="en-US" dirty="0" smtClean="0"/>
              <a:t>在</a:t>
            </a:r>
            <a:r>
              <a:rPr lang="en-US" dirty="0" smtClean="0"/>
              <a:t>SIR</a:t>
            </a:r>
            <a:r>
              <a:rPr lang="zh-CN" altLang="en-US" dirty="0" smtClean="0"/>
              <a:t>模型中，感染个体不再变为易感个体而是以概率</a:t>
            </a:r>
            <a:r>
              <a:rPr lang="en-US" i="1" dirty="0" smtClean="0"/>
              <a:t>β</a:t>
            </a:r>
            <a:r>
              <a:rPr lang="zh-CN" altLang="en-US" dirty="0" smtClean="0"/>
              <a:t>变为免疫个体</a:t>
            </a:r>
            <a:r>
              <a:rPr lang="en-US" altLang="zh-CN" dirty="0" smtClean="0"/>
              <a:t>(</a:t>
            </a:r>
            <a:r>
              <a:rPr lang="zh-CN" altLang="en-US" dirty="0" smtClean="0"/>
              <a:t>处于移除状态</a:t>
            </a:r>
            <a:r>
              <a:rPr lang="en-US" altLang="zh-CN" dirty="0" smtClean="0"/>
              <a:t>)</a:t>
            </a:r>
            <a:r>
              <a:rPr lang="zh-CN" altLang="en-US" dirty="0" smtClean="0"/>
              <a:t>。由此，</a:t>
            </a:r>
            <a:r>
              <a:rPr lang="en-US" dirty="0" smtClean="0"/>
              <a:t>SIR</a:t>
            </a:r>
            <a:r>
              <a:rPr lang="zh-CN" altLang="en-US" dirty="0" smtClean="0"/>
              <a:t>模型的感染机制可以描述如下：</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假设</a:t>
            </a:r>
            <a:r>
              <a:rPr lang="en-US" i="1" dirty="0" smtClean="0"/>
              <a:t>t</a:t>
            </a:r>
            <a:r>
              <a:rPr lang="zh-CN" altLang="en-US" dirty="0" smtClean="0"/>
              <a:t>时刻系统中处于易感状态、感染状态和移除状态的个体的密度分别为</a:t>
            </a:r>
            <a:r>
              <a:rPr lang="en-US" i="1" dirty="0" smtClean="0"/>
              <a:t>s</a:t>
            </a:r>
            <a:r>
              <a:rPr lang="en-US" altLang="zh-CN" dirty="0" smtClean="0"/>
              <a:t>(</a:t>
            </a:r>
            <a:r>
              <a:rPr lang="en-US" i="1" dirty="0" smtClean="0"/>
              <a:t>t</a:t>
            </a:r>
            <a:r>
              <a:rPr lang="en-US" altLang="zh-CN" dirty="0" smtClean="0"/>
              <a:t>)</a:t>
            </a:r>
            <a:r>
              <a:rPr lang="zh-CN" altLang="en-US" dirty="0" smtClean="0"/>
              <a:t>、</a:t>
            </a:r>
            <a:r>
              <a:rPr lang="en-US" i="1" dirty="0" err="1" smtClean="0"/>
              <a:t>i</a:t>
            </a:r>
            <a:r>
              <a:rPr lang="en-US" altLang="zh-CN" dirty="0" smtClean="0"/>
              <a:t>(</a:t>
            </a:r>
            <a:r>
              <a:rPr lang="en-US" i="1" dirty="0" smtClean="0"/>
              <a:t>t</a:t>
            </a:r>
            <a:r>
              <a:rPr lang="en-US" altLang="zh-CN" dirty="0" smtClean="0"/>
              <a:t>)</a:t>
            </a:r>
            <a:r>
              <a:rPr lang="zh-CN" altLang="en-US" dirty="0" smtClean="0"/>
              <a:t>和</a:t>
            </a:r>
            <a:r>
              <a:rPr lang="en-US" i="1" dirty="0" smtClean="0"/>
              <a:t>r</a:t>
            </a:r>
            <a:r>
              <a:rPr lang="en-US" altLang="zh-CN" dirty="0" smtClean="0"/>
              <a:t>(</a:t>
            </a:r>
            <a:r>
              <a:rPr lang="en-US" i="1" dirty="0" smtClean="0"/>
              <a:t>t</a:t>
            </a:r>
            <a:r>
              <a:rPr lang="en-US" altLang="zh-CN" dirty="0" smtClean="0"/>
              <a:t>)</a:t>
            </a:r>
            <a:r>
              <a:rPr lang="zh-CN" altLang="en-US" dirty="0" smtClean="0"/>
              <a:t>。当易感个体和感染个体充分混合时，</a:t>
            </a:r>
            <a:r>
              <a:rPr lang="en-US" dirty="0" smtClean="0"/>
              <a:t>SIR</a:t>
            </a:r>
            <a:r>
              <a:rPr lang="zh-CN" altLang="en-US" dirty="0" smtClean="0"/>
              <a:t>模型的动力学行为可以描述为如下的微分方程组：</a:t>
            </a:r>
          </a:p>
        </p:txBody>
      </p:sp>
      <p:sp>
        <p:nvSpPr>
          <p:cNvPr id="18438" name="Rectangle 6"/>
          <p:cNvSpPr>
            <a:spLocks noChangeArrowheads="1"/>
          </p:cNvSpPr>
          <p:nvPr/>
        </p:nvSpPr>
        <p:spPr bwMode="auto">
          <a:xfrm>
            <a:off x="0" y="-2143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437" name="Object 5"/>
          <p:cNvGraphicFramePr>
            <a:graphicFrameLocks noChangeAspect="1"/>
          </p:cNvGraphicFramePr>
          <p:nvPr/>
        </p:nvGraphicFramePr>
        <p:xfrm>
          <a:off x="2786050" y="4124306"/>
          <a:ext cx="3429024" cy="955970"/>
        </p:xfrm>
        <a:graphic>
          <a:graphicData uri="http://schemas.openxmlformats.org/presentationml/2006/ole">
            <p:oleObj spid="_x0000_s18437" name="Equation" r:id="rId3" imgW="1739900" imgH="482600" progId="Equation.DSMT4">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4.2.1</a:t>
            </a:r>
            <a:r>
              <a:rPr lang="zh-CN" altLang="en-US" dirty="0" smtClean="0"/>
              <a:t>流行病传播的基本模型</a:t>
            </a:r>
            <a:endParaRPr lang="zh-CN" altLang="en-US" dirty="0"/>
          </a:p>
        </p:txBody>
      </p:sp>
      <p:sp>
        <p:nvSpPr>
          <p:cNvPr id="19459" name="内容占位符 4"/>
          <p:cNvSpPr>
            <a:spLocks noGrp="1"/>
          </p:cNvSpPr>
          <p:nvPr>
            <p:ph sz="quarter" idx="1"/>
          </p:nvPr>
        </p:nvSpPr>
        <p:spPr>
          <a:xfrm>
            <a:off x="457200" y="1600200"/>
            <a:ext cx="7972452" cy="4873625"/>
          </a:xfrm>
        </p:spPr>
        <p:txBody>
          <a:bodyPr/>
          <a:lstStyle/>
          <a:p>
            <a:pPr algn="just"/>
            <a:endParaRPr lang="en-US" altLang="zh-CN" dirty="0" smtClean="0"/>
          </a:p>
          <a:p>
            <a:pPr algn="just"/>
            <a:endParaRPr lang="en-US" altLang="zh-CN" dirty="0" smtClean="0"/>
          </a:p>
          <a:p>
            <a:pPr algn="just"/>
            <a:endParaRPr lang="en-US" altLang="zh-CN" dirty="0" smtClean="0"/>
          </a:p>
          <a:p>
            <a:pPr algn="just"/>
            <a:endParaRPr lang="en-US" altLang="zh-CN" dirty="0" smtClean="0"/>
          </a:p>
          <a:p>
            <a:pPr algn="just"/>
            <a:r>
              <a:rPr lang="zh-CN" altLang="en-US" dirty="0" smtClean="0"/>
              <a:t>随着时间的推移，上述模型中的感染个体将逐渐增加。但是，经过充分长的时间后，因为易感个体的不足使得感染个体也开始减少，直至感染人数变为</a:t>
            </a:r>
            <a:r>
              <a:rPr lang="en-US" dirty="0" smtClean="0"/>
              <a:t>0</a:t>
            </a:r>
            <a:r>
              <a:rPr lang="zh-CN" altLang="en-US" dirty="0" smtClean="0"/>
              <a:t>，传染过程结束。</a:t>
            </a:r>
            <a:endParaRPr lang="en-US" altLang="zh-CN" dirty="0" smtClean="0"/>
          </a:p>
          <a:p>
            <a:pPr algn="just"/>
            <a:r>
              <a:rPr lang="zh-CN" altLang="en-US" dirty="0" smtClean="0"/>
              <a:t>因此，</a:t>
            </a:r>
            <a:r>
              <a:rPr lang="en-US" dirty="0" smtClean="0"/>
              <a:t>SIR</a:t>
            </a:r>
            <a:r>
              <a:rPr lang="zh-CN" altLang="en-US" dirty="0" smtClean="0"/>
              <a:t>模型在稳态时刻</a:t>
            </a:r>
            <a:r>
              <a:rPr lang="en-US" i="1" dirty="0" smtClean="0"/>
              <a:t>t</a:t>
            </a:r>
            <a:r>
              <a:rPr lang="zh-CN" altLang="en-US" dirty="0" smtClean="0"/>
              <a:t>＝</a:t>
            </a:r>
            <a:r>
              <a:rPr lang="en-US" i="1" dirty="0" smtClean="0"/>
              <a:t>T</a:t>
            </a:r>
            <a:r>
              <a:rPr lang="zh-CN" altLang="en-US" dirty="0" smtClean="0"/>
              <a:t>的传染密度</a:t>
            </a:r>
            <a:r>
              <a:rPr lang="en-US" i="1" dirty="0" smtClean="0"/>
              <a:t>r</a:t>
            </a:r>
            <a:r>
              <a:rPr lang="en-US" altLang="zh-CN" dirty="0" smtClean="0"/>
              <a:t>(</a:t>
            </a:r>
            <a:r>
              <a:rPr lang="en-US" i="1" dirty="0" smtClean="0"/>
              <a:t>T</a:t>
            </a:r>
            <a:r>
              <a:rPr lang="en-US" altLang="zh-CN" dirty="0" smtClean="0"/>
              <a:t>)</a:t>
            </a:r>
            <a:r>
              <a:rPr lang="zh-CN" altLang="en-US" dirty="0" smtClean="0"/>
              <a:t>和有效传染率</a:t>
            </a:r>
            <a:r>
              <a:rPr lang="en-US" i="1" dirty="0" smtClean="0"/>
              <a:t>λ</a:t>
            </a:r>
            <a:r>
              <a:rPr lang="zh-CN" altLang="en-US" dirty="0" smtClean="0"/>
              <a:t>存在着一一对应的关系，且</a:t>
            </a:r>
            <a:r>
              <a:rPr lang="en-US" i="1" dirty="0" smtClean="0"/>
              <a:t>r</a:t>
            </a:r>
            <a:r>
              <a:rPr lang="en-US" altLang="zh-CN" dirty="0" smtClean="0"/>
              <a:t>(</a:t>
            </a:r>
            <a:r>
              <a:rPr lang="en-US" i="1" dirty="0" smtClean="0"/>
              <a:t>T</a:t>
            </a:r>
            <a:r>
              <a:rPr lang="en-US" altLang="zh-CN" dirty="0" smtClean="0"/>
              <a:t>)</a:t>
            </a:r>
            <a:r>
              <a:rPr lang="zh-CN" altLang="en-US" dirty="0" smtClean="0"/>
              <a:t>可以用来测量传染的有效率。</a:t>
            </a:r>
          </a:p>
        </p:txBody>
      </p:sp>
      <p:sp>
        <p:nvSpPr>
          <p:cNvPr id="194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61" name="Object 5"/>
          <p:cNvGraphicFramePr>
            <a:graphicFrameLocks noChangeAspect="1"/>
          </p:cNvGraphicFramePr>
          <p:nvPr/>
        </p:nvGraphicFramePr>
        <p:xfrm>
          <a:off x="3071801" y="1357298"/>
          <a:ext cx="2580849" cy="2071702"/>
        </p:xfrm>
        <a:graphic>
          <a:graphicData uri="http://schemas.openxmlformats.org/presentationml/2006/ole">
            <p:oleObj spid="_x0000_s19461" name="Equation" r:id="rId3" imgW="1549400" imgH="1244600" progId="Equation.DSMT4">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4.2.1</a:t>
            </a:r>
            <a:r>
              <a:rPr lang="zh-CN" altLang="en-US" dirty="0" smtClean="0"/>
              <a:t>流行病传播的基本模型</a:t>
            </a:r>
            <a:endParaRPr lang="zh-CN" altLang="en-US" dirty="0"/>
          </a:p>
        </p:txBody>
      </p:sp>
      <p:sp>
        <p:nvSpPr>
          <p:cNvPr id="20483" name="内容占位符 2"/>
          <p:cNvSpPr>
            <a:spLocks noGrp="1"/>
          </p:cNvSpPr>
          <p:nvPr>
            <p:ph sz="quarter" idx="1"/>
          </p:nvPr>
        </p:nvSpPr>
        <p:spPr>
          <a:xfrm>
            <a:off x="457200" y="1600200"/>
            <a:ext cx="7467600" cy="4873625"/>
          </a:xfrm>
        </p:spPr>
        <p:txBody>
          <a:bodyPr/>
          <a:lstStyle/>
          <a:p>
            <a:pPr algn="just"/>
            <a:r>
              <a:rPr lang="zh-CN" altLang="en-US" dirty="0" smtClean="0"/>
              <a:t>同样，</a:t>
            </a:r>
            <a:r>
              <a:rPr lang="en-US" dirty="0" smtClean="0"/>
              <a:t>SIR</a:t>
            </a:r>
            <a:r>
              <a:rPr lang="zh-CN" altLang="en-US" dirty="0" smtClean="0"/>
              <a:t>模型也存在一个阈值</a:t>
            </a:r>
            <a:r>
              <a:rPr lang="en-US" i="1" dirty="0" err="1" smtClean="0"/>
              <a:t>λ</a:t>
            </a:r>
            <a:r>
              <a:rPr lang="en-US" i="1" baseline="-25000" dirty="0" err="1" smtClean="0"/>
              <a:t>c</a:t>
            </a:r>
            <a:r>
              <a:rPr lang="zh-CN" altLang="en-US" dirty="0" smtClean="0"/>
              <a:t>，当</a:t>
            </a:r>
            <a:r>
              <a:rPr lang="en-US" i="1" dirty="0" smtClean="0"/>
              <a:t>λ</a:t>
            </a:r>
            <a:r>
              <a:rPr lang="zh-CN" altLang="en-US" dirty="0" smtClean="0"/>
              <a:t>＜</a:t>
            </a:r>
            <a:r>
              <a:rPr lang="en-US" i="1" dirty="0" err="1" smtClean="0"/>
              <a:t>λ</a:t>
            </a:r>
            <a:r>
              <a:rPr lang="en-US" i="1" baseline="-25000" dirty="0" err="1" smtClean="0"/>
              <a:t>c</a:t>
            </a:r>
            <a:r>
              <a:rPr lang="zh-CN" altLang="en-US" dirty="0" smtClean="0"/>
              <a:t>时，感染无法扩散出去；而当</a:t>
            </a:r>
            <a:r>
              <a:rPr lang="en-US" i="1" dirty="0" smtClean="0"/>
              <a:t>λ</a:t>
            </a:r>
            <a:r>
              <a:rPr lang="zh-CN" altLang="en-US" dirty="0" smtClean="0"/>
              <a:t>＞</a:t>
            </a:r>
            <a:r>
              <a:rPr lang="en-US" i="1" dirty="0" err="1" smtClean="0"/>
              <a:t>λ</a:t>
            </a:r>
            <a:r>
              <a:rPr lang="en-US" i="1" baseline="-25000" dirty="0" err="1" smtClean="0"/>
              <a:t>c</a:t>
            </a:r>
            <a:r>
              <a:rPr lang="zh-CN" altLang="en-US" dirty="0" smtClean="0"/>
              <a:t>时，传染爆发且是全局的，系统中所有个体都处于移除状态，而感染个体的数目为零。</a:t>
            </a:r>
            <a:endParaRPr lang="en-US" altLang="zh-CN" dirty="0" smtClean="0"/>
          </a:p>
          <a:p>
            <a:pPr algn="just"/>
            <a:r>
              <a:rPr lang="zh-CN" altLang="en-US" dirty="0" smtClean="0"/>
              <a:t>由此可见，</a:t>
            </a:r>
            <a:r>
              <a:rPr lang="en-US" dirty="0" smtClean="0"/>
              <a:t>SIR</a:t>
            </a:r>
            <a:r>
              <a:rPr lang="zh-CN" altLang="en-US" dirty="0" smtClean="0"/>
              <a:t>模型和</a:t>
            </a:r>
            <a:r>
              <a:rPr lang="en-US" dirty="0" smtClean="0"/>
              <a:t>SIS</a:t>
            </a:r>
            <a:r>
              <a:rPr lang="zh-CN" altLang="en-US" dirty="0" smtClean="0"/>
              <a:t>模型的主要区别在于：</a:t>
            </a:r>
            <a:r>
              <a:rPr lang="en-US" dirty="0" smtClean="0"/>
              <a:t>SIS</a:t>
            </a:r>
            <a:r>
              <a:rPr lang="zh-CN" altLang="en-US" dirty="0" smtClean="0"/>
              <a:t>的终态为稳定态</a:t>
            </a:r>
            <a:r>
              <a:rPr lang="en-US" altLang="zh-CN" dirty="0" smtClean="0"/>
              <a:t>(</a:t>
            </a:r>
            <a:r>
              <a:rPr lang="zh-CN" altLang="en-US" dirty="0" smtClean="0"/>
              <a:t>包括震荡态和不动点</a:t>
            </a:r>
            <a:r>
              <a:rPr lang="en-US" altLang="zh-CN" dirty="0" smtClean="0"/>
              <a:t>)</a:t>
            </a:r>
            <a:r>
              <a:rPr lang="zh-CN" altLang="en-US" dirty="0" smtClean="0"/>
              <a:t>，低于临界阈值时终态为</a:t>
            </a:r>
            <a:r>
              <a:rPr lang="en-US" dirty="0" smtClean="0"/>
              <a:t>0</a:t>
            </a:r>
            <a:r>
              <a:rPr lang="zh-CN" altLang="en-US" dirty="0" smtClean="0"/>
              <a:t>；</a:t>
            </a:r>
            <a:r>
              <a:rPr lang="en-US" dirty="0" smtClean="0"/>
              <a:t>SIR</a:t>
            </a:r>
            <a:r>
              <a:rPr lang="zh-CN" altLang="en-US" dirty="0" smtClean="0"/>
              <a:t>的终态为无感染态，低于临界阈值时总感染个体的密度为</a:t>
            </a:r>
            <a:r>
              <a:rPr lang="en-US" dirty="0" smtClean="0"/>
              <a:t>0</a:t>
            </a:r>
            <a:r>
              <a:rPr lang="zh-CN" altLang="en-US" dirty="0" smtClean="0"/>
              <a:t>。</a:t>
            </a:r>
          </a:p>
          <a:p>
            <a:pPr algn="just" eaLnBrk="1" hangingPunct="1"/>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469"/>
            <a:ext cx="7467600" cy="1143000"/>
          </a:xfrm>
        </p:spPr>
        <p:txBody>
          <a:bodyPr/>
          <a:lstStyle/>
          <a:p>
            <a:pPr eaLnBrk="1" fontAlgn="auto" hangingPunct="1">
              <a:spcAft>
                <a:spcPts val="0"/>
              </a:spcAft>
              <a:defRPr/>
            </a:pPr>
            <a:r>
              <a:rPr lang="en-US" altLang="zh-CN" dirty="0" smtClean="0"/>
              <a:t>4.2.1</a:t>
            </a:r>
            <a:r>
              <a:rPr lang="zh-CN" altLang="en-US" dirty="0" smtClean="0"/>
              <a:t>流行病传播的基本模型</a:t>
            </a:r>
            <a:endParaRPr lang="zh-CN" altLang="en-US" dirty="0"/>
          </a:p>
        </p:txBody>
      </p:sp>
      <p:sp>
        <p:nvSpPr>
          <p:cNvPr id="21507" name="内容占位符 2"/>
          <p:cNvSpPr>
            <a:spLocks noGrp="1"/>
          </p:cNvSpPr>
          <p:nvPr>
            <p:ph sz="quarter" idx="1"/>
          </p:nvPr>
        </p:nvSpPr>
        <p:spPr>
          <a:xfrm>
            <a:off x="457200" y="1343031"/>
            <a:ext cx="7467600" cy="4873625"/>
          </a:xfrm>
        </p:spPr>
        <p:txBody>
          <a:bodyPr/>
          <a:lstStyle/>
          <a:p>
            <a:pPr algn="just" eaLnBrk="1" hangingPunct="1"/>
            <a:r>
              <a:rPr lang="en-US" dirty="0" smtClean="0"/>
              <a:t>4. SIRS</a:t>
            </a:r>
            <a:r>
              <a:rPr lang="zh-CN" altLang="en-US" dirty="0" smtClean="0"/>
              <a:t>模型</a:t>
            </a:r>
            <a:endParaRPr lang="en-US" altLang="zh-CN" dirty="0" smtClean="0"/>
          </a:p>
          <a:p>
            <a:pPr algn="just" eaLnBrk="1" hangingPunct="1"/>
            <a:r>
              <a:rPr lang="en-US" dirty="0" smtClean="0"/>
              <a:t>SIRS</a:t>
            </a:r>
            <a:r>
              <a:rPr lang="zh-CN" altLang="en-US" dirty="0" smtClean="0"/>
              <a:t>模型适合描述免疫期有限或者说免疫能力有限的疾病。 </a:t>
            </a:r>
            <a:endParaRPr lang="en-US" altLang="zh-CN" dirty="0" smtClean="0"/>
          </a:p>
          <a:p>
            <a:pPr algn="just" eaLnBrk="1" hangingPunct="1"/>
            <a:r>
              <a:rPr lang="zh-CN" altLang="en-US" dirty="0" smtClean="0"/>
              <a:t>与</a:t>
            </a:r>
            <a:r>
              <a:rPr lang="en-US" dirty="0" smtClean="0"/>
              <a:t>SIR</a:t>
            </a:r>
            <a:r>
              <a:rPr lang="zh-CN" altLang="en-US" dirty="0" smtClean="0"/>
              <a:t>模型不同的是，在</a:t>
            </a:r>
            <a:r>
              <a:rPr lang="en-US" dirty="0" smtClean="0"/>
              <a:t>SIRS</a:t>
            </a:r>
            <a:r>
              <a:rPr lang="zh-CN" altLang="en-US" dirty="0" smtClean="0"/>
              <a:t>模型中，处于移除状态的个体</a:t>
            </a:r>
            <a:r>
              <a:rPr lang="en-US" altLang="zh-CN" dirty="0" smtClean="0"/>
              <a:t>(</a:t>
            </a:r>
            <a:r>
              <a:rPr lang="zh-CN" altLang="en-US" dirty="0" smtClean="0"/>
              <a:t>治愈后具有免疫力</a:t>
            </a:r>
            <a:r>
              <a:rPr lang="en-US" altLang="zh-CN" dirty="0" smtClean="0"/>
              <a:t>)</a:t>
            </a:r>
            <a:r>
              <a:rPr lang="zh-CN" altLang="en-US" dirty="0" smtClean="0"/>
              <a:t>还会以概率</a:t>
            </a:r>
            <a:r>
              <a:rPr lang="en-US" i="1" dirty="0" smtClean="0"/>
              <a:t>γ</a:t>
            </a:r>
            <a:r>
              <a:rPr lang="zh-CN" altLang="en-US" dirty="0" smtClean="0"/>
              <a:t>失去免疫力。</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当易感个体和感染个体充分混合时，</a:t>
            </a:r>
            <a:r>
              <a:rPr lang="en-US" dirty="0" smtClean="0"/>
              <a:t>SIRS</a:t>
            </a:r>
            <a:r>
              <a:rPr lang="zh-CN" altLang="en-US" dirty="0" smtClean="0"/>
              <a:t>模型的动力学行为可以描述为如下的微分方程组：</a:t>
            </a:r>
          </a:p>
        </p:txBody>
      </p:sp>
      <p:sp>
        <p:nvSpPr>
          <p:cNvPr id="21509" name="Rectangle 5"/>
          <p:cNvSpPr>
            <a:spLocks noChangeArrowheads="1"/>
          </p:cNvSpPr>
          <p:nvPr/>
        </p:nvSpPr>
        <p:spPr bwMode="auto">
          <a:xfrm>
            <a:off x="0" y="-257169"/>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8" name="Object 4"/>
          <p:cNvGraphicFramePr>
            <a:graphicFrameLocks noChangeAspect="1"/>
          </p:cNvGraphicFramePr>
          <p:nvPr/>
        </p:nvGraphicFramePr>
        <p:xfrm>
          <a:off x="3000364" y="3457583"/>
          <a:ext cx="2786082" cy="1181974"/>
        </p:xfrm>
        <a:graphic>
          <a:graphicData uri="http://schemas.openxmlformats.org/presentationml/2006/ole">
            <p:oleObj spid="_x0000_s21508" name="Equation" r:id="rId3" imgW="1739900" imgH="736600" progId="Equation.DSMT4">
              <p:embed/>
            </p:oleObj>
          </a:graphicData>
        </a:graphic>
      </p:graphicFrame>
      <p:sp>
        <p:nvSpPr>
          <p:cNvPr id="21511" name="Rectangle 7"/>
          <p:cNvSpPr>
            <a:spLocks noChangeArrowheads="1"/>
          </p:cNvSpPr>
          <p:nvPr/>
        </p:nvSpPr>
        <p:spPr bwMode="auto">
          <a:xfrm>
            <a:off x="0" y="-257169"/>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10" name="Object 6"/>
          <p:cNvGraphicFramePr>
            <a:graphicFrameLocks noChangeAspect="1"/>
          </p:cNvGraphicFramePr>
          <p:nvPr/>
        </p:nvGraphicFramePr>
        <p:xfrm>
          <a:off x="3428992" y="5429264"/>
          <a:ext cx="1807066" cy="1400177"/>
        </p:xfrm>
        <a:graphic>
          <a:graphicData uri="http://schemas.openxmlformats.org/presentationml/2006/ole">
            <p:oleObj spid="_x0000_s21510" name="Equation" r:id="rId4" imgW="1600200" imgH="124460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469"/>
            <a:ext cx="7467600" cy="1143000"/>
          </a:xfrm>
        </p:spPr>
        <p:txBody>
          <a:bodyPr/>
          <a:lstStyle/>
          <a:p>
            <a:pPr eaLnBrk="1" fontAlgn="auto" hangingPunct="1">
              <a:spcAft>
                <a:spcPts val="0"/>
              </a:spcAft>
              <a:defRPr/>
            </a:pPr>
            <a:r>
              <a:rPr lang="en-US" altLang="zh-CN" dirty="0" smtClean="0"/>
              <a:t>4.2.1</a:t>
            </a:r>
            <a:r>
              <a:rPr lang="zh-CN" altLang="en-US" dirty="0" smtClean="0"/>
              <a:t>流行病传播的基本模型</a:t>
            </a:r>
            <a:endParaRPr lang="zh-CN" altLang="en-US" dirty="0"/>
          </a:p>
        </p:txBody>
      </p:sp>
      <p:sp>
        <p:nvSpPr>
          <p:cNvPr id="21507" name="内容占位符 2"/>
          <p:cNvSpPr>
            <a:spLocks noGrp="1"/>
          </p:cNvSpPr>
          <p:nvPr>
            <p:ph sz="quarter" idx="1"/>
          </p:nvPr>
        </p:nvSpPr>
        <p:spPr>
          <a:xfrm>
            <a:off x="457200" y="1343031"/>
            <a:ext cx="7467600" cy="4873625"/>
          </a:xfrm>
        </p:spPr>
        <p:txBody>
          <a:bodyPr/>
          <a:lstStyle/>
          <a:p>
            <a:pPr algn="just" eaLnBrk="1" hangingPunct="1"/>
            <a:r>
              <a:rPr lang="en-US" dirty="0" smtClean="0"/>
              <a:t>4. SEIR</a:t>
            </a:r>
            <a:r>
              <a:rPr lang="zh-CN" altLang="en-US" dirty="0" smtClean="0"/>
              <a:t>模型</a:t>
            </a:r>
            <a:endParaRPr lang="en-US" altLang="zh-CN" dirty="0" smtClean="0"/>
          </a:p>
          <a:p>
            <a:pPr algn="just" eaLnBrk="1" hangingPunct="1"/>
            <a:r>
              <a:rPr lang="en-US" dirty="0" smtClean="0"/>
              <a:t>SEIR</a:t>
            </a:r>
            <a:r>
              <a:rPr lang="zh-CN" altLang="en-US" dirty="0" smtClean="0"/>
              <a:t>模型适合于描述具有潜伏态的疾病，如季节性的感冒。</a:t>
            </a:r>
            <a:endParaRPr lang="en-US" altLang="zh-CN" dirty="0" smtClean="0"/>
          </a:p>
          <a:p>
            <a:pPr algn="just" eaLnBrk="1" hangingPunct="1"/>
            <a:r>
              <a:rPr lang="zh-CN" altLang="en-US" dirty="0" smtClean="0"/>
              <a:t>易感个体与感染个体接触后先以一定概率</a:t>
            </a:r>
            <a:r>
              <a:rPr lang="en-US" i="1" dirty="0" smtClean="0"/>
              <a:t>α</a:t>
            </a:r>
            <a:r>
              <a:rPr lang="zh-CN" altLang="en-US" dirty="0" smtClean="0"/>
              <a:t>变为潜伏态</a:t>
            </a:r>
            <a:r>
              <a:rPr lang="en-US" altLang="zh-CN" dirty="0" smtClean="0"/>
              <a:t>(</a:t>
            </a:r>
            <a:r>
              <a:rPr lang="en-US" dirty="0" smtClean="0"/>
              <a:t>E</a:t>
            </a:r>
            <a:r>
              <a:rPr lang="en-US" altLang="zh-CN" dirty="0" smtClean="0"/>
              <a:t>)</a:t>
            </a:r>
            <a:r>
              <a:rPr lang="zh-CN" altLang="en-US" dirty="0" smtClean="0"/>
              <a:t>，然后再以一定概率</a:t>
            </a:r>
            <a:r>
              <a:rPr lang="en-US" i="1" dirty="0" smtClean="0"/>
              <a:t>β</a:t>
            </a:r>
            <a:r>
              <a:rPr lang="zh-CN" altLang="en-US" dirty="0" smtClean="0"/>
              <a:t>变为感染态。</a:t>
            </a:r>
            <a:r>
              <a:rPr lang="en-US" dirty="0" smtClean="0"/>
              <a:t>SEIR</a:t>
            </a:r>
            <a:r>
              <a:rPr lang="zh-CN" altLang="en-US" dirty="0" smtClean="0"/>
              <a:t>模型的感染机制可以描述如下：</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假设</a:t>
            </a:r>
            <a:r>
              <a:rPr lang="en-US" i="1" dirty="0" smtClean="0"/>
              <a:t>t</a:t>
            </a:r>
            <a:r>
              <a:rPr lang="zh-CN" altLang="en-US" dirty="0" smtClean="0"/>
              <a:t>时刻系统中处于易感状态、潜伏状态、感染状态和移除状态的个体的密度分别为</a:t>
            </a:r>
            <a:r>
              <a:rPr lang="en-US" i="1" dirty="0" smtClean="0"/>
              <a:t>s</a:t>
            </a:r>
            <a:r>
              <a:rPr lang="en-US" altLang="zh-CN" dirty="0" smtClean="0"/>
              <a:t>(</a:t>
            </a:r>
            <a:r>
              <a:rPr lang="en-US" i="1" dirty="0" smtClean="0"/>
              <a:t>t</a:t>
            </a:r>
            <a:r>
              <a:rPr lang="en-US" altLang="zh-CN" dirty="0" smtClean="0"/>
              <a:t>)</a:t>
            </a:r>
            <a:r>
              <a:rPr lang="zh-CN" altLang="en-US" dirty="0" smtClean="0"/>
              <a:t>、</a:t>
            </a:r>
            <a:r>
              <a:rPr lang="en-US" i="1" dirty="0" smtClean="0"/>
              <a:t>e</a:t>
            </a:r>
            <a:r>
              <a:rPr lang="en-US" altLang="zh-CN" dirty="0" smtClean="0"/>
              <a:t>(</a:t>
            </a:r>
            <a:r>
              <a:rPr lang="en-US" i="1" dirty="0" smtClean="0"/>
              <a:t>t</a:t>
            </a:r>
            <a:r>
              <a:rPr lang="en-US" altLang="zh-CN" dirty="0" smtClean="0"/>
              <a:t>)</a:t>
            </a:r>
            <a:r>
              <a:rPr lang="zh-CN" altLang="en-US" dirty="0" smtClean="0"/>
              <a:t>、</a:t>
            </a:r>
            <a:r>
              <a:rPr lang="en-US" i="1" dirty="0" err="1" smtClean="0"/>
              <a:t>i</a:t>
            </a:r>
            <a:r>
              <a:rPr lang="en-US" altLang="zh-CN" dirty="0" smtClean="0"/>
              <a:t>(</a:t>
            </a:r>
            <a:r>
              <a:rPr lang="en-US" i="1" dirty="0" smtClean="0"/>
              <a:t>t</a:t>
            </a:r>
            <a:r>
              <a:rPr lang="en-US" altLang="zh-CN" dirty="0" smtClean="0"/>
              <a:t>)</a:t>
            </a:r>
            <a:r>
              <a:rPr lang="zh-CN" altLang="en-US" dirty="0" smtClean="0"/>
              <a:t>和</a:t>
            </a:r>
            <a:r>
              <a:rPr lang="en-US" i="1" dirty="0" smtClean="0"/>
              <a:t>r</a:t>
            </a:r>
            <a:r>
              <a:rPr lang="en-US" altLang="zh-CN" dirty="0" smtClean="0"/>
              <a:t>(</a:t>
            </a:r>
            <a:r>
              <a:rPr lang="en-US" i="1" dirty="0" smtClean="0"/>
              <a:t>t</a:t>
            </a:r>
            <a:r>
              <a:rPr lang="en-US" altLang="zh-CN" dirty="0" smtClean="0"/>
              <a:t>)</a:t>
            </a:r>
            <a:r>
              <a:rPr lang="zh-CN" altLang="en-US" dirty="0" smtClean="0"/>
              <a:t>。</a:t>
            </a:r>
            <a:endParaRPr lang="en-US" altLang="zh-CN" dirty="0" smtClean="0"/>
          </a:p>
        </p:txBody>
      </p:sp>
      <p:sp>
        <p:nvSpPr>
          <p:cNvPr id="21509" name="Rectangle 5"/>
          <p:cNvSpPr>
            <a:spLocks noChangeArrowheads="1"/>
          </p:cNvSpPr>
          <p:nvPr/>
        </p:nvSpPr>
        <p:spPr bwMode="auto">
          <a:xfrm>
            <a:off x="0" y="-257169"/>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11" name="Rectangle 7"/>
          <p:cNvSpPr>
            <a:spLocks noChangeArrowheads="1"/>
          </p:cNvSpPr>
          <p:nvPr/>
        </p:nvSpPr>
        <p:spPr bwMode="auto">
          <a:xfrm>
            <a:off x="0" y="-257169"/>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035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0356" name="Object 4"/>
          <p:cNvGraphicFramePr>
            <a:graphicFrameLocks noChangeAspect="1"/>
          </p:cNvGraphicFramePr>
          <p:nvPr/>
        </p:nvGraphicFramePr>
        <p:xfrm>
          <a:off x="3086090" y="3786190"/>
          <a:ext cx="2914670" cy="1214446"/>
        </p:xfrm>
        <a:graphic>
          <a:graphicData uri="http://schemas.openxmlformats.org/presentationml/2006/ole">
            <p:oleObj spid="_x0000_s100356" name="Equation" r:id="rId3" imgW="1778000" imgH="73660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a:t>
            </a:r>
            <a:r>
              <a:rPr lang="zh-CN" altLang="en-US" dirty="0" smtClean="0"/>
              <a:t>流行病传播的基本模型</a:t>
            </a:r>
            <a:endParaRPr lang="zh-CN" altLang="en-US" dirty="0"/>
          </a:p>
        </p:txBody>
      </p:sp>
      <p:sp>
        <p:nvSpPr>
          <p:cNvPr id="3" name="内容占位符 2"/>
          <p:cNvSpPr>
            <a:spLocks noGrp="1"/>
          </p:cNvSpPr>
          <p:nvPr>
            <p:ph sz="quarter" idx="1"/>
          </p:nvPr>
        </p:nvSpPr>
        <p:spPr>
          <a:xfrm>
            <a:off x="457200" y="1600200"/>
            <a:ext cx="7615262" cy="4873752"/>
          </a:xfrm>
        </p:spPr>
        <p:txBody>
          <a:bodyPr/>
          <a:lstStyle/>
          <a:p>
            <a:r>
              <a:rPr lang="en-US" dirty="0" smtClean="0"/>
              <a:t>SIRS</a:t>
            </a:r>
            <a:r>
              <a:rPr lang="zh-CN" altLang="en-US" dirty="0" smtClean="0"/>
              <a:t>模型的动力学行为可描述为如下的微分方程组：</a:t>
            </a:r>
            <a:endParaRPr lang="zh-CN" altLang="en-US" dirty="0"/>
          </a:p>
        </p:txBody>
      </p:sp>
      <p:sp>
        <p:nvSpPr>
          <p:cNvPr id="101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1377" name="Object 1"/>
          <p:cNvGraphicFramePr>
            <a:graphicFrameLocks noChangeAspect="1"/>
          </p:cNvGraphicFramePr>
          <p:nvPr/>
        </p:nvGraphicFramePr>
        <p:xfrm>
          <a:off x="3286116" y="2143116"/>
          <a:ext cx="1857388" cy="1857388"/>
        </p:xfrm>
        <a:graphic>
          <a:graphicData uri="http://schemas.openxmlformats.org/presentationml/2006/ole">
            <p:oleObj spid="_x0000_s101377" name="Equation" r:id="rId3" imgW="1651000" imgH="165100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4.2.2</a:t>
            </a:r>
            <a:r>
              <a:rPr lang="zh-CN" altLang="en-US" dirty="0" smtClean="0"/>
              <a:t>均匀网络中的流行病传播</a:t>
            </a:r>
            <a:endParaRPr lang="zh-CN" altLang="en-US" dirty="0"/>
          </a:p>
        </p:txBody>
      </p:sp>
      <p:sp>
        <p:nvSpPr>
          <p:cNvPr id="22531"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按照度分布，复杂网络可以分为均匀网络和非均匀网网络。</a:t>
            </a:r>
            <a:endParaRPr lang="en-US" altLang="zh-CN" dirty="0" smtClean="0"/>
          </a:p>
          <a:p>
            <a:pPr algn="just" eaLnBrk="1" hangingPunct="1"/>
            <a:r>
              <a:rPr lang="zh-CN" altLang="en-US" dirty="0" smtClean="0"/>
              <a:t>均匀网的度分布范围不大，在某一平均值附近且度分布指数衰减，如随机网络与小世界网络。</a:t>
            </a:r>
            <a:endParaRPr lang="en-US" altLang="zh-CN" dirty="0" smtClean="0"/>
          </a:p>
          <a:p>
            <a:pPr algn="just" eaLnBrk="1" hangingPunct="1"/>
            <a:r>
              <a:rPr lang="zh-CN" altLang="en-US" dirty="0" smtClean="0"/>
              <a:t>对于均匀网络，其传播动力学通常可以由平均场或均匀混合方法给出。</a:t>
            </a:r>
            <a:endParaRPr lang="en-US" altLang="zh-CN" dirty="0" smtClean="0"/>
          </a:p>
          <a:p>
            <a:pPr algn="just" eaLnBrk="1" hangingPunct="1"/>
            <a:r>
              <a:rPr lang="zh-CN" altLang="en-US" dirty="0" smtClean="0"/>
              <a:t>本小节介绍均匀网络中的流行病传播规律，分别基于</a:t>
            </a:r>
            <a:r>
              <a:rPr lang="en-US" dirty="0" smtClean="0"/>
              <a:t>SIS</a:t>
            </a:r>
            <a:r>
              <a:rPr lang="zh-CN" altLang="en-US" dirty="0" smtClean="0"/>
              <a:t>和</a:t>
            </a:r>
            <a:r>
              <a:rPr lang="en-US" dirty="0" smtClean="0"/>
              <a:t>SIR</a:t>
            </a:r>
            <a:r>
              <a:rPr lang="zh-CN" altLang="en-US" dirty="0" smtClean="0"/>
              <a:t>两种模型加以讨论。</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895"/>
            <a:ext cx="7467600" cy="1143000"/>
          </a:xfrm>
        </p:spPr>
        <p:txBody>
          <a:bodyPr/>
          <a:lstStyle/>
          <a:p>
            <a:pPr eaLnBrk="1" fontAlgn="auto" hangingPunct="1">
              <a:spcAft>
                <a:spcPts val="0"/>
              </a:spcAft>
              <a:defRPr/>
            </a:pPr>
            <a:r>
              <a:rPr lang="en-US" altLang="zh-CN" dirty="0" smtClean="0"/>
              <a:t>4.2.2</a:t>
            </a:r>
            <a:r>
              <a:rPr lang="zh-CN" altLang="en-US" dirty="0" smtClean="0"/>
              <a:t>均匀网络中的流行病传播</a:t>
            </a:r>
            <a:endParaRPr lang="zh-CN" altLang="en-US" dirty="0"/>
          </a:p>
        </p:txBody>
      </p:sp>
      <p:sp>
        <p:nvSpPr>
          <p:cNvPr id="23555" name="内容占位符 2"/>
          <p:cNvSpPr>
            <a:spLocks noGrp="1"/>
          </p:cNvSpPr>
          <p:nvPr>
            <p:ph sz="quarter" idx="1"/>
          </p:nvPr>
        </p:nvSpPr>
        <p:spPr>
          <a:xfrm>
            <a:off x="457200" y="1341457"/>
            <a:ext cx="7686700" cy="4873625"/>
          </a:xfrm>
        </p:spPr>
        <p:txBody>
          <a:bodyPr/>
          <a:lstStyle/>
          <a:p>
            <a:pPr algn="just" eaLnBrk="1" hangingPunct="1"/>
            <a:r>
              <a:rPr lang="en-US" dirty="0" smtClean="0"/>
              <a:t>1</a:t>
            </a:r>
            <a:r>
              <a:rPr lang="zh-CN" altLang="en-US" dirty="0" smtClean="0"/>
              <a:t>． 基于</a:t>
            </a:r>
            <a:r>
              <a:rPr lang="en-US" dirty="0" smtClean="0"/>
              <a:t>SIS</a:t>
            </a:r>
            <a:r>
              <a:rPr lang="zh-CN" altLang="en-US" dirty="0" smtClean="0"/>
              <a:t>模型的情形</a:t>
            </a:r>
            <a:endParaRPr lang="en-US" altLang="zh-CN" dirty="0" smtClean="0"/>
          </a:p>
          <a:p>
            <a:pPr algn="just" eaLnBrk="1" hangingPunct="1"/>
            <a:r>
              <a:rPr lang="zh-CN" altLang="en-US" dirty="0" smtClean="0"/>
              <a:t>均匀网络中每个节点的度近似等于网络的平均度，即</a:t>
            </a:r>
            <a:r>
              <a:rPr lang="en-US" i="1" dirty="0" smtClean="0"/>
              <a:t>k</a:t>
            </a:r>
            <a:r>
              <a:rPr lang="zh-CN" altLang="en-US" dirty="0" smtClean="0"/>
              <a:t>≈＜</a:t>
            </a:r>
            <a:r>
              <a:rPr lang="en-US" i="1" dirty="0" smtClean="0"/>
              <a:t>k</a:t>
            </a:r>
            <a:r>
              <a:rPr lang="zh-CN" altLang="en-US" dirty="0" smtClean="0"/>
              <a:t>＞。</a:t>
            </a:r>
            <a:endParaRPr lang="en-US" altLang="zh-CN" dirty="0" smtClean="0"/>
          </a:p>
          <a:p>
            <a:pPr algn="just" eaLnBrk="1" hangingPunct="1"/>
            <a:r>
              <a:rPr lang="zh-CN" altLang="en-US" dirty="0" smtClean="0"/>
              <a:t>对于</a:t>
            </a:r>
            <a:r>
              <a:rPr lang="en-US" dirty="0" smtClean="0"/>
              <a:t>SIS</a:t>
            </a:r>
            <a:r>
              <a:rPr lang="zh-CN" altLang="en-US" dirty="0" smtClean="0"/>
              <a:t>模型来说，在每一个时间步，如果网络中易感个体至少和一个感染个体相连，则它被感染的概率为</a:t>
            </a:r>
            <a:r>
              <a:rPr lang="en-US" i="1" dirty="0" smtClean="0"/>
              <a:t>α</a:t>
            </a:r>
            <a:r>
              <a:rPr lang="zh-CN" altLang="en-US" dirty="0" smtClean="0"/>
              <a:t>；同时，感染个体被治愈变为易感个体的概率为</a:t>
            </a:r>
            <a:r>
              <a:rPr lang="en-US" i="1" dirty="0" smtClean="0"/>
              <a:t>β</a:t>
            </a:r>
            <a:r>
              <a:rPr lang="zh-CN" altLang="en-US" dirty="0" smtClean="0"/>
              <a:t>。</a:t>
            </a:r>
            <a:endParaRPr lang="en-US" altLang="zh-CN" dirty="0" smtClean="0"/>
          </a:p>
          <a:p>
            <a:pPr algn="just" eaLnBrk="1" hangingPunct="1"/>
            <a:r>
              <a:rPr lang="zh-CN" altLang="en-US" dirty="0" smtClean="0"/>
              <a:t>为了便于研究，这里对</a:t>
            </a:r>
            <a:r>
              <a:rPr lang="en-US" dirty="0" smtClean="0"/>
              <a:t>SIS</a:t>
            </a:r>
            <a:r>
              <a:rPr lang="zh-CN" altLang="en-US" dirty="0" smtClean="0"/>
              <a:t>模型作了两个假设：</a:t>
            </a:r>
            <a:r>
              <a:rPr lang="en-US" altLang="zh-CN" dirty="0" smtClean="0"/>
              <a:t>(1)</a:t>
            </a:r>
            <a:r>
              <a:rPr lang="zh-CN" altLang="en-US" dirty="0" smtClean="0"/>
              <a:t>均匀混合假设：有效传染率</a:t>
            </a:r>
            <a:r>
              <a:rPr lang="en-US" i="1" dirty="0" smtClean="0"/>
              <a:t>λ</a:t>
            </a:r>
            <a:r>
              <a:rPr lang="zh-CN" altLang="en-US" dirty="0" smtClean="0"/>
              <a:t>与系统中处于感染状态的个体的密度</a:t>
            </a:r>
            <a:r>
              <a:rPr lang="en-US" i="1" dirty="0" smtClean="0"/>
              <a:t>ρ</a:t>
            </a:r>
            <a:r>
              <a:rPr lang="en-US" altLang="zh-CN" dirty="0" smtClean="0"/>
              <a:t>(</a:t>
            </a:r>
            <a:r>
              <a:rPr lang="en-US" i="1" dirty="0" smtClean="0"/>
              <a:t>t</a:t>
            </a:r>
            <a:r>
              <a:rPr lang="en-US" altLang="zh-CN" dirty="0" smtClean="0"/>
              <a:t>)</a:t>
            </a:r>
            <a:r>
              <a:rPr lang="zh-CN" altLang="en-US" dirty="0" smtClean="0"/>
              <a:t>成正比，即</a:t>
            </a:r>
            <a:r>
              <a:rPr lang="en-US" i="1" dirty="0" smtClean="0"/>
              <a:t>α</a:t>
            </a:r>
            <a:r>
              <a:rPr lang="zh-CN" altLang="en-US" dirty="0" smtClean="0"/>
              <a:t>和</a:t>
            </a:r>
            <a:r>
              <a:rPr lang="en-US" i="1" dirty="0" smtClean="0"/>
              <a:t>β</a:t>
            </a:r>
            <a:r>
              <a:rPr lang="zh-CN" altLang="en-US" dirty="0" smtClean="0"/>
              <a:t>都是常数。</a:t>
            </a:r>
            <a:r>
              <a:rPr lang="en-US" altLang="zh-CN" dirty="0" smtClean="0"/>
              <a:t>(2)</a:t>
            </a:r>
            <a:r>
              <a:rPr lang="zh-CN" altLang="en-US" dirty="0" smtClean="0"/>
              <a:t>假设病毒的时间尺度远远小于个体的生命周期，从而不考虑个体的出生和自然死亡。令有效传染率</a:t>
            </a:r>
            <a:r>
              <a:rPr lang="en-US" altLang="zh-CN" dirty="0" smtClean="0"/>
              <a:t>(</a:t>
            </a:r>
            <a:r>
              <a:rPr lang="zh-CN" altLang="en-US" dirty="0" smtClean="0"/>
              <a:t>或叫有效传播率</a:t>
            </a:r>
            <a:r>
              <a:rPr lang="en-US" altLang="zh-CN" dirty="0" smtClean="0"/>
              <a:t>)</a:t>
            </a:r>
            <a:r>
              <a:rPr lang="en-US" i="1" dirty="0" smtClean="0"/>
              <a:t>λ</a:t>
            </a:r>
            <a:r>
              <a:rPr lang="zh-CN" altLang="en-US" dirty="0" smtClean="0"/>
              <a:t>＝</a:t>
            </a:r>
            <a:r>
              <a:rPr lang="en-US" i="1" dirty="0" smtClean="0"/>
              <a:t>α</a:t>
            </a:r>
            <a:r>
              <a:rPr lang="zh-CN" altLang="en-US" dirty="0" smtClean="0"/>
              <a:t>／</a:t>
            </a:r>
            <a:r>
              <a:rPr lang="en-US" i="1" dirty="0" smtClean="0"/>
              <a:t>β</a:t>
            </a:r>
            <a:r>
              <a:rPr lang="zh-CN" altLang="en-US" dirty="0" smtClean="0"/>
              <a:t>，它是一个非常重要的参量。</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4.2.2</a:t>
            </a:r>
            <a:r>
              <a:rPr lang="zh-CN" altLang="en-US" dirty="0" smtClean="0"/>
              <a:t>均匀网络中的流行病传播</a:t>
            </a:r>
            <a:endParaRPr lang="zh-CN" altLang="en-US" dirty="0"/>
          </a:p>
        </p:txBody>
      </p:sp>
      <p:sp>
        <p:nvSpPr>
          <p:cNvPr id="24579"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latin typeface="Times New Roman" pitchFamily="18" charset="0"/>
                <a:cs typeface="Times New Roman" pitchFamily="18" charset="0"/>
              </a:rPr>
              <a:t>均匀网络中存在一个传播阈值</a:t>
            </a:r>
            <a:r>
              <a:rPr lang="en-US" i="1" dirty="0" err="1" smtClean="0">
                <a:latin typeface="Times New Roman" pitchFamily="18" charset="0"/>
                <a:cs typeface="Times New Roman" pitchFamily="18" charset="0"/>
              </a:rPr>
              <a:t>λ</a:t>
            </a:r>
            <a:r>
              <a:rPr lang="en-US" i="1" baseline="-25000" dirty="0" err="1"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gn="just" eaLnBrk="1" hangingPunct="1"/>
            <a:r>
              <a:rPr lang="zh-CN" altLang="en-US" dirty="0" smtClean="0">
                <a:latin typeface="Times New Roman" pitchFamily="18" charset="0"/>
                <a:cs typeface="Times New Roman" pitchFamily="18" charset="0"/>
              </a:rPr>
              <a:t>当有效传播率</a:t>
            </a:r>
            <a:r>
              <a:rPr lang="en-US" i="1" dirty="0" smtClean="0">
                <a:latin typeface="Times New Roman" pitchFamily="18" charset="0"/>
                <a:cs typeface="Times New Roman" pitchFamily="18" charset="0"/>
              </a:rPr>
              <a:t>λ</a:t>
            </a:r>
            <a:r>
              <a:rPr lang="zh-CN" altLang="en-US" dirty="0" smtClean="0">
                <a:latin typeface="Times New Roman" pitchFamily="18" charset="0"/>
                <a:cs typeface="Times New Roman" pitchFamily="18" charset="0"/>
              </a:rPr>
              <a:t>大于</a:t>
            </a:r>
            <a:r>
              <a:rPr lang="en-US" i="1" dirty="0" err="1" smtClean="0">
                <a:latin typeface="Times New Roman" pitchFamily="18" charset="0"/>
                <a:cs typeface="Times New Roman" pitchFamily="18" charset="0"/>
              </a:rPr>
              <a:t>λ</a:t>
            </a:r>
            <a:r>
              <a:rPr lang="en-US" i="1" baseline="-25000" dirty="0" err="1"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时，感染个体能够将病毒传播扩散，并使得整个网络中感染个体的总数最终稳定于某一平衡状态，网络此时处于激活相态</a:t>
            </a:r>
            <a:r>
              <a:rPr lang="en-US" altLang="zh-C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active phase</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gn="just" eaLnBrk="1" hangingPunct="1"/>
            <a:r>
              <a:rPr lang="zh-CN" altLang="en-US" dirty="0" smtClean="0">
                <a:latin typeface="Times New Roman" pitchFamily="18" charset="0"/>
                <a:cs typeface="Times New Roman" pitchFamily="18" charset="0"/>
              </a:rPr>
              <a:t>当有效传播率</a:t>
            </a:r>
            <a:r>
              <a:rPr lang="en-US" i="1" dirty="0" smtClean="0">
                <a:latin typeface="Times New Roman" pitchFamily="18" charset="0"/>
                <a:cs typeface="Times New Roman" pitchFamily="18" charset="0"/>
              </a:rPr>
              <a:t>λ</a:t>
            </a:r>
            <a:r>
              <a:rPr lang="zh-CN" altLang="en-US" dirty="0" smtClean="0">
                <a:latin typeface="Times New Roman" pitchFamily="18" charset="0"/>
                <a:cs typeface="Times New Roman" pitchFamily="18" charset="0"/>
              </a:rPr>
              <a:t>小于</a:t>
            </a:r>
            <a:r>
              <a:rPr lang="en-US" i="1" dirty="0" err="1" smtClean="0">
                <a:latin typeface="Times New Roman" pitchFamily="18" charset="0"/>
                <a:cs typeface="Times New Roman" pitchFamily="18" charset="0"/>
              </a:rPr>
              <a:t>λ</a:t>
            </a:r>
            <a:r>
              <a:rPr lang="en-US" i="1" baseline="-25000" dirty="0" err="1"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时，感染个体的数量呈指数衰减，无法大范围传播，网络此时处于吸收相态</a:t>
            </a:r>
            <a:r>
              <a:rPr lang="en-US" altLang="zh-C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absorbing phase</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gn="just" eaLnBrk="1" hangingPunct="1"/>
            <a:r>
              <a:rPr lang="zh-CN" altLang="en-US" dirty="0" smtClean="0">
                <a:latin typeface="Times New Roman" pitchFamily="18" charset="0"/>
                <a:cs typeface="Times New Roman" pitchFamily="18" charset="0"/>
              </a:rPr>
              <a:t>所以在均匀网络中，存在一个正的传播阈值以将激活相态和吸收相态明确地分隔开。</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4.2.2</a:t>
            </a:r>
            <a:r>
              <a:rPr lang="zh-CN" altLang="en-US" dirty="0" smtClean="0"/>
              <a:t>均匀网络中的流行病传播</a:t>
            </a:r>
            <a:endParaRPr lang="zh-CN" altLang="en-US" dirty="0"/>
          </a:p>
        </p:txBody>
      </p:sp>
      <p:sp>
        <p:nvSpPr>
          <p:cNvPr id="25603"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不失一般性，令</a:t>
            </a:r>
            <a:r>
              <a:rPr lang="en-US" i="1" dirty="0" smtClean="0"/>
              <a:t>β</a:t>
            </a:r>
            <a:r>
              <a:rPr lang="zh-CN" altLang="en-US" dirty="0" smtClean="0"/>
              <a:t>＝</a:t>
            </a:r>
            <a:r>
              <a:rPr lang="en-US" dirty="0" smtClean="0"/>
              <a:t>1</a:t>
            </a:r>
            <a:r>
              <a:rPr lang="en-US" altLang="zh-CN" dirty="0" smtClean="0"/>
              <a:t>(</a:t>
            </a:r>
            <a:r>
              <a:rPr lang="zh-CN" altLang="en-US" dirty="0" smtClean="0"/>
              <a:t>这种做法只是改变演化时间的尺度</a:t>
            </a:r>
            <a:r>
              <a:rPr lang="en-US" altLang="zh-CN" dirty="0" smtClean="0"/>
              <a:t>)</a:t>
            </a:r>
            <a:r>
              <a:rPr lang="zh-CN" altLang="en-US" dirty="0" smtClean="0"/>
              <a:t>，利用平均场理论，均匀网络中被感染个体的密度随时间的演化满足如下方程：</a:t>
            </a:r>
            <a:endParaRPr lang="en-US" altLang="zh-CN" dirty="0" smtClean="0"/>
          </a:p>
          <a:p>
            <a:pPr algn="just" eaLnBrk="1" hangingPunct="1"/>
            <a:endParaRPr lang="en-US" altLang="zh-CN" dirty="0" smtClean="0"/>
          </a:p>
          <a:p>
            <a:pPr algn="just" eaLnBrk="1" hangingPunct="1"/>
            <a:r>
              <a:rPr lang="zh-CN" altLang="en-US" dirty="0" smtClean="0"/>
              <a:t>式中第一项表示感染个体以单位速率减少</a:t>
            </a:r>
            <a:r>
              <a:rPr lang="en-US" altLang="zh-CN" dirty="0" smtClean="0"/>
              <a:t>(</a:t>
            </a:r>
            <a:r>
              <a:rPr lang="zh-CN" altLang="en-US" dirty="0" smtClean="0"/>
              <a:t>因为假设概率</a:t>
            </a:r>
            <a:r>
              <a:rPr lang="en-US" i="1" dirty="0" smtClean="0"/>
              <a:t>β</a:t>
            </a:r>
            <a:r>
              <a:rPr lang="zh-CN" altLang="en-US" dirty="0" smtClean="0"/>
              <a:t>＝</a:t>
            </a:r>
            <a:r>
              <a:rPr lang="en-US" dirty="0" smtClean="0"/>
              <a:t>1</a:t>
            </a:r>
            <a:r>
              <a:rPr lang="en-US" altLang="zh-CN" dirty="0" smtClean="0"/>
              <a:t>)</a:t>
            </a:r>
            <a:r>
              <a:rPr lang="zh-CN" altLang="en-US" dirty="0" smtClean="0"/>
              <a:t>，第二项表示单个感染个体产生的新感染个体的平均密度，它与有效传播率、节点</a:t>
            </a:r>
            <a:r>
              <a:rPr lang="en-US" altLang="zh-CN" dirty="0" smtClean="0"/>
              <a:t>(</a:t>
            </a:r>
            <a:r>
              <a:rPr lang="zh-CN" altLang="en-US" dirty="0" smtClean="0"/>
              <a:t>个体</a:t>
            </a:r>
            <a:r>
              <a:rPr lang="en-US" altLang="zh-CN" dirty="0" smtClean="0"/>
              <a:t>)</a:t>
            </a:r>
            <a:r>
              <a:rPr lang="zh-CN" altLang="en-US" dirty="0" smtClean="0"/>
              <a:t>的平均度＜</a:t>
            </a:r>
            <a:r>
              <a:rPr lang="en-US" i="1" dirty="0" smtClean="0"/>
              <a:t>k</a:t>
            </a:r>
            <a:r>
              <a:rPr lang="zh-CN" altLang="en-US" dirty="0" smtClean="0"/>
              <a:t>＞及感染节点与易感节点连接的概率</a:t>
            </a:r>
            <a:r>
              <a:rPr lang="en-US" i="1" dirty="0" smtClean="0"/>
              <a:t>ρ</a:t>
            </a:r>
            <a:r>
              <a:rPr lang="en-US" altLang="zh-CN" dirty="0" smtClean="0"/>
              <a:t>(</a:t>
            </a:r>
            <a:r>
              <a:rPr lang="en-US" i="1" dirty="0" smtClean="0"/>
              <a:t>t</a:t>
            </a:r>
            <a:r>
              <a:rPr lang="en-US" altLang="zh-CN" dirty="0" smtClean="0"/>
              <a:t>)[</a:t>
            </a:r>
            <a:r>
              <a:rPr lang="en-US" dirty="0" smtClean="0"/>
              <a:t>1</a:t>
            </a:r>
            <a:r>
              <a:rPr lang="en-US" altLang="zh-CN" dirty="0" smtClean="0"/>
              <a:t>-</a:t>
            </a:r>
            <a:r>
              <a:rPr lang="en-US" i="1" dirty="0" smtClean="0"/>
              <a:t>ρ</a:t>
            </a:r>
            <a:r>
              <a:rPr lang="en-US" altLang="zh-CN" dirty="0" smtClean="0"/>
              <a:t>(</a:t>
            </a:r>
            <a:r>
              <a:rPr lang="en-US" i="1" dirty="0" smtClean="0"/>
              <a:t>t</a:t>
            </a:r>
            <a:r>
              <a:rPr lang="en-US" altLang="zh-CN" dirty="0" smtClean="0"/>
              <a:t>)]</a:t>
            </a:r>
            <a:r>
              <a:rPr lang="zh-CN" altLang="en-US" dirty="0" smtClean="0"/>
              <a:t>成正比。</a:t>
            </a:r>
            <a:endParaRPr lang="en-US" altLang="zh-CN" dirty="0" smtClean="0"/>
          </a:p>
          <a:p>
            <a:pPr algn="just" eaLnBrk="1" hangingPunct="1"/>
            <a:endParaRPr lang="en-US" altLang="zh-CN" dirty="0" smtClean="0"/>
          </a:p>
          <a:p>
            <a:pPr algn="just" eaLnBrk="1" hangingPunct="1"/>
            <a:r>
              <a:rPr lang="zh-CN" altLang="en-US" dirty="0" smtClean="0"/>
              <a:t>式中，</a:t>
            </a:r>
            <a:r>
              <a:rPr lang="en-US" i="1" dirty="0" smtClean="0"/>
              <a:t>ρ</a:t>
            </a:r>
            <a:r>
              <a:rPr lang="zh-CN" altLang="en-US" dirty="0" smtClean="0"/>
              <a:t>为感染个体的稳态密度。可以解得，均匀网络流行病传播的阈值为：</a:t>
            </a:r>
          </a:p>
        </p:txBody>
      </p:sp>
      <p:sp>
        <p:nvSpPr>
          <p:cNvPr id="2560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604" name="Object 4"/>
          <p:cNvGraphicFramePr>
            <a:graphicFrameLocks noChangeAspect="1"/>
          </p:cNvGraphicFramePr>
          <p:nvPr/>
        </p:nvGraphicFramePr>
        <p:xfrm>
          <a:off x="3071801" y="2786058"/>
          <a:ext cx="3027427" cy="500066"/>
        </p:xfrm>
        <a:graphic>
          <a:graphicData uri="http://schemas.openxmlformats.org/presentationml/2006/ole">
            <p:oleObj spid="_x0000_s25604" name="Equation" r:id="rId3" imgW="2362200" imgH="393700" progId="Equation.DSMT4">
              <p:embed/>
            </p:oleObj>
          </a:graphicData>
        </a:graphic>
      </p:graphicFrame>
      <p:sp>
        <p:nvSpPr>
          <p:cNvPr id="256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606" name="Object 6"/>
          <p:cNvGraphicFramePr>
            <a:graphicFrameLocks noChangeAspect="1"/>
          </p:cNvGraphicFramePr>
          <p:nvPr/>
        </p:nvGraphicFramePr>
        <p:xfrm>
          <a:off x="3286116" y="5143512"/>
          <a:ext cx="2361214" cy="285752"/>
        </p:xfrm>
        <a:graphic>
          <a:graphicData uri="http://schemas.openxmlformats.org/presentationml/2006/ole">
            <p:oleObj spid="_x0000_s25606" name="Equation" r:id="rId4" imgW="1651000" imgH="203200" progId="Equation.DSMT4">
              <p:embed/>
            </p:oleObj>
          </a:graphicData>
        </a:graphic>
      </p:graphicFrame>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608" name="Object 8"/>
          <p:cNvGraphicFramePr>
            <a:graphicFrameLocks noChangeAspect="1"/>
          </p:cNvGraphicFramePr>
          <p:nvPr/>
        </p:nvGraphicFramePr>
        <p:xfrm>
          <a:off x="4214810" y="5929330"/>
          <a:ext cx="1003994" cy="571504"/>
        </p:xfrm>
        <a:graphic>
          <a:graphicData uri="http://schemas.openxmlformats.org/presentationml/2006/ole">
            <p:oleObj spid="_x0000_s25608" name="Equation" r:id="rId5" imgW="685800" imgH="393700" progId="Equation.DSMT4">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4.1  </a:t>
            </a:r>
            <a:r>
              <a:rPr lang="zh-CN" altLang="en-US" dirty="0" smtClean="0"/>
              <a:t>引言 </a:t>
            </a:r>
            <a:endParaRPr lang="zh-CN" altLang="en-US" dirty="0"/>
          </a:p>
        </p:txBody>
      </p:sp>
      <p:sp>
        <p:nvSpPr>
          <p:cNvPr id="10243" name="内容占位符 2"/>
          <p:cNvSpPr>
            <a:spLocks noGrp="1"/>
          </p:cNvSpPr>
          <p:nvPr>
            <p:ph sz="quarter" idx="1"/>
          </p:nvPr>
        </p:nvSpPr>
        <p:spPr>
          <a:xfrm>
            <a:off x="457200" y="1600200"/>
            <a:ext cx="7467600" cy="4873625"/>
          </a:xfrm>
        </p:spPr>
        <p:txBody>
          <a:bodyPr/>
          <a:lstStyle/>
          <a:p>
            <a:pPr eaLnBrk="1" hangingPunct="1"/>
            <a:r>
              <a:rPr lang="zh-CN" altLang="en-US" dirty="0" smtClean="0"/>
              <a:t>复杂网络上的传播动力学问题是复杂网络研究的一个重要方向。</a:t>
            </a:r>
            <a:endParaRPr lang="en-US" altLang="zh-CN" dirty="0" smtClean="0"/>
          </a:p>
          <a:p>
            <a:pPr eaLnBrk="1" hangingPunct="1"/>
            <a:r>
              <a:rPr lang="zh-CN" altLang="en-US" dirty="0" smtClean="0"/>
              <a:t>主要研究社会和自然界中各种复杂网络的传播机理与动力学行为以及对这些行为高效可行的控制方法。</a:t>
            </a:r>
            <a:endParaRPr lang="en-US" altLang="zh-CN" dirty="0" smtClean="0"/>
          </a:p>
          <a:p>
            <a:pPr eaLnBrk="1" hangingPunct="1"/>
            <a:r>
              <a:rPr lang="zh-CN" altLang="en-US" dirty="0" smtClean="0"/>
              <a:t>复杂网络上的传播过程可以分为两类：不符合物质或能量守恒的过程以及符合物质或能量守恒的过程。</a:t>
            </a:r>
            <a:endParaRPr lang="en-US" altLang="zh-CN" dirty="0" smtClean="0"/>
          </a:p>
          <a:p>
            <a:pPr eaLnBrk="1" hangingPunct="1"/>
            <a:r>
              <a:rPr lang="zh-CN" altLang="en-US" dirty="0" smtClean="0"/>
              <a:t>本章首先介绍复杂网络上的流行病传播机理，接着介绍复杂网络的免疫策略，然后介绍复杂网络上的舆论传播和知识传播，最后介绍复杂网络上的数据包传递机理和拥塞控制。</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4.2.2</a:t>
            </a:r>
            <a:r>
              <a:rPr lang="zh-CN" altLang="en-US" dirty="0" smtClean="0"/>
              <a:t>均匀网络中的流行病传播</a:t>
            </a:r>
            <a:endParaRPr lang="zh-CN" altLang="en-US" dirty="0"/>
          </a:p>
        </p:txBody>
      </p:sp>
      <p:sp>
        <p:nvSpPr>
          <p:cNvPr id="26627" name="内容占位符 2"/>
          <p:cNvSpPr>
            <a:spLocks noGrp="1"/>
          </p:cNvSpPr>
          <p:nvPr>
            <p:ph sz="quarter" idx="1"/>
          </p:nvPr>
        </p:nvSpPr>
        <p:spPr>
          <a:xfrm>
            <a:off x="457200" y="1600200"/>
            <a:ext cx="7467600" cy="4873625"/>
          </a:xfrm>
        </p:spPr>
        <p:txBody>
          <a:bodyPr/>
          <a:lstStyle/>
          <a:p>
            <a:pPr eaLnBrk="1" hangingPunct="1"/>
            <a:r>
              <a:rPr lang="zh-CN" altLang="en-US" dirty="0" smtClean="0"/>
              <a:t>而且满足</a:t>
            </a:r>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由此可见，传播阈值与平均度成反比。这很好理解，因为接触的人越多，被感染的几率就越大，故降低平均度是控制传染病传播的一个有效手段。</a:t>
            </a:r>
            <a:endParaRPr lang="en-US" altLang="zh-CN" dirty="0" smtClean="0"/>
          </a:p>
          <a:p>
            <a:pPr algn="just" eaLnBrk="1" hangingPunct="1"/>
            <a:r>
              <a:rPr lang="en-US" altLang="zh-CN" dirty="0" smtClean="0"/>
              <a:t>【</a:t>
            </a:r>
            <a:r>
              <a:rPr lang="zh-CN" altLang="en-US" b="1" dirty="0" smtClean="0"/>
              <a:t>例</a:t>
            </a:r>
            <a:r>
              <a:rPr lang="en-US" b="1" dirty="0" smtClean="0"/>
              <a:t>4.1</a:t>
            </a:r>
            <a:r>
              <a:rPr lang="en-US" altLang="zh-CN" dirty="0" smtClean="0"/>
              <a:t>】</a:t>
            </a:r>
            <a:r>
              <a:rPr lang="zh-CN" altLang="en-US" dirty="0" smtClean="0"/>
              <a:t>用</a:t>
            </a:r>
            <a:r>
              <a:rPr lang="en-US" dirty="0" err="1" smtClean="0"/>
              <a:t>Matlab</a:t>
            </a:r>
            <a:r>
              <a:rPr lang="zh-CN" altLang="en-US" dirty="0" smtClean="0"/>
              <a:t>程序产生连接概率为</a:t>
            </a:r>
            <a:r>
              <a:rPr lang="en-US" i="1" dirty="0" smtClean="0"/>
              <a:t>p</a:t>
            </a:r>
            <a:r>
              <a:rPr lang="en-US" dirty="0" smtClean="0"/>
              <a:t>=0.1</a:t>
            </a:r>
            <a:r>
              <a:rPr lang="zh-CN" altLang="en-US" dirty="0" smtClean="0"/>
              <a:t>的含</a:t>
            </a:r>
            <a:r>
              <a:rPr lang="en-US" dirty="0" smtClean="0"/>
              <a:t>100</a:t>
            </a:r>
            <a:r>
              <a:rPr lang="zh-CN" altLang="en-US" dirty="0" smtClean="0"/>
              <a:t>个节点</a:t>
            </a:r>
            <a:r>
              <a:rPr lang="en-US" dirty="0" smtClean="0"/>
              <a:t>ER</a:t>
            </a:r>
            <a:r>
              <a:rPr lang="zh-CN" altLang="en-US" dirty="0" smtClean="0"/>
              <a:t>随机网络，绘制网络及其度分布，分析其均匀性，并计算其传播阈值。</a:t>
            </a:r>
            <a:endParaRPr lang="en-US" altLang="zh-CN" dirty="0" smtClean="0"/>
          </a:p>
          <a:p>
            <a:pPr eaLnBrk="1" hangingPunct="1"/>
            <a:endParaRPr lang="zh-CN" altLang="en-US" dirty="0" smtClean="0"/>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629" name="Object 5"/>
          <p:cNvGraphicFramePr>
            <a:graphicFrameLocks noChangeAspect="1"/>
          </p:cNvGraphicFramePr>
          <p:nvPr/>
        </p:nvGraphicFramePr>
        <p:xfrm>
          <a:off x="3286115" y="2071678"/>
          <a:ext cx="1476385" cy="714380"/>
        </p:xfrm>
        <a:graphic>
          <a:graphicData uri="http://schemas.openxmlformats.org/presentationml/2006/ole">
            <p:oleObj spid="_x0000_s26629" name="Equation" r:id="rId3" imgW="1307532" imgH="634725" progId="Equation.DSMT4">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sz="quarter" idx="1"/>
          </p:nvPr>
        </p:nvSpPr>
        <p:spPr>
          <a:xfrm>
            <a:off x="457200" y="4429108"/>
            <a:ext cx="7467600" cy="2401883"/>
          </a:xfrm>
        </p:spPr>
        <p:txBody>
          <a:bodyPr/>
          <a:lstStyle/>
          <a:p>
            <a:pPr algn="just" eaLnBrk="1" hangingPunct="1"/>
            <a:r>
              <a:rPr lang="zh-CN" altLang="en-US" dirty="0" smtClean="0"/>
              <a:t>由图</a:t>
            </a:r>
            <a:r>
              <a:rPr lang="en-US" dirty="0" smtClean="0"/>
              <a:t>4.1</a:t>
            </a:r>
            <a:r>
              <a:rPr lang="en-US" altLang="zh-CN" dirty="0" smtClean="0"/>
              <a:t>(</a:t>
            </a:r>
            <a:r>
              <a:rPr lang="en-US" dirty="0" smtClean="0"/>
              <a:t>b</a:t>
            </a:r>
            <a:r>
              <a:rPr lang="en-US" altLang="zh-CN" dirty="0" smtClean="0"/>
              <a:t>)</a:t>
            </a:r>
            <a:r>
              <a:rPr lang="zh-CN" altLang="en-US" dirty="0" smtClean="0"/>
              <a:t>可见，</a:t>
            </a:r>
            <a:r>
              <a:rPr lang="en-US" dirty="0" smtClean="0"/>
              <a:t>ER</a:t>
            </a:r>
            <a:r>
              <a:rPr lang="zh-CN" altLang="en-US" dirty="0" smtClean="0"/>
              <a:t>随机网络的度分布在</a:t>
            </a:r>
            <a:r>
              <a:rPr lang="en-US" dirty="0" smtClean="0"/>
              <a:t>10</a:t>
            </a:r>
            <a:r>
              <a:rPr lang="zh-CN" altLang="en-US" dirty="0" smtClean="0"/>
              <a:t>附近，是一种均匀网络，计算得到其平均度为＜</a:t>
            </a:r>
            <a:r>
              <a:rPr lang="en-US" i="1" dirty="0" smtClean="0"/>
              <a:t>k</a:t>
            </a:r>
            <a:r>
              <a:rPr lang="zh-CN" altLang="en-US" dirty="0" smtClean="0"/>
              <a:t>＞≈</a:t>
            </a:r>
            <a:r>
              <a:rPr lang="en-US" i="1" dirty="0" err="1" smtClean="0"/>
              <a:t>pN</a:t>
            </a:r>
            <a:r>
              <a:rPr lang="zh-CN" altLang="en-US" dirty="0" smtClean="0"/>
              <a:t>＝</a:t>
            </a:r>
            <a:r>
              <a:rPr lang="en-US" dirty="0" smtClean="0"/>
              <a:t>10</a:t>
            </a:r>
            <a:r>
              <a:rPr lang="zh-CN" altLang="en-US" dirty="0" smtClean="0"/>
              <a:t>，所以根据式          可知其传播阈值为：</a:t>
            </a:r>
            <a:endParaRPr lang="en-US" altLang="zh-CN" dirty="0" smtClean="0"/>
          </a:p>
        </p:txBody>
      </p:sp>
      <p:pic>
        <p:nvPicPr>
          <p:cNvPr id="27654" name="Picture 6" descr="er"/>
          <p:cNvPicPr>
            <a:picLocks noChangeAspect="1" noChangeArrowheads="1"/>
          </p:cNvPicPr>
          <p:nvPr/>
        </p:nvPicPr>
        <p:blipFill>
          <a:blip r:embed="rId3"/>
          <a:srcRect/>
          <a:stretch>
            <a:fillRect/>
          </a:stretch>
        </p:blipFill>
        <p:spPr bwMode="auto">
          <a:xfrm>
            <a:off x="571472" y="714332"/>
            <a:ext cx="3912109" cy="2928934"/>
          </a:xfrm>
          <a:prstGeom prst="rect">
            <a:avLst/>
          </a:prstGeom>
          <a:noFill/>
          <a:ln w="9525">
            <a:noFill/>
            <a:miter lim="800000"/>
            <a:headEnd/>
            <a:tailEnd/>
          </a:ln>
        </p:spPr>
      </p:pic>
      <p:pic>
        <p:nvPicPr>
          <p:cNvPr id="27655" name="Picture 7" descr="er_hist"/>
          <p:cNvPicPr>
            <a:picLocks noChangeAspect="1" noChangeArrowheads="1"/>
          </p:cNvPicPr>
          <p:nvPr/>
        </p:nvPicPr>
        <p:blipFill>
          <a:blip r:embed="rId4"/>
          <a:srcRect/>
          <a:stretch>
            <a:fillRect/>
          </a:stretch>
        </p:blipFill>
        <p:spPr bwMode="auto">
          <a:xfrm>
            <a:off x="4286247" y="500018"/>
            <a:ext cx="4293813" cy="3214710"/>
          </a:xfrm>
          <a:prstGeom prst="rect">
            <a:avLst/>
          </a:prstGeom>
          <a:noFill/>
          <a:ln w="9525">
            <a:noFill/>
            <a:miter lim="800000"/>
            <a:headEnd/>
            <a:tailEnd/>
          </a:ln>
        </p:spPr>
      </p:pic>
      <p:sp>
        <p:nvSpPr>
          <p:cNvPr id="27656" name="Rectangle 8"/>
          <p:cNvSpPr>
            <a:spLocks noChangeArrowheads="1"/>
          </p:cNvSpPr>
          <p:nvPr/>
        </p:nvSpPr>
        <p:spPr bwMode="auto">
          <a:xfrm>
            <a:off x="142844" y="3714728"/>
            <a:ext cx="828680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bmk="OLE_LINK92">
                <a:ln>
                  <a:noFill/>
                </a:ln>
                <a:solidFill>
                  <a:schemeClr val="tx1"/>
                </a:solidFill>
                <a:effectLst/>
                <a:latin typeface="Times New Roman" pitchFamily="18" charset="0"/>
                <a:ea typeface="宋体" pitchFamily="2" charset="-122"/>
                <a:cs typeface="Times New Roman" pitchFamily="18" charset="0"/>
              </a:rPr>
              <a:t>图</a:t>
            </a:r>
            <a:r>
              <a:rPr kumimoji="0" lang="en-US" altLang="zh-CN" b="0" i="0" u="none" strike="noStrike" cap="none" normalizeH="0" baseline="0" dirty="0" smtClean="0" bmk="OLE_LINK92">
                <a:ln>
                  <a:noFill/>
                </a:ln>
                <a:solidFill>
                  <a:schemeClr val="tx1"/>
                </a:solidFill>
                <a:effectLst/>
                <a:latin typeface="Times New Roman" pitchFamily="18" charset="0"/>
                <a:ea typeface="宋体" pitchFamily="2" charset="-122"/>
                <a:cs typeface="Times New Roman" pitchFamily="18" charset="0"/>
              </a:rPr>
              <a:t>4.1  100</a:t>
            </a:r>
            <a:r>
              <a:rPr kumimoji="0" lang="zh-CN" altLang="en-US" b="0" i="0" u="none" strike="noStrike" cap="none" normalizeH="0" baseline="0" dirty="0" smtClean="0" bmk="OLE_LINK92">
                <a:ln>
                  <a:noFill/>
                </a:ln>
                <a:solidFill>
                  <a:schemeClr val="tx1"/>
                </a:solidFill>
                <a:effectLst/>
                <a:latin typeface="Times New Roman" pitchFamily="18" charset="0"/>
                <a:ea typeface="宋体" pitchFamily="2" charset="-122"/>
                <a:cs typeface="Times New Roman" pitchFamily="18" charset="0"/>
              </a:rPr>
              <a:t>个节点的</a:t>
            </a:r>
            <a:r>
              <a:rPr kumimoji="0" lang="en-US" altLang="zh-CN" b="0" i="0" u="none" strike="noStrike" cap="none" normalizeH="0" baseline="0" dirty="0" smtClean="0" bmk="OLE_LINK92">
                <a:ln>
                  <a:noFill/>
                </a:ln>
                <a:solidFill>
                  <a:schemeClr val="tx1"/>
                </a:solidFill>
                <a:effectLst/>
                <a:latin typeface="Times New Roman" pitchFamily="18" charset="0"/>
                <a:ea typeface="宋体" pitchFamily="2" charset="-122"/>
                <a:cs typeface="Times New Roman" pitchFamily="18" charset="0"/>
              </a:rPr>
              <a:t>ER</a:t>
            </a:r>
            <a:r>
              <a:rPr kumimoji="0" lang="zh-CN" altLang="en-US" b="0" i="0" u="none" strike="noStrike" cap="none" normalizeH="0" baseline="0" dirty="0" smtClean="0" bmk="OLE_LINK92">
                <a:ln>
                  <a:noFill/>
                </a:ln>
                <a:solidFill>
                  <a:schemeClr val="tx1"/>
                </a:solidFill>
                <a:effectLst/>
                <a:latin typeface="Times New Roman" pitchFamily="18" charset="0"/>
                <a:ea typeface="宋体" pitchFamily="2" charset="-122"/>
                <a:cs typeface="Times New Roman" pitchFamily="18" charset="0"/>
              </a:rPr>
              <a:t>随机网络及其度分布</a:t>
            </a:r>
            <a:endParaRPr kumimoji="0" lang="zh-CN" altLang="en-US" b="0" i="0" u="none" strike="noStrike" cap="none" normalizeH="0" baseline="0" dirty="0" smtClean="0" bmk="OLE_LINK92">
              <a:ln>
                <a:noFill/>
              </a:ln>
              <a:solidFill>
                <a:schemeClr val="tx1"/>
              </a:solidFill>
              <a:effectLst/>
              <a:latin typeface="华文楷体" pitchFamily="2" charset="-122"/>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bmk="OLE_LINK92">
                <a:ln>
                  <a:noFill/>
                </a:ln>
                <a:solidFill>
                  <a:schemeClr val="tx1"/>
                </a:solidFill>
                <a:effectLst/>
                <a:latin typeface="华文楷体" pitchFamily="2" charset="-122"/>
                <a:ea typeface="宋体" pitchFamily="2" charset="-122"/>
                <a:cs typeface="Times New Roman" pitchFamily="18" charset="0"/>
              </a:rPr>
              <a:t>(</a:t>
            </a:r>
            <a:r>
              <a:rPr kumimoji="0" lang="en-US" altLang="zh-CN" b="0" i="0" u="none" strike="noStrike" cap="none" normalizeH="0" baseline="0" dirty="0" smtClean="0" bmk="OLE_LINK92">
                <a:ln>
                  <a:noFill/>
                </a:ln>
                <a:solidFill>
                  <a:schemeClr val="tx1"/>
                </a:solidFill>
                <a:effectLst/>
                <a:latin typeface="Times New Roman" pitchFamily="18" charset="0"/>
                <a:ea typeface="宋体" pitchFamily="2" charset="-122"/>
                <a:cs typeface="Times New Roman" pitchFamily="18" charset="0"/>
              </a:rPr>
              <a:t>a</a:t>
            </a:r>
            <a:r>
              <a:rPr kumimoji="0" lang="en-US" altLang="zh-CN" b="0" i="0" u="none" strike="noStrike" cap="none" normalizeH="0" baseline="0" dirty="0" smtClean="0" bmk="OLE_LINK92">
                <a:ln>
                  <a:noFill/>
                </a:ln>
                <a:solidFill>
                  <a:schemeClr val="tx1"/>
                </a:solidFill>
                <a:effectLst/>
                <a:latin typeface="华文楷体" pitchFamily="2" charset="-122"/>
                <a:ea typeface="宋体" pitchFamily="2" charset="-122"/>
                <a:cs typeface="Times New Roman" pitchFamily="18" charset="0"/>
              </a:rPr>
              <a:t>)</a:t>
            </a:r>
            <a:r>
              <a:rPr kumimoji="0" lang="en-US" altLang="zh-CN" b="0" i="0" u="none" strike="noStrike" cap="none" normalizeH="0" baseline="0" dirty="0" smtClean="0" bmk="OLE_LINK92">
                <a:ln>
                  <a:noFill/>
                </a:ln>
                <a:solidFill>
                  <a:schemeClr val="tx1"/>
                </a:solidFill>
                <a:effectLst/>
                <a:latin typeface="Times New Roman" pitchFamily="18" charset="0"/>
                <a:ea typeface="宋体" pitchFamily="2" charset="-122"/>
                <a:cs typeface="Times New Roman" pitchFamily="18" charset="0"/>
              </a:rPr>
              <a:t>ER</a:t>
            </a:r>
            <a:r>
              <a:rPr kumimoji="0" lang="zh-CN" altLang="en-US" b="0" i="0" u="none" strike="noStrike" cap="none" normalizeH="0" baseline="0" dirty="0" smtClean="0" bmk="OLE_LINK92">
                <a:ln>
                  <a:noFill/>
                </a:ln>
                <a:solidFill>
                  <a:schemeClr val="tx1"/>
                </a:solidFill>
                <a:effectLst/>
                <a:latin typeface="华文楷体" pitchFamily="2" charset="-122"/>
                <a:ea typeface="宋体" pitchFamily="2" charset="-122"/>
                <a:cs typeface="Times New Roman" pitchFamily="18" charset="0"/>
              </a:rPr>
              <a:t>随机网络；</a:t>
            </a:r>
            <a:r>
              <a:rPr kumimoji="0" lang="en-US" altLang="zh-CN" b="0" i="0" u="none" strike="noStrike" cap="none" normalizeH="0" baseline="0" dirty="0" smtClean="0" bmk="OLE_LINK92">
                <a:ln>
                  <a:noFill/>
                </a:ln>
                <a:solidFill>
                  <a:schemeClr val="tx1"/>
                </a:solidFill>
                <a:effectLst/>
                <a:latin typeface="华文楷体" pitchFamily="2" charset="-122"/>
                <a:ea typeface="宋体" pitchFamily="2" charset="-122"/>
                <a:cs typeface="Times New Roman" pitchFamily="18" charset="0"/>
              </a:rPr>
              <a:t>(</a:t>
            </a:r>
            <a:r>
              <a:rPr kumimoji="0" lang="en-US" altLang="zh-CN" b="0" i="0" u="none" strike="noStrike" cap="none" normalizeH="0" baseline="0" dirty="0" smtClean="0" bmk="OLE_LINK92">
                <a:ln>
                  <a:noFill/>
                </a:ln>
                <a:solidFill>
                  <a:schemeClr val="tx1"/>
                </a:solidFill>
                <a:effectLst/>
                <a:latin typeface="Times New Roman" pitchFamily="18" charset="0"/>
                <a:ea typeface="宋体" pitchFamily="2" charset="-122"/>
                <a:cs typeface="Times New Roman" pitchFamily="18" charset="0"/>
              </a:rPr>
              <a:t>b</a:t>
            </a:r>
            <a:r>
              <a:rPr kumimoji="0" lang="en-US" altLang="zh-CN" b="0" i="0" u="none" strike="noStrike" cap="none" normalizeH="0" baseline="0" dirty="0" smtClean="0" bmk="OLE_LINK92">
                <a:ln>
                  <a:noFill/>
                </a:ln>
                <a:solidFill>
                  <a:schemeClr val="tx1"/>
                </a:solidFill>
                <a:effectLst/>
                <a:latin typeface="华文楷体" pitchFamily="2" charset="-122"/>
                <a:ea typeface="宋体" pitchFamily="2" charset="-122"/>
                <a:cs typeface="Times New Roman" pitchFamily="18" charset="0"/>
              </a:rPr>
              <a:t>)</a:t>
            </a:r>
            <a:r>
              <a:rPr kumimoji="0" lang="zh-CN" altLang="en-US" b="0" i="0" u="none" strike="noStrike" cap="none" normalizeH="0" baseline="0" dirty="0" smtClean="0" bmk="OLE_LINK92">
                <a:ln>
                  <a:noFill/>
                </a:ln>
                <a:solidFill>
                  <a:schemeClr val="tx1"/>
                </a:solidFill>
                <a:effectLst/>
                <a:latin typeface="华文楷体" pitchFamily="2" charset="-122"/>
                <a:ea typeface="宋体" pitchFamily="2" charset="-122"/>
                <a:cs typeface="Times New Roman" pitchFamily="18" charset="0"/>
              </a:rPr>
              <a:t>度分布</a:t>
            </a:r>
            <a:r>
              <a:rPr kumimoji="0" lang="zh-CN" altLang="en-US" b="0" i="0" u="none" strike="noStrike" cap="none" normalizeH="0" baseline="0" dirty="0" smtClean="0">
                <a:ln>
                  <a:noFill/>
                </a:ln>
                <a:solidFill>
                  <a:schemeClr val="tx1"/>
                </a:solidFill>
                <a:effectLst/>
                <a:latin typeface="Arial" pitchFamily="34" charset="0"/>
                <a:ea typeface="宋体" pitchFamily="2" charset="-122"/>
              </a:rPr>
              <a:t> </a:t>
            </a:r>
          </a:p>
        </p:txBody>
      </p:sp>
      <p:sp>
        <p:nvSpPr>
          <p:cNvPr id="27658" name="Rectangle 10"/>
          <p:cNvSpPr>
            <a:spLocks noChangeArrowheads="1"/>
          </p:cNvSpPr>
          <p:nvPr/>
        </p:nvSpPr>
        <p:spPr bwMode="auto">
          <a:xfrm>
            <a:off x="0" y="35716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657" name="Object 9"/>
          <p:cNvGraphicFramePr>
            <a:graphicFrameLocks noChangeAspect="1"/>
          </p:cNvGraphicFramePr>
          <p:nvPr/>
        </p:nvGraphicFramePr>
        <p:xfrm>
          <a:off x="3143239" y="5643554"/>
          <a:ext cx="2619393" cy="785818"/>
        </p:xfrm>
        <a:graphic>
          <a:graphicData uri="http://schemas.openxmlformats.org/presentationml/2006/ole">
            <p:oleObj spid="_x0000_s27657" name="Equation" r:id="rId5" imgW="1397000" imgH="419100" progId="Equation.DSMT4">
              <p:embed/>
            </p:oleObj>
          </a:graphicData>
        </a:graphic>
      </p:graphicFrame>
      <p:sp>
        <p:nvSpPr>
          <p:cNvPr id="276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659" name="Object 11"/>
          <p:cNvGraphicFramePr>
            <a:graphicFrameLocks noChangeAspect="1"/>
          </p:cNvGraphicFramePr>
          <p:nvPr/>
        </p:nvGraphicFramePr>
        <p:xfrm>
          <a:off x="3071802" y="5174286"/>
          <a:ext cx="690563" cy="393090"/>
        </p:xfrm>
        <a:graphic>
          <a:graphicData uri="http://schemas.openxmlformats.org/presentationml/2006/ole">
            <p:oleObj spid="_x0000_s27659" name="Equation" r:id="rId6" imgW="685800" imgH="393700" progId="Equation.DSMT4">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4.2.2</a:t>
            </a:r>
            <a:r>
              <a:rPr lang="zh-CN" altLang="en-US" dirty="0" smtClean="0"/>
              <a:t>均匀网络中的流行病传播</a:t>
            </a:r>
            <a:endParaRPr lang="zh-CN" altLang="en-US" dirty="0"/>
          </a:p>
        </p:txBody>
      </p:sp>
      <p:sp>
        <p:nvSpPr>
          <p:cNvPr id="28675" name="内容占位符 2"/>
          <p:cNvSpPr>
            <a:spLocks noGrp="1"/>
          </p:cNvSpPr>
          <p:nvPr>
            <p:ph sz="quarter" idx="1"/>
          </p:nvPr>
        </p:nvSpPr>
        <p:spPr>
          <a:xfrm>
            <a:off x="457200" y="1600200"/>
            <a:ext cx="7467600" cy="4873625"/>
          </a:xfrm>
        </p:spPr>
        <p:txBody>
          <a:bodyPr/>
          <a:lstStyle/>
          <a:p>
            <a:pPr algn="just" eaLnBrk="1" hangingPunct="1"/>
            <a:r>
              <a:rPr lang="en-US" altLang="zh-CN" dirty="0" smtClean="0"/>
              <a:t>2.</a:t>
            </a:r>
            <a:r>
              <a:rPr lang="zh-CN" altLang="en-US" dirty="0" smtClean="0"/>
              <a:t>基于</a:t>
            </a:r>
            <a:r>
              <a:rPr lang="en-US" dirty="0" smtClean="0"/>
              <a:t>SIR</a:t>
            </a:r>
            <a:r>
              <a:rPr lang="zh-CN" altLang="en-US" dirty="0" smtClean="0"/>
              <a:t>模型的情形</a:t>
            </a:r>
            <a:endParaRPr lang="en-US" altLang="zh-CN" dirty="0" smtClean="0"/>
          </a:p>
          <a:p>
            <a:pPr algn="just" eaLnBrk="1" hangingPunct="1"/>
            <a:r>
              <a:rPr lang="zh-CN" altLang="en-US" dirty="0" smtClean="0"/>
              <a:t>对于</a:t>
            </a:r>
            <a:r>
              <a:rPr lang="en-US" dirty="0" smtClean="0"/>
              <a:t>SIR</a:t>
            </a:r>
            <a:r>
              <a:rPr lang="zh-CN" altLang="en-US" dirty="0" smtClean="0"/>
              <a:t>模型来说，处于易感状态、感染状态和移除状态的个体的密度</a:t>
            </a:r>
            <a:r>
              <a:rPr lang="en-US" i="1" dirty="0" smtClean="0"/>
              <a:t>s</a:t>
            </a:r>
            <a:r>
              <a:rPr lang="en-US" altLang="zh-CN" dirty="0" smtClean="0"/>
              <a:t>(</a:t>
            </a:r>
            <a:r>
              <a:rPr lang="en-US" i="1" dirty="0" smtClean="0"/>
              <a:t>t</a:t>
            </a:r>
            <a:r>
              <a:rPr lang="en-US" altLang="zh-CN" dirty="0" smtClean="0"/>
              <a:t>)</a:t>
            </a:r>
            <a:r>
              <a:rPr lang="zh-CN" altLang="en-US" dirty="0" smtClean="0"/>
              <a:t>、</a:t>
            </a:r>
            <a:r>
              <a:rPr lang="en-US" i="1" dirty="0" err="1" smtClean="0"/>
              <a:t>i</a:t>
            </a:r>
            <a:r>
              <a:rPr lang="en-US" altLang="zh-CN" dirty="0" smtClean="0"/>
              <a:t>(</a:t>
            </a:r>
            <a:r>
              <a:rPr lang="en-US" i="1" dirty="0" smtClean="0"/>
              <a:t>t</a:t>
            </a:r>
            <a:r>
              <a:rPr lang="en-US" altLang="zh-CN" dirty="0" smtClean="0"/>
              <a:t>)</a:t>
            </a:r>
            <a:r>
              <a:rPr lang="zh-CN" altLang="en-US" dirty="0" smtClean="0"/>
              <a:t>和</a:t>
            </a:r>
            <a:r>
              <a:rPr lang="en-US" i="1" dirty="0" smtClean="0"/>
              <a:t>r</a:t>
            </a:r>
            <a:r>
              <a:rPr lang="en-US" altLang="zh-CN" dirty="0" smtClean="0"/>
              <a:t>(</a:t>
            </a:r>
            <a:r>
              <a:rPr lang="en-US" i="1" dirty="0" smtClean="0"/>
              <a:t>t</a:t>
            </a:r>
            <a:r>
              <a:rPr lang="en-US" altLang="zh-CN" dirty="0" smtClean="0"/>
              <a:t>)</a:t>
            </a:r>
            <a:r>
              <a:rPr lang="zh-CN" altLang="en-US" dirty="0" smtClean="0"/>
              <a:t>满足如下约束条件：</a:t>
            </a:r>
            <a:endParaRPr lang="en-US" altLang="zh-CN" dirty="0" smtClean="0"/>
          </a:p>
          <a:p>
            <a:pPr algn="just" eaLnBrk="1" hangingPunct="1"/>
            <a:endParaRPr lang="en-US" altLang="zh-CN" dirty="0" smtClean="0"/>
          </a:p>
          <a:p>
            <a:pPr algn="just" eaLnBrk="1" hangingPunct="1"/>
            <a:r>
              <a:rPr lang="zh-CN" altLang="en-US" dirty="0" smtClean="0"/>
              <a:t>同样令</a:t>
            </a:r>
            <a:r>
              <a:rPr lang="en-US" i="1" dirty="0" smtClean="0"/>
              <a:t>λ</a:t>
            </a:r>
            <a:r>
              <a:rPr lang="zh-CN" altLang="en-US" dirty="0" smtClean="0"/>
              <a:t>＝</a:t>
            </a:r>
            <a:r>
              <a:rPr lang="en-US" i="1" dirty="0" smtClean="0"/>
              <a:t>α</a:t>
            </a:r>
            <a:r>
              <a:rPr lang="zh-CN" altLang="en-US" dirty="0" smtClean="0"/>
              <a:t>／</a:t>
            </a:r>
            <a:r>
              <a:rPr lang="en-US" i="1" dirty="0" smtClean="0"/>
              <a:t>β</a:t>
            </a:r>
            <a:r>
              <a:rPr lang="zh-CN" altLang="en-US" dirty="0" smtClean="0"/>
              <a:t>，</a:t>
            </a:r>
            <a:r>
              <a:rPr lang="en-US" i="1" dirty="0" smtClean="0"/>
              <a:t>β</a:t>
            </a:r>
            <a:r>
              <a:rPr lang="zh-CN" altLang="en-US" dirty="0" smtClean="0"/>
              <a:t>＝</a:t>
            </a:r>
            <a:r>
              <a:rPr lang="en-US" dirty="0" smtClean="0"/>
              <a:t>1</a:t>
            </a:r>
            <a:r>
              <a:rPr lang="en-US" altLang="zh-CN" dirty="0" smtClean="0"/>
              <a:t>(</a:t>
            </a:r>
            <a:r>
              <a:rPr lang="zh-CN" altLang="en-US" dirty="0" smtClean="0"/>
              <a:t>这种做法只是改变演化时间的尺度</a:t>
            </a:r>
            <a:r>
              <a:rPr lang="en-US" altLang="zh-CN" dirty="0" smtClean="0"/>
              <a:t>)</a:t>
            </a:r>
            <a:r>
              <a:rPr lang="zh-CN" altLang="en-US" dirty="0" smtClean="0"/>
              <a:t>，在与</a:t>
            </a:r>
            <a:r>
              <a:rPr lang="en-US" dirty="0" smtClean="0"/>
              <a:t>SIS</a:t>
            </a:r>
            <a:r>
              <a:rPr lang="zh-CN" altLang="en-US" dirty="0" smtClean="0"/>
              <a:t>模型相同的假设条件下，易感个体、感染个体和免疫个体</a:t>
            </a:r>
            <a:r>
              <a:rPr lang="en-US" altLang="zh-CN" dirty="0" smtClean="0"/>
              <a:t>(</a:t>
            </a:r>
            <a:r>
              <a:rPr lang="zh-CN" altLang="en-US" dirty="0" smtClean="0"/>
              <a:t>处于移除状态的个体</a:t>
            </a:r>
            <a:r>
              <a:rPr lang="en-US" altLang="zh-CN" dirty="0" smtClean="0"/>
              <a:t>)</a:t>
            </a:r>
            <a:r>
              <a:rPr lang="zh-CN" altLang="en-US" dirty="0" smtClean="0"/>
              <a:t>的密度满足：</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不同于</a:t>
            </a:r>
            <a:r>
              <a:rPr lang="en-US" dirty="0" smtClean="0"/>
              <a:t>SIS</a:t>
            </a:r>
            <a:r>
              <a:rPr lang="zh-CN" altLang="en-US" dirty="0" smtClean="0"/>
              <a:t>模型，这里传染效率是以最终感染人口</a:t>
            </a:r>
            <a:r>
              <a:rPr lang="en-US" i="1" dirty="0" smtClean="0"/>
              <a:t>r</a:t>
            </a:r>
            <a:r>
              <a:rPr lang="zh-CN" altLang="en-US" baseline="-25000" dirty="0" smtClean="0"/>
              <a:t>∞</a:t>
            </a:r>
            <a:r>
              <a:rPr lang="en-US" altLang="zh-CN" dirty="0" smtClean="0"/>
              <a:t>(</a:t>
            </a:r>
            <a:r>
              <a:rPr lang="en-US" i="1" dirty="0" smtClean="0"/>
              <a:t>t</a:t>
            </a:r>
            <a:r>
              <a:rPr lang="zh-CN" altLang="en-US" dirty="0" smtClean="0"/>
              <a:t>趋于无穷大时</a:t>
            </a:r>
            <a:r>
              <a:rPr lang="en-US" i="1" dirty="0" smtClean="0"/>
              <a:t>r</a:t>
            </a:r>
            <a:r>
              <a:rPr lang="en-US" altLang="zh-CN" dirty="0" smtClean="0"/>
              <a:t>(</a:t>
            </a:r>
            <a:r>
              <a:rPr lang="en-US" i="1" dirty="0" smtClean="0"/>
              <a:t>t</a:t>
            </a:r>
            <a:r>
              <a:rPr lang="en-US" altLang="zh-CN" dirty="0" smtClean="0"/>
              <a:t>)</a:t>
            </a:r>
            <a:r>
              <a:rPr lang="zh-CN" altLang="en-US" dirty="0" smtClean="0"/>
              <a:t>的值</a:t>
            </a:r>
            <a:r>
              <a:rPr lang="en-US" altLang="zh-CN" dirty="0" smtClean="0"/>
              <a:t>)</a:t>
            </a:r>
            <a:r>
              <a:rPr lang="zh-CN" altLang="en-US" dirty="0" smtClean="0"/>
              <a:t>来衡量的。</a:t>
            </a:r>
          </a:p>
        </p:txBody>
      </p:sp>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8" name="Object 6"/>
          <p:cNvGraphicFramePr>
            <a:graphicFrameLocks noChangeAspect="1"/>
          </p:cNvGraphicFramePr>
          <p:nvPr/>
        </p:nvGraphicFramePr>
        <p:xfrm>
          <a:off x="3428992" y="2928934"/>
          <a:ext cx="1714512" cy="285752"/>
        </p:xfrm>
        <a:graphic>
          <a:graphicData uri="http://schemas.openxmlformats.org/presentationml/2006/ole">
            <p:oleObj spid="_x0000_s28678" name="Equation" r:id="rId3" imgW="1193800" imgH="203200" progId="Equation.DSMT4">
              <p:embed/>
            </p:oleObj>
          </a:graphicData>
        </a:graphic>
      </p:graphicFrame>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80" name="Object 8"/>
          <p:cNvGraphicFramePr>
            <a:graphicFrameLocks noChangeAspect="1"/>
          </p:cNvGraphicFramePr>
          <p:nvPr/>
        </p:nvGraphicFramePr>
        <p:xfrm>
          <a:off x="3286116" y="4472811"/>
          <a:ext cx="2071702" cy="1385081"/>
        </p:xfrm>
        <a:graphic>
          <a:graphicData uri="http://schemas.openxmlformats.org/presentationml/2006/ole">
            <p:oleObj spid="_x0000_s28680" name="Equation" r:id="rId4" imgW="1854200" imgH="1244600"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8419"/>
            <a:ext cx="7467600" cy="1310542"/>
          </a:xfrm>
        </p:spPr>
        <p:txBody>
          <a:bodyPr/>
          <a:lstStyle/>
          <a:p>
            <a:pPr>
              <a:defRPr/>
            </a:pPr>
            <a:r>
              <a:rPr lang="en-US" altLang="zh-CN" dirty="0" smtClean="0"/>
              <a:t>4.2.2</a:t>
            </a:r>
            <a:r>
              <a:rPr lang="zh-CN" altLang="en-US" dirty="0" smtClean="0"/>
              <a:t>均匀网络中的流行病传播</a:t>
            </a:r>
            <a:endParaRPr lang="zh-CN" altLang="en-US" dirty="0"/>
          </a:p>
        </p:txBody>
      </p:sp>
      <p:sp>
        <p:nvSpPr>
          <p:cNvPr id="1028" name="内容占位符 2"/>
          <p:cNvSpPr>
            <a:spLocks noGrp="1"/>
          </p:cNvSpPr>
          <p:nvPr>
            <p:ph sz="quarter" idx="1"/>
          </p:nvPr>
        </p:nvSpPr>
        <p:spPr>
          <a:xfrm>
            <a:off x="457200" y="1127143"/>
            <a:ext cx="7686700" cy="5588005"/>
          </a:xfrm>
        </p:spPr>
        <p:txBody>
          <a:bodyPr/>
          <a:lstStyle/>
          <a:p>
            <a:pPr algn="just"/>
            <a:r>
              <a:rPr lang="zh-CN" altLang="en-US" dirty="0" smtClean="0"/>
              <a:t>当</a:t>
            </a:r>
            <a:r>
              <a:rPr lang="en-US" i="1" dirty="0" smtClean="0"/>
              <a:t>λ</a:t>
            </a:r>
            <a:r>
              <a:rPr lang="zh-CN" altLang="en-US" dirty="0" smtClean="0"/>
              <a:t>＜</a:t>
            </a:r>
            <a:r>
              <a:rPr lang="en-US" i="1" dirty="0" err="1" smtClean="0"/>
              <a:t>λ</a:t>
            </a:r>
            <a:r>
              <a:rPr lang="en-US" i="1" baseline="-25000" dirty="0" err="1" smtClean="0"/>
              <a:t>c</a:t>
            </a:r>
            <a:r>
              <a:rPr lang="zh-CN" altLang="en-US" dirty="0" smtClean="0"/>
              <a:t>时，</a:t>
            </a:r>
            <a:r>
              <a:rPr lang="en-US" i="1" dirty="0" smtClean="0"/>
              <a:t>r</a:t>
            </a:r>
            <a:r>
              <a:rPr lang="zh-CN" altLang="en-US" baseline="-25000" dirty="0" smtClean="0"/>
              <a:t>∞</a:t>
            </a:r>
            <a:r>
              <a:rPr lang="zh-CN" altLang="en-US" dirty="0" smtClean="0"/>
              <a:t>在非常大的人口极限下为无穷小；而当</a:t>
            </a:r>
            <a:r>
              <a:rPr lang="en-US" i="1" dirty="0" smtClean="0"/>
              <a:t>λ</a:t>
            </a:r>
            <a:r>
              <a:rPr lang="zh-CN" altLang="en-US" dirty="0" smtClean="0"/>
              <a:t>＞</a:t>
            </a:r>
            <a:r>
              <a:rPr lang="en-US" i="1" dirty="0" err="1" smtClean="0"/>
              <a:t>λ</a:t>
            </a:r>
            <a:r>
              <a:rPr lang="en-US" i="1" baseline="-25000" dirty="0" err="1" smtClean="0"/>
              <a:t>c</a:t>
            </a:r>
            <a:r>
              <a:rPr lang="zh-CN" altLang="en-US" dirty="0" smtClean="0"/>
              <a:t>时，疾病传播并感染有限比例的人群。在初始条件</a:t>
            </a:r>
            <a:r>
              <a:rPr lang="en-US" i="1" dirty="0" smtClean="0"/>
              <a:t>r</a:t>
            </a:r>
            <a:r>
              <a:rPr lang="en-US" altLang="zh-CN" dirty="0" smtClean="0"/>
              <a:t>(</a:t>
            </a:r>
            <a:r>
              <a:rPr lang="en-US" dirty="0" smtClean="0"/>
              <a:t>0</a:t>
            </a:r>
            <a:r>
              <a:rPr lang="en-US" altLang="zh-CN" dirty="0" smtClean="0"/>
              <a:t>)</a:t>
            </a:r>
            <a:r>
              <a:rPr lang="zh-CN" altLang="en-US" dirty="0" smtClean="0"/>
              <a:t>＝</a:t>
            </a:r>
            <a:r>
              <a:rPr lang="en-US" dirty="0" smtClean="0"/>
              <a:t>0</a:t>
            </a:r>
            <a:r>
              <a:rPr lang="zh-CN" altLang="en-US" dirty="0" smtClean="0"/>
              <a:t>与</a:t>
            </a:r>
            <a:r>
              <a:rPr lang="en-US" i="1" dirty="0" smtClean="0"/>
              <a:t>s</a:t>
            </a:r>
            <a:r>
              <a:rPr lang="en-US" altLang="zh-CN" dirty="0" smtClean="0"/>
              <a:t>(</a:t>
            </a:r>
            <a:r>
              <a:rPr lang="en-US" dirty="0" smtClean="0"/>
              <a:t>0</a:t>
            </a:r>
            <a:r>
              <a:rPr lang="en-US" altLang="zh-CN" dirty="0" smtClean="0"/>
              <a:t>)</a:t>
            </a:r>
            <a:r>
              <a:rPr lang="zh-CN" altLang="en-US" dirty="0" smtClean="0"/>
              <a:t>≈</a:t>
            </a:r>
            <a:r>
              <a:rPr lang="en-US" dirty="0" smtClean="0"/>
              <a:t>1</a:t>
            </a:r>
            <a:r>
              <a:rPr lang="zh-CN" altLang="en-US" dirty="0" smtClean="0"/>
              <a:t>下，由上式容易得到：</a:t>
            </a:r>
            <a:endParaRPr lang="en-US" altLang="zh-CN" dirty="0" smtClean="0"/>
          </a:p>
          <a:p>
            <a:pPr algn="just"/>
            <a:r>
              <a:rPr lang="zh-CN" altLang="en-US" dirty="0" smtClean="0"/>
              <a:t>将此结果与约束条件式相结合，可得到总感染人数满足下列自治方程：</a:t>
            </a:r>
            <a:endParaRPr lang="en-US" altLang="zh-CN" dirty="0" smtClean="0"/>
          </a:p>
          <a:p>
            <a:pPr algn="just"/>
            <a:r>
              <a:rPr lang="zh-CN" altLang="en-US" dirty="0" smtClean="0"/>
              <a:t>为了得到非零解，必须满足下列条件：</a:t>
            </a:r>
            <a:endParaRPr lang="en-US" altLang="zh-CN" dirty="0" smtClean="0"/>
          </a:p>
          <a:p>
            <a:pPr algn="just"/>
            <a:r>
              <a:rPr lang="zh-CN" altLang="en-US" dirty="0" smtClean="0"/>
              <a:t>这个条件等价于限制</a:t>
            </a:r>
            <a:r>
              <a:rPr lang="en-US" i="1" dirty="0" smtClean="0"/>
              <a:t>λ</a:t>
            </a:r>
            <a:r>
              <a:rPr lang="zh-CN" altLang="en-US" dirty="0" smtClean="0"/>
              <a:t>＞</a:t>
            </a:r>
            <a:r>
              <a:rPr lang="en-US" i="1" dirty="0" err="1" smtClean="0"/>
              <a:t>λ</a:t>
            </a:r>
            <a:r>
              <a:rPr lang="en-US" i="1" baseline="-25000" dirty="0" err="1" smtClean="0"/>
              <a:t>c</a:t>
            </a:r>
            <a:r>
              <a:rPr lang="zh-CN" altLang="en-US" dirty="0" smtClean="0"/>
              <a:t>，其阈值在这个特殊情形下取</a:t>
            </a:r>
            <a:r>
              <a:rPr lang="en-US" i="1" dirty="0" err="1" smtClean="0"/>
              <a:t>λ</a:t>
            </a:r>
            <a:r>
              <a:rPr lang="en-US" i="1" baseline="-25000" dirty="0" err="1" smtClean="0"/>
              <a:t>c</a:t>
            </a:r>
            <a:r>
              <a:rPr lang="zh-CN" altLang="en-US" dirty="0" smtClean="0"/>
              <a:t>＝＜</a:t>
            </a:r>
            <a:r>
              <a:rPr lang="en-US" i="1" dirty="0" smtClean="0"/>
              <a:t>k</a:t>
            </a:r>
            <a:r>
              <a:rPr lang="zh-CN" altLang="en-US" dirty="0" smtClean="0"/>
              <a:t>＞</a:t>
            </a:r>
            <a:r>
              <a:rPr lang="en-US" baseline="30000" dirty="0" smtClean="0"/>
              <a:t>-1</a:t>
            </a:r>
            <a:r>
              <a:rPr lang="zh-CN" altLang="en-US" dirty="0" smtClean="0"/>
              <a:t>。在</a:t>
            </a:r>
            <a:r>
              <a:rPr lang="en-US" i="1" dirty="0" smtClean="0"/>
              <a:t>λ</a:t>
            </a:r>
            <a:r>
              <a:rPr lang="zh-CN" altLang="en-US" dirty="0" smtClean="0"/>
              <a:t>＝</a:t>
            </a:r>
            <a:r>
              <a:rPr lang="en-US" i="1" dirty="0" err="1" smtClean="0"/>
              <a:t>λ</a:t>
            </a:r>
            <a:r>
              <a:rPr lang="en-US" i="1" baseline="-25000" dirty="0" err="1" smtClean="0"/>
              <a:t>c</a:t>
            </a:r>
            <a:r>
              <a:rPr lang="zh-CN" altLang="en-US" dirty="0" smtClean="0"/>
              <a:t>处进行泰勒展开，可得传染效率为：</a:t>
            </a:r>
          </a:p>
          <a:p>
            <a:pPr algn="just"/>
            <a:r>
              <a:rPr lang="zh-CN" altLang="en-US" dirty="0" smtClean="0"/>
              <a:t>上面两种模型讨论可见：对于均匀网络，有效传染率存在一个大于零的临界值，当有效传染率大于传播阈值时，疾病可以在网络中传播，并可以持久的存在，当有效传染率小于传播阈值，疾病则在网络中消亡。</a:t>
            </a:r>
          </a:p>
        </p:txBody>
      </p:sp>
      <p:sp>
        <p:nvSpPr>
          <p:cNvPr id="1033" name="Rectangle 9"/>
          <p:cNvSpPr>
            <a:spLocks noChangeArrowheads="1"/>
          </p:cNvSpPr>
          <p:nvPr/>
        </p:nvSpPr>
        <p:spPr bwMode="auto">
          <a:xfrm>
            <a:off x="0" y="-473058"/>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32" name="Object 8"/>
          <p:cNvGraphicFramePr>
            <a:graphicFrameLocks noChangeAspect="1"/>
          </p:cNvGraphicFramePr>
          <p:nvPr/>
        </p:nvGraphicFramePr>
        <p:xfrm>
          <a:off x="6194731" y="1944292"/>
          <a:ext cx="1377665" cy="404085"/>
        </p:xfrm>
        <a:graphic>
          <a:graphicData uri="http://schemas.openxmlformats.org/presentationml/2006/ole">
            <p:oleObj spid="_x0000_s1032" name="Equation" r:id="rId3" imgW="914400" imgH="228600" progId="Equation.DSMT4">
              <p:embed/>
            </p:oleObj>
          </a:graphicData>
        </a:graphic>
      </p:graphicFrame>
      <p:sp>
        <p:nvSpPr>
          <p:cNvPr id="1035" name="Rectangle 11"/>
          <p:cNvSpPr>
            <a:spLocks noChangeArrowheads="1"/>
          </p:cNvSpPr>
          <p:nvPr/>
        </p:nvSpPr>
        <p:spPr bwMode="auto">
          <a:xfrm>
            <a:off x="0" y="-473058"/>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34" name="Object 10"/>
          <p:cNvGraphicFramePr>
            <a:graphicFrameLocks noChangeAspect="1"/>
          </p:cNvGraphicFramePr>
          <p:nvPr/>
        </p:nvGraphicFramePr>
        <p:xfrm>
          <a:off x="3143240" y="2714620"/>
          <a:ext cx="1382170" cy="409547"/>
        </p:xfrm>
        <a:graphic>
          <a:graphicData uri="http://schemas.openxmlformats.org/presentationml/2006/ole">
            <p:oleObj spid="_x0000_s1034" name="Equation" r:id="rId4" imgW="939392" imgH="241195" progId="Equation.DSMT4">
              <p:embed/>
            </p:oleObj>
          </a:graphicData>
        </a:graphic>
      </p:graphicFrame>
      <p:sp>
        <p:nvSpPr>
          <p:cNvPr id="1037" name="Rectangle 13"/>
          <p:cNvSpPr>
            <a:spLocks noChangeArrowheads="1"/>
          </p:cNvSpPr>
          <p:nvPr/>
        </p:nvSpPr>
        <p:spPr bwMode="auto">
          <a:xfrm>
            <a:off x="0" y="-473058"/>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36" name="Object 12"/>
          <p:cNvGraphicFramePr>
            <a:graphicFrameLocks noChangeAspect="1"/>
          </p:cNvGraphicFramePr>
          <p:nvPr/>
        </p:nvGraphicFramePr>
        <p:xfrm>
          <a:off x="5929322" y="2928934"/>
          <a:ext cx="1643074" cy="655276"/>
        </p:xfrm>
        <a:graphic>
          <a:graphicData uri="http://schemas.openxmlformats.org/presentationml/2006/ole">
            <p:oleObj spid="_x0000_s1036" name="Equation" r:id="rId5" imgW="1460500" imgH="508000" progId="Equation.DSMT4">
              <p:embed/>
            </p:oleObj>
          </a:graphicData>
        </a:graphic>
      </p:graphicFrame>
      <p:sp>
        <p:nvSpPr>
          <p:cNvPr id="1039" name="Rectangle 15"/>
          <p:cNvSpPr>
            <a:spLocks noChangeArrowheads="1"/>
          </p:cNvSpPr>
          <p:nvPr/>
        </p:nvSpPr>
        <p:spPr bwMode="auto">
          <a:xfrm>
            <a:off x="0" y="-473058"/>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38" name="Object 14"/>
          <p:cNvGraphicFramePr>
            <a:graphicFrameLocks noChangeAspect="1"/>
          </p:cNvGraphicFramePr>
          <p:nvPr/>
        </p:nvGraphicFramePr>
        <p:xfrm>
          <a:off x="1643042" y="4357694"/>
          <a:ext cx="1233929" cy="409547"/>
        </p:xfrm>
        <a:graphic>
          <a:graphicData uri="http://schemas.openxmlformats.org/presentationml/2006/ole">
            <p:oleObj spid="_x0000_s1038" name="Equation" r:id="rId6" imgW="812447" imgH="228501"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4.2.3  </a:t>
            </a:r>
            <a:r>
              <a:rPr lang="zh-CN" altLang="en-US" dirty="0" smtClean="0"/>
              <a:t>非均匀网中的流行病传播</a:t>
            </a:r>
            <a:endParaRPr lang="zh-CN" altLang="en-US" dirty="0"/>
          </a:p>
        </p:txBody>
      </p:sp>
      <p:sp>
        <p:nvSpPr>
          <p:cNvPr id="29699" name="内容占位符 2"/>
          <p:cNvSpPr>
            <a:spLocks noGrp="1"/>
          </p:cNvSpPr>
          <p:nvPr>
            <p:ph sz="quarter" idx="1"/>
          </p:nvPr>
        </p:nvSpPr>
        <p:spPr>
          <a:xfrm>
            <a:off x="457200" y="1600200"/>
            <a:ext cx="7467600" cy="4873625"/>
          </a:xfrm>
        </p:spPr>
        <p:txBody>
          <a:bodyPr/>
          <a:lstStyle/>
          <a:p>
            <a:pPr algn="just"/>
            <a:r>
              <a:rPr lang="zh-CN" altLang="en-US" dirty="0" smtClean="0"/>
              <a:t>在无标度网络中，无论流行病的传染性是多么弱，流行病仍然能够爆发并且持续的存在。</a:t>
            </a:r>
            <a:endParaRPr lang="en-US" altLang="zh-CN" dirty="0" smtClean="0"/>
          </a:p>
          <a:p>
            <a:pPr algn="just"/>
            <a:r>
              <a:rPr lang="zh-CN" altLang="en-US" dirty="0" smtClean="0"/>
              <a:t>在无标度网络中，由于度分布满足幂律分布，一个随机选取的节点倾向于连接关键节点或连接度大的节点，因此度大的节点就容易感染，然后作为种子去感染其他人，从而导致比均匀网络上更快的流行病传播。</a:t>
            </a:r>
            <a:endParaRPr lang="en-US" altLang="zh-CN" dirty="0" smtClean="0"/>
          </a:p>
          <a:p>
            <a:pPr algn="just"/>
            <a:r>
              <a:rPr lang="zh-CN" altLang="en-US" dirty="0" smtClean="0"/>
              <a:t>为了刻画网络拓扑对流行病传播的影响，通常将节点按照度来分组，相同度的节点成为一组。</a:t>
            </a:r>
            <a:endParaRPr lang="en-US" altLang="zh-CN" dirty="0" smtClean="0"/>
          </a:p>
          <a:p>
            <a:pPr algn="just"/>
            <a:r>
              <a:rPr lang="zh-CN" altLang="en-US" dirty="0" smtClean="0"/>
              <a:t>本小节分别基于</a:t>
            </a:r>
            <a:r>
              <a:rPr lang="en-US" dirty="0" smtClean="0"/>
              <a:t>SIS</a:t>
            </a:r>
            <a:r>
              <a:rPr lang="zh-CN" altLang="en-US" dirty="0" smtClean="0"/>
              <a:t>模型和</a:t>
            </a:r>
            <a:r>
              <a:rPr lang="en-US" dirty="0" smtClean="0"/>
              <a:t>SIR</a:t>
            </a:r>
            <a:r>
              <a:rPr lang="zh-CN" altLang="en-US" dirty="0" smtClean="0"/>
              <a:t>模型两种情形介绍非均匀网络中的流行病传播规律。</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4.2.3  </a:t>
            </a:r>
            <a:r>
              <a:rPr lang="zh-CN" altLang="en-US" dirty="0" smtClean="0"/>
              <a:t>非均匀网中的流行病传播</a:t>
            </a:r>
            <a:endParaRPr lang="zh-CN" altLang="en-US" dirty="0"/>
          </a:p>
        </p:txBody>
      </p:sp>
      <p:sp>
        <p:nvSpPr>
          <p:cNvPr id="30723" name="内容占位符 2"/>
          <p:cNvSpPr>
            <a:spLocks noGrp="1"/>
          </p:cNvSpPr>
          <p:nvPr>
            <p:ph sz="quarter" idx="1"/>
          </p:nvPr>
        </p:nvSpPr>
        <p:spPr>
          <a:xfrm>
            <a:off x="457200" y="1600200"/>
            <a:ext cx="7467600" cy="4873625"/>
          </a:xfrm>
        </p:spPr>
        <p:txBody>
          <a:bodyPr/>
          <a:lstStyle/>
          <a:p>
            <a:pPr algn="just"/>
            <a:r>
              <a:rPr lang="en-US" dirty="0" smtClean="0"/>
              <a:t>1</a:t>
            </a:r>
            <a:r>
              <a:rPr lang="zh-CN" altLang="en-US" dirty="0" smtClean="0"/>
              <a:t>． 基于</a:t>
            </a:r>
            <a:r>
              <a:rPr lang="en-US" dirty="0" smtClean="0"/>
              <a:t>SIS</a:t>
            </a:r>
            <a:r>
              <a:rPr lang="zh-CN" altLang="en-US" dirty="0" smtClean="0"/>
              <a:t>模型的情形</a:t>
            </a:r>
            <a:endParaRPr lang="en-US" altLang="zh-CN" dirty="0" smtClean="0"/>
          </a:p>
          <a:p>
            <a:pPr algn="just"/>
            <a:r>
              <a:rPr lang="zh-CN" altLang="en-US" dirty="0" smtClean="0"/>
              <a:t>设</a:t>
            </a:r>
            <a:r>
              <a:rPr lang="en-US" i="1" dirty="0" err="1" smtClean="0"/>
              <a:t>ρ</a:t>
            </a:r>
            <a:r>
              <a:rPr lang="en-US" i="1" baseline="-25000" dirty="0" err="1" smtClean="0"/>
              <a:t>k</a:t>
            </a:r>
            <a:r>
              <a:rPr lang="en-US" altLang="zh-CN" dirty="0" smtClean="0"/>
              <a:t>(</a:t>
            </a:r>
            <a:r>
              <a:rPr lang="en-US" i="1" dirty="0" smtClean="0"/>
              <a:t>t</a:t>
            </a:r>
            <a:r>
              <a:rPr lang="en-US" altLang="zh-CN" dirty="0" smtClean="0"/>
              <a:t>)</a:t>
            </a:r>
            <a:r>
              <a:rPr lang="zh-CN" altLang="en-US" dirty="0" smtClean="0"/>
              <a:t>表示</a:t>
            </a:r>
            <a:r>
              <a:rPr lang="en-US" i="1" dirty="0" smtClean="0"/>
              <a:t>t</a:t>
            </a:r>
            <a:r>
              <a:rPr lang="zh-CN" altLang="en-US" dirty="0" smtClean="0"/>
              <a:t>时刻度为</a:t>
            </a:r>
            <a:r>
              <a:rPr lang="en-US" i="1" dirty="0" smtClean="0"/>
              <a:t>k</a:t>
            </a:r>
            <a:r>
              <a:rPr lang="zh-CN" altLang="en-US" dirty="0" smtClean="0"/>
              <a:t>的节点组中感染节点的密度，则它满足如下微分方程：</a:t>
            </a:r>
            <a:endParaRPr lang="en-US" altLang="zh-CN" dirty="0" smtClean="0"/>
          </a:p>
          <a:p>
            <a:pPr algn="just"/>
            <a:endParaRPr lang="en-US" altLang="zh-CN" dirty="0" smtClean="0"/>
          </a:p>
          <a:p>
            <a:pPr algn="just"/>
            <a:r>
              <a:rPr lang="zh-CN" altLang="en-US" dirty="0" smtClean="0"/>
              <a:t>式中第一项为湮灭项，感染群体以单位速率减少</a:t>
            </a:r>
            <a:r>
              <a:rPr lang="en-US" altLang="zh-CN" dirty="0" smtClean="0"/>
              <a:t>(</a:t>
            </a:r>
            <a:r>
              <a:rPr lang="zh-CN" altLang="en-US" dirty="0" smtClean="0"/>
              <a:t>假设概率</a:t>
            </a:r>
            <a:r>
              <a:rPr lang="en-US" i="1" dirty="0" smtClean="0"/>
              <a:t>β</a:t>
            </a:r>
            <a:r>
              <a:rPr lang="zh-CN" altLang="en-US" dirty="0" smtClean="0"/>
              <a:t>＝</a:t>
            </a:r>
            <a:r>
              <a:rPr lang="en-US" dirty="0" smtClean="0"/>
              <a:t>1</a:t>
            </a:r>
            <a:r>
              <a:rPr lang="en-US" altLang="zh-CN" dirty="0" smtClean="0"/>
              <a:t>)</a:t>
            </a:r>
            <a:r>
              <a:rPr lang="zh-CN" altLang="en-US" dirty="0" smtClean="0"/>
              <a:t>；第二项为产生项，它正比于有效传播率、易感人群的密度</a:t>
            </a:r>
            <a:r>
              <a:rPr lang="en-US" altLang="zh-CN" dirty="0" smtClean="0"/>
              <a:t>[</a:t>
            </a:r>
            <a:r>
              <a:rPr lang="en-US" dirty="0" smtClean="0"/>
              <a:t>1</a:t>
            </a:r>
            <a:r>
              <a:rPr lang="en-US" altLang="zh-CN" dirty="0" smtClean="0"/>
              <a:t>-</a:t>
            </a:r>
            <a:r>
              <a:rPr lang="en-US" i="1" dirty="0" smtClean="0"/>
              <a:t>ρ</a:t>
            </a:r>
            <a:r>
              <a:rPr lang="en-US" i="1" baseline="-25000" dirty="0" smtClean="0"/>
              <a:t>k</a:t>
            </a:r>
            <a:r>
              <a:rPr lang="en-US" altLang="zh-CN" dirty="0" smtClean="0"/>
              <a:t>(</a:t>
            </a:r>
            <a:r>
              <a:rPr lang="en-US" i="1" dirty="0" smtClean="0"/>
              <a:t>t</a:t>
            </a:r>
            <a:r>
              <a:rPr lang="en-US" altLang="zh-CN" dirty="0" smtClean="0"/>
              <a:t>)]</a:t>
            </a:r>
            <a:r>
              <a:rPr lang="zh-CN" altLang="en-US" dirty="0" smtClean="0"/>
              <a:t>、节点的度</a:t>
            </a:r>
            <a:r>
              <a:rPr lang="en-US" i="1" dirty="0" smtClean="0"/>
              <a:t>k</a:t>
            </a:r>
            <a:r>
              <a:rPr lang="zh-CN" altLang="en-US" dirty="0" smtClean="0"/>
              <a:t>以及任意邻居被感染的概率。其中，任意邻居被感染的概率记作</a:t>
            </a:r>
            <a:r>
              <a:rPr lang="en-US" dirty="0" smtClean="0"/>
              <a:t>Θ</a:t>
            </a:r>
            <a:r>
              <a:rPr lang="en-US" altLang="zh-CN" dirty="0" smtClean="0"/>
              <a:t>(</a:t>
            </a:r>
            <a:r>
              <a:rPr lang="en-US" i="1" dirty="0" smtClean="0"/>
              <a:t>ρ</a:t>
            </a:r>
            <a:r>
              <a:rPr lang="en-US" altLang="zh-CN" dirty="0" smtClean="0"/>
              <a:t>(</a:t>
            </a:r>
            <a:r>
              <a:rPr lang="en-US" i="1" dirty="0" smtClean="0"/>
              <a:t>t</a:t>
            </a:r>
            <a:r>
              <a:rPr lang="en-US" altLang="zh-CN" dirty="0" smtClean="0"/>
              <a:t>))</a:t>
            </a:r>
            <a:r>
              <a:rPr lang="zh-CN" altLang="en-US" dirty="0" smtClean="0"/>
              <a:t>，它表示从一个度为</a:t>
            </a:r>
            <a:r>
              <a:rPr lang="en-US" i="1" dirty="0" smtClean="0"/>
              <a:t>k</a:t>
            </a:r>
            <a:r>
              <a:rPr lang="zh-CN" altLang="en-US" dirty="0" smtClean="0"/>
              <a:t>的节点连到度为任意</a:t>
            </a:r>
            <a:r>
              <a:rPr lang="en-US" i="1" dirty="0" smtClean="0"/>
              <a:t>k</a:t>
            </a:r>
            <a:r>
              <a:rPr lang="en-US" dirty="0" smtClean="0"/>
              <a:t>‘</a:t>
            </a:r>
            <a:r>
              <a:rPr lang="zh-CN" altLang="en-US" dirty="0" smtClean="0"/>
              <a:t>的节点的联合概率</a:t>
            </a:r>
            <a:r>
              <a:rPr lang="en-US" i="1" dirty="0" smtClean="0"/>
              <a:t>P</a:t>
            </a:r>
            <a:r>
              <a:rPr lang="en-US" altLang="zh-CN" dirty="0" smtClean="0"/>
              <a:t>(</a:t>
            </a:r>
            <a:r>
              <a:rPr lang="en-US" i="1" dirty="0" err="1" smtClean="0"/>
              <a:t>k</a:t>
            </a:r>
            <a:r>
              <a:rPr lang="en-US" dirty="0" err="1" smtClean="0"/>
              <a:t>’</a:t>
            </a:r>
            <a:r>
              <a:rPr lang="en-US" altLang="zh-CN" dirty="0" err="1" smtClean="0"/>
              <a:t>|</a:t>
            </a:r>
            <a:r>
              <a:rPr lang="en-US" i="1" dirty="0" err="1" smtClean="0"/>
              <a:t>k</a:t>
            </a:r>
            <a:r>
              <a:rPr lang="en-US" altLang="zh-CN" dirty="0" smtClean="0"/>
              <a:t>)</a:t>
            </a:r>
            <a:r>
              <a:rPr lang="en-US" i="1" dirty="0" err="1" smtClean="0"/>
              <a:t>ρ</a:t>
            </a:r>
            <a:r>
              <a:rPr lang="en-US" i="1" baseline="-25000" dirty="0" err="1" smtClean="0"/>
              <a:t>k</a:t>
            </a:r>
            <a:r>
              <a:rPr lang="en-US" baseline="-25000" dirty="0" smtClean="0"/>
              <a:t>‘</a:t>
            </a:r>
            <a:r>
              <a:rPr lang="en-US" altLang="zh-CN" dirty="0" smtClean="0"/>
              <a:t>(</a:t>
            </a:r>
            <a:r>
              <a:rPr lang="en-US" i="1" dirty="0" smtClean="0"/>
              <a:t>t</a:t>
            </a:r>
            <a:r>
              <a:rPr lang="en-US" altLang="zh-CN" dirty="0" smtClean="0"/>
              <a:t>)</a:t>
            </a:r>
            <a:r>
              <a:rPr lang="zh-CN" altLang="en-US" dirty="0" smtClean="0"/>
              <a:t>的平均。从而上式可重新描述为：</a:t>
            </a:r>
          </a:p>
        </p:txBody>
      </p:sp>
      <p:sp>
        <p:nvSpPr>
          <p:cNvPr id="307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725" name="Object 5"/>
          <p:cNvGraphicFramePr>
            <a:graphicFrameLocks noChangeAspect="1"/>
          </p:cNvGraphicFramePr>
          <p:nvPr/>
        </p:nvGraphicFramePr>
        <p:xfrm>
          <a:off x="2500298" y="2786058"/>
          <a:ext cx="4029836" cy="571504"/>
        </p:xfrm>
        <a:graphic>
          <a:graphicData uri="http://schemas.openxmlformats.org/presentationml/2006/ole">
            <p:oleObj spid="_x0000_s30725" name="Equation" r:id="rId3" imgW="2946400" imgH="419100" progId="Equation.DSMT4">
              <p:embed/>
            </p:oleObj>
          </a:graphicData>
        </a:graphic>
      </p:graphicFrame>
      <p:sp>
        <p:nvSpPr>
          <p:cNvPr id="307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727" name="Object 7"/>
          <p:cNvGraphicFramePr>
            <a:graphicFrameLocks noChangeAspect="1"/>
          </p:cNvGraphicFramePr>
          <p:nvPr/>
        </p:nvGraphicFramePr>
        <p:xfrm>
          <a:off x="2571736" y="5929330"/>
          <a:ext cx="3552592" cy="571504"/>
        </p:xfrm>
        <a:graphic>
          <a:graphicData uri="http://schemas.openxmlformats.org/presentationml/2006/ole">
            <p:oleObj spid="_x0000_s30727" name="Equation" r:id="rId4" imgW="2425700" imgH="393700" progId="Equation.DSMT4">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4.2.3  </a:t>
            </a:r>
            <a:r>
              <a:rPr lang="zh-CN" altLang="en-US" dirty="0" smtClean="0"/>
              <a:t>非均匀网中的流行病传播</a:t>
            </a:r>
            <a:endParaRPr lang="zh-CN" altLang="en-US" dirty="0"/>
          </a:p>
        </p:txBody>
      </p:sp>
      <p:sp>
        <p:nvSpPr>
          <p:cNvPr id="31747" name="内容占位符 2"/>
          <p:cNvSpPr>
            <a:spLocks noGrp="1"/>
          </p:cNvSpPr>
          <p:nvPr>
            <p:ph sz="quarter" idx="1"/>
          </p:nvPr>
        </p:nvSpPr>
        <p:spPr>
          <a:xfrm>
            <a:off x="457200" y="1600200"/>
            <a:ext cx="7686675" cy="4873625"/>
          </a:xfrm>
        </p:spPr>
        <p:txBody>
          <a:bodyPr/>
          <a:lstStyle/>
          <a:p>
            <a:pPr algn="just" eaLnBrk="1" hangingPunct="1"/>
            <a:r>
              <a:rPr lang="zh-CN" altLang="en-US" dirty="0" smtClean="0"/>
              <a:t>设</a:t>
            </a:r>
            <a:r>
              <a:rPr lang="en-US" i="1" dirty="0" err="1" smtClean="0"/>
              <a:t>ρ</a:t>
            </a:r>
            <a:r>
              <a:rPr lang="en-US" i="1" baseline="-25000" dirty="0" err="1" smtClean="0"/>
              <a:t>k</a:t>
            </a:r>
            <a:r>
              <a:rPr lang="zh-CN" altLang="en-US" dirty="0" smtClean="0"/>
              <a:t>为度为</a:t>
            </a:r>
            <a:r>
              <a:rPr lang="en-US" i="1" dirty="0" smtClean="0"/>
              <a:t>k</a:t>
            </a:r>
            <a:r>
              <a:rPr lang="zh-CN" altLang="en-US" dirty="0" smtClean="0"/>
              <a:t>的节点组中感染个体的稳态密度。显然，</a:t>
            </a:r>
            <a:r>
              <a:rPr lang="en-US" i="1" dirty="0" err="1" smtClean="0"/>
              <a:t>ρ</a:t>
            </a:r>
            <a:r>
              <a:rPr lang="en-US" i="1" baseline="-25000" dirty="0" err="1" smtClean="0"/>
              <a:t>k</a:t>
            </a:r>
            <a:r>
              <a:rPr lang="zh-CN" altLang="en-US" dirty="0" smtClean="0"/>
              <a:t>只是</a:t>
            </a:r>
            <a:r>
              <a:rPr lang="en-US" i="1" dirty="0" smtClean="0"/>
              <a:t>λ</a:t>
            </a:r>
            <a:r>
              <a:rPr lang="zh-CN" altLang="en-US" dirty="0" smtClean="0"/>
              <a:t>的函数，因而稳态时相应地概率</a:t>
            </a:r>
            <a:r>
              <a:rPr lang="en-US" dirty="0" smtClean="0"/>
              <a:t>Θ</a:t>
            </a:r>
            <a:r>
              <a:rPr lang="zh-CN" altLang="en-US" dirty="0" smtClean="0"/>
              <a:t>也变为</a:t>
            </a:r>
            <a:r>
              <a:rPr lang="en-US" i="1" dirty="0" smtClean="0"/>
              <a:t>λ</a:t>
            </a:r>
            <a:r>
              <a:rPr lang="zh-CN" altLang="en-US" dirty="0" smtClean="0"/>
              <a:t>的隐函数。利用稳态条件</a:t>
            </a:r>
            <a:r>
              <a:rPr lang="en-US" dirty="0" smtClean="0"/>
              <a:t>         </a:t>
            </a:r>
            <a:r>
              <a:rPr lang="zh-CN" altLang="en-US" dirty="0" smtClean="0"/>
              <a:t>可得：               </a:t>
            </a:r>
            <a:r>
              <a:rPr lang="en-US" altLang="zh-CN" dirty="0" smtClean="0"/>
              <a:t>(*)</a:t>
            </a:r>
          </a:p>
          <a:p>
            <a:pPr algn="just" eaLnBrk="1" hangingPunct="1"/>
            <a:r>
              <a:rPr lang="zh-CN" altLang="en-US" dirty="0" smtClean="0"/>
              <a:t>对于非关联网络，概率</a:t>
            </a:r>
            <a:r>
              <a:rPr lang="en-US" i="1" dirty="0" smtClean="0"/>
              <a:t>P</a:t>
            </a:r>
            <a:r>
              <a:rPr lang="en-US" altLang="zh-CN" dirty="0" smtClean="0"/>
              <a:t>(</a:t>
            </a:r>
            <a:r>
              <a:rPr lang="en-US" i="1" dirty="0" smtClean="0"/>
              <a:t>k</a:t>
            </a:r>
            <a:r>
              <a:rPr lang="en-US" dirty="0" smtClean="0"/>
              <a:t>‘</a:t>
            </a:r>
            <a:r>
              <a:rPr lang="zh-CN" altLang="en-US" dirty="0" smtClean="0"/>
              <a:t>｜</a:t>
            </a:r>
            <a:r>
              <a:rPr lang="en-US" i="1" dirty="0" smtClean="0"/>
              <a:t>k</a:t>
            </a:r>
            <a:r>
              <a:rPr lang="en-US" altLang="zh-CN" dirty="0" smtClean="0"/>
              <a:t>)</a:t>
            </a:r>
            <a:r>
              <a:rPr lang="zh-CN" altLang="en-US" dirty="0" smtClean="0"/>
              <a:t>满足：</a:t>
            </a:r>
            <a:endParaRPr lang="en-US" altLang="zh-CN" dirty="0" smtClean="0"/>
          </a:p>
          <a:p>
            <a:pPr algn="just" eaLnBrk="1" hangingPunct="1"/>
            <a:endParaRPr lang="en-US" altLang="zh-CN" dirty="0" smtClean="0"/>
          </a:p>
          <a:p>
            <a:pPr algn="just" eaLnBrk="1" hangingPunct="1"/>
            <a:r>
              <a:rPr lang="zh-CN" altLang="en-US" dirty="0" smtClean="0"/>
              <a:t>则</a:t>
            </a:r>
            <a:r>
              <a:rPr lang="en-US" dirty="0" smtClean="0"/>
              <a:t>Θ</a:t>
            </a:r>
            <a:r>
              <a:rPr lang="en-US" altLang="zh-CN" dirty="0" smtClean="0"/>
              <a:t>(</a:t>
            </a:r>
            <a:r>
              <a:rPr lang="en-US" i="1" dirty="0" smtClean="0"/>
              <a:t>λ</a:t>
            </a:r>
            <a:r>
              <a:rPr lang="en-US" altLang="zh-CN" dirty="0" smtClean="0"/>
              <a:t>)</a:t>
            </a:r>
            <a:r>
              <a:rPr lang="zh-CN" altLang="en-US" dirty="0" smtClean="0"/>
              <a:t>可以写成如下自治方程：</a:t>
            </a:r>
            <a:endParaRPr lang="en-US" altLang="zh-CN" dirty="0" smtClean="0"/>
          </a:p>
          <a:p>
            <a:pPr algn="just" eaLnBrk="1" hangingPunct="1"/>
            <a:endParaRPr lang="en-US" altLang="zh-CN" dirty="0" smtClean="0"/>
          </a:p>
          <a:p>
            <a:pPr algn="just" eaLnBrk="1" hangingPunct="1"/>
            <a:r>
              <a:rPr lang="zh-CN" altLang="en-US" dirty="0" smtClean="0"/>
              <a:t>利用上式，容易求得</a:t>
            </a:r>
            <a:r>
              <a:rPr lang="en-US" dirty="0" smtClean="0"/>
              <a:t>Θ</a:t>
            </a:r>
            <a:r>
              <a:rPr lang="en-US" altLang="zh-CN" dirty="0" smtClean="0"/>
              <a:t>(</a:t>
            </a:r>
            <a:r>
              <a:rPr lang="en-US" i="1" dirty="0" smtClean="0"/>
              <a:t>λ</a:t>
            </a:r>
            <a:r>
              <a:rPr lang="en-US" altLang="zh-CN" dirty="0" smtClean="0"/>
              <a:t>)</a:t>
            </a:r>
            <a:r>
              <a:rPr lang="zh-CN" altLang="en-US" dirty="0" smtClean="0"/>
              <a:t>，再代入</a:t>
            </a:r>
            <a:r>
              <a:rPr lang="en-US" altLang="zh-CN" dirty="0" smtClean="0"/>
              <a:t>(*)</a:t>
            </a:r>
            <a:r>
              <a:rPr lang="zh-CN" altLang="en-US" dirty="0" smtClean="0"/>
              <a:t>式可以解得</a:t>
            </a:r>
            <a:r>
              <a:rPr lang="en-US" i="1" dirty="0" err="1" smtClean="0"/>
              <a:t>ρ</a:t>
            </a:r>
            <a:r>
              <a:rPr lang="en-US" i="1" baseline="-25000" dirty="0" err="1" smtClean="0"/>
              <a:t>k</a:t>
            </a:r>
            <a:r>
              <a:rPr lang="zh-CN" altLang="en-US" dirty="0" smtClean="0"/>
              <a:t>。最终的感染个体稳态密度</a:t>
            </a:r>
            <a:r>
              <a:rPr lang="en-US" i="1" dirty="0" smtClean="0"/>
              <a:t>ρ</a:t>
            </a:r>
            <a:r>
              <a:rPr lang="zh-CN" altLang="en-US" dirty="0" smtClean="0"/>
              <a:t>则可由下式估算：</a:t>
            </a:r>
            <a:endParaRPr lang="en-US" altLang="zh-CN" dirty="0" smtClean="0"/>
          </a:p>
          <a:p>
            <a:pPr algn="just" eaLnBrk="1" hangingPunct="1"/>
            <a:r>
              <a:rPr lang="zh-CN" altLang="en-US" dirty="0" smtClean="0"/>
              <a:t>另外，由自治方程可得：</a:t>
            </a:r>
            <a:endParaRPr lang="en-US" altLang="zh-CN" dirty="0" smtClean="0"/>
          </a:p>
          <a:p>
            <a:pPr algn="just" eaLnBrk="1" hangingPunct="1">
              <a:buNone/>
            </a:pPr>
            <a:r>
              <a:rPr lang="en-US" altLang="zh-CN" dirty="0" smtClean="0"/>
              <a:t>                                                                   (</a:t>
            </a:r>
            <a:r>
              <a:rPr lang="zh-CN" altLang="en-US" dirty="0" smtClean="0"/>
              <a:t>**</a:t>
            </a:r>
            <a:r>
              <a:rPr lang="en-US" altLang="zh-CN" dirty="0" smtClean="0"/>
              <a:t>)</a:t>
            </a:r>
          </a:p>
          <a:p>
            <a:pPr algn="just" eaLnBrk="1" hangingPunct="1">
              <a:buNone/>
            </a:pPr>
            <a:endParaRPr lang="zh-CN" altLang="en-US" dirty="0" smtClean="0"/>
          </a:p>
        </p:txBody>
      </p:sp>
      <p:sp>
        <p:nvSpPr>
          <p:cNvPr id="317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48" name="Object 4"/>
          <p:cNvGraphicFramePr>
            <a:graphicFrameLocks noChangeAspect="1"/>
          </p:cNvGraphicFramePr>
          <p:nvPr/>
        </p:nvGraphicFramePr>
        <p:xfrm>
          <a:off x="4000496" y="2428868"/>
          <a:ext cx="619125" cy="352425"/>
        </p:xfrm>
        <a:graphic>
          <a:graphicData uri="http://schemas.openxmlformats.org/presentationml/2006/ole">
            <p:oleObj spid="_x0000_s31748" name="Equation" r:id="rId3" imgW="685800" imgH="393700" progId="Equation.DSMT4">
              <p:embed/>
            </p:oleObj>
          </a:graphicData>
        </a:graphic>
      </p:graphicFrame>
      <p:sp>
        <p:nvSpPr>
          <p:cNvPr id="3175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50" name="Object 6"/>
          <p:cNvGraphicFramePr>
            <a:graphicFrameLocks noChangeAspect="1"/>
          </p:cNvGraphicFramePr>
          <p:nvPr/>
        </p:nvGraphicFramePr>
        <p:xfrm>
          <a:off x="5437323" y="2356444"/>
          <a:ext cx="1269398" cy="500066"/>
        </p:xfrm>
        <a:graphic>
          <a:graphicData uri="http://schemas.openxmlformats.org/presentationml/2006/ole">
            <p:oleObj spid="_x0000_s31750" name="Equation" r:id="rId4" imgW="1054100" imgH="419100" progId="Equation.DSMT4">
              <p:embed/>
            </p:oleObj>
          </a:graphicData>
        </a:graphic>
      </p:graphicFrame>
      <p:sp>
        <p:nvSpPr>
          <p:cNvPr id="317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52" name="Object 8"/>
          <p:cNvGraphicFramePr>
            <a:graphicFrameLocks noChangeAspect="1"/>
          </p:cNvGraphicFramePr>
          <p:nvPr/>
        </p:nvGraphicFramePr>
        <p:xfrm>
          <a:off x="3428992" y="3214686"/>
          <a:ext cx="1446137" cy="500066"/>
        </p:xfrm>
        <a:graphic>
          <a:graphicData uri="http://schemas.openxmlformats.org/presentationml/2006/ole">
            <p:oleObj spid="_x0000_s31752" name="Equation" r:id="rId5" imgW="1129810" imgH="393529" progId="Equation.DSMT4">
              <p:embed/>
            </p:oleObj>
          </a:graphicData>
        </a:graphic>
      </p:graphicFrame>
      <p:sp>
        <p:nvSpPr>
          <p:cNvPr id="3175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54" name="Object 10"/>
          <p:cNvGraphicFramePr>
            <a:graphicFrameLocks noChangeAspect="1"/>
          </p:cNvGraphicFramePr>
          <p:nvPr/>
        </p:nvGraphicFramePr>
        <p:xfrm>
          <a:off x="2786049" y="4000504"/>
          <a:ext cx="3837241" cy="571504"/>
        </p:xfrm>
        <a:graphic>
          <a:graphicData uri="http://schemas.openxmlformats.org/presentationml/2006/ole">
            <p:oleObj spid="_x0000_s31754" name="Equation" r:id="rId6" imgW="2984500" imgH="444500" progId="Equation.DSMT4">
              <p:embed/>
            </p:oleObj>
          </a:graphicData>
        </a:graphic>
      </p:graphicFrame>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57" name="Object 13"/>
          <p:cNvGraphicFramePr>
            <a:graphicFrameLocks noChangeAspect="1"/>
          </p:cNvGraphicFramePr>
          <p:nvPr/>
        </p:nvGraphicFramePr>
        <p:xfrm>
          <a:off x="6643702" y="5000636"/>
          <a:ext cx="1178727" cy="428628"/>
        </p:xfrm>
        <a:graphic>
          <a:graphicData uri="http://schemas.openxmlformats.org/presentationml/2006/ole">
            <p:oleObj spid="_x0000_s31757" name="Equation" r:id="rId7" imgW="939392" imgH="342751" progId="Equation.DSMT4">
              <p:embed/>
            </p:oleObj>
          </a:graphicData>
        </a:graphic>
      </p:graphicFrame>
      <p:sp>
        <p:nvSpPr>
          <p:cNvPr id="3176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59" name="Object 15"/>
          <p:cNvGraphicFramePr>
            <a:graphicFrameLocks noChangeAspect="1"/>
          </p:cNvGraphicFramePr>
          <p:nvPr/>
        </p:nvGraphicFramePr>
        <p:xfrm>
          <a:off x="2928926" y="5786454"/>
          <a:ext cx="3092245" cy="642942"/>
        </p:xfrm>
        <a:graphic>
          <a:graphicData uri="http://schemas.openxmlformats.org/presentationml/2006/ole">
            <p:oleObj spid="_x0000_s31759" name="Equation" r:id="rId8" imgW="2133600" imgH="444500" progId="Equation.DSMT4">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4.2.3  </a:t>
            </a:r>
            <a:r>
              <a:rPr lang="zh-CN" altLang="en-US" dirty="0" smtClean="0"/>
              <a:t>非均匀网中的流行病传播</a:t>
            </a:r>
            <a:endParaRPr lang="zh-CN" altLang="en-US" dirty="0"/>
          </a:p>
        </p:txBody>
      </p:sp>
      <p:sp>
        <p:nvSpPr>
          <p:cNvPr id="32771"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显然，该式存在一个平凡解</a:t>
            </a:r>
            <a:r>
              <a:rPr lang="en-US" dirty="0" smtClean="0"/>
              <a:t>Θ</a:t>
            </a:r>
            <a:r>
              <a:rPr lang="en-US" altLang="zh-CN" dirty="0" smtClean="0"/>
              <a:t>(</a:t>
            </a:r>
            <a:r>
              <a:rPr lang="en-US" i="1" dirty="0" smtClean="0"/>
              <a:t>λ</a:t>
            </a:r>
            <a:r>
              <a:rPr lang="en-US" altLang="zh-CN" dirty="0" smtClean="0"/>
              <a:t>)</a:t>
            </a:r>
            <a:r>
              <a:rPr lang="zh-CN" altLang="en-US" dirty="0" smtClean="0"/>
              <a:t>＝</a:t>
            </a:r>
            <a:r>
              <a:rPr lang="en-US" dirty="0" smtClean="0"/>
              <a:t>0</a:t>
            </a:r>
            <a:r>
              <a:rPr lang="zh-CN" altLang="en-US" dirty="0" smtClean="0"/>
              <a:t>。如果要使该方程存在一个非平凡解，必须满足：</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即</a:t>
            </a:r>
            <a:endParaRPr lang="en-US" altLang="zh-CN" dirty="0" smtClean="0"/>
          </a:p>
          <a:p>
            <a:pPr algn="just" eaLnBrk="1" hangingPunct="1"/>
            <a:r>
              <a:rPr lang="zh-CN" altLang="en-US" dirty="0" smtClean="0"/>
              <a:t>于是，可求得非均匀网上</a:t>
            </a:r>
            <a:r>
              <a:rPr lang="en-US" dirty="0" smtClean="0"/>
              <a:t>SIS</a:t>
            </a:r>
            <a:r>
              <a:rPr lang="zh-CN" altLang="en-US" dirty="0" smtClean="0"/>
              <a:t>传播模型的阈值为：</a:t>
            </a:r>
            <a:endParaRPr lang="en-US" altLang="zh-CN" dirty="0" smtClean="0"/>
          </a:p>
          <a:p>
            <a:pPr algn="just" eaLnBrk="1" hangingPunct="1"/>
            <a:r>
              <a:rPr lang="zh-CN" altLang="en-US" dirty="0" smtClean="0"/>
              <a:t>对该阈值可理解如下：当</a:t>
            </a:r>
            <a:r>
              <a:rPr lang="en-US" i="1" dirty="0" smtClean="0"/>
              <a:t>λ</a:t>
            </a:r>
            <a:r>
              <a:rPr lang="zh-CN" altLang="en-US" dirty="0" smtClean="0"/>
              <a:t>＜</a:t>
            </a:r>
            <a:r>
              <a:rPr lang="en-US" i="1" dirty="0" err="1" smtClean="0"/>
              <a:t>λ</a:t>
            </a:r>
            <a:r>
              <a:rPr lang="en-US" i="1" baseline="-25000" dirty="0" err="1" smtClean="0"/>
              <a:t>c</a:t>
            </a:r>
            <a:r>
              <a:rPr lang="zh-CN" altLang="en-US" dirty="0" smtClean="0"/>
              <a:t>，若</a:t>
            </a:r>
            <a:r>
              <a:rPr lang="en-US" altLang="zh-CN" dirty="0" smtClean="0"/>
              <a:t>(**)</a:t>
            </a:r>
            <a:r>
              <a:rPr lang="zh-CN" altLang="en-US" dirty="0" smtClean="0"/>
              <a:t>式中</a:t>
            </a:r>
            <a:r>
              <a:rPr lang="en-US" dirty="0" smtClean="0"/>
              <a:t>Θ</a:t>
            </a:r>
            <a:r>
              <a:rPr lang="en-US" altLang="zh-CN" dirty="0" smtClean="0"/>
              <a:t>(</a:t>
            </a:r>
            <a:r>
              <a:rPr lang="en-US" i="1" dirty="0" smtClean="0"/>
              <a:t>λ</a:t>
            </a:r>
            <a:r>
              <a:rPr lang="en-US" altLang="zh-CN" dirty="0" smtClean="0"/>
              <a:t>)</a:t>
            </a:r>
            <a:r>
              <a:rPr lang="zh-CN" altLang="en-US" dirty="0" smtClean="0"/>
              <a:t>≠</a:t>
            </a:r>
            <a:r>
              <a:rPr lang="en-US" dirty="0" smtClean="0"/>
              <a:t>0</a:t>
            </a:r>
            <a:r>
              <a:rPr lang="zh-CN" altLang="en-US" dirty="0" smtClean="0"/>
              <a:t>，则由</a:t>
            </a:r>
            <a:r>
              <a:rPr lang="en-US" dirty="0" smtClean="0"/>
              <a:t>Θ</a:t>
            </a:r>
            <a:r>
              <a:rPr lang="en-US" altLang="zh-CN" dirty="0" smtClean="0"/>
              <a:t>(</a:t>
            </a:r>
            <a:r>
              <a:rPr lang="en-US" i="1" dirty="0" smtClean="0"/>
              <a:t>λ</a:t>
            </a:r>
            <a:r>
              <a:rPr lang="en-US" altLang="zh-CN" dirty="0" smtClean="0"/>
              <a:t>)</a:t>
            </a:r>
            <a:r>
              <a:rPr lang="zh-CN" altLang="en-US" dirty="0" smtClean="0"/>
              <a:t>＞</a:t>
            </a:r>
            <a:r>
              <a:rPr lang="en-US" dirty="0" smtClean="0"/>
              <a:t>0</a:t>
            </a:r>
            <a:r>
              <a:rPr lang="zh-CN" altLang="en-US" dirty="0" smtClean="0"/>
              <a:t>可知：</a:t>
            </a:r>
            <a:endParaRPr lang="en-US" altLang="zh-CN" dirty="0" smtClean="0"/>
          </a:p>
          <a:p>
            <a:pPr algn="just" eaLnBrk="1" hangingPunct="1"/>
            <a:endParaRPr lang="en-US" altLang="zh-CN" dirty="0" smtClean="0"/>
          </a:p>
          <a:p>
            <a:pPr algn="just" eaLnBrk="1" hangingPunct="1"/>
            <a:r>
              <a:rPr lang="zh-CN" altLang="en-US" dirty="0" smtClean="0"/>
              <a:t>故式</a:t>
            </a:r>
            <a:r>
              <a:rPr lang="en-US" altLang="zh-CN" dirty="0" smtClean="0"/>
              <a:t>(</a:t>
            </a:r>
            <a:r>
              <a:rPr lang="zh-CN" altLang="en-US" dirty="0" smtClean="0"/>
              <a:t>**</a:t>
            </a:r>
            <a:r>
              <a:rPr lang="en-US" altLang="zh-CN" dirty="0" smtClean="0"/>
              <a:t>)</a:t>
            </a:r>
            <a:r>
              <a:rPr lang="zh-CN" altLang="en-US" dirty="0" smtClean="0"/>
              <a:t>的第二项肯定大于</a:t>
            </a:r>
            <a:r>
              <a:rPr lang="en-US" dirty="0" smtClean="0"/>
              <a:t>0</a:t>
            </a:r>
            <a:r>
              <a:rPr lang="zh-CN" altLang="en-US" dirty="0" smtClean="0"/>
              <a:t>，故当</a:t>
            </a:r>
            <a:r>
              <a:rPr lang="en-US" i="1" dirty="0" smtClean="0"/>
              <a:t>λ</a:t>
            </a:r>
            <a:r>
              <a:rPr lang="zh-CN" altLang="en-US" dirty="0" smtClean="0"/>
              <a:t>＜</a:t>
            </a:r>
            <a:r>
              <a:rPr lang="en-US" i="1" dirty="0" err="1" smtClean="0"/>
              <a:t>λ</a:t>
            </a:r>
            <a:r>
              <a:rPr lang="en-US" i="1" baseline="-25000" dirty="0" err="1" smtClean="0"/>
              <a:t>c</a:t>
            </a:r>
            <a:r>
              <a:rPr lang="zh-CN" altLang="en-US" dirty="0" smtClean="0"/>
              <a:t>时只有</a:t>
            </a:r>
            <a:r>
              <a:rPr lang="en-US" dirty="0" smtClean="0"/>
              <a:t>Θ</a:t>
            </a:r>
            <a:r>
              <a:rPr lang="en-US" altLang="zh-CN" dirty="0" smtClean="0"/>
              <a:t>(</a:t>
            </a:r>
            <a:r>
              <a:rPr lang="en-US" i="1" dirty="0" smtClean="0"/>
              <a:t>λ</a:t>
            </a:r>
            <a:r>
              <a:rPr lang="en-US" altLang="zh-CN" dirty="0" smtClean="0"/>
              <a:t>)</a:t>
            </a:r>
            <a:r>
              <a:rPr lang="zh-CN" altLang="en-US" dirty="0" smtClean="0"/>
              <a:t>＝</a:t>
            </a:r>
            <a:r>
              <a:rPr lang="en-US" dirty="0" smtClean="0"/>
              <a:t>0</a:t>
            </a:r>
            <a:r>
              <a:rPr lang="zh-CN" altLang="en-US" dirty="0" smtClean="0"/>
              <a:t>才能使</a:t>
            </a:r>
            <a:r>
              <a:rPr lang="en-US" altLang="zh-CN" dirty="0" smtClean="0"/>
              <a:t>(</a:t>
            </a:r>
            <a:r>
              <a:rPr lang="zh-CN" altLang="en-US" dirty="0" smtClean="0"/>
              <a:t> ** </a:t>
            </a:r>
            <a:r>
              <a:rPr lang="en-US" altLang="zh-CN" dirty="0" smtClean="0"/>
              <a:t>)</a:t>
            </a:r>
            <a:r>
              <a:rPr lang="zh-CN" altLang="en-US" dirty="0" smtClean="0"/>
              <a:t>式成立。所以，只有当</a:t>
            </a:r>
            <a:r>
              <a:rPr lang="en-US" i="1" dirty="0" smtClean="0"/>
              <a:t>λ</a:t>
            </a:r>
            <a:r>
              <a:rPr lang="zh-CN" altLang="en-US" dirty="0" smtClean="0"/>
              <a:t>≥</a:t>
            </a:r>
            <a:r>
              <a:rPr lang="en-US" i="1" dirty="0" err="1" smtClean="0"/>
              <a:t>λ</a:t>
            </a:r>
            <a:r>
              <a:rPr lang="en-US" i="1" baseline="-25000" dirty="0" err="1" smtClean="0"/>
              <a:t>c</a:t>
            </a:r>
            <a:r>
              <a:rPr lang="zh-CN" altLang="en-US" dirty="0" smtClean="0"/>
              <a:t>时，才能由第二项得到不为</a:t>
            </a:r>
            <a:r>
              <a:rPr lang="en-US" dirty="0" smtClean="0"/>
              <a:t>0</a:t>
            </a:r>
            <a:r>
              <a:rPr lang="zh-CN" altLang="en-US" dirty="0" smtClean="0"/>
              <a:t>的</a:t>
            </a:r>
            <a:r>
              <a:rPr lang="en-US" dirty="0" smtClean="0"/>
              <a:t>Θ</a:t>
            </a:r>
            <a:r>
              <a:rPr lang="en-US" altLang="zh-CN" dirty="0" smtClean="0"/>
              <a:t>(</a:t>
            </a:r>
            <a:r>
              <a:rPr lang="en-US" i="1" dirty="0" smtClean="0"/>
              <a:t>λ</a:t>
            </a:r>
            <a:r>
              <a:rPr lang="en-US" altLang="zh-CN" dirty="0" smtClean="0"/>
              <a:t>)</a:t>
            </a:r>
            <a:r>
              <a:rPr lang="zh-CN" altLang="en-US" dirty="0" smtClean="0"/>
              <a:t>。</a:t>
            </a:r>
          </a:p>
        </p:txBody>
      </p:sp>
      <p:sp>
        <p:nvSpPr>
          <p:cNvPr id="3277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773" name="Object 5"/>
          <p:cNvGraphicFramePr>
            <a:graphicFrameLocks noChangeAspect="1"/>
          </p:cNvGraphicFramePr>
          <p:nvPr/>
        </p:nvGraphicFramePr>
        <p:xfrm>
          <a:off x="3214678" y="2428868"/>
          <a:ext cx="2725515" cy="642942"/>
        </p:xfrm>
        <a:graphic>
          <a:graphicData uri="http://schemas.openxmlformats.org/presentationml/2006/ole">
            <p:oleObj spid="_x0000_s32773" name="Equation" r:id="rId3" imgW="2057400" imgH="482600" progId="Equation.DSMT4">
              <p:embed/>
            </p:oleObj>
          </a:graphicData>
        </a:graphic>
      </p:graphicFrame>
      <p:sp>
        <p:nvSpPr>
          <p:cNvPr id="3277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775" name="Object 7"/>
          <p:cNvGraphicFramePr>
            <a:graphicFrameLocks noChangeAspect="1"/>
          </p:cNvGraphicFramePr>
          <p:nvPr/>
        </p:nvGraphicFramePr>
        <p:xfrm>
          <a:off x="3714744" y="3286124"/>
          <a:ext cx="1319902" cy="571504"/>
        </p:xfrm>
        <a:graphic>
          <a:graphicData uri="http://schemas.openxmlformats.org/presentationml/2006/ole">
            <p:oleObj spid="_x0000_s32775" name="Equation" r:id="rId4" imgW="1028254" imgH="444307" progId="Equation.DSMT4">
              <p:embed/>
            </p:oleObj>
          </a:graphicData>
        </a:graphic>
      </p:graphicFrame>
      <p:sp>
        <p:nvSpPr>
          <p:cNvPr id="3277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777" name="Object 9"/>
          <p:cNvGraphicFramePr>
            <a:graphicFrameLocks noChangeAspect="1"/>
          </p:cNvGraphicFramePr>
          <p:nvPr/>
        </p:nvGraphicFramePr>
        <p:xfrm>
          <a:off x="7286644" y="3643314"/>
          <a:ext cx="1207476" cy="642942"/>
        </p:xfrm>
        <a:graphic>
          <a:graphicData uri="http://schemas.openxmlformats.org/presentationml/2006/ole">
            <p:oleObj spid="_x0000_s32777" name="Equation" r:id="rId5" imgW="736280" imgH="393529" progId="Equation.DSMT4">
              <p:embed/>
            </p:oleObj>
          </a:graphicData>
        </a:graphic>
      </p:graphicFrame>
      <p:sp>
        <p:nvSpPr>
          <p:cNvPr id="3278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779" name="Object 11"/>
          <p:cNvGraphicFramePr>
            <a:graphicFrameLocks noChangeAspect="1"/>
          </p:cNvGraphicFramePr>
          <p:nvPr/>
        </p:nvGraphicFramePr>
        <p:xfrm>
          <a:off x="1857356" y="4929198"/>
          <a:ext cx="5316316" cy="571504"/>
        </p:xfrm>
        <a:graphic>
          <a:graphicData uri="http://schemas.openxmlformats.org/presentationml/2006/ole">
            <p:oleObj spid="_x0000_s32779" name="Equation" r:id="rId6" imgW="4229100" imgH="457200" progId="Equation.DSMT4">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4.2.3  </a:t>
            </a:r>
            <a:r>
              <a:rPr lang="zh-CN" altLang="en-US" dirty="0" smtClean="0"/>
              <a:t>非均匀网中的流行病传播</a:t>
            </a:r>
            <a:endParaRPr lang="zh-CN" altLang="en-US" dirty="0"/>
          </a:p>
        </p:txBody>
      </p:sp>
      <p:sp>
        <p:nvSpPr>
          <p:cNvPr id="33795" name="内容占位符 2"/>
          <p:cNvSpPr>
            <a:spLocks noGrp="1"/>
          </p:cNvSpPr>
          <p:nvPr>
            <p:ph sz="quarter" idx="1"/>
          </p:nvPr>
        </p:nvSpPr>
        <p:spPr>
          <a:xfrm>
            <a:off x="457200" y="1600200"/>
            <a:ext cx="7467600" cy="4873625"/>
          </a:xfrm>
        </p:spPr>
        <p:txBody>
          <a:bodyPr/>
          <a:lstStyle/>
          <a:p>
            <a:pPr algn="just"/>
            <a:r>
              <a:rPr lang="zh-CN" altLang="en-US" dirty="0" smtClean="0"/>
              <a:t>对于规模无限大的具有度分布</a:t>
            </a:r>
            <a:r>
              <a:rPr lang="en-US" i="1" dirty="0" smtClean="0"/>
              <a:t>P</a:t>
            </a:r>
            <a:r>
              <a:rPr lang="en-US" altLang="zh-CN" dirty="0" smtClean="0"/>
              <a:t>(</a:t>
            </a:r>
            <a:r>
              <a:rPr lang="en-US" i="1" dirty="0" smtClean="0"/>
              <a:t>k</a:t>
            </a:r>
            <a:r>
              <a:rPr lang="en-US" altLang="zh-CN" dirty="0" smtClean="0"/>
              <a:t>)</a:t>
            </a:r>
            <a:r>
              <a:rPr lang="en-US" dirty="0" smtClean="0"/>
              <a:t>∝</a:t>
            </a:r>
            <a:r>
              <a:rPr lang="en-US" i="1" dirty="0" smtClean="0"/>
              <a:t>k</a:t>
            </a:r>
            <a:r>
              <a:rPr lang="en-US" baseline="30000" dirty="0" smtClean="0"/>
              <a:t>-</a:t>
            </a:r>
            <a:r>
              <a:rPr lang="en-US" i="1" baseline="30000" dirty="0" smtClean="0"/>
              <a:t>γ</a:t>
            </a:r>
            <a:r>
              <a:rPr lang="en-US" altLang="zh-CN" dirty="0" smtClean="0"/>
              <a:t>(</a:t>
            </a:r>
            <a:r>
              <a:rPr lang="en-US" i="1" dirty="0" smtClean="0"/>
              <a:t>γ</a:t>
            </a:r>
            <a:r>
              <a:rPr lang="zh-CN" altLang="en-US" dirty="0" smtClean="0"/>
              <a:t>≤</a:t>
            </a:r>
            <a:r>
              <a:rPr lang="en-US" dirty="0" smtClean="0"/>
              <a:t>3</a:t>
            </a:r>
            <a:r>
              <a:rPr lang="en-US" altLang="zh-CN" dirty="0" smtClean="0"/>
              <a:t>)</a:t>
            </a:r>
            <a:r>
              <a:rPr lang="zh-CN" altLang="en-US" dirty="0" smtClean="0"/>
              <a:t>的网络，＜</a:t>
            </a:r>
            <a:r>
              <a:rPr lang="en-US" i="1" dirty="0" smtClean="0"/>
              <a:t>k</a:t>
            </a:r>
            <a:r>
              <a:rPr lang="en-US" baseline="30000" dirty="0" smtClean="0"/>
              <a:t>2</a:t>
            </a:r>
            <a:r>
              <a:rPr lang="zh-CN" altLang="en-US" dirty="0" smtClean="0"/>
              <a:t>＞</a:t>
            </a:r>
            <a:r>
              <a:rPr lang="en-US" altLang="zh-CN" dirty="0" smtClean="0"/>
              <a:t>=</a:t>
            </a:r>
            <a:r>
              <a:rPr lang="zh-CN" altLang="en-US" dirty="0" smtClean="0"/>
              <a:t>∞</a:t>
            </a:r>
            <a:r>
              <a:rPr lang="zh-CN" altLang="en-US" dirty="0" smtClean="0"/>
              <a:t>，对应的</a:t>
            </a:r>
            <a:r>
              <a:rPr lang="en-US" i="1" dirty="0" err="1" smtClean="0"/>
              <a:t>λ</a:t>
            </a:r>
            <a:r>
              <a:rPr lang="en-US" i="1" baseline="-25000" dirty="0" err="1" smtClean="0"/>
              <a:t>c</a:t>
            </a:r>
            <a:r>
              <a:rPr lang="en-US" altLang="zh-CN" dirty="0" smtClean="0"/>
              <a:t>=</a:t>
            </a:r>
            <a:r>
              <a:rPr lang="en-US" dirty="0" smtClean="0"/>
              <a:t>0</a:t>
            </a:r>
            <a:r>
              <a:rPr lang="zh-CN" altLang="en-US" dirty="0" smtClean="0"/>
              <a:t>。</a:t>
            </a:r>
            <a:endParaRPr lang="en-US" altLang="zh-CN" dirty="0" smtClean="0"/>
          </a:p>
          <a:p>
            <a:pPr algn="just"/>
            <a:r>
              <a:rPr lang="zh-CN" altLang="en-US" dirty="0" smtClean="0"/>
              <a:t>由此可见，在无标度网络中，无论传染概率多么小，流行病都能持久存在，这个结果很好地解释了为什么病毒与舆论可以在</a:t>
            </a:r>
            <a:r>
              <a:rPr lang="en-US" dirty="0" smtClean="0"/>
              <a:t>Internet</a:t>
            </a:r>
            <a:r>
              <a:rPr lang="zh-CN" altLang="en-US" dirty="0" smtClean="0"/>
              <a:t>与社会网络中传播的如此快。</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4.2.3  </a:t>
            </a:r>
            <a:r>
              <a:rPr lang="zh-CN" altLang="en-US" dirty="0" smtClean="0"/>
              <a:t>非均匀网中的流行病传播</a:t>
            </a:r>
            <a:endParaRPr lang="zh-CN" altLang="en-US" dirty="0"/>
          </a:p>
        </p:txBody>
      </p:sp>
      <p:sp>
        <p:nvSpPr>
          <p:cNvPr id="34819" name="内容占位符 2"/>
          <p:cNvSpPr>
            <a:spLocks noGrp="1"/>
          </p:cNvSpPr>
          <p:nvPr>
            <p:ph sz="quarter" idx="1"/>
          </p:nvPr>
        </p:nvSpPr>
        <p:spPr>
          <a:xfrm>
            <a:off x="457200" y="1600200"/>
            <a:ext cx="7467600" cy="4873625"/>
          </a:xfrm>
        </p:spPr>
        <p:txBody>
          <a:bodyPr/>
          <a:lstStyle/>
          <a:p>
            <a:pPr algn="just" eaLnBrk="1" hangingPunct="1"/>
            <a:r>
              <a:rPr lang="en-US" altLang="zh-CN" dirty="0" smtClean="0"/>
              <a:t>2. </a:t>
            </a:r>
            <a:r>
              <a:rPr lang="zh-CN" altLang="en-US" dirty="0" smtClean="0"/>
              <a:t>基于</a:t>
            </a:r>
            <a:r>
              <a:rPr lang="en-US" dirty="0" smtClean="0"/>
              <a:t>SIR</a:t>
            </a:r>
            <a:r>
              <a:rPr lang="zh-CN" altLang="en-US" dirty="0" smtClean="0"/>
              <a:t>模型的情形</a:t>
            </a:r>
            <a:endParaRPr lang="en-US" altLang="zh-CN" dirty="0" smtClean="0"/>
          </a:p>
          <a:p>
            <a:pPr algn="just" eaLnBrk="1" hangingPunct="1"/>
            <a:r>
              <a:rPr lang="zh-CN" altLang="en-US" dirty="0" smtClean="0"/>
              <a:t>假设一个度为</a:t>
            </a:r>
            <a:r>
              <a:rPr lang="en-US" i="1" dirty="0" smtClean="0"/>
              <a:t>k</a:t>
            </a:r>
            <a:r>
              <a:rPr lang="zh-CN" altLang="en-US" dirty="0" smtClean="0"/>
              <a:t>的节点组中处于易感状态、感染状态和移除状态的个体的密度分别表示为</a:t>
            </a:r>
            <a:r>
              <a:rPr lang="en-US" i="1" dirty="0" err="1" smtClean="0"/>
              <a:t>s</a:t>
            </a:r>
            <a:r>
              <a:rPr lang="en-US" i="1" baseline="-25000" dirty="0" err="1" smtClean="0"/>
              <a:t>k</a:t>
            </a:r>
            <a:r>
              <a:rPr lang="en-US" altLang="zh-CN" dirty="0" smtClean="0"/>
              <a:t>(</a:t>
            </a:r>
            <a:r>
              <a:rPr lang="en-US" i="1" dirty="0" smtClean="0"/>
              <a:t>t</a:t>
            </a:r>
            <a:r>
              <a:rPr lang="en-US" altLang="zh-CN" dirty="0" smtClean="0"/>
              <a:t>)</a:t>
            </a:r>
            <a:r>
              <a:rPr lang="zh-CN" altLang="en-US" dirty="0" smtClean="0"/>
              <a:t>、</a:t>
            </a:r>
            <a:r>
              <a:rPr lang="en-US" i="1" dirty="0" err="1" smtClean="0"/>
              <a:t>i</a:t>
            </a:r>
            <a:r>
              <a:rPr lang="en-US" i="1" baseline="-25000" dirty="0" err="1" smtClean="0"/>
              <a:t>k</a:t>
            </a:r>
            <a:r>
              <a:rPr lang="en-US" altLang="zh-CN" dirty="0" smtClean="0"/>
              <a:t>(</a:t>
            </a:r>
            <a:r>
              <a:rPr lang="en-US" i="1" dirty="0" smtClean="0"/>
              <a:t>t</a:t>
            </a:r>
            <a:r>
              <a:rPr lang="en-US" altLang="zh-CN" dirty="0" smtClean="0"/>
              <a:t>)</a:t>
            </a:r>
            <a:r>
              <a:rPr lang="zh-CN" altLang="en-US" dirty="0" smtClean="0"/>
              <a:t>和</a:t>
            </a:r>
            <a:r>
              <a:rPr lang="en-US" i="1" dirty="0" err="1" smtClean="0"/>
              <a:t>r</a:t>
            </a:r>
            <a:r>
              <a:rPr lang="en-US" i="1" baseline="-25000" dirty="0" err="1" smtClean="0"/>
              <a:t>k</a:t>
            </a:r>
            <a:r>
              <a:rPr lang="en-US" altLang="zh-CN" dirty="0" smtClean="0"/>
              <a:t>(</a:t>
            </a:r>
            <a:r>
              <a:rPr lang="en-US" i="1" dirty="0" smtClean="0"/>
              <a:t>t</a:t>
            </a:r>
            <a:r>
              <a:rPr lang="en-US" altLang="zh-CN" dirty="0" smtClean="0"/>
              <a:t>)</a:t>
            </a:r>
            <a:r>
              <a:rPr lang="zh-CN" altLang="en-US" dirty="0" smtClean="0"/>
              <a:t>，则它们满足约束关系：</a:t>
            </a:r>
            <a:endParaRPr lang="en-US" altLang="zh-CN" dirty="0" smtClean="0"/>
          </a:p>
          <a:p>
            <a:pPr algn="just" eaLnBrk="1" hangingPunct="1"/>
            <a:endParaRPr lang="en-US" altLang="zh-CN" dirty="0" smtClean="0"/>
          </a:p>
          <a:p>
            <a:pPr algn="just" eaLnBrk="1" hangingPunct="1"/>
            <a:r>
              <a:rPr lang="zh-CN" altLang="en-US" dirty="0" smtClean="0"/>
              <a:t>与</a:t>
            </a:r>
            <a:r>
              <a:rPr lang="en-US" dirty="0" smtClean="0"/>
              <a:t>SIS</a:t>
            </a:r>
            <a:r>
              <a:rPr lang="zh-CN" altLang="en-US" dirty="0" smtClean="0"/>
              <a:t>模型分析类似，令                        </a:t>
            </a:r>
            <a:r>
              <a:rPr lang="en-US" dirty="0" smtClean="0"/>
              <a:t> </a:t>
            </a:r>
            <a:r>
              <a:rPr lang="zh-CN" altLang="en-US" dirty="0" smtClean="0"/>
              <a:t>，可以得到下列动力学演化方程：</a:t>
            </a:r>
            <a:endParaRPr lang="en-US" altLang="zh-CN" dirty="0" smtClean="0"/>
          </a:p>
          <a:p>
            <a:pPr algn="just" eaLnBrk="1" hangingPunct="1"/>
            <a:endParaRPr lang="en-US" altLang="zh-CN" dirty="0" smtClean="0"/>
          </a:p>
        </p:txBody>
      </p:sp>
      <p:sp>
        <p:nvSpPr>
          <p:cNvPr id="348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822" name="Object 6"/>
          <p:cNvGraphicFramePr>
            <a:graphicFrameLocks noChangeAspect="1"/>
          </p:cNvGraphicFramePr>
          <p:nvPr/>
        </p:nvGraphicFramePr>
        <p:xfrm>
          <a:off x="3143240" y="3214686"/>
          <a:ext cx="2029489" cy="357190"/>
        </p:xfrm>
        <a:graphic>
          <a:graphicData uri="http://schemas.openxmlformats.org/presentationml/2006/ole">
            <p:oleObj spid="_x0000_s34822" name="Equation" r:id="rId3" imgW="1333500" imgH="228600" progId="Equation.DSMT4">
              <p:embed/>
            </p:oleObj>
          </a:graphicData>
        </a:graphic>
      </p:graphicFrame>
      <p:sp>
        <p:nvSpPr>
          <p:cNvPr id="3482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824" name="Object 8"/>
          <p:cNvGraphicFramePr>
            <a:graphicFrameLocks noChangeAspect="1"/>
          </p:cNvGraphicFramePr>
          <p:nvPr/>
        </p:nvGraphicFramePr>
        <p:xfrm>
          <a:off x="4143372" y="3714752"/>
          <a:ext cx="2000264" cy="488614"/>
        </p:xfrm>
        <a:graphic>
          <a:graphicData uri="http://schemas.openxmlformats.org/presentationml/2006/ole">
            <p:oleObj spid="_x0000_s34824" name="Equation" r:id="rId4" imgW="1409088" imgH="342751" progId="Equation.DSMT4">
              <p:embed/>
            </p:oleObj>
          </a:graphicData>
        </a:graphic>
      </p:graphicFrame>
      <p:sp>
        <p:nvSpPr>
          <p:cNvPr id="3482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826" name="Object 10"/>
          <p:cNvGraphicFramePr>
            <a:graphicFrameLocks noChangeAspect="1"/>
          </p:cNvGraphicFramePr>
          <p:nvPr/>
        </p:nvGraphicFramePr>
        <p:xfrm>
          <a:off x="3143240" y="4500570"/>
          <a:ext cx="2123162" cy="1500198"/>
        </p:xfrm>
        <a:graphic>
          <a:graphicData uri="http://schemas.openxmlformats.org/presentationml/2006/ole">
            <p:oleObj spid="_x0000_s34826" name="Equation" r:id="rId5" imgW="1765300" imgH="1244600" progId="Equation.DSMT4">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a:t>
            </a:r>
            <a:r>
              <a:rPr lang="zh-CN" altLang="en-US" dirty="0" smtClean="0"/>
              <a:t>复杂网络上的流行病传播</a:t>
            </a:r>
            <a:endParaRPr lang="zh-CN" altLang="en-US" dirty="0"/>
          </a:p>
        </p:txBody>
      </p:sp>
      <p:sp>
        <p:nvSpPr>
          <p:cNvPr id="11267" name="内容占位符 2"/>
          <p:cNvSpPr>
            <a:spLocks noGrp="1"/>
          </p:cNvSpPr>
          <p:nvPr>
            <p:ph sz="quarter" idx="1"/>
          </p:nvPr>
        </p:nvSpPr>
        <p:spPr>
          <a:xfrm>
            <a:off x="457200" y="1600200"/>
            <a:ext cx="8258204" cy="4873625"/>
          </a:xfrm>
        </p:spPr>
        <p:txBody>
          <a:bodyPr/>
          <a:lstStyle/>
          <a:p>
            <a:pPr eaLnBrk="1" hangingPunct="1"/>
            <a:r>
              <a:rPr lang="en-US" altLang="zh-CN" dirty="0" smtClean="0"/>
              <a:t>4.2.1</a:t>
            </a:r>
            <a:r>
              <a:rPr lang="zh-CN" altLang="en-US" dirty="0" smtClean="0"/>
              <a:t>流行病传播的基本模型</a:t>
            </a:r>
            <a:endParaRPr lang="en-US" altLang="zh-CN" dirty="0" smtClean="0"/>
          </a:p>
          <a:p>
            <a:pPr eaLnBrk="1" hangingPunct="1"/>
            <a:r>
              <a:rPr lang="en-US" altLang="zh-CN" dirty="0" smtClean="0"/>
              <a:t>4.2.2</a:t>
            </a:r>
            <a:r>
              <a:rPr lang="zh-CN" altLang="en-US" dirty="0" smtClean="0"/>
              <a:t>均匀网中的流行病传播</a:t>
            </a:r>
            <a:endParaRPr lang="en-US" altLang="zh-CN" dirty="0" smtClean="0"/>
          </a:p>
          <a:p>
            <a:pPr eaLnBrk="1" hangingPunct="1"/>
            <a:r>
              <a:rPr lang="en-US" altLang="zh-CN" dirty="0" smtClean="0"/>
              <a:t>4.2.3</a:t>
            </a:r>
            <a:r>
              <a:rPr lang="zh-CN" altLang="en-US" dirty="0" smtClean="0"/>
              <a:t>非均匀网中的流行病传播</a:t>
            </a:r>
            <a:endParaRPr lang="en-US" altLang="zh-CN" dirty="0" smtClean="0"/>
          </a:p>
          <a:p>
            <a:pPr eaLnBrk="1" hangingPunct="1"/>
            <a:r>
              <a:rPr lang="en-US" altLang="zh-CN" dirty="0" smtClean="0"/>
              <a:t>4.2.4</a:t>
            </a:r>
            <a:r>
              <a:rPr lang="zh-CN" altLang="en-US" dirty="0" smtClean="0"/>
              <a:t>社团网上的流行病传播</a:t>
            </a:r>
            <a:endParaRPr lang="en-US" altLang="zh-CN" dirty="0" smtClean="0"/>
          </a:p>
          <a:p>
            <a:pPr eaLnBrk="1" hangingPunct="1"/>
            <a:r>
              <a:rPr lang="en-US" altLang="zh-CN" dirty="0" smtClean="0"/>
              <a:t>4.2.5</a:t>
            </a:r>
            <a:r>
              <a:rPr lang="zh-CN" altLang="en-US" dirty="0" smtClean="0"/>
              <a:t>有限规模无标度网络和广义无标度网络的传播阈值</a:t>
            </a:r>
            <a:endParaRPr lang="en-US" altLang="zh-CN" dirty="0" smtClean="0"/>
          </a:p>
          <a:p>
            <a:pPr eaLnBrk="1" hangingPunct="1"/>
            <a:r>
              <a:rPr lang="en-US" altLang="zh-CN" dirty="0" smtClean="0"/>
              <a:t>4.2.6</a:t>
            </a:r>
            <a:r>
              <a:rPr lang="zh-CN" altLang="en-US" dirty="0" smtClean="0"/>
              <a:t>关联网络的传播阈值</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4.2.3  </a:t>
            </a:r>
            <a:r>
              <a:rPr lang="zh-CN" altLang="en-US" dirty="0" smtClean="0"/>
              <a:t>非均匀网中的流行病传播</a:t>
            </a:r>
            <a:endParaRPr lang="zh-CN" altLang="en-US" dirty="0"/>
          </a:p>
        </p:txBody>
      </p:sp>
      <p:sp>
        <p:nvSpPr>
          <p:cNvPr id="35843"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上述方程组初始条件为</a:t>
            </a:r>
            <a:r>
              <a:rPr lang="en-US" i="1" dirty="0" err="1" smtClean="0"/>
              <a:t>r</a:t>
            </a:r>
            <a:r>
              <a:rPr lang="en-US" i="1" baseline="-25000" dirty="0" err="1" smtClean="0"/>
              <a:t>k</a:t>
            </a:r>
            <a:r>
              <a:rPr lang="en-US" altLang="zh-CN" dirty="0" smtClean="0"/>
              <a:t>(</a:t>
            </a:r>
            <a:r>
              <a:rPr lang="en-US" dirty="0" smtClean="0"/>
              <a:t>0</a:t>
            </a:r>
            <a:r>
              <a:rPr lang="en-US" altLang="zh-CN" dirty="0" smtClean="0"/>
              <a:t>)=</a:t>
            </a:r>
            <a:r>
              <a:rPr lang="en-US" dirty="0" smtClean="0"/>
              <a:t>0</a:t>
            </a:r>
            <a:r>
              <a:rPr lang="zh-CN" altLang="en-US" dirty="0" smtClean="0"/>
              <a:t>、</a:t>
            </a:r>
            <a:r>
              <a:rPr lang="en-US" i="1" dirty="0" err="1" smtClean="0"/>
              <a:t>i</a:t>
            </a:r>
            <a:r>
              <a:rPr lang="en-US" i="1" baseline="-25000" dirty="0" err="1" smtClean="0"/>
              <a:t>k</a:t>
            </a:r>
            <a:r>
              <a:rPr lang="en-US" altLang="zh-CN" dirty="0" smtClean="0"/>
              <a:t>(</a:t>
            </a:r>
            <a:r>
              <a:rPr lang="en-US" dirty="0" smtClean="0"/>
              <a:t>0</a:t>
            </a:r>
            <a:r>
              <a:rPr lang="en-US" altLang="zh-CN" dirty="0" smtClean="0"/>
              <a:t>)=</a:t>
            </a:r>
            <a:r>
              <a:rPr lang="en-US" i="1" dirty="0" smtClean="0"/>
              <a:t>i</a:t>
            </a:r>
            <a:r>
              <a:rPr lang="en-US" baseline="30000" dirty="0" smtClean="0"/>
              <a:t>0</a:t>
            </a:r>
            <a:r>
              <a:rPr lang="zh-CN" altLang="en-US" dirty="0" smtClean="0"/>
              <a:t>和</a:t>
            </a:r>
            <a:r>
              <a:rPr lang="en-US" i="1" dirty="0" err="1" smtClean="0"/>
              <a:t>s</a:t>
            </a:r>
            <a:r>
              <a:rPr lang="en-US" i="1" baseline="-25000" dirty="0" err="1" smtClean="0"/>
              <a:t>k</a:t>
            </a:r>
            <a:r>
              <a:rPr lang="en-US" altLang="zh-CN" dirty="0" smtClean="0"/>
              <a:t>(</a:t>
            </a:r>
            <a:r>
              <a:rPr lang="en-US" dirty="0" smtClean="0"/>
              <a:t>0</a:t>
            </a:r>
            <a:r>
              <a:rPr lang="en-US" altLang="zh-CN" dirty="0" smtClean="0"/>
              <a:t>)=</a:t>
            </a:r>
            <a:r>
              <a:rPr lang="en-US" dirty="0" smtClean="0"/>
              <a:t>1-</a:t>
            </a:r>
            <a:r>
              <a:rPr lang="en-US" i="1" dirty="0" smtClean="0"/>
              <a:t>i</a:t>
            </a:r>
            <a:r>
              <a:rPr lang="en-US" baseline="30000" dirty="0" smtClean="0"/>
              <a:t>0</a:t>
            </a:r>
            <a:r>
              <a:rPr lang="zh-CN" altLang="en-US" dirty="0" smtClean="0"/>
              <a:t>。在极限</a:t>
            </a:r>
            <a:r>
              <a:rPr lang="en-US" i="1" dirty="0" smtClean="0"/>
              <a:t>i</a:t>
            </a:r>
            <a:r>
              <a:rPr lang="en-US" baseline="30000" dirty="0" smtClean="0"/>
              <a:t>0</a:t>
            </a:r>
            <a:r>
              <a:rPr lang="zh-CN" altLang="en-US" dirty="0" smtClean="0"/>
              <a:t>→</a:t>
            </a:r>
            <a:r>
              <a:rPr lang="en-US" dirty="0" smtClean="0"/>
              <a:t>0</a:t>
            </a:r>
            <a:r>
              <a:rPr lang="zh-CN" altLang="en-US" dirty="0" smtClean="0"/>
              <a:t>时，我们可取</a:t>
            </a:r>
            <a:r>
              <a:rPr lang="en-US" i="1" dirty="0" err="1" smtClean="0"/>
              <a:t>i</a:t>
            </a:r>
            <a:r>
              <a:rPr lang="en-US" i="1" baseline="-25000" dirty="0" err="1" smtClean="0"/>
              <a:t>k</a:t>
            </a:r>
            <a:r>
              <a:rPr lang="en-US" altLang="zh-CN" dirty="0" smtClean="0"/>
              <a:t>(</a:t>
            </a:r>
            <a:r>
              <a:rPr lang="en-US" dirty="0" smtClean="0"/>
              <a:t>0</a:t>
            </a:r>
            <a:r>
              <a:rPr lang="en-US" altLang="zh-CN" dirty="0" smtClean="0"/>
              <a:t>)</a:t>
            </a:r>
            <a:r>
              <a:rPr lang="zh-CN" altLang="en-US" dirty="0" smtClean="0"/>
              <a:t>≈</a:t>
            </a:r>
            <a:r>
              <a:rPr lang="en-US" dirty="0" smtClean="0"/>
              <a:t>0</a:t>
            </a:r>
            <a:r>
              <a:rPr lang="zh-CN" altLang="en-US" dirty="0" smtClean="0"/>
              <a:t>，</a:t>
            </a:r>
            <a:r>
              <a:rPr lang="en-US" i="1" dirty="0" err="1" smtClean="0"/>
              <a:t>s</a:t>
            </a:r>
            <a:r>
              <a:rPr lang="en-US" i="1" baseline="-25000" dirty="0" err="1" smtClean="0"/>
              <a:t>k</a:t>
            </a:r>
            <a:r>
              <a:rPr lang="en-US" altLang="zh-CN" dirty="0" smtClean="0"/>
              <a:t>(</a:t>
            </a:r>
            <a:r>
              <a:rPr lang="en-US" dirty="0" smtClean="0"/>
              <a:t>0</a:t>
            </a:r>
            <a:r>
              <a:rPr lang="en-US" altLang="zh-CN" dirty="0" smtClean="0"/>
              <a:t>)</a:t>
            </a:r>
            <a:r>
              <a:rPr lang="zh-CN" altLang="en-US" dirty="0" smtClean="0"/>
              <a:t>≈</a:t>
            </a:r>
            <a:r>
              <a:rPr lang="en-US" dirty="0" smtClean="0"/>
              <a:t>1</a:t>
            </a:r>
            <a:r>
              <a:rPr lang="zh-CN" altLang="en-US" dirty="0" smtClean="0"/>
              <a:t>。在该近似条件下，由演化方程的第一个方程可得：</a:t>
            </a:r>
            <a:endParaRPr lang="en-US" altLang="zh-CN" dirty="0" smtClean="0"/>
          </a:p>
          <a:p>
            <a:pPr algn="just" eaLnBrk="1" hangingPunct="1"/>
            <a:r>
              <a:rPr lang="zh-CN" altLang="en-US" dirty="0" smtClean="0"/>
              <a:t>其中，</a:t>
            </a:r>
            <a:r>
              <a:rPr lang="en-US" dirty="0" smtClean="0"/>
              <a:t> </a:t>
            </a:r>
            <a:r>
              <a:rPr lang="zh-CN" altLang="en-US" dirty="0" smtClean="0"/>
              <a:t>为如下的辅助函数</a:t>
            </a:r>
            <a:r>
              <a:rPr lang="en-US" altLang="zh-CN" dirty="0" smtClean="0"/>
              <a:t>(</a:t>
            </a:r>
            <a:r>
              <a:rPr lang="zh-CN" altLang="en-US" dirty="0" smtClean="0"/>
              <a:t>考虑演化方程的第三个方程</a:t>
            </a:r>
            <a:r>
              <a:rPr lang="en-US" altLang="zh-CN" dirty="0" smtClean="0"/>
              <a:t>)</a:t>
            </a:r>
            <a:r>
              <a:rPr lang="zh-CN" altLang="en-US" dirty="0" smtClean="0"/>
              <a:t>：</a:t>
            </a:r>
            <a:endParaRPr lang="en-US" altLang="zh-CN" dirty="0" smtClean="0"/>
          </a:p>
          <a:p>
            <a:pPr algn="just" eaLnBrk="1" hangingPunct="1"/>
            <a:r>
              <a:rPr lang="zh-CN" altLang="en-US" dirty="0" smtClean="0"/>
              <a:t>其导数可简化为：</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由此我们得到了关于</a:t>
            </a:r>
            <a:r>
              <a:rPr lang="en-US" dirty="0" smtClean="0"/>
              <a:t>    </a:t>
            </a:r>
            <a:r>
              <a:rPr lang="zh-CN" altLang="en-US" dirty="0" smtClean="0"/>
              <a:t>的一个自治方程，它在给定的</a:t>
            </a:r>
            <a:r>
              <a:rPr lang="en-US" i="1" dirty="0" smtClean="0"/>
              <a:t>P</a:t>
            </a:r>
            <a:r>
              <a:rPr lang="en-US" altLang="zh-CN" dirty="0" smtClean="0"/>
              <a:t>(</a:t>
            </a:r>
            <a:r>
              <a:rPr lang="en-US" i="1" dirty="0" smtClean="0"/>
              <a:t>k</a:t>
            </a:r>
            <a:r>
              <a:rPr lang="en-US" altLang="zh-CN" dirty="0" smtClean="0"/>
              <a:t>)</a:t>
            </a:r>
            <a:r>
              <a:rPr lang="zh-CN" altLang="en-US" dirty="0" smtClean="0"/>
              <a:t>条件下可以求解。一旦得到   </a:t>
            </a:r>
            <a:r>
              <a:rPr lang="en-US" dirty="0" smtClean="0"/>
              <a:t> </a:t>
            </a:r>
            <a:r>
              <a:rPr lang="zh-CN" altLang="en-US" dirty="0" smtClean="0"/>
              <a:t>，就可以得到               </a:t>
            </a:r>
            <a:r>
              <a:rPr lang="en-US" dirty="0" smtClean="0"/>
              <a:t> </a:t>
            </a:r>
            <a:r>
              <a:rPr lang="zh-CN" altLang="en-US" dirty="0" smtClean="0"/>
              <a:t>，从而由  </a:t>
            </a:r>
            <a:r>
              <a:rPr lang="en-US" dirty="0" smtClean="0"/>
              <a:t>              </a:t>
            </a:r>
            <a:r>
              <a:rPr lang="zh-CN" altLang="en-US" dirty="0" smtClean="0"/>
              <a:t>可得：</a:t>
            </a:r>
            <a:endParaRPr lang="en-US" altLang="zh-CN" dirty="0" smtClean="0"/>
          </a:p>
          <a:p>
            <a:pPr algn="just" eaLnBrk="1" hangingPunct="1"/>
            <a:endParaRPr lang="zh-CN" altLang="en-US" dirty="0" smtClean="0"/>
          </a:p>
        </p:txBody>
      </p:sp>
      <p:sp>
        <p:nvSpPr>
          <p:cNvPr id="3584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844" name="Object 4"/>
          <p:cNvGraphicFramePr>
            <a:graphicFrameLocks noChangeAspect="1"/>
          </p:cNvGraphicFramePr>
          <p:nvPr/>
        </p:nvGraphicFramePr>
        <p:xfrm>
          <a:off x="3571868" y="3214686"/>
          <a:ext cx="1300172" cy="357190"/>
        </p:xfrm>
        <a:graphic>
          <a:graphicData uri="http://schemas.openxmlformats.org/presentationml/2006/ole">
            <p:oleObj spid="_x0000_s35844" name="Equation" r:id="rId3" imgW="863225" imgH="241195" progId="Equation.DSMT4">
              <p:embed/>
            </p:oleObj>
          </a:graphicData>
        </a:graphic>
      </p:graphicFrame>
      <p:sp>
        <p:nvSpPr>
          <p:cNvPr id="3584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846" name="Object 6"/>
          <p:cNvGraphicFramePr>
            <a:graphicFrameLocks noChangeAspect="1"/>
          </p:cNvGraphicFramePr>
          <p:nvPr/>
        </p:nvGraphicFramePr>
        <p:xfrm>
          <a:off x="3167053" y="3571876"/>
          <a:ext cx="2833707" cy="500066"/>
        </p:xfrm>
        <a:graphic>
          <a:graphicData uri="http://schemas.openxmlformats.org/presentationml/2006/ole">
            <p:oleObj spid="_x0000_s35846" name="Equation" r:id="rId4" imgW="2374900" imgH="419100" progId="Equation.DSMT4">
              <p:embed/>
            </p:oleObj>
          </a:graphicData>
        </a:graphic>
      </p:graphicFrame>
      <p:sp>
        <p:nvSpPr>
          <p:cNvPr id="3584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848" name="Object 8"/>
          <p:cNvGraphicFramePr>
            <a:graphicFrameLocks noChangeAspect="1"/>
          </p:cNvGraphicFramePr>
          <p:nvPr/>
        </p:nvGraphicFramePr>
        <p:xfrm>
          <a:off x="2714612" y="4071942"/>
          <a:ext cx="4321558" cy="1000132"/>
        </p:xfrm>
        <a:graphic>
          <a:graphicData uri="http://schemas.openxmlformats.org/presentationml/2006/ole">
            <p:oleObj spid="_x0000_s35848" name="Equation" r:id="rId5" imgW="3708400" imgH="863600" progId="Equation.DSMT4">
              <p:embed/>
            </p:oleObj>
          </a:graphicData>
        </a:graphic>
      </p:graphicFrame>
      <p:sp>
        <p:nvSpPr>
          <p:cNvPr id="3585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850" name="Object 10"/>
          <p:cNvGraphicFramePr>
            <a:graphicFrameLocks noChangeAspect="1"/>
          </p:cNvGraphicFramePr>
          <p:nvPr/>
        </p:nvGraphicFramePr>
        <p:xfrm>
          <a:off x="3714744" y="5000636"/>
          <a:ext cx="357190" cy="261023"/>
        </p:xfrm>
        <a:graphic>
          <a:graphicData uri="http://schemas.openxmlformats.org/presentationml/2006/ole">
            <p:oleObj spid="_x0000_s35850" name="Equation" r:id="rId6" imgW="279279" imgH="203112" progId="Equation.DSMT4">
              <p:embed/>
            </p:oleObj>
          </a:graphicData>
        </a:graphic>
      </p:graphicFrame>
      <p:graphicFrame>
        <p:nvGraphicFramePr>
          <p:cNvPr id="35852" name="Object 12"/>
          <p:cNvGraphicFramePr>
            <a:graphicFrameLocks noChangeAspect="1"/>
          </p:cNvGraphicFramePr>
          <p:nvPr/>
        </p:nvGraphicFramePr>
        <p:xfrm>
          <a:off x="5715008" y="5357826"/>
          <a:ext cx="357188" cy="260350"/>
        </p:xfrm>
        <a:graphic>
          <a:graphicData uri="http://schemas.openxmlformats.org/presentationml/2006/ole">
            <p:oleObj spid="_x0000_s35852" name="Equation" r:id="rId7" imgW="279279" imgH="203112" progId="Equation.DSMT4">
              <p:embed/>
            </p:oleObj>
          </a:graphicData>
        </a:graphic>
      </p:graphicFrame>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853" name="Object 13"/>
          <p:cNvGraphicFramePr>
            <a:graphicFrameLocks noChangeAspect="1"/>
          </p:cNvGraphicFramePr>
          <p:nvPr/>
        </p:nvGraphicFramePr>
        <p:xfrm>
          <a:off x="1214414" y="5715016"/>
          <a:ext cx="1071570" cy="357190"/>
        </p:xfrm>
        <a:graphic>
          <a:graphicData uri="http://schemas.openxmlformats.org/presentationml/2006/ole">
            <p:oleObj spid="_x0000_s35853" name="Equation" r:id="rId8" imgW="799753" imgH="266584" progId="Equation.DSMT4">
              <p:embed/>
            </p:oleObj>
          </a:graphicData>
        </a:graphic>
      </p:graphicFrame>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855" name="Object 15"/>
          <p:cNvGraphicFramePr>
            <a:graphicFrameLocks noChangeAspect="1"/>
          </p:cNvGraphicFramePr>
          <p:nvPr/>
        </p:nvGraphicFramePr>
        <p:xfrm>
          <a:off x="3714744" y="5760281"/>
          <a:ext cx="1298873" cy="285752"/>
        </p:xfrm>
        <a:graphic>
          <a:graphicData uri="http://schemas.openxmlformats.org/presentationml/2006/ole">
            <p:oleObj spid="_x0000_s35855" name="Equation" r:id="rId9" imgW="1066800" imgH="228600" progId="Equation.DSMT4">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4.2.3  </a:t>
            </a:r>
            <a:r>
              <a:rPr lang="zh-CN" altLang="en-US" dirty="0" smtClean="0"/>
              <a:t>非均匀网中的流行病传播</a:t>
            </a:r>
            <a:endParaRPr lang="zh-CN" altLang="en-US" dirty="0"/>
          </a:p>
        </p:txBody>
      </p:sp>
      <p:sp>
        <p:nvSpPr>
          <p:cNvPr id="36867" name="内容占位符 2"/>
          <p:cNvSpPr>
            <a:spLocks noGrp="1"/>
          </p:cNvSpPr>
          <p:nvPr>
            <p:ph sz="quarter" idx="1"/>
          </p:nvPr>
        </p:nvSpPr>
        <p:spPr>
          <a:xfrm>
            <a:off x="457200" y="1857364"/>
            <a:ext cx="7467600" cy="4616461"/>
          </a:xfrm>
        </p:spPr>
        <p:txBody>
          <a:bodyPr/>
          <a:lstStyle/>
          <a:p>
            <a:pPr algn="just" eaLnBrk="1" hangingPunct="1"/>
            <a:r>
              <a:rPr lang="zh-CN" altLang="en-US" dirty="0" smtClean="0"/>
              <a:t>由于</a:t>
            </a:r>
            <a:r>
              <a:rPr lang="en-US" dirty="0" smtClean="0"/>
              <a:t>          </a:t>
            </a:r>
            <a:r>
              <a:rPr lang="zh-CN" altLang="en-US" dirty="0" smtClean="0"/>
              <a:t>得到</a:t>
            </a:r>
            <a:r>
              <a:rPr lang="en-US" dirty="0" smtClean="0"/>
              <a:t>               </a:t>
            </a:r>
            <a:r>
              <a:rPr lang="zh-CN" altLang="en-US" dirty="0" smtClean="0"/>
              <a:t>，从而可以得到关于</a:t>
            </a:r>
            <a:r>
              <a:rPr lang="en-US" dirty="0" smtClean="0"/>
              <a:t>    </a:t>
            </a:r>
            <a:r>
              <a:rPr lang="zh-CN" altLang="en-US" dirty="0" smtClean="0"/>
              <a:t>的自治方程：</a:t>
            </a:r>
            <a:endParaRPr lang="en-US" altLang="zh-CN" dirty="0" smtClean="0"/>
          </a:p>
          <a:p>
            <a:pPr algn="just" eaLnBrk="1" hangingPunct="1"/>
            <a:endParaRPr lang="en-US" altLang="zh-CN" dirty="0" smtClean="0"/>
          </a:p>
          <a:p>
            <a:pPr algn="just" eaLnBrk="1" hangingPunct="1"/>
            <a:r>
              <a:rPr lang="zh-CN" altLang="en-US" dirty="0" smtClean="0"/>
              <a:t>为了得到非平凡解</a:t>
            </a:r>
            <a:r>
              <a:rPr lang="en-US" altLang="zh-CN" dirty="0" smtClean="0"/>
              <a:t>(</a:t>
            </a:r>
            <a:r>
              <a:rPr lang="zh-CN" altLang="en-US" dirty="0" smtClean="0"/>
              <a:t>非零解</a:t>
            </a:r>
            <a:r>
              <a:rPr lang="en-US" altLang="zh-CN" dirty="0" smtClean="0"/>
              <a:t>)</a:t>
            </a:r>
            <a:r>
              <a:rPr lang="zh-CN" altLang="en-US" dirty="0" smtClean="0"/>
              <a:t>，必须满足如下条件：</a:t>
            </a:r>
            <a:endParaRPr lang="en-US" altLang="zh-CN" dirty="0" smtClean="0"/>
          </a:p>
          <a:p>
            <a:pPr algn="just" eaLnBrk="1" hangingPunct="1"/>
            <a:endParaRPr lang="en-US" altLang="zh-CN" dirty="0" smtClean="0"/>
          </a:p>
          <a:p>
            <a:pPr algn="just" eaLnBrk="1" hangingPunct="1"/>
            <a:r>
              <a:rPr lang="zh-CN" altLang="en-US" dirty="0" smtClean="0"/>
              <a:t>于是</a:t>
            </a:r>
            <a:endParaRPr lang="en-US" altLang="zh-CN" dirty="0" smtClean="0"/>
          </a:p>
          <a:p>
            <a:pPr algn="just" eaLnBrk="1" hangingPunct="1"/>
            <a:endParaRPr lang="en-US" altLang="zh-CN" dirty="0" smtClean="0"/>
          </a:p>
          <a:p>
            <a:pPr algn="just" eaLnBrk="1" hangingPunct="1"/>
            <a:r>
              <a:rPr lang="zh-CN" altLang="en-US" dirty="0" smtClean="0"/>
              <a:t>从而得到阈值为</a:t>
            </a:r>
            <a:endParaRPr lang="en-US" altLang="zh-CN" dirty="0" smtClean="0"/>
          </a:p>
          <a:p>
            <a:pPr algn="just" eaLnBrk="1" hangingPunct="1"/>
            <a:endParaRPr lang="en-US" altLang="zh-CN" dirty="0" smtClean="0"/>
          </a:p>
          <a:p>
            <a:pPr algn="just" eaLnBrk="1" hangingPunct="1"/>
            <a:r>
              <a:rPr lang="zh-CN" altLang="en-US" dirty="0" smtClean="0"/>
              <a:t>这个结果与</a:t>
            </a:r>
            <a:r>
              <a:rPr lang="en-US" dirty="0" smtClean="0"/>
              <a:t>SIS</a:t>
            </a:r>
            <a:r>
              <a:rPr lang="zh-CN" altLang="en-US" dirty="0" smtClean="0"/>
              <a:t>模型完全相同。</a:t>
            </a:r>
          </a:p>
        </p:txBody>
      </p:sp>
      <p:sp>
        <p:nvSpPr>
          <p:cNvPr id="368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6877" name="Object 13"/>
          <p:cNvGraphicFramePr>
            <a:graphicFrameLocks noChangeAspect="1"/>
          </p:cNvGraphicFramePr>
          <p:nvPr/>
        </p:nvGraphicFramePr>
        <p:xfrm>
          <a:off x="3143240" y="1428736"/>
          <a:ext cx="1794880" cy="428628"/>
        </p:xfrm>
        <a:graphic>
          <a:graphicData uri="http://schemas.openxmlformats.org/presentationml/2006/ole">
            <p:oleObj spid="_x0000_s36877" name="Equation" r:id="rId3" imgW="1435100" imgH="342900" progId="Equation.DSMT4">
              <p:embed/>
            </p:oleObj>
          </a:graphicData>
        </a:graphic>
      </p:graphicFrame>
      <p:sp>
        <p:nvSpPr>
          <p:cNvPr id="368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79" name="Object 15"/>
          <p:cNvGraphicFramePr>
            <a:graphicFrameLocks noChangeAspect="1"/>
          </p:cNvGraphicFramePr>
          <p:nvPr/>
        </p:nvGraphicFramePr>
        <p:xfrm>
          <a:off x="1428727" y="1928802"/>
          <a:ext cx="727369" cy="285752"/>
        </p:xfrm>
        <a:graphic>
          <a:graphicData uri="http://schemas.openxmlformats.org/presentationml/2006/ole">
            <p:oleObj spid="_x0000_s36879" name="Equation" r:id="rId4" imgW="596900" imgH="228600" progId="Equation.DSMT4">
              <p:embed/>
            </p:oleObj>
          </a:graphicData>
        </a:graphic>
      </p:graphicFrame>
      <p:sp>
        <p:nvSpPr>
          <p:cNvPr id="3688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81" name="Object 17"/>
          <p:cNvGraphicFramePr>
            <a:graphicFrameLocks noChangeAspect="1"/>
          </p:cNvGraphicFramePr>
          <p:nvPr/>
        </p:nvGraphicFramePr>
        <p:xfrm>
          <a:off x="3143240" y="1857364"/>
          <a:ext cx="928694" cy="429521"/>
        </p:xfrm>
        <a:graphic>
          <a:graphicData uri="http://schemas.openxmlformats.org/presentationml/2006/ole">
            <p:oleObj spid="_x0000_s36881" name="Equation" r:id="rId5" imgW="850531" imgH="393529" progId="Equation.DSMT4">
              <p:embed/>
            </p:oleObj>
          </a:graphicData>
        </a:graphic>
      </p:graphicFrame>
      <p:sp>
        <p:nvSpPr>
          <p:cNvPr id="3688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83" name="Object 19"/>
          <p:cNvGraphicFramePr>
            <a:graphicFrameLocks noChangeAspect="1"/>
          </p:cNvGraphicFramePr>
          <p:nvPr/>
        </p:nvGraphicFramePr>
        <p:xfrm>
          <a:off x="7215206" y="1910696"/>
          <a:ext cx="285752" cy="369797"/>
        </p:xfrm>
        <a:graphic>
          <a:graphicData uri="http://schemas.openxmlformats.org/presentationml/2006/ole">
            <p:oleObj spid="_x0000_s36883" name="Equation" r:id="rId6" imgW="177646" imgH="228402" progId="Equation.DSMT4">
              <p:embed/>
            </p:oleObj>
          </a:graphicData>
        </a:graphic>
      </p:graphicFrame>
      <p:sp>
        <p:nvSpPr>
          <p:cNvPr id="3688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85" name="Object 21"/>
          <p:cNvGraphicFramePr>
            <a:graphicFrameLocks noChangeAspect="1"/>
          </p:cNvGraphicFramePr>
          <p:nvPr/>
        </p:nvGraphicFramePr>
        <p:xfrm>
          <a:off x="2285984" y="2285992"/>
          <a:ext cx="2329978" cy="571504"/>
        </p:xfrm>
        <a:graphic>
          <a:graphicData uri="http://schemas.openxmlformats.org/presentationml/2006/ole">
            <p:oleObj spid="_x0000_s36885" name="Equation" r:id="rId7" imgW="1701800" imgH="419100" progId="Equation.DSMT4">
              <p:embed/>
            </p:oleObj>
          </a:graphicData>
        </a:graphic>
      </p:graphicFrame>
      <p:sp>
        <p:nvSpPr>
          <p:cNvPr id="3688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87" name="Object 23"/>
          <p:cNvGraphicFramePr>
            <a:graphicFrameLocks noChangeAspect="1"/>
          </p:cNvGraphicFramePr>
          <p:nvPr/>
        </p:nvGraphicFramePr>
        <p:xfrm>
          <a:off x="3071801" y="3500438"/>
          <a:ext cx="2812871" cy="642942"/>
        </p:xfrm>
        <a:graphic>
          <a:graphicData uri="http://schemas.openxmlformats.org/presentationml/2006/ole">
            <p:oleObj spid="_x0000_s36887" name="Equation" r:id="rId8" imgW="2235200" imgH="508000" progId="Equation.DSMT4">
              <p:embed/>
            </p:oleObj>
          </a:graphicData>
        </a:graphic>
      </p:graphicFrame>
      <p:sp>
        <p:nvSpPr>
          <p:cNvPr id="3689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89" name="Object 25"/>
          <p:cNvGraphicFramePr>
            <a:graphicFrameLocks noChangeAspect="1"/>
          </p:cNvGraphicFramePr>
          <p:nvPr/>
        </p:nvGraphicFramePr>
        <p:xfrm>
          <a:off x="3214678" y="4214818"/>
          <a:ext cx="2754942" cy="571504"/>
        </p:xfrm>
        <a:graphic>
          <a:graphicData uri="http://schemas.openxmlformats.org/presentationml/2006/ole">
            <p:oleObj spid="_x0000_s36889" name="Equation" r:id="rId9" imgW="2019300" imgH="419100" progId="Equation.DSMT4">
              <p:embed/>
            </p:oleObj>
          </a:graphicData>
        </a:graphic>
      </p:graphicFrame>
      <p:sp>
        <p:nvSpPr>
          <p:cNvPr id="3689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91" name="Object 27"/>
          <p:cNvGraphicFramePr>
            <a:graphicFrameLocks noChangeAspect="1"/>
          </p:cNvGraphicFramePr>
          <p:nvPr/>
        </p:nvGraphicFramePr>
        <p:xfrm>
          <a:off x="3000364" y="4857760"/>
          <a:ext cx="946071" cy="500066"/>
        </p:xfrm>
        <a:graphic>
          <a:graphicData uri="http://schemas.openxmlformats.org/presentationml/2006/ole">
            <p:oleObj spid="_x0000_s36891" name="Equation" r:id="rId10" imgW="736280" imgH="393529" progId="Equation.DSMT4">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4.2.3  </a:t>
            </a:r>
            <a:r>
              <a:rPr lang="zh-CN" altLang="en-US" dirty="0" smtClean="0"/>
              <a:t>非均匀网中的流行病传播</a:t>
            </a:r>
            <a:endParaRPr lang="zh-CN" altLang="en-US" dirty="0"/>
          </a:p>
        </p:txBody>
      </p:sp>
      <p:sp>
        <p:nvSpPr>
          <p:cNvPr id="37891" name="内容占位符 2"/>
          <p:cNvSpPr>
            <a:spLocks noGrp="1"/>
          </p:cNvSpPr>
          <p:nvPr>
            <p:ph sz="quarter" idx="1"/>
          </p:nvPr>
        </p:nvSpPr>
        <p:spPr>
          <a:xfrm>
            <a:off x="457200" y="1600200"/>
            <a:ext cx="7467600" cy="4873625"/>
          </a:xfrm>
        </p:spPr>
        <p:txBody>
          <a:bodyPr/>
          <a:lstStyle/>
          <a:p>
            <a:pPr algn="just" eaLnBrk="1" hangingPunct="1"/>
            <a:r>
              <a:rPr lang="en-US" altLang="zh-CN" dirty="0" smtClean="0"/>
              <a:t>【</a:t>
            </a:r>
            <a:r>
              <a:rPr lang="zh-CN" altLang="en-US" b="1" dirty="0" smtClean="0"/>
              <a:t>例</a:t>
            </a:r>
            <a:r>
              <a:rPr lang="en-US" b="1" dirty="0" smtClean="0"/>
              <a:t>4.2</a:t>
            </a:r>
            <a:r>
              <a:rPr lang="en-US" altLang="zh-CN" dirty="0" smtClean="0"/>
              <a:t>】</a:t>
            </a:r>
            <a:r>
              <a:rPr lang="zh-CN" altLang="en-US" dirty="0" smtClean="0"/>
              <a:t>已知</a:t>
            </a:r>
            <a:r>
              <a:rPr lang="en-US" dirty="0" smtClean="0"/>
              <a:t>BA</a:t>
            </a:r>
            <a:r>
              <a:rPr lang="zh-CN" altLang="en-US" dirty="0" smtClean="0"/>
              <a:t>无标度网络在迭代次数趋向无穷大时的度分布特性</a:t>
            </a:r>
            <a:r>
              <a:rPr lang="en-US" i="1" dirty="0" smtClean="0"/>
              <a:t>P</a:t>
            </a:r>
            <a:r>
              <a:rPr lang="en-US" altLang="zh-CN" dirty="0" smtClean="0"/>
              <a:t>(</a:t>
            </a:r>
            <a:r>
              <a:rPr lang="en-US" i="1" dirty="0" smtClean="0"/>
              <a:t>k</a:t>
            </a:r>
            <a:r>
              <a:rPr lang="en-US" altLang="zh-CN" dirty="0" smtClean="0"/>
              <a:t>)=</a:t>
            </a:r>
            <a:r>
              <a:rPr lang="en-US" dirty="0" smtClean="0"/>
              <a:t>2</a:t>
            </a:r>
            <a:r>
              <a:rPr lang="en-US" i="1" dirty="0" smtClean="0"/>
              <a:t>m</a:t>
            </a:r>
            <a:r>
              <a:rPr lang="en-US" baseline="30000" dirty="0" smtClean="0"/>
              <a:t>2</a:t>
            </a:r>
            <a:r>
              <a:rPr lang="en-US" i="1" dirty="0" smtClean="0"/>
              <a:t>k</a:t>
            </a:r>
            <a:r>
              <a:rPr lang="en-US" baseline="30000" dirty="0" smtClean="0"/>
              <a:t>-3</a:t>
            </a:r>
            <a:r>
              <a:rPr lang="zh-CN" altLang="en-US" dirty="0" smtClean="0"/>
              <a:t>，其中</a:t>
            </a:r>
            <a:r>
              <a:rPr lang="en-US" i="1" dirty="0" smtClean="0"/>
              <a:t>m</a:t>
            </a:r>
            <a:r>
              <a:rPr lang="zh-CN" altLang="en-US" dirty="0" smtClean="0"/>
              <a:t>为</a:t>
            </a:r>
            <a:r>
              <a:rPr lang="en-US" dirty="0" smtClean="0"/>
              <a:t>BA</a:t>
            </a:r>
            <a:r>
              <a:rPr lang="zh-CN" altLang="en-US" dirty="0" smtClean="0"/>
              <a:t>网络每次迭代增加的边数。基于</a:t>
            </a:r>
            <a:r>
              <a:rPr lang="en-US" dirty="0" smtClean="0"/>
              <a:t>SIS</a:t>
            </a:r>
            <a:r>
              <a:rPr lang="zh-CN" altLang="en-US" dirty="0" smtClean="0"/>
              <a:t>传播模型，求</a:t>
            </a:r>
            <a:r>
              <a:rPr lang="en-US" dirty="0" smtClean="0"/>
              <a:t>BA</a:t>
            </a:r>
            <a:r>
              <a:rPr lang="zh-CN" altLang="en-US" dirty="0" smtClean="0"/>
              <a:t>网络的感染个体稳态密度</a:t>
            </a:r>
            <a:r>
              <a:rPr lang="en-US" i="1" dirty="0" smtClean="0"/>
              <a:t>ρ</a:t>
            </a:r>
            <a:r>
              <a:rPr lang="zh-CN" altLang="en-US" dirty="0" smtClean="0"/>
              <a:t>与有效传染率</a:t>
            </a:r>
            <a:r>
              <a:rPr lang="en-US" i="1" dirty="0" smtClean="0"/>
              <a:t>λ</a:t>
            </a:r>
            <a:r>
              <a:rPr lang="zh-CN" altLang="en-US" dirty="0" smtClean="0"/>
              <a:t>的关系，并说明其传播阈值为</a:t>
            </a:r>
            <a:r>
              <a:rPr lang="en-US" dirty="0" smtClean="0"/>
              <a:t>0</a:t>
            </a:r>
            <a:r>
              <a:rPr lang="zh-CN" altLang="en-US" dirty="0" smtClean="0"/>
              <a:t>。</a:t>
            </a:r>
            <a:endParaRPr lang="en-US" altLang="zh-CN" dirty="0" smtClean="0"/>
          </a:p>
          <a:p>
            <a:pPr algn="just" eaLnBrk="1" hangingPunct="1"/>
            <a:r>
              <a:rPr lang="zh-CN" altLang="en-US" dirty="0" smtClean="0"/>
              <a:t>解：根据</a:t>
            </a:r>
            <a:r>
              <a:rPr lang="en-US" dirty="0" smtClean="0"/>
              <a:t>BA</a:t>
            </a:r>
            <a:r>
              <a:rPr lang="zh-CN" altLang="en-US" dirty="0" smtClean="0"/>
              <a:t>无标度网络的度分布，可以求得：</a:t>
            </a:r>
            <a:endParaRPr lang="en-US" altLang="zh-CN" dirty="0" smtClean="0"/>
          </a:p>
          <a:p>
            <a:pPr algn="just" eaLnBrk="1" hangingPunct="1"/>
            <a:endParaRPr lang="en-US" altLang="zh-CN" dirty="0" smtClean="0"/>
          </a:p>
          <a:p>
            <a:pPr algn="just" eaLnBrk="1" hangingPunct="1"/>
            <a:r>
              <a:rPr lang="zh-CN" altLang="en-US" dirty="0" smtClean="0"/>
              <a:t>可得：</a:t>
            </a:r>
            <a:endParaRPr lang="en-US" altLang="zh-CN" dirty="0" smtClean="0"/>
          </a:p>
          <a:p>
            <a:pPr algn="just" eaLnBrk="1" hangingPunct="1"/>
            <a:endParaRPr lang="en-US" altLang="zh-CN" dirty="0" smtClean="0"/>
          </a:p>
          <a:p>
            <a:pPr algn="just" eaLnBrk="1" hangingPunct="1"/>
            <a:r>
              <a:rPr lang="zh-CN" altLang="en-US" dirty="0" smtClean="0"/>
              <a:t>由此求得</a:t>
            </a:r>
            <a:r>
              <a:rPr lang="en-US" dirty="0" smtClean="0"/>
              <a:t>Θ</a:t>
            </a:r>
            <a:r>
              <a:rPr lang="en-US" altLang="zh-CN" dirty="0" smtClean="0"/>
              <a:t>(</a:t>
            </a:r>
            <a:r>
              <a:rPr lang="en-US" i="1" dirty="0" smtClean="0"/>
              <a:t>λ</a:t>
            </a:r>
            <a:r>
              <a:rPr lang="en-US" altLang="zh-CN" dirty="0" smtClean="0"/>
              <a:t>)</a:t>
            </a:r>
            <a:r>
              <a:rPr lang="zh-CN" altLang="en-US" dirty="0" smtClean="0"/>
              <a:t>的非平凡解</a:t>
            </a:r>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893" name="Object 5"/>
          <p:cNvGraphicFramePr>
            <a:graphicFrameLocks noChangeAspect="1"/>
          </p:cNvGraphicFramePr>
          <p:nvPr/>
        </p:nvGraphicFramePr>
        <p:xfrm>
          <a:off x="3071802" y="3929066"/>
          <a:ext cx="2666168" cy="357190"/>
        </p:xfrm>
        <a:graphic>
          <a:graphicData uri="http://schemas.openxmlformats.org/presentationml/2006/ole">
            <p:oleObj spid="_x0000_s37893" name="Equation" r:id="rId3" imgW="2501900" imgH="330200" progId="Equation.DSMT4">
              <p:embed/>
            </p:oleObj>
          </a:graphicData>
        </a:graphic>
      </p:graphicFrame>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895" name="Object 7"/>
          <p:cNvGraphicFramePr>
            <a:graphicFrameLocks noChangeAspect="1"/>
          </p:cNvGraphicFramePr>
          <p:nvPr/>
        </p:nvGraphicFramePr>
        <p:xfrm>
          <a:off x="2571736" y="4357694"/>
          <a:ext cx="3938744" cy="857256"/>
        </p:xfrm>
        <a:graphic>
          <a:graphicData uri="http://schemas.openxmlformats.org/presentationml/2006/ole">
            <p:oleObj spid="_x0000_s37895" name="Equation" r:id="rId4" imgW="4038600" imgH="889000" progId="Equation.DSMT4">
              <p:embed/>
            </p:oleObj>
          </a:graphicData>
        </a:graphic>
      </p:graphicFrame>
      <p:sp>
        <p:nvSpPr>
          <p:cNvPr id="378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897" name="Object 9"/>
          <p:cNvGraphicFramePr>
            <a:graphicFrameLocks noChangeAspect="1"/>
          </p:cNvGraphicFramePr>
          <p:nvPr/>
        </p:nvGraphicFramePr>
        <p:xfrm>
          <a:off x="3571868" y="5715016"/>
          <a:ext cx="1621836" cy="500066"/>
        </p:xfrm>
        <a:graphic>
          <a:graphicData uri="http://schemas.openxmlformats.org/presentationml/2006/ole">
            <p:oleObj spid="_x0000_s37897" name="Equation" r:id="rId5" imgW="1422400" imgH="444500" progId="Equation.DSMT4">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4.2.3  </a:t>
            </a:r>
            <a:r>
              <a:rPr lang="zh-CN" altLang="en-US" dirty="0" smtClean="0"/>
              <a:t>非均匀网中的流行病传播</a:t>
            </a:r>
            <a:endParaRPr lang="zh-CN" altLang="en-US" dirty="0"/>
          </a:p>
        </p:txBody>
      </p:sp>
      <p:sp>
        <p:nvSpPr>
          <p:cNvPr id="38915"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可求得感染个体的稳态密度</a:t>
            </a:r>
            <a:r>
              <a:rPr lang="en-US" i="1" dirty="0" smtClean="0"/>
              <a:t>ρ</a:t>
            </a:r>
            <a:r>
              <a:rPr lang="zh-CN" altLang="en-US" dirty="0" smtClean="0"/>
              <a:t>为：</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可求得感染个体的稳态密度</a:t>
            </a:r>
            <a:r>
              <a:rPr lang="en-US" i="1" dirty="0" smtClean="0"/>
              <a:t>ρ</a:t>
            </a:r>
            <a:r>
              <a:rPr lang="zh-CN" altLang="en-US" dirty="0" smtClean="0"/>
              <a:t>与有效传染率</a:t>
            </a:r>
            <a:r>
              <a:rPr lang="en-US" i="1" dirty="0" smtClean="0"/>
              <a:t>λ</a:t>
            </a:r>
            <a:r>
              <a:rPr lang="zh-CN" altLang="en-US" dirty="0" smtClean="0"/>
              <a:t>的关系：</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由上式可见，当且仅当</a:t>
            </a:r>
            <a:r>
              <a:rPr lang="en-US" i="1" dirty="0" smtClean="0"/>
              <a:t>λ</a:t>
            </a:r>
            <a:r>
              <a:rPr lang="en-US" altLang="zh-CN" dirty="0" smtClean="0"/>
              <a:t>=</a:t>
            </a:r>
            <a:r>
              <a:rPr lang="en-US" dirty="0" smtClean="0"/>
              <a:t>0</a:t>
            </a:r>
            <a:r>
              <a:rPr lang="zh-CN" altLang="en-US" dirty="0" smtClean="0"/>
              <a:t>时</a:t>
            </a:r>
            <a:r>
              <a:rPr lang="en-US" i="1" dirty="0" smtClean="0"/>
              <a:t>ρ</a:t>
            </a:r>
            <a:r>
              <a:rPr lang="en-US" altLang="zh-CN" dirty="0" smtClean="0"/>
              <a:t>=</a:t>
            </a:r>
            <a:r>
              <a:rPr lang="en-US" dirty="0" smtClean="0"/>
              <a:t>0</a:t>
            </a:r>
            <a:r>
              <a:rPr lang="zh-CN" altLang="en-US" dirty="0" smtClean="0"/>
              <a:t>，意味着</a:t>
            </a:r>
            <a:r>
              <a:rPr lang="en-US" dirty="0" smtClean="0"/>
              <a:t>BA</a:t>
            </a:r>
            <a:r>
              <a:rPr lang="zh-CN" altLang="en-US" dirty="0" smtClean="0"/>
              <a:t>网络的传播阈值</a:t>
            </a:r>
            <a:r>
              <a:rPr lang="en-US" i="1" dirty="0" err="1" smtClean="0"/>
              <a:t>λ</a:t>
            </a:r>
            <a:r>
              <a:rPr lang="en-US" i="1" baseline="-25000" dirty="0" err="1" smtClean="0"/>
              <a:t>c</a:t>
            </a:r>
            <a:r>
              <a:rPr lang="en-US" altLang="zh-CN" dirty="0" smtClean="0"/>
              <a:t>=</a:t>
            </a:r>
            <a:r>
              <a:rPr lang="en-US" dirty="0" smtClean="0"/>
              <a:t>0</a:t>
            </a:r>
            <a:r>
              <a:rPr lang="zh-CN" altLang="en-US" dirty="0" smtClean="0"/>
              <a:t>。</a:t>
            </a:r>
            <a:endParaRPr lang="en-US" altLang="zh-CN" dirty="0" smtClean="0"/>
          </a:p>
          <a:p>
            <a:pPr algn="just" eaLnBrk="1" hangingPunct="1"/>
            <a:r>
              <a:rPr lang="zh-CN" altLang="en-US" dirty="0" smtClean="0"/>
              <a:t>在</a:t>
            </a:r>
            <a:r>
              <a:rPr lang="en-US" dirty="0" smtClean="0"/>
              <a:t>SIS</a:t>
            </a:r>
            <a:r>
              <a:rPr lang="zh-CN" altLang="en-US" dirty="0" smtClean="0"/>
              <a:t>传播模型下，比较在相同平均度条件下</a:t>
            </a:r>
            <a:r>
              <a:rPr lang="en-US" dirty="0" smtClean="0"/>
              <a:t>WS</a:t>
            </a:r>
            <a:r>
              <a:rPr lang="zh-CN" altLang="en-US" dirty="0" smtClean="0"/>
              <a:t>小世界网络与</a:t>
            </a:r>
            <a:r>
              <a:rPr lang="en-US" dirty="0" smtClean="0"/>
              <a:t>BA</a:t>
            </a:r>
            <a:r>
              <a:rPr lang="zh-CN" altLang="en-US" dirty="0" smtClean="0"/>
              <a:t>无标度网络的传播规律</a:t>
            </a:r>
            <a:r>
              <a:rPr lang="en-US" altLang="zh-CN" dirty="0" smtClean="0"/>
              <a:t>(</a:t>
            </a:r>
            <a:r>
              <a:rPr lang="zh-CN" altLang="en-US" dirty="0" smtClean="0"/>
              <a:t>传染率</a:t>
            </a:r>
            <a:r>
              <a:rPr lang="en-US" i="1" dirty="0" smtClean="0"/>
              <a:t>λ</a:t>
            </a:r>
            <a:r>
              <a:rPr lang="zh-CN" altLang="en-US" dirty="0" smtClean="0"/>
              <a:t>和感染个体的稳态密度</a:t>
            </a:r>
            <a:r>
              <a:rPr lang="en-US" i="1" dirty="0" smtClean="0"/>
              <a:t>ρ</a:t>
            </a:r>
            <a:r>
              <a:rPr lang="zh-CN" altLang="en-US" dirty="0" smtClean="0"/>
              <a:t>的关系</a:t>
            </a:r>
            <a:r>
              <a:rPr lang="en-US" altLang="zh-CN" dirty="0" smtClean="0"/>
              <a:t>)</a:t>
            </a:r>
            <a:r>
              <a:rPr lang="zh-CN" altLang="en-US" dirty="0" smtClean="0"/>
              <a:t>，如下图</a:t>
            </a:r>
            <a:r>
              <a:rPr lang="en-US" altLang="zh-CN" dirty="0" smtClean="0"/>
              <a:t>4</a:t>
            </a:r>
            <a:r>
              <a:rPr lang="en-US" dirty="0" smtClean="0"/>
              <a:t>.2</a:t>
            </a:r>
            <a:r>
              <a:rPr lang="zh-CN" altLang="en-US" dirty="0" smtClean="0"/>
              <a:t>所示。</a:t>
            </a:r>
          </a:p>
        </p:txBody>
      </p:sp>
      <p:sp>
        <p:nvSpPr>
          <p:cNvPr id="389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916" name="Object 4"/>
          <p:cNvGraphicFramePr>
            <a:graphicFrameLocks noChangeAspect="1"/>
          </p:cNvGraphicFramePr>
          <p:nvPr/>
        </p:nvGraphicFramePr>
        <p:xfrm>
          <a:off x="2571736" y="2000240"/>
          <a:ext cx="3600279" cy="928694"/>
        </p:xfrm>
        <a:graphic>
          <a:graphicData uri="http://schemas.openxmlformats.org/presentationml/2006/ole">
            <p:oleObj spid="_x0000_s38916" name="Equation" r:id="rId3" imgW="3365500" imgH="863600" progId="Equation.DSMT4">
              <p:embed/>
            </p:oleObj>
          </a:graphicData>
        </a:graphic>
      </p:graphicFrame>
      <p:sp>
        <p:nvSpPr>
          <p:cNvPr id="389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918" name="Object 6"/>
          <p:cNvGraphicFramePr>
            <a:graphicFrameLocks noChangeAspect="1"/>
          </p:cNvGraphicFramePr>
          <p:nvPr/>
        </p:nvGraphicFramePr>
        <p:xfrm>
          <a:off x="3143240" y="3429000"/>
          <a:ext cx="2012170" cy="785818"/>
        </p:xfrm>
        <a:graphic>
          <a:graphicData uri="http://schemas.openxmlformats.org/presentationml/2006/ole">
            <p:oleObj spid="_x0000_s38918" name="Equation" r:id="rId4" imgW="2006600" imgH="787400" progId="Equation.DSMT4">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4.2.3  </a:t>
            </a:r>
            <a:r>
              <a:rPr lang="zh-CN" altLang="en-US" dirty="0" smtClean="0"/>
              <a:t>非均匀网中的流行病传播</a:t>
            </a:r>
            <a:endParaRPr lang="zh-CN" altLang="en-US" dirty="0"/>
          </a:p>
        </p:txBody>
      </p:sp>
      <p:sp>
        <p:nvSpPr>
          <p:cNvPr id="39939" name="内容占位符 2"/>
          <p:cNvSpPr>
            <a:spLocks noGrp="1"/>
          </p:cNvSpPr>
          <p:nvPr>
            <p:ph sz="quarter" idx="1"/>
          </p:nvPr>
        </p:nvSpPr>
        <p:spPr>
          <a:xfrm>
            <a:off x="457200" y="4429132"/>
            <a:ext cx="7686700" cy="1901817"/>
          </a:xfrm>
        </p:spPr>
        <p:txBody>
          <a:bodyPr/>
          <a:lstStyle/>
          <a:p>
            <a:pPr algn="just" eaLnBrk="1" hangingPunct="1"/>
            <a:r>
              <a:rPr lang="zh-CN" altLang="en-US" dirty="0" smtClean="0"/>
              <a:t>在图</a:t>
            </a:r>
            <a:r>
              <a:rPr lang="en-US" dirty="0" smtClean="0"/>
              <a:t>4.2</a:t>
            </a:r>
            <a:r>
              <a:rPr lang="zh-CN" altLang="en-US" dirty="0" smtClean="0"/>
              <a:t>中，</a:t>
            </a:r>
            <a:r>
              <a:rPr lang="en-US" dirty="0" smtClean="0"/>
              <a:t>BA</a:t>
            </a:r>
            <a:r>
              <a:rPr lang="zh-CN" altLang="en-US" dirty="0" smtClean="0"/>
              <a:t>无标度网络的参数</a:t>
            </a:r>
            <a:r>
              <a:rPr lang="en-US" i="1" dirty="0" smtClean="0"/>
              <a:t>m</a:t>
            </a:r>
            <a:r>
              <a:rPr lang="en-US" altLang="zh-CN" dirty="0" smtClean="0"/>
              <a:t>=</a:t>
            </a:r>
            <a:r>
              <a:rPr lang="en-US" dirty="0" smtClean="0"/>
              <a:t>3</a:t>
            </a:r>
            <a:r>
              <a:rPr lang="zh-CN" altLang="en-US" dirty="0" smtClean="0"/>
              <a:t>，其平均度为</a:t>
            </a:r>
            <a:r>
              <a:rPr lang="en-US" dirty="0" smtClean="0"/>
              <a:t>2</a:t>
            </a:r>
            <a:r>
              <a:rPr lang="en-US" i="1" dirty="0" smtClean="0"/>
              <a:t>m</a:t>
            </a:r>
            <a:r>
              <a:rPr lang="zh-CN" altLang="en-US" dirty="0" smtClean="0"/>
              <a:t>等于</a:t>
            </a:r>
            <a:r>
              <a:rPr lang="en-US" dirty="0" smtClean="0"/>
              <a:t>6</a:t>
            </a:r>
            <a:r>
              <a:rPr lang="zh-CN" altLang="en-US" dirty="0" smtClean="0"/>
              <a:t>，取</a:t>
            </a:r>
            <a:r>
              <a:rPr lang="en-US" dirty="0" smtClean="0"/>
              <a:t>WS</a:t>
            </a:r>
            <a:r>
              <a:rPr lang="zh-CN" altLang="en-US" dirty="0" smtClean="0"/>
              <a:t>小世界网络的参数＜</a:t>
            </a:r>
            <a:r>
              <a:rPr lang="en-US" i="1" dirty="0" smtClean="0"/>
              <a:t>k</a:t>
            </a:r>
            <a:r>
              <a:rPr lang="zh-CN" altLang="en-US" dirty="0" smtClean="0"/>
              <a:t>＞</a:t>
            </a:r>
            <a:r>
              <a:rPr lang="en-US" altLang="zh-CN" dirty="0" smtClean="0"/>
              <a:t>=</a:t>
            </a:r>
            <a:r>
              <a:rPr lang="en-US" dirty="0" smtClean="0"/>
              <a:t>6</a:t>
            </a:r>
            <a:r>
              <a:rPr lang="zh-CN" altLang="en-US" dirty="0" smtClean="0"/>
              <a:t>。可见，</a:t>
            </a:r>
            <a:r>
              <a:rPr lang="en-US" dirty="0" smtClean="0"/>
              <a:t>BA</a:t>
            </a:r>
            <a:r>
              <a:rPr lang="zh-CN" altLang="en-US" dirty="0" smtClean="0"/>
              <a:t>网络的传染率连续而平滑地过渡到</a:t>
            </a:r>
            <a:r>
              <a:rPr lang="en-US" dirty="0" smtClean="0"/>
              <a:t>0</a:t>
            </a:r>
            <a:r>
              <a:rPr lang="zh-CN" altLang="en-US" dirty="0" smtClean="0"/>
              <a:t>，说明无标度网络不存在正传播阈值。对于</a:t>
            </a:r>
            <a:r>
              <a:rPr lang="en-US" dirty="0" smtClean="0"/>
              <a:t>BA</a:t>
            </a:r>
            <a:r>
              <a:rPr lang="zh-CN" altLang="en-US" dirty="0" smtClean="0"/>
              <a:t>网络，只要传染率大于</a:t>
            </a:r>
            <a:r>
              <a:rPr lang="en-US" dirty="0" smtClean="0"/>
              <a:t>0</a:t>
            </a:r>
            <a:r>
              <a:rPr lang="zh-CN" altLang="en-US" dirty="0" smtClean="0"/>
              <a:t>，病毒都能传播并最终维持在一个稳定态，这也反映了</a:t>
            </a:r>
            <a:r>
              <a:rPr lang="en-US" dirty="0" smtClean="0"/>
              <a:t>BA</a:t>
            </a:r>
            <a:r>
              <a:rPr lang="zh-CN" altLang="en-US" dirty="0" smtClean="0"/>
              <a:t>网络对病毒传播的脆弱性。</a:t>
            </a:r>
          </a:p>
        </p:txBody>
      </p:sp>
      <p:sp>
        <p:nvSpPr>
          <p:cNvPr id="3994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9941" name="Group 5"/>
          <p:cNvGrpSpPr>
            <a:grpSpLocks/>
          </p:cNvGrpSpPr>
          <p:nvPr/>
        </p:nvGrpSpPr>
        <p:grpSpPr bwMode="auto">
          <a:xfrm>
            <a:off x="2428860" y="1428736"/>
            <a:ext cx="3714776" cy="2714644"/>
            <a:chOff x="3065" y="9064"/>
            <a:chExt cx="4159" cy="3038"/>
          </a:xfrm>
        </p:grpSpPr>
        <p:pic>
          <p:nvPicPr>
            <p:cNvPr id="39944" name="Picture 8"/>
            <p:cNvPicPr>
              <a:picLocks noChangeAspect="1" noChangeArrowheads="1"/>
            </p:cNvPicPr>
            <p:nvPr/>
          </p:nvPicPr>
          <p:blipFill>
            <a:blip r:embed="rId2"/>
            <a:srcRect/>
            <a:stretch>
              <a:fillRect/>
            </a:stretch>
          </p:blipFill>
          <p:spPr bwMode="auto">
            <a:xfrm>
              <a:off x="3220" y="9064"/>
              <a:ext cx="4004" cy="2865"/>
            </a:xfrm>
            <a:prstGeom prst="rect">
              <a:avLst/>
            </a:prstGeom>
            <a:noFill/>
          </p:spPr>
        </p:pic>
        <p:sp>
          <p:nvSpPr>
            <p:cNvPr id="39943" name="Text Box 7"/>
            <p:cNvSpPr txBox="1">
              <a:spLocks noChangeArrowheads="1"/>
            </p:cNvSpPr>
            <p:nvPr/>
          </p:nvSpPr>
          <p:spPr bwMode="auto">
            <a:xfrm>
              <a:off x="3065" y="10302"/>
              <a:ext cx="228" cy="2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ρ</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9942" name="Text Box 6"/>
            <p:cNvSpPr txBox="1">
              <a:spLocks noChangeArrowheads="1"/>
            </p:cNvSpPr>
            <p:nvPr/>
          </p:nvSpPr>
          <p:spPr bwMode="auto">
            <a:xfrm>
              <a:off x="5202" y="11811"/>
              <a:ext cx="228" cy="2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λ</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0" name="矩形 9"/>
          <p:cNvSpPr/>
          <p:nvPr/>
        </p:nvSpPr>
        <p:spPr>
          <a:xfrm>
            <a:off x="1214414" y="4059800"/>
            <a:ext cx="6286544" cy="369332"/>
          </a:xfrm>
          <a:prstGeom prst="rect">
            <a:avLst/>
          </a:prstGeom>
        </p:spPr>
        <p:txBody>
          <a:bodyPr wrap="square">
            <a:spAutoFit/>
          </a:bodyPr>
          <a:lstStyle/>
          <a:p>
            <a:pPr algn="ctr"/>
            <a:r>
              <a:rPr lang="zh-CN" altLang="en-US" dirty="0"/>
              <a:t>图</a:t>
            </a:r>
            <a:r>
              <a:rPr lang="en-US" dirty="0"/>
              <a:t>4.2  WS</a:t>
            </a:r>
            <a:r>
              <a:rPr lang="zh-CN" altLang="en-US" dirty="0"/>
              <a:t>小世界网络和</a:t>
            </a:r>
            <a:r>
              <a:rPr lang="en-US" dirty="0"/>
              <a:t>BA</a:t>
            </a:r>
            <a:r>
              <a:rPr lang="zh-CN" altLang="en-US" dirty="0"/>
              <a:t>无标度网络的传播规律比较</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4.2.4  </a:t>
            </a:r>
            <a:r>
              <a:rPr lang="zh-CN" altLang="en-US" dirty="0" smtClean="0"/>
              <a:t>社团网上的流行病传播</a:t>
            </a:r>
            <a:endParaRPr lang="zh-CN" altLang="en-US" dirty="0"/>
          </a:p>
        </p:txBody>
      </p:sp>
      <p:sp>
        <p:nvSpPr>
          <p:cNvPr id="40963"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社团结构一般出现在社会网络中，社团可以由同事、朋友、同学或俱乐部成员等组成。在同一个社团内，各成员联系紧密；相反，在不同社团之间则联系较少。社团网络的结构示意图如图</a:t>
            </a:r>
            <a:r>
              <a:rPr lang="en-US" dirty="0" smtClean="0"/>
              <a:t>4.3</a:t>
            </a:r>
            <a:r>
              <a:rPr lang="zh-CN" altLang="en-US" dirty="0" smtClean="0"/>
              <a:t>所示。社团结构的存在必然影响流行病的传播。本小节重点探讨静态社团结构对流行病传播的影响。</a:t>
            </a:r>
            <a:endParaRPr lang="en-US" altLang="zh-CN" dirty="0" smtClean="0"/>
          </a:p>
          <a:p>
            <a:pPr eaLnBrk="1" hangingPunct="1"/>
            <a:endParaRPr lang="zh-CN" altLang="en-US" dirty="0" smtClean="0"/>
          </a:p>
        </p:txBody>
      </p:sp>
      <p:sp>
        <p:nvSpPr>
          <p:cNvPr id="41024" name="Rectangle 6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0969" name="Group 9"/>
          <p:cNvGrpSpPr>
            <a:grpSpLocks/>
          </p:cNvGrpSpPr>
          <p:nvPr/>
        </p:nvGrpSpPr>
        <p:grpSpPr bwMode="auto">
          <a:xfrm>
            <a:off x="2643174" y="3786190"/>
            <a:ext cx="3786214" cy="2643206"/>
            <a:chOff x="2997" y="1479"/>
            <a:chExt cx="4225" cy="2791"/>
          </a:xfrm>
        </p:grpSpPr>
        <p:sp>
          <p:nvSpPr>
            <p:cNvPr id="41023" name="Oval 63"/>
            <p:cNvSpPr>
              <a:spLocks noChangeArrowheads="1"/>
            </p:cNvSpPr>
            <p:nvPr/>
          </p:nvSpPr>
          <p:spPr bwMode="auto">
            <a:xfrm>
              <a:off x="3224" y="1684"/>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22" name="Oval 62"/>
            <p:cNvSpPr>
              <a:spLocks noChangeArrowheads="1"/>
            </p:cNvSpPr>
            <p:nvPr/>
          </p:nvSpPr>
          <p:spPr bwMode="auto">
            <a:xfrm>
              <a:off x="3224" y="2687"/>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21" name="Oval 61"/>
            <p:cNvSpPr>
              <a:spLocks noChangeArrowheads="1"/>
            </p:cNvSpPr>
            <p:nvPr/>
          </p:nvSpPr>
          <p:spPr bwMode="auto">
            <a:xfrm>
              <a:off x="4310" y="2157"/>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20" name="Oval 60"/>
            <p:cNvSpPr>
              <a:spLocks noChangeArrowheads="1"/>
            </p:cNvSpPr>
            <p:nvPr/>
          </p:nvSpPr>
          <p:spPr bwMode="auto">
            <a:xfrm>
              <a:off x="3648" y="1539"/>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19" name="Oval 59"/>
            <p:cNvSpPr>
              <a:spLocks noChangeArrowheads="1"/>
            </p:cNvSpPr>
            <p:nvPr/>
          </p:nvSpPr>
          <p:spPr bwMode="auto">
            <a:xfrm>
              <a:off x="3648" y="2832"/>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18" name="Oval 58"/>
            <p:cNvSpPr>
              <a:spLocks noChangeArrowheads="1"/>
            </p:cNvSpPr>
            <p:nvPr/>
          </p:nvSpPr>
          <p:spPr bwMode="auto">
            <a:xfrm>
              <a:off x="3079" y="1601"/>
              <a:ext cx="1316" cy="1316"/>
            </a:xfrm>
            <a:prstGeom prst="ellips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17" name="Oval 57"/>
            <p:cNvSpPr>
              <a:spLocks noChangeArrowheads="1"/>
            </p:cNvSpPr>
            <p:nvPr/>
          </p:nvSpPr>
          <p:spPr bwMode="auto">
            <a:xfrm>
              <a:off x="2997" y="2157"/>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16" name="Oval 56"/>
            <p:cNvSpPr>
              <a:spLocks noChangeArrowheads="1"/>
            </p:cNvSpPr>
            <p:nvPr/>
          </p:nvSpPr>
          <p:spPr bwMode="auto">
            <a:xfrm>
              <a:off x="4125" y="2687"/>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15" name="Oval 55"/>
            <p:cNvSpPr>
              <a:spLocks noChangeArrowheads="1"/>
            </p:cNvSpPr>
            <p:nvPr/>
          </p:nvSpPr>
          <p:spPr bwMode="auto">
            <a:xfrm>
              <a:off x="4125" y="1684"/>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14" name="Oval 54"/>
            <p:cNvSpPr>
              <a:spLocks noChangeArrowheads="1"/>
            </p:cNvSpPr>
            <p:nvPr/>
          </p:nvSpPr>
          <p:spPr bwMode="auto">
            <a:xfrm>
              <a:off x="5991" y="1624"/>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13" name="Oval 53"/>
            <p:cNvSpPr>
              <a:spLocks noChangeArrowheads="1"/>
            </p:cNvSpPr>
            <p:nvPr/>
          </p:nvSpPr>
          <p:spPr bwMode="auto">
            <a:xfrm>
              <a:off x="5991" y="2627"/>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12" name="Oval 52"/>
            <p:cNvSpPr>
              <a:spLocks noChangeArrowheads="1"/>
            </p:cNvSpPr>
            <p:nvPr/>
          </p:nvSpPr>
          <p:spPr bwMode="auto">
            <a:xfrm>
              <a:off x="7077" y="2097"/>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11" name="Oval 51"/>
            <p:cNvSpPr>
              <a:spLocks noChangeArrowheads="1"/>
            </p:cNvSpPr>
            <p:nvPr/>
          </p:nvSpPr>
          <p:spPr bwMode="auto">
            <a:xfrm>
              <a:off x="6415" y="1479"/>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10" name="Oval 50"/>
            <p:cNvSpPr>
              <a:spLocks noChangeArrowheads="1"/>
            </p:cNvSpPr>
            <p:nvPr/>
          </p:nvSpPr>
          <p:spPr bwMode="auto">
            <a:xfrm>
              <a:off x="6415" y="2772"/>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09" name="Oval 49"/>
            <p:cNvSpPr>
              <a:spLocks noChangeArrowheads="1"/>
            </p:cNvSpPr>
            <p:nvPr/>
          </p:nvSpPr>
          <p:spPr bwMode="auto">
            <a:xfrm>
              <a:off x="5846" y="1541"/>
              <a:ext cx="1316" cy="1316"/>
            </a:xfrm>
            <a:prstGeom prst="ellips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08" name="Oval 48"/>
            <p:cNvSpPr>
              <a:spLocks noChangeArrowheads="1"/>
            </p:cNvSpPr>
            <p:nvPr/>
          </p:nvSpPr>
          <p:spPr bwMode="auto">
            <a:xfrm>
              <a:off x="5764" y="2097"/>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07" name="Oval 47"/>
            <p:cNvSpPr>
              <a:spLocks noChangeArrowheads="1"/>
            </p:cNvSpPr>
            <p:nvPr/>
          </p:nvSpPr>
          <p:spPr bwMode="auto">
            <a:xfrm>
              <a:off x="6892" y="2627"/>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06" name="Oval 46"/>
            <p:cNvSpPr>
              <a:spLocks noChangeArrowheads="1"/>
            </p:cNvSpPr>
            <p:nvPr/>
          </p:nvSpPr>
          <p:spPr bwMode="auto">
            <a:xfrm>
              <a:off x="6892" y="1624"/>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05" name="Oval 45"/>
            <p:cNvSpPr>
              <a:spLocks noChangeArrowheads="1"/>
            </p:cNvSpPr>
            <p:nvPr/>
          </p:nvSpPr>
          <p:spPr bwMode="auto">
            <a:xfrm>
              <a:off x="4682" y="2977"/>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04" name="Oval 44"/>
            <p:cNvSpPr>
              <a:spLocks noChangeArrowheads="1"/>
            </p:cNvSpPr>
            <p:nvPr/>
          </p:nvSpPr>
          <p:spPr bwMode="auto">
            <a:xfrm>
              <a:off x="4682" y="3980"/>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03" name="Oval 43"/>
            <p:cNvSpPr>
              <a:spLocks noChangeArrowheads="1"/>
            </p:cNvSpPr>
            <p:nvPr/>
          </p:nvSpPr>
          <p:spPr bwMode="auto">
            <a:xfrm>
              <a:off x="5768" y="3450"/>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02" name="Oval 42"/>
            <p:cNvSpPr>
              <a:spLocks noChangeArrowheads="1"/>
            </p:cNvSpPr>
            <p:nvPr/>
          </p:nvSpPr>
          <p:spPr bwMode="auto">
            <a:xfrm>
              <a:off x="5106" y="2832"/>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01" name="Oval 41"/>
            <p:cNvSpPr>
              <a:spLocks noChangeArrowheads="1"/>
            </p:cNvSpPr>
            <p:nvPr/>
          </p:nvSpPr>
          <p:spPr bwMode="auto">
            <a:xfrm>
              <a:off x="5106" y="4125"/>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00" name="Oval 40"/>
            <p:cNvSpPr>
              <a:spLocks noChangeArrowheads="1"/>
            </p:cNvSpPr>
            <p:nvPr/>
          </p:nvSpPr>
          <p:spPr bwMode="auto">
            <a:xfrm>
              <a:off x="4537" y="2894"/>
              <a:ext cx="1316" cy="1316"/>
            </a:xfrm>
            <a:prstGeom prst="ellips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99" name="Oval 39"/>
            <p:cNvSpPr>
              <a:spLocks noChangeArrowheads="1"/>
            </p:cNvSpPr>
            <p:nvPr/>
          </p:nvSpPr>
          <p:spPr bwMode="auto">
            <a:xfrm>
              <a:off x="4455" y="3450"/>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98" name="Oval 38"/>
            <p:cNvSpPr>
              <a:spLocks noChangeArrowheads="1"/>
            </p:cNvSpPr>
            <p:nvPr/>
          </p:nvSpPr>
          <p:spPr bwMode="auto">
            <a:xfrm>
              <a:off x="5583" y="3980"/>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97" name="Oval 37"/>
            <p:cNvSpPr>
              <a:spLocks noChangeArrowheads="1"/>
            </p:cNvSpPr>
            <p:nvPr/>
          </p:nvSpPr>
          <p:spPr bwMode="auto">
            <a:xfrm>
              <a:off x="5583" y="2977"/>
              <a:ext cx="145" cy="14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96" name="AutoShape 36"/>
            <p:cNvSpPr>
              <a:spLocks noChangeShapeType="1"/>
            </p:cNvSpPr>
            <p:nvPr/>
          </p:nvSpPr>
          <p:spPr bwMode="auto">
            <a:xfrm>
              <a:off x="3359" y="1819"/>
              <a:ext cx="766" cy="95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95" name="AutoShape 35"/>
            <p:cNvSpPr>
              <a:spLocks noChangeShapeType="1"/>
            </p:cNvSpPr>
            <p:nvPr/>
          </p:nvSpPr>
          <p:spPr bwMode="auto">
            <a:xfrm>
              <a:off x="3142" y="2242"/>
              <a:ext cx="1168"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94" name="AutoShape 34"/>
            <p:cNvSpPr>
              <a:spLocks noChangeShapeType="1"/>
            </p:cNvSpPr>
            <p:nvPr/>
          </p:nvSpPr>
          <p:spPr bwMode="auto">
            <a:xfrm flipH="1">
              <a:off x="3369" y="1769"/>
              <a:ext cx="756"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93" name="AutoShape 33"/>
            <p:cNvSpPr>
              <a:spLocks noChangeShapeType="1"/>
            </p:cNvSpPr>
            <p:nvPr/>
          </p:nvSpPr>
          <p:spPr bwMode="auto">
            <a:xfrm>
              <a:off x="3763" y="1694"/>
              <a:ext cx="372" cy="100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92" name="AutoShape 32"/>
            <p:cNvSpPr>
              <a:spLocks noChangeShapeType="1"/>
            </p:cNvSpPr>
            <p:nvPr/>
          </p:nvSpPr>
          <p:spPr bwMode="auto">
            <a:xfrm flipV="1">
              <a:off x="3369" y="2262"/>
              <a:ext cx="941" cy="44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91" name="AutoShape 31"/>
            <p:cNvSpPr>
              <a:spLocks noChangeShapeType="1"/>
            </p:cNvSpPr>
            <p:nvPr/>
          </p:nvSpPr>
          <p:spPr bwMode="auto">
            <a:xfrm flipV="1">
              <a:off x="3315" y="1829"/>
              <a:ext cx="0" cy="85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90" name="AutoShape 30"/>
            <p:cNvSpPr>
              <a:spLocks noChangeShapeType="1"/>
            </p:cNvSpPr>
            <p:nvPr/>
          </p:nvSpPr>
          <p:spPr bwMode="auto">
            <a:xfrm flipV="1">
              <a:off x="3079" y="1769"/>
              <a:ext cx="1056" cy="38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89" name="AutoShape 29"/>
            <p:cNvSpPr>
              <a:spLocks noChangeShapeType="1"/>
            </p:cNvSpPr>
            <p:nvPr/>
          </p:nvSpPr>
          <p:spPr bwMode="auto">
            <a:xfrm>
              <a:off x="6116" y="1759"/>
              <a:ext cx="776" cy="8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88" name="AutoShape 28"/>
            <p:cNvSpPr>
              <a:spLocks noChangeShapeType="1"/>
            </p:cNvSpPr>
            <p:nvPr/>
          </p:nvSpPr>
          <p:spPr bwMode="auto">
            <a:xfrm flipV="1">
              <a:off x="6126" y="1769"/>
              <a:ext cx="765" cy="8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87" name="AutoShape 27"/>
            <p:cNvSpPr>
              <a:spLocks noChangeShapeType="1"/>
            </p:cNvSpPr>
            <p:nvPr/>
          </p:nvSpPr>
          <p:spPr bwMode="auto">
            <a:xfrm>
              <a:off x="6496" y="1624"/>
              <a:ext cx="405" cy="100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86" name="AutoShape 26"/>
            <p:cNvSpPr>
              <a:spLocks noChangeShapeType="1"/>
            </p:cNvSpPr>
            <p:nvPr/>
          </p:nvSpPr>
          <p:spPr bwMode="auto">
            <a:xfrm>
              <a:off x="5909" y="2157"/>
              <a:ext cx="1168"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85" name="AutoShape 25"/>
            <p:cNvSpPr>
              <a:spLocks noChangeShapeType="1"/>
            </p:cNvSpPr>
            <p:nvPr/>
          </p:nvSpPr>
          <p:spPr bwMode="auto">
            <a:xfrm flipV="1">
              <a:off x="6096" y="1769"/>
              <a:ext cx="0" cy="85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84" name="AutoShape 24"/>
            <p:cNvSpPr>
              <a:spLocks noChangeShapeType="1"/>
            </p:cNvSpPr>
            <p:nvPr/>
          </p:nvSpPr>
          <p:spPr bwMode="auto">
            <a:xfrm>
              <a:off x="6496" y="1624"/>
              <a:ext cx="0" cy="114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83" name="AutoShape 23"/>
            <p:cNvSpPr>
              <a:spLocks noChangeShapeType="1"/>
            </p:cNvSpPr>
            <p:nvPr/>
          </p:nvSpPr>
          <p:spPr bwMode="auto">
            <a:xfrm>
              <a:off x="6962" y="1769"/>
              <a:ext cx="0" cy="85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82" name="AutoShape 22"/>
            <p:cNvSpPr>
              <a:spLocks noChangeShapeType="1"/>
            </p:cNvSpPr>
            <p:nvPr/>
          </p:nvSpPr>
          <p:spPr bwMode="auto">
            <a:xfrm flipV="1">
              <a:off x="4610" y="3102"/>
              <a:ext cx="983" cy="38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81" name="AutoShape 21"/>
            <p:cNvSpPr>
              <a:spLocks noChangeShapeType="1"/>
            </p:cNvSpPr>
            <p:nvPr/>
          </p:nvSpPr>
          <p:spPr bwMode="auto">
            <a:xfrm flipV="1">
              <a:off x="4795" y="3585"/>
              <a:ext cx="999" cy="41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80" name="AutoShape 20"/>
            <p:cNvSpPr>
              <a:spLocks noChangeShapeType="1"/>
            </p:cNvSpPr>
            <p:nvPr/>
          </p:nvSpPr>
          <p:spPr bwMode="auto">
            <a:xfrm flipH="1">
              <a:off x="4827" y="2917"/>
              <a:ext cx="279" cy="12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79" name="AutoShape 19"/>
            <p:cNvSpPr>
              <a:spLocks noChangeShapeType="1"/>
            </p:cNvSpPr>
            <p:nvPr/>
          </p:nvSpPr>
          <p:spPr bwMode="auto">
            <a:xfrm>
              <a:off x="5241" y="2947"/>
              <a:ext cx="539" cy="55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78" name="AutoShape 18"/>
            <p:cNvSpPr>
              <a:spLocks noChangeShapeType="1"/>
            </p:cNvSpPr>
            <p:nvPr/>
          </p:nvSpPr>
          <p:spPr bwMode="auto">
            <a:xfrm>
              <a:off x="4537" y="3595"/>
              <a:ext cx="1046" cy="45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77" name="AutoShape 17"/>
            <p:cNvSpPr>
              <a:spLocks noChangeShapeType="1"/>
            </p:cNvSpPr>
            <p:nvPr/>
          </p:nvSpPr>
          <p:spPr bwMode="auto">
            <a:xfrm flipH="1" flipV="1">
              <a:off x="4797" y="3122"/>
              <a:ext cx="363" cy="100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76" name="AutoShape 16"/>
            <p:cNvSpPr>
              <a:spLocks noChangeShapeType="1"/>
            </p:cNvSpPr>
            <p:nvPr/>
          </p:nvSpPr>
          <p:spPr bwMode="auto">
            <a:xfrm flipH="1">
              <a:off x="5886" y="1769"/>
              <a:ext cx="145" cy="32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75" name="AutoShape 15"/>
            <p:cNvSpPr>
              <a:spLocks noChangeShapeType="1"/>
            </p:cNvSpPr>
            <p:nvPr/>
          </p:nvSpPr>
          <p:spPr bwMode="auto">
            <a:xfrm>
              <a:off x="4270" y="1769"/>
              <a:ext cx="1721" cy="918"/>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74" name="AutoShape 14"/>
            <p:cNvSpPr>
              <a:spLocks noChangeShapeType="1"/>
            </p:cNvSpPr>
            <p:nvPr/>
          </p:nvSpPr>
          <p:spPr bwMode="auto">
            <a:xfrm flipV="1">
              <a:off x="4577" y="1704"/>
              <a:ext cx="2364" cy="1766"/>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73" name="AutoShape 13"/>
            <p:cNvSpPr>
              <a:spLocks noChangeShapeType="1"/>
            </p:cNvSpPr>
            <p:nvPr/>
          </p:nvSpPr>
          <p:spPr bwMode="auto">
            <a:xfrm>
              <a:off x="3079" y="2302"/>
              <a:ext cx="1603" cy="1750"/>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72" name="AutoShape 12"/>
            <p:cNvSpPr>
              <a:spLocks noChangeShapeType="1"/>
            </p:cNvSpPr>
            <p:nvPr/>
          </p:nvSpPr>
          <p:spPr bwMode="auto">
            <a:xfrm>
              <a:off x="4455" y="2242"/>
              <a:ext cx="1128" cy="735"/>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71" name="AutoShape 11"/>
            <p:cNvSpPr>
              <a:spLocks noChangeShapeType="1"/>
            </p:cNvSpPr>
            <p:nvPr/>
          </p:nvSpPr>
          <p:spPr bwMode="auto">
            <a:xfrm flipV="1">
              <a:off x="4270" y="1684"/>
              <a:ext cx="1721" cy="1003"/>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70" name="AutoShape 10"/>
            <p:cNvSpPr>
              <a:spLocks noChangeShapeType="1"/>
            </p:cNvSpPr>
            <p:nvPr/>
          </p:nvSpPr>
          <p:spPr bwMode="auto">
            <a:xfrm flipH="1">
              <a:off x="5886" y="2772"/>
              <a:ext cx="1015" cy="731"/>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1025" name="Rectangle 65"/>
          <p:cNvSpPr>
            <a:spLocks noChangeArrowheads="1"/>
          </p:cNvSpPr>
          <p:nvPr/>
        </p:nvSpPr>
        <p:spPr bwMode="auto">
          <a:xfrm>
            <a:off x="357158" y="6500834"/>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4.3  </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含三个社团的社团网络结构示意图</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社团内实线连接，社团间虚线连接</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4.2.4  </a:t>
            </a:r>
            <a:r>
              <a:rPr lang="zh-CN" altLang="en-US" dirty="0" smtClean="0"/>
              <a:t>社团网上的流行病传播</a:t>
            </a:r>
            <a:endParaRPr lang="zh-CN" altLang="en-US" dirty="0"/>
          </a:p>
        </p:txBody>
      </p:sp>
      <p:sp>
        <p:nvSpPr>
          <p:cNvPr id="41987" name="内容占位符 2"/>
          <p:cNvSpPr>
            <a:spLocks noGrp="1"/>
          </p:cNvSpPr>
          <p:nvPr>
            <p:ph sz="quarter" idx="1"/>
          </p:nvPr>
        </p:nvSpPr>
        <p:spPr>
          <a:xfrm>
            <a:off x="457200" y="1600200"/>
            <a:ext cx="7467600" cy="4873625"/>
          </a:xfrm>
        </p:spPr>
        <p:txBody>
          <a:bodyPr/>
          <a:lstStyle/>
          <a:p>
            <a:pPr algn="just" eaLnBrk="1" hangingPunct="1"/>
            <a:r>
              <a:rPr lang="en-US" altLang="zh-CN" dirty="0" smtClean="0"/>
              <a:t>1.</a:t>
            </a:r>
            <a:r>
              <a:rPr lang="zh-CN" altLang="en-US" dirty="0" smtClean="0"/>
              <a:t>社团网络模型</a:t>
            </a:r>
            <a:endParaRPr lang="en-US" altLang="zh-CN" dirty="0" smtClean="0"/>
          </a:p>
          <a:p>
            <a:pPr algn="just" eaLnBrk="1" hangingPunct="1"/>
            <a:r>
              <a:rPr lang="zh-CN" altLang="en-US" dirty="0" smtClean="0"/>
              <a:t>社会网络通常具备高的集聚系数，社团内的连线密度高，而社团间的连线密度低。假设我们将产生一个含有</a:t>
            </a:r>
            <a:r>
              <a:rPr lang="en-US" i="1" dirty="0" smtClean="0"/>
              <a:t>N</a:t>
            </a:r>
            <a:r>
              <a:rPr lang="zh-CN" altLang="en-US" dirty="0" smtClean="0"/>
              <a:t>个节点、</a:t>
            </a:r>
            <a:r>
              <a:rPr lang="en-US" i="1" dirty="0" smtClean="0"/>
              <a:t>m</a:t>
            </a:r>
            <a:r>
              <a:rPr lang="zh-CN" altLang="en-US" dirty="0" smtClean="0"/>
              <a:t>个社团的社团网，提出如下简单方法来构造社团网络：</a:t>
            </a:r>
            <a:endParaRPr lang="en-US" altLang="zh-CN" dirty="0" smtClean="0"/>
          </a:p>
          <a:p>
            <a:pPr algn="just"/>
            <a:r>
              <a:rPr lang="zh-CN" altLang="en-US" dirty="0" smtClean="0"/>
              <a:t> 步骤</a:t>
            </a:r>
            <a:r>
              <a:rPr lang="en-US" dirty="0" smtClean="0"/>
              <a:t>1</a:t>
            </a:r>
            <a:r>
              <a:rPr lang="zh-CN" altLang="en-US" dirty="0" smtClean="0"/>
              <a:t>：初始化。将</a:t>
            </a:r>
            <a:r>
              <a:rPr lang="en-US" i="1" dirty="0" smtClean="0"/>
              <a:t>N</a:t>
            </a:r>
            <a:r>
              <a:rPr lang="zh-CN" altLang="en-US" dirty="0" smtClean="0"/>
              <a:t>个节点随机分成</a:t>
            </a:r>
            <a:r>
              <a:rPr lang="en-US" i="1" dirty="0" smtClean="0"/>
              <a:t>m</a:t>
            </a:r>
            <a:r>
              <a:rPr lang="zh-CN" altLang="en-US" dirty="0" smtClean="0"/>
              <a:t>个组，每组内的节点数为</a:t>
            </a:r>
            <a:r>
              <a:rPr lang="en-US" i="1" dirty="0" err="1" smtClean="0"/>
              <a:t>n</a:t>
            </a:r>
            <a:r>
              <a:rPr lang="en-US" i="1" baseline="-25000" dirty="0" err="1" smtClean="0"/>
              <a:t>i</a:t>
            </a:r>
            <a:r>
              <a:rPr lang="en-US" altLang="zh-CN" dirty="0" smtClean="0"/>
              <a:t>(</a:t>
            </a:r>
            <a:r>
              <a:rPr lang="en-US" i="1" dirty="0" err="1" smtClean="0"/>
              <a:t>i</a:t>
            </a:r>
            <a:r>
              <a:rPr lang="en-US" altLang="zh-CN" dirty="0" smtClean="0"/>
              <a:t>=</a:t>
            </a:r>
            <a:r>
              <a:rPr lang="en-US" dirty="0" smtClean="0"/>
              <a:t>1</a:t>
            </a:r>
            <a:r>
              <a:rPr lang="zh-CN" altLang="en-US" dirty="0" smtClean="0"/>
              <a:t>，</a:t>
            </a:r>
            <a:r>
              <a:rPr lang="en-US" dirty="0" smtClean="0"/>
              <a:t>2</a:t>
            </a:r>
            <a:r>
              <a:rPr lang="zh-CN" altLang="en-US" dirty="0" smtClean="0"/>
              <a:t>，</a:t>
            </a:r>
            <a:r>
              <a:rPr lang="en-US" dirty="0" smtClean="0"/>
              <a:t>…</a:t>
            </a:r>
            <a:r>
              <a:rPr lang="zh-CN" altLang="en-US" dirty="0" smtClean="0"/>
              <a:t>，</a:t>
            </a:r>
            <a:r>
              <a:rPr lang="en-US" i="1" dirty="0" smtClean="0"/>
              <a:t>m</a:t>
            </a:r>
            <a:r>
              <a:rPr lang="en-US" altLang="zh-CN" dirty="0" smtClean="0"/>
              <a:t>)</a:t>
            </a:r>
            <a:r>
              <a:rPr lang="zh-CN" altLang="en-US" dirty="0" smtClean="0"/>
              <a:t>，即</a:t>
            </a:r>
            <a:r>
              <a:rPr lang="en-US" dirty="0" smtClean="0"/>
              <a:t>             </a:t>
            </a:r>
            <a:r>
              <a:rPr lang="zh-CN" altLang="en-US" dirty="0" smtClean="0"/>
              <a:t>。</a:t>
            </a:r>
          </a:p>
          <a:p>
            <a:pPr algn="just"/>
            <a:r>
              <a:rPr lang="zh-CN" altLang="en-US" dirty="0" smtClean="0"/>
              <a:t>步骤</a:t>
            </a:r>
            <a:r>
              <a:rPr lang="en-US" dirty="0" smtClean="0"/>
              <a:t>2</a:t>
            </a:r>
            <a:r>
              <a:rPr lang="zh-CN" altLang="en-US" dirty="0" smtClean="0"/>
              <a:t>：社团内连线。每个组内的节点间以概率</a:t>
            </a:r>
            <a:r>
              <a:rPr lang="en-US" i="1" dirty="0" smtClean="0"/>
              <a:t>p</a:t>
            </a:r>
            <a:r>
              <a:rPr lang="zh-CN" altLang="en-US" dirty="0" smtClean="0"/>
              <a:t>连线，从而组</a:t>
            </a:r>
            <a:r>
              <a:rPr lang="en-US" i="1" dirty="0" err="1" smtClean="0"/>
              <a:t>i</a:t>
            </a:r>
            <a:r>
              <a:rPr lang="zh-CN" altLang="en-US" dirty="0" smtClean="0"/>
              <a:t>内的连线数为              </a:t>
            </a:r>
            <a:r>
              <a:rPr lang="en-US" dirty="0" smtClean="0"/>
              <a:t> </a:t>
            </a:r>
            <a:r>
              <a:rPr lang="zh-CN" altLang="en-US" dirty="0" smtClean="0"/>
              <a:t>。</a:t>
            </a:r>
          </a:p>
          <a:p>
            <a:pPr algn="just"/>
            <a:r>
              <a:rPr lang="zh-CN" altLang="en-US" dirty="0" smtClean="0"/>
              <a:t>步骤</a:t>
            </a:r>
            <a:r>
              <a:rPr lang="en-US" dirty="0" smtClean="0"/>
              <a:t>3</a:t>
            </a:r>
            <a:r>
              <a:rPr lang="zh-CN" altLang="en-US" dirty="0" smtClean="0"/>
              <a:t>：社团间连线。任意两个组间的节点间以概率</a:t>
            </a:r>
            <a:r>
              <a:rPr lang="en-US" i="1" dirty="0" smtClean="0"/>
              <a:t>q</a:t>
            </a:r>
            <a:r>
              <a:rPr lang="zh-CN" altLang="en-US" dirty="0" smtClean="0"/>
              <a:t>连线，从而组</a:t>
            </a:r>
            <a:r>
              <a:rPr lang="en-US" i="1" dirty="0" err="1" smtClean="0"/>
              <a:t>i</a:t>
            </a:r>
            <a:r>
              <a:rPr lang="zh-CN" altLang="en-US" dirty="0" smtClean="0"/>
              <a:t>和组</a:t>
            </a:r>
            <a:r>
              <a:rPr lang="en-US" i="1" dirty="0" smtClean="0"/>
              <a:t>j</a:t>
            </a:r>
            <a:r>
              <a:rPr lang="zh-CN" altLang="en-US" dirty="0" smtClean="0"/>
              <a:t>间的连线数为</a:t>
            </a:r>
            <a:r>
              <a:rPr lang="en-US" dirty="0" smtClean="0"/>
              <a:t>       </a:t>
            </a:r>
            <a:r>
              <a:rPr lang="zh-CN" altLang="en-US" dirty="0" smtClean="0"/>
              <a:t>。</a:t>
            </a:r>
          </a:p>
          <a:p>
            <a:pPr algn="just"/>
            <a:r>
              <a:rPr lang="zh-CN" altLang="en-US" dirty="0" smtClean="0"/>
              <a:t>通过上述构造方法，最终得到的网络总边数为：</a:t>
            </a:r>
          </a:p>
        </p:txBody>
      </p:sp>
      <p:sp>
        <p:nvSpPr>
          <p:cNvPr id="419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991" name="Object 7"/>
          <p:cNvGraphicFramePr>
            <a:graphicFrameLocks noChangeAspect="1"/>
          </p:cNvGraphicFramePr>
          <p:nvPr/>
        </p:nvGraphicFramePr>
        <p:xfrm>
          <a:off x="6000760" y="4000504"/>
          <a:ext cx="905732" cy="357190"/>
        </p:xfrm>
        <a:graphic>
          <a:graphicData uri="http://schemas.openxmlformats.org/presentationml/2006/ole">
            <p:oleObj spid="_x0000_s41991" name="Equation" r:id="rId3" imgW="748975" imgH="291973" progId="Equation.DSMT4">
              <p:embed/>
            </p:oleObj>
          </a:graphicData>
        </a:graphic>
      </p:graphicFrame>
      <p:sp>
        <p:nvSpPr>
          <p:cNvPr id="4199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993" name="Object 9"/>
          <p:cNvGraphicFramePr>
            <a:graphicFrameLocks noChangeAspect="1"/>
          </p:cNvGraphicFramePr>
          <p:nvPr/>
        </p:nvGraphicFramePr>
        <p:xfrm>
          <a:off x="4357686" y="4857760"/>
          <a:ext cx="1052087" cy="285752"/>
        </p:xfrm>
        <a:graphic>
          <a:graphicData uri="http://schemas.openxmlformats.org/presentationml/2006/ole">
            <p:oleObj spid="_x0000_s41993" name="Equation" r:id="rId4" imgW="863225" imgH="228501" progId="Equation.DSMT4">
              <p:embed/>
            </p:oleObj>
          </a:graphicData>
        </a:graphic>
      </p:graphicFrame>
      <p:sp>
        <p:nvSpPr>
          <p:cNvPr id="419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995" name="Object 11"/>
          <p:cNvGraphicFramePr>
            <a:graphicFrameLocks noChangeAspect="1"/>
          </p:cNvGraphicFramePr>
          <p:nvPr/>
        </p:nvGraphicFramePr>
        <p:xfrm>
          <a:off x="5500694" y="5643578"/>
          <a:ext cx="500066" cy="338280"/>
        </p:xfrm>
        <a:graphic>
          <a:graphicData uri="http://schemas.openxmlformats.org/presentationml/2006/ole">
            <p:oleObj spid="_x0000_s41995" name="Equation" r:id="rId5" imgW="355446" imgH="241195" progId="Equation.DSMT4">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4.2.4  </a:t>
            </a:r>
            <a:r>
              <a:rPr lang="zh-CN" altLang="en-US" dirty="0" smtClean="0"/>
              <a:t>社团网上的流行病传播</a:t>
            </a:r>
            <a:endParaRPr lang="zh-CN" altLang="en-US" dirty="0"/>
          </a:p>
        </p:txBody>
      </p:sp>
      <p:sp>
        <p:nvSpPr>
          <p:cNvPr id="43011" name="内容占位符 2"/>
          <p:cNvSpPr>
            <a:spLocks noGrp="1"/>
          </p:cNvSpPr>
          <p:nvPr>
            <p:ph sz="quarter" idx="1"/>
          </p:nvPr>
        </p:nvSpPr>
        <p:spPr>
          <a:xfrm>
            <a:off x="457200" y="2071678"/>
            <a:ext cx="7467600" cy="4402147"/>
          </a:xfrm>
        </p:spPr>
        <p:txBody>
          <a:bodyPr/>
          <a:lstStyle/>
          <a:p>
            <a:pPr algn="just" eaLnBrk="1" hangingPunct="1"/>
            <a:r>
              <a:rPr lang="zh-CN" altLang="en-US" dirty="0" smtClean="0"/>
              <a:t>令序参量</a:t>
            </a:r>
            <a:r>
              <a:rPr lang="en-US" i="1" dirty="0" smtClean="0"/>
              <a:t>σ</a:t>
            </a:r>
            <a:r>
              <a:rPr lang="en-US" altLang="zh-CN" dirty="0" smtClean="0"/>
              <a:t>=</a:t>
            </a:r>
            <a:r>
              <a:rPr lang="en-US" i="1" dirty="0" smtClean="0"/>
              <a:t>p</a:t>
            </a:r>
            <a:r>
              <a:rPr lang="zh-CN" altLang="en-US" dirty="0" smtClean="0"/>
              <a:t>／</a:t>
            </a:r>
            <a:r>
              <a:rPr lang="en-US" i="1" dirty="0" smtClean="0"/>
              <a:t>q</a:t>
            </a:r>
            <a:r>
              <a:rPr lang="zh-CN" altLang="en-US" dirty="0" smtClean="0"/>
              <a:t>表示社团化的程度，则对于社团网络应该有</a:t>
            </a:r>
            <a:r>
              <a:rPr lang="en-US" i="1" dirty="0" smtClean="0"/>
              <a:t>σ</a:t>
            </a:r>
            <a:r>
              <a:rPr lang="en-US" dirty="0" smtClean="0"/>
              <a:t>&gt;&gt;</a:t>
            </a:r>
            <a:r>
              <a:rPr lang="zh-CN" altLang="en-US" dirty="0" smtClean="0"/>
              <a:t>１。如果</a:t>
            </a:r>
            <a:r>
              <a:rPr lang="en-US" i="1" dirty="0" smtClean="0"/>
              <a:t>σ</a:t>
            </a:r>
            <a:r>
              <a:rPr lang="en-US" altLang="zh-CN" dirty="0" smtClean="0"/>
              <a:t>=</a:t>
            </a:r>
            <a:r>
              <a:rPr lang="en-US" dirty="0" smtClean="0"/>
              <a:t>1</a:t>
            </a:r>
            <a:r>
              <a:rPr lang="zh-CN" altLang="en-US" dirty="0" smtClean="0"/>
              <a:t>，则上述方法得到的网络将退化为一般的随机网络。如果给定总边数</a:t>
            </a:r>
            <a:r>
              <a:rPr lang="en-US" i="1" dirty="0" smtClean="0"/>
              <a:t>M</a:t>
            </a:r>
            <a:r>
              <a:rPr lang="zh-CN" altLang="en-US" dirty="0" smtClean="0"/>
              <a:t>、总节点数</a:t>
            </a:r>
            <a:r>
              <a:rPr lang="en-US" i="1" dirty="0" smtClean="0"/>
              <a:t>N</a:t>
            </a:r>
            <a:r>
              <a:rPr lang="zh-CN" altLang="en-US" dirty="0" smtClean="0"/>
              <a:t>及社团划分方案和序参量</a:t>
            </a:r>
            <a:r>
              <a:rPr lang="en-US" i="1" dirty="0" smtClean="0"/>
              <a:t>σ</a:t>
            </a:r>
            <a:r>
              <a:rPr lang="zh-CN" altLang="en-US" dirty="0" smtClean="0"/>
              <a:t>，则概率</a:t>
            </a:r>
            <a:r>
              <a:rPr lang="en-US" i="1" dirty="0" smtClean="0"/>
              <a:t>p</a:t>
            </a:r>
            <a:r>
              <a:rPr lang="zh-CN" altLang="en-US" dirty="0" smtClean="0"/>
              <a:t>和</a:t>
            </a:r>
            <a:r>
              <a:rPr lang="en-US" i="1" dirty="0" smtClean="0"/>
              <a:t>q</a:t>
            </a:r>
            <a:r>
              <a:rPr lang="zh-CN" altLang="en-US" dirty="0" smtClean="0"/>
              <a:t>可由下式给定：</a:t>
            </a:r>
          </a:p>
        </p:txBody>
      </p:sp>
      <p:sp>
        <p:nvSpPr>
          <p:cNvPr id="430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014" name="Object 6"/>
          <p:cNvGraphicFramePr>
            <a:graphicFrameLocks noChangeAspect="1"/>
          </p:cNvGraphicFramePr>
          <p:nvPr/>
        </p:nvGraphicFramePr>
        <p:xfrm>
          <a:off x="2786050" y="1428736"/>
          <a:ext cx="3214710" cy="642942"/>
        </p:xfrm>
        <a:graphic>
          <a:graphicData uri="http://schemas.openxmlformats.org/presentationml/2006/ole">
            <p:oleObj spid="_x0000_s43014" name="Equation" r:id="rId3" imgW="2222500" imgH="444500" progId="Equation.DSMT4">
              <p:embed/>
            </p:oleObj>
          </a:graphicData>
        </a:graphic>
      </p:graphicFrame>
      <p:sp>
        <p:nvSpPr>
          <p:cNvPr id="4301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016" name="Object 8"/>
          <p:cNvGraphicFramePr>
            <a:graphicFrameLocks noChangeAspect="1"/>
          </p:cNvGraphicFramePr>
          <p:nvPr/>
        </p:nvGraphicFramePr>
        <p:xfrm>
          <a:off x="2714611" y="4000504"/>
          <a:ext cx="3050345" cy="1857388"/>
        </p:xfrm>
        <a:graphic>
          <a:graphicData uri="http://schemas.openxmlformats.org/presentationml/2006/ole">
            <p:oleObj spid="_x0000_s43016" name="Equation" r:id="rId4" imgW="2133600" imgH="1295400" progId="Equation.DSMT4">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4.2.4  </a:t>
            </a:r>
            <a:r>
              <a:rPr lang="zh-CN" altLang="en-US" dirty="0" smtClean="0"/>
              <a:t>社团网上的流行病传播</a:t>
            </a:r>
            <a:endParaRPr lang="zh-CN" altLang="en-US" dirty="0"/>
          </a:p>
        </p:txBody>
      </p:sp>
      <p:sp>
        <p:nvSpPr>
          <p:cNvPr id="44035" name="内容占位符 2"/>
          <p:cNvSpPr>
            <a:spLocks noGrp="1"/>
          </p:cNvSpPr>
          <p:nvPr>
            <p:ph sz="quarter" idx="1"/>
          </p:nvPr>
        </p:nvSpPr>
        <p:spPr>
          <a:xfrm>
            <a:off x="457200" y="1600200"/>
            <a:ext cx="7467600" cy="4873625"/>
          </a:xfrm>
        </p:spPr>
        <p:txBody>
          <a:bodyPr/>
          <a:lstStyle/>
          <a:p>
            <a:pPr algn="just" eaLnBrk="1" hangingPunct="1"/>
            <a:r>
              <a:rPr lang="en-US" dirty="0" smtClean="0"/>
              <a:t>2</a:t>
            </a:r>
            <a:r>
              <a:rPr lang="zh-CN" altLang="en-US" dirty="0" smtClean="0"/>
              <a:t>．社团网络上的流行病传播</a:t>
            </a:r>
            <a:endParaRPr lang="en-US" altLang="zh-CN" dirty="0" smtClean="0"/>
          </a:p>
          <a:p>
            <a:pPr algn="just" eaLnBrk="1" hangingPunct="1"/>
            <a:r>
              <a:rPr lang="zh-CN" altLang="en-US" dirty="0" smtClean="0"/>
              <a:t>用</a:t>
            </a:r>
            <a:r>
              <a:rPr lang="en-US" dirty="0" smtClean="0"/>
              <a:t>SIS</a:t>
            </a:r>
            <a:r>
              <a:rPr lang="zh-CN" altLang="en-US" dirty="0" smtClean="0"/>
              <a:t>模型来讨论流行病在社团网中的传播规律。</a:t>
            </a:r>
            <a:endParaRPr lang="en-US" altLang="zh-CN" dirty="0" smtClean="0"/>
          </a:p>
          <a:p>
            <a:pPr algn="just" eaLnBrk="1" hangingPunct="1"/>
            <a:r>
              <a:rPr lang="zh-CN" altLang="en-US" dirty="0" smtClean="0"/>
              <a:t>假定易感个体以概率</a:t>
            </a:r>
            <a:r>
              <a:rPr lang="en-US" i="1" dirty="0" smtClean="0"/>
              <a:t>α</a:t>
            </a:r>
            <a:r>
              <a:rPr lang="zh-CN" altLang="en-US" dirty="0" smtClean="0"/>
              <a:t>与每个周围的感染个体接触。</a:t>
            </a:r>
            <a:endParaRPr lang="en-US" altLang="zh-CN" dirty="0" smtClean="0"/>
          </a:p>
          <a:p>
            <a:pPr algn="just" eaLnBrk="1" hangingPunct="1"/>
            <a:r>
              <a:rPr lang="zh-CN" altLang="en-US" dirty="0" smtClean="0"/>
              <a:t>若节点</a:t>
            </a:r>
            <a:r>
              <a:rPr lang="en-US" dirty="0" err="1" smtClean="0"/>
              <a:t>v</a:t>
            </a:r>
            <a:r>
              <a:rPr lang="en-US" i="1" baseline="-25000" dirty="0" err="1" smtClean="0"/>
              <a:t>j</a:t>
            </a:r>
            <a:r>
              <a:rPr lang="zh-CN" altLang="en-US" dirty="0" smtClean="0"/>
              <a:t>处于易感状态且有</a:t>
            </a:r>
            <a:r>
              <a:rPr lang="en-US" i="1" dirty="0" err="1" smtClean="0"/>
              <a:t>k</a:t>
            </a:r>
            <a:r>
              <a:rPr lang="en-US" i="1" baseline="-25000" dirty="0" err="1" smtClean="0"/>
              <a:t>j</a:t>
            </a:r>
            <a:r>
              <a:rPr lang="zh-CN" altLang="en-US" dirty="0" smtClean="0"/>
              <a:t>个邻居，它们中有</a:t>
            </a:r>
            <a:r>
              <a:rPr lang="en-US" i="1" dirty="0" err="1" smtClean="0"/>
              <a:t>k</a:t>
            </a:r>
            <a:r>
              <a:rPr lang="en-US" baseline="-25000" dirty="0" err="1" smtClean="0"/>
              <a:t>inf</a:t>
            </a:r>
            <a:r>
              <a:rPr lang="zh-CN" altLang="en-US" dirty="0" smtClean="0"/>
              <a:t>个处于感染状态，则在每个时间步，节点</a:t>
            </a:r>
            <a:r>
              <a:rPr lang="en-US" dirty="0" err="1" smtClean="0"/>
              <a:t>v</a:t>
            </a:r>
            <a:r>
              <a:rPr lang="en-US" i="1" baseline="-25000" dirty="0" err="1" smtClean="0"/>
              <a:t>j</a:t>
            </a:r>
            <a:r>
              <a:rPr lang="zh-CN" altLang="en-US" dirty="0" smtClean="0"/>
              <a:t>将以概率</a:t>
            </a:r>
            <a:r>
              <a:rPr lang="en-US" dirty="0" smtClean="0"/>
              <a:t> </a:t>
            </a:r>
            <a:r>
              <a:rPr lang="zh-CN" altLang="en-US" dirty="0" smtClean="0"/>
              <a:t>变为感染状态。</a:t>
            </a:r>
            <a:endParaRPr lang="en-US" altLang="zh-CN" dirty="0" smtClean="0"/>
          </a:p>
          <a:p>
            <a:pPr algn="just" eaLnBrk="1" hangingPunct="1"/>
            <a:r>
              <a:rPr lang="zh-CN" altLang="en-US" dirty="0" smtClean="0"/>
              <a:t>同时每个感染节点以概率</a:t>
            </a:r>
            <a:r>
              <a:rPr lang="en-US" i="1" dirty="0" smtClean="0"/>
              <a:t>β</a:t>
            </a:r>
            <a:r>
              <a:rPr lang="zh-CN" altLang="en-US" dirty="0" smtClean="0"/>
              <a:t>变为易感状态。</a:t>
            </a:r>
            <a:endParaRPr lang="en-US" altLang="zh-CN" dirty="0" smtClean="0"/>
          </a:p>
          <a:p>
            <a:pPr algn="just" eaLnBrk="1" hangingPunct="1"/>
            <a:r>
              <a:rPr lang="zh-CN" altLang="en-US" dirty="0" smtClean="0"/>
              <a:t>同前面的讨论一样，为简单起见，这里令</a:t>
            </a:r>
            <a:r>
              <a:rPr lang="en-US" i="1" dirty="0" smtClean="0"/>
              <a:t>λ</a:t>
            </a:r>
            <a:r>
              <a:rPr lang="en-US" altLang="zh-CN" dirty="0" smtClean="0"/>
              <a:t>=</a:t>
            </a:r>
            <a:r>
              <a:rPr lang="en-US" i="1" dirty="0" smtClean="0"/>
              <a:t>α</a:t>
            </a:r>
            <a:r>
              <a:rPr lang="zh-CN" altLang="en-US" dirty="0" smtClean="0"/>
              <a:t>／</a:t>
            </a:r>
            <a:r>
              <a:rPr lang="en-US" i="1" dirty="0" smtClean="0"/>
              <a:t>β</a:t>
            </a:r>
            <a:r>
              <a:rPr lang="zh-CN" altLang="en-US" dirty="0" smtClean="0"/>
              <a:t>，</a:t>
            </a:r>
            <a:r>
              <a:rPr lang="en-US" i="1" dirty="0" smtClean="0"/>
              <a:t>β</a:t>
            </a:r>
            <a:r>
              <a:rPr lang="en-US" altLang="zh-CN" dirty="0" smtClean="0"/>
              <a:t>=</a:t>
            </a:r>
            <a:r>
              <a:rPr lang="en-US" dirty="0" smtClean="0"/>
              <a:t>1</a:t>
            </a:r>
            <a:r>
              <a:rPr lang="zh-CN" altLang="en-US" dirty="0" smtClean="0"/>
              <a:t>。</a:t>
            </a:r>
            <a:endParaRPr lang="en-US" altLang="zh-CN" dirty="0" smtClean="0"/>
          </a:p>
          <a:p>
            <a:pPr algn="just" eaLnBrk="1" hangingPunct="1"/>
            <a:r>
              <a:rPr lang="zh-CN" altLang="en-US" dirty="0" smtClean="0"/>
              <a:t>假定初始时有一粒种子，则它的每个邻居将以</a:t>
            </a:r>
            <a:r>
              <a:rPr lang="en-US" i="1" dirty="0" smtClean="0"/>
              <a:t>λ</a:t>
            </a:r>
            <a:r>
              <a:rPr lang="zh-CN" altLang="en-US" dirty="0" smtClean="0"/>
              <a:t>的概率被感染，然后再感染它们的邻居。一定时间后，感染达到稳态。</a:t>
            </a:r>
          </a:p>
          <a:p>
            <a:pPr algn="just" eaLnBrk="1" hangingPunct="1"/>
            <a:endParaRPr lang="zh-CN"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2576"/>
            <a:ext cx="7467600" cy="1143000"/>
          </a:xfrm>
        </p:spPr>
        <p:txBody>
          <a:bodyPr/>
          <a:lstStyle/>
          <a:p>
            <a:pPr eaLnBrk="1" fontAlgn="auto" hangingPunct="1">
              <a:spcAft>
                <a:spcPts val="0"/>
              </a:spcAft>
              <a:defRPr/>
            </a:pPr>
            <a:r>
              <a:rPr lang="en-US" dirty="0" smtClean="0"/>
              <a:t>4.2.4  </a:t>
            </a:r>
            <a:r>
              <a:rPr lang="zh-CN" altLang="en-US" dirty="0" smtClean="0"/>
              <a:t>社团网上的流行病传播</a:t>
            </a:r>
            <a:endParaRPr lang="zh-CN" altLang="en-US" dirty="0"/>
          </a:p>
        </p:txBody>
      </p:sp>
      <p:sp>
        <p:nvSpPr>
          <p:cNvPr id="45059" name="内容占位符 2"/>
          <p:cNvSpPr>
            <a:spLocks noGrp="1"/>
          </p:cNvSpPr>
          <p:nvPr>
            <p:ph sz="quarter" idx="1"/>
          </p:nvPr>
        </p:nvSpPr>
        <p:spPr>
          <a:xfrm>
            <a:off x="457200" y="1242986"/>
            <a:ext cx="7467600" cy="4873625"/>
          </a:xfrm>
        </p:spPr>
        <p:txBody>
          <a:bodyPr/>
          <a:lstStyle/>
          <a:p>
            <a:pPr algn="just" eaLnBrk="1" hangingPunct="1"/>
            <a:r>
              <a:rPr lang="zh-CN" altLang="en-US" dirty="0" smtClean="0"/>
              <a:t>对于</a:t>
            </a:r>
            <a:r>
              <a:rPr lang="en-US" i="1" dirty="0" smtClean="0"/>
              <a:t>λ</a:t>
            </a:r>
            <a:r>
              <a:rPr lang="zh-CN" altLang="en-US" dirty="0" smtClean="0"/>
              <a:t>＜</a:t>
            </a:r>
            <a:r>
              <a:rPr lang="en-US" i="1" dirty="0" err="1" smtClean="0"/>
              <a:t>λ</a:t>
            </a:r>
            <a:r>
              <a:rPr lang="en-US" i="1" baseline="-25000" dirty="0" err="1" smtClean="0"/>
              <a:t>c</a:t>
            </a:r>
            <a:r>
              <a:rPr lang="zh-CN" altLang="en-US" dirty="0" smtClean="0"/>
              <a:t>，稳态为</a:t>
            </a:r>
            <a:r>
              <a:rPr lang="en-US" dirty="0" smtClean="0"/>
              <a:t>0</a:t>
            </a:r>
            <a:r>
              <a:rPr lang="zh-CN" altLang="en-US" dirty="0" smtClean="0"/>
              <a:t>；而对于</a:t>
            </a:r>
            <a:r>
              <a:rPr lang="en-US" i="1" dirty="0" smtClean="0"/>
              <a:t>λ</a:t>
            </a:r>
            <a:r>
              <a:rPr lang="zh-CN" altLang="en-US" dirty="0" smtClean="0"/>
              <a:t>＞</a:t>
            </a:r>
            <a:r>
              <a:rPr lang="en-US" i="1" dirty="0" err="1" smtClean="0"/>
              <a:t>λ</a:t>
            </a:r>
            <a:r>
              <a:rPr lang="en-US" i="1" baseline="-25000" dirty="0" err="1" smtClean="0"/>
              <a:t>c</a:t>
            </a:r>
            <a:r>
              <a:rPr lang="zh-CN" altLang="en-US" dirty="0" smtClean="0"/>
              <a:t>，稳态为非零。</a:t>
            </a:r>
            <a:endParaRPr lang="en-US" altLang="zh-CN" dirty="0" smtClean="0"/>
          </a:p>
          <a:p>
            <a:pPr algn="just" eaLnBrk="1" hangingPunct="1"/>
            <a:r>
              <a:rPr lang="zh-CN" altLang="en-US" dirty="0" smtClean="0"/>
              <a:t>由于社团网络的非均匀结构，最终的状态依赖于选取的种子及网络构型，因此有意义的结果必须为对各种网络构型及各种初始条件的平均。</a:t>
            </a:r>
            <a:endParaRPr lang="en-US" altLang="zh-CN" dirty="0" smtClean="0"/>
          </a:p>
          <a:p>
            <a:pPr algn="just" eaLnBrk="1" hangingPunct="1"/>
            <a:r>
              <a:rPr lang="zh-CN" altLang="en-US" dirty="0" smtClean="0"/>
              <a:t>对具有</a:t>
            </a:r>
            <a:r>
              <a:rPr lang="en-US" i="1" dirty="0" smtClean="0"/>
              <a:t>σ</a:t>
            </a:r>
            <a:r>
              <a:rPr lang="en-US" dirty="0" smtClean="0"/>
              <a:t>&gt;&gt;</a:t>
            </a:r>
            <a:r>
              <a:rPr lang="zh-CN" altLang="en-US" dirty="0" smtClean="0"/>
              <a:t>１的社团网，当</a:t>
            </a:r>
            <a:r>
              <a:rPr lang="en-US" i="1" dirty="0" smtClean="0"/>
              <a:t>λ</a:t>
            </a:r>
            <a:r>
              <a:rPr lang="zh-CN" altLang="en-US" dirty="0" smtClean="0"/>
              <a:t>较小时，传播会限制在种子所在的社团内。</a:t>
            </a:r>
            <a:endParaRPr lang="en-US" altLang="zh-CN" dirty="0" smtClean="0"/>
          </a:p>
          <a:p>
            <a:pPr algn="just" eaLnBrk="1" hangingPunct="1"/>
            <a:r>
              <a:rPr lang="zh-CN" altLang="en-US" dirty="0" smtClean="0"/>
              <a:t>从统计意义上看，可以认为种子被均匀选取在每个社团。对于每个特定的社团</a:t>
            </a:r>
            <a:r>
              <a:rPr lang="en-US" i="1" dirty="0" err="1" smtClean="0"/>
              <a:t>i</a:t>
            </a:r>
            <a:r>
              <a:rPr lang="zh-CN" altLang="en-US" dirty="0" smtClean="0"/>
              <a:t>，其阈值</a:t>
            </a:r>
            <a:r>
              <a:rPr lang="en-US" i="1" dirty="0" err="1" smtClean="0"/>
              <a:t>λ</a:t>
            </a:r>
            <a:r>
              <a:rPr lang="en-US" i="1" baseline="-25000" dirty="0" err="1" smtClean="0"/>
              <a:t>c</a:t>
            </a:r>
            <a:r>
              <a:rPr lang="en-US" baseline="30000" dirty="0" smtClean="0"/>
              <a:t>(</a:t>
            </a:r>
            <a:r>
              <a:rPr lang="en-US" i="1" baseline="30000" dirty="0" err="1" smtClean="0"/>
              <a:t>i</a:t>
            </a:r>
            <a:r>
              <a:rPr lang="en-US" baseline="30000" dirty="0" smtClean="0"/>
              <a:t>)</a:t>
            </a:r>
            <a:r>
              <a:rPr lang="zh-CN" altLang="en-US" dirty="0" smtClean="0"/>
              <a:t>由其平均连线数决定。当社团间的连线远小于社团内的连线时，有</a:t>
            </a:r>
            <a:endParaRPr lang="en-US" altLang="zh-CN" dirty="0" smtClean="0"/>
          </a:p>
          <a:p>
            <a:pPr algn="just" eaLnBrk="1" hangingPunct="1"/>
            <a:endParaRPr lang="en-US" altLang="zh-CN" dirty="0" smtClean="0"/>
          </a:p>
          <a:p>
            <a:pPr algn="just" eaLnBrk="1" hangingPunct="1"/>
            <a:r>
              <a:rPr lang="zh-CN" altLang="en-US" dirty="0" smtClean="0"/>
              <a:t>且此关系对所有的种子成立。整个系统的</a:t>
            </a:r>
            <a:r>
              <a:rPr lang="en-US" i="1" dirty="0" err="1" smtClean="0"/>
              <a:t>λ</a:t>
            </a:r>
            <a:r>
              <a:rPr lang="en-US" i="1" baseline="-25000" dirty="0" err="1" smtClean="0"/>
              <a:t>c</a:t>
            </a:r>
            <a:r>
              <a:rPr lang="zh-CN" altLang="en-US" dirty="0" smtClean="0"/>
              <a:t>为不同构型及不同实现的平均，即对不同的种子平均，因此</a:t>
            </a:r>
            <a:r>
              <a:rPr lang="en-US" i="1" dirty="0" err="1" smtClean="0"/>
              <a:t>λ</a:t>
            </a:r>
            <a:r>
              <a:rPr lang="en-US" i="1" baseline="-25000" dirty="0" err="1" smtClean="0"/>
              <a:t>c</a:t>
            </a:r>
            <a:r>
              <a:rPr lang="zh-CN" altLang="en-US" dirty="0" smtClean="0"/>
              <a:t>与</a:t>
            </a:r>
            <a:r>
              <a:rPr lang="en-US" i="1" dirty="0" smtClean="0"/>
              <a:t>p</a:t>
            </a:r>
            <a:r>
              <a:rPr lang="zh-CN" altLang="en-US" dirty="0" smtClean="0"/>
              <a:t>间的定量关系为</a:t>
            </a:r>
            <a:r>
              <a:rPr lang="en-US" i="1" dirty="0" err="1" smtClean="0"/>
              <a:t>λ</a:t>
            </a:r>
            <a:r>
              <a:rPr lang="en-US" i="1" baseline="-25000" dirty="0" err="1" smtClean="0"/>
              <a:t>c</a:t>
            </a:r>
            <a:r>
              <a:rPr lang="zh-CN" altLang="en-US" dirty="0" smtClean="0"/>
              <a:t>～</a:t>
            </a:r>
            <a:r>
              <a:rPr lang="en-US" dirty="0" smtClean="0"/>
              <a:t>1</a:t>
            </a:r>
            <a:r>
              <a:rPr lang="zh-CN" altLang="en-US" dirty="0" smtClean="0"/>
              <a:t>／</a:t>
            </a:r>
            <a:r>
              <a:rPr lang="en-US" i="1" dirty="0" smtClean="0"/>
              <a:t>p</a:t>
            </a:r>
            <a:r>
              <a:rPr lang="zh-CN" altLang="en-US" dirty="0" smtClean="0"/>
              <a:t>。</a:t>
            </a:r>
          </a:p>
        </p:txBody>
      </p:sp>
      <p:sp>
        <p:nvSpPr>
          <p:cNvPr id="45061" name="Rectangle 5"/>
          <p:cNvSpPr>
            <a:spLocks noChangeArrowheads="1"/>
          </p:cNvSpPr>
          <p:nvPr/>
        </p:nvSpPr>
        <p:spPr bwMode="auto">
          <a:xfrm>
            <a:off x="0" y="-357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060" name="Object 4"/>
          <p:cNvGraphicFramePr>
            <a:graphicFrameLocks noChangeAspect="1"/>
          </p:cNvGraphicFramePr>
          <p:nvPr/>
        </p:nvGraphicFramePr>
        <p:xfrm>
          <a:off x="2928926" y="4857736"/>
          <a:ext cx="3137060" cy="357190"/>
        </p:xfrm>
        <a:graphic>
          <a:graphicData uri="http://schemas.openxmlformats.org/presentationml/2006/ole">
            <p:oleObj spid="_x0000_s45060" name="Equation" r:id="rId3" imgW="2171700" imgH="241300" progId="Equation.DSMT4">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a:t>
            </a:r>
            <a:r>
              <a:rPr lang="zh-CN" altLang="en-US" dirty="0" smtClean="0"/>
              <a:t>复杂网络上的流行病传播</a:t>
            </a:r>
            <a:endParaRPr lang="zh-CN" altLang="en-US" dirty="0"/>
          </a:p>
        </p:txBody>
      </p:sp>
      <p:sp>
        <p:nvSpPr>
          <p:cNvPr id="12291"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流行病传播的速度很快，对社会的影响非常大，引起全社会的极大关注，如网络病毒、人类社会中的</a:t>
            </a:r>
            <a:r>
              <a:rPr lang="en-US" dirty="0" smtClean="0"/>
              <a:t>SARS</a:t>
            </a:r>
            <a:r>
              <a:rPr lang="zh-CN" altLang="en-US" dirty="0" smtClean="0"/>
              <a:t>、性病、艾滋病和谣言等等。</a:t>
            </a:r>
            <a:endParaRPr lang="en-US" altLang="zh-CN" dirty="0" smtClean="0"/>
          </a:p>
          <a:p>
            <a:pPr algn="just" eaLnBrk="1" hangingPunct="1"/>
            <a:r>
              <a:rPr lang="zh-CN" altLang="en-US" dirty="0" smtClean="0"/>
              <a:t>在复杂网络上，最近的理论和实验都表明流行病的传播阈值与网络系统的尺寸</a:t>
            </a:r>
            <a:r>
              <a:rPr lang="en-US" altLang="zh-CN" dirty="0" smtClean="0"/>
              <a:t>(</a:t>
            </a:r>
            <a:r>
              <a:rPr lang="zh-CN" altLang="en-US" dirty="0" smtClean="0"/>
              <a:t>节点数</a:t>
            </a:r>
            <a:r>
              <a:rPr lang="en-US" altLang="zh-CN" dirty="0" smtClean="0"/>
              <a:t>)</a:t>
            </a:r>
            <a:r>
              <a:rPr lang="zh-CN" altLang="en-US" dirty="0" smtClean="0"/>
              <a:t>有着紧密联系。</a:t>
            </a:r>
            <a:endParaRPr lang="en-US" altLang="zh-CN" dirty="0" smtClean="0"/>
          </a:p>
          <a:p>
            <a:pPr algn="just" eaLnBrk="1" hangingPunct="1"/>
            <a:r>
              <a:rPr lang="zh-CN" altLang="en-US" dirty="0" smtClean="0"/>
              <a:t>在复杂网络传播动力学的研究中，传播阈值</a:t>
            </a:r>
            <a:r>
              <a:rPr lang="en-US" i="1" dirty="0" err="1" smtClean="0"/>
              <a:t>λ</a:t>
            </a:r>
            <a:r>
              <a:rPr lang="en-US" i="1" baseline="-25000" dirty="0" err="1" smtClean="0"/>
              <a:t>c</a:t>
            </a:r>
            <a:r>
              <a:rPr lang="zh-CN" altLang="en-US" dirty="0" smtClean="0"/>
              <a:t>是理论和实验研究工作者特别关注的一个重要参量。对于尺寸非常大的网络系统而言，如果流行病的传播概率大于该传播阈值，那么受感染人数将占一个有限大小的比例，即传染病会爆发且持续地存在；否则，受感染人数会呈指数衰减，其占总人数的比例将接近于</a:t>
            </a:r>
            <a:r>
              <a:rPr lang="en-US" dirty="0" smtClean="0"/>
              <a:t>0</a:t>
            </a:r>
            <a:r>
              <a:rPr lang="zh-CN" altLang="en-US" dirty="0" smtClean="0"/>
              <a:t>，即传染病将会自然消失。</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4.2.4  </a:t>
            </a:r>
            <a:r>
              <a:rPr lang="zh-CN" altLang="en-US" dirty="0" smtClean="0"/>
              <a:t>社团网上的流行病传播</a:t>
            </a:r>
            <a:endParaRPr lang="zh-CN" altLang="en-US" dirty="0"/>
          </a:p>
        </p:txBody>
      </p:sp>
      <p:sp>
        <p:nvSpPr>
          <p:cNvPr id="46083" name="内容占位符 2"/>
          <p:cNvSpPr>
            <a:spLocks noGrp="1"/>
          </p:cNvSpPr>
          <p:nvPr>
            <p:ph sz="quarter" idx="1"/>
          </p:nvPr>
        </p:nvSpPr>
        <p:spPr>
          <a:xfrm>
            <a:off x="457200" y="1785926"/>
            <a:ext cx="7467600" cy="4687899"/>
          </a:xfrm>
        </p:spPr>
        <p:txBody>
          <a:bodyPr/>
          <a:lstStyle/>
          <a:p>
            <a:pPr eaLnBrk="1" hangingPunct="1"/>
            <a:r>
              <a:rPr lang="zh-CN" altLang="en-US" dirty="0" smtClean="0"/>
              <a:t>其中</a:t>
            </a:r>
            <a:r>
              <a:rPr lang="en-US" i="1" dirty="0" smtClean="0"/>
              <a:t>a</a:t>
            </a:r>
            <a:r>
              <a:rPr lang="zh-CN" altLang="en-US" dirty="0" smtClean="0"/>
              <a:t>为一常数。因此</a:t>
            </a:r>
            <a:r>
              <a:rPr lang="en-US" i="1" dirty="0" err="1" smtClean="0"/>
              <a:t>λ</a:t>
            </a:r>
            <a:r>
              <a:rPr lang="en-US" i="1" baseline="-25000" dirty="0" err="1" smtClean="0"/>
              <a:t>c</a:t>
            </a:r>
            <a:r>
              <a:rPr lang="zh-CN" altLang="en-US" dirty="0" smtClean="0"/>
              <a:t>与</a:t>
            </a:r>
            <a:r>
              <a:rPr lang="en-US" i="1" dirty="0" smtClean="0"/>
              <a:t>M</a:t>
            </a:r>
            <a:r>
              <a:rPr lang="zh-CN" altLang="en-US" dirty="0" smtClean="0"/>
              <a:t>成反比。对于给定的</a:t>
            </a:r>
            <a:r>
              <a:rPr lang="en-US" i="1" dirty="0" smtClean="0"/>
              <a:t>M</a:t>
            </a:r>
            <a:r>
              <a:rPr lang="zh-CN" altLang="en-US" dirty="0" smtClean="0"/>
              <a:t>，上式可被写为：</a:t>
            </a:r>
            <a:endParaRPr lang="en-US" altLang="zh-CN" dirty="0" smtClean="0"/>
          </a:p>
          <a:p>
            <a:pPr eaLnBrk="1" hangingPunct="1"/>
            <a:r>
              <a:rPr lang="zh-CN" altLang="en-US" dirty="0" smtClean="0"/>
              <a:t>这就是</a:t>
            </a:r>
            <a:r>
              <a:rPr lang="en-US" i="1" dirty="0" err="1" smtClean="0"/>
              <a:t>λ</a:t>
            </a:r>
            <a:r>
              <a:rPr lang="en-US" i="1" baseline="-25000" dirty="0" err="1" smtClean="0"/>
              <a:t>c</a:t>
            </a:r>
            <a:r>
              <a:rPr lang="zh-CN" altLang="en-US" dirty="0" smtClean="0"/>
              <a:t>对社团程度</a:t>
            </a:r>
            <a:r>
              <a:rPr lang="en-US" i="1" dirty="0" smtClean="0"/>
              <a:t>σ</a:t>
            </a:r>
            <a:r>
              <a:rPr lang="zh-CN" altLang="en-US" dirty="0" smtClean="0"/>
              <a:t>的依赖关系。</a:t>
            </a:r>
            <a:endParaRPr lang="en-US" altLang="zh-CN" dirty="0" smtClean="0"/>
          </a:p>
          <a:p>
            <a:pPr eaLnBrk="1" hangingPunct="1"/>
            <a:r>
              <a:rPr lang="zh-CN" altLang="en-US" dirty="0" smtClean="0"/>
              <a:t>随着社团度的降低，流行病的传播阈值将增加并在随机网时达到极大值。</a:t>
            </a:r>
            <a:endParaRPr lang="en-US" altLang="zh-CN" dirty="0" smtClean="0"/>
          </a:p>
          <a:p>
            <a:pPr eaLnBrk="1" hangingPunct="1"/>
            <a:r>
              <a:rPr lang="zh-CN" altLang="en-US" dirty="0" smtClean="0"/>
              <a:t>换句话说，流行病在随机网上比在社团网上更不容易爆发。</a:t>
            </a:r>
            <a:endParaRPr lang="en-US" altLang="zh-CN" dirty="0" smtClean="0"/>
          </a:p>
          <a:p>
            <a:pPr eaLnBrk="1" hangingPunct="1"/>
            <a:r>
              <a:rPr lang="zh-CN" altLang="en-US" dirty="0" smtClean="0"/>
              <a:t>通过前面的讨论，还可以得到一个结论：传染病本身的动力学性质和个体所在的网络结构共同决定了流行病的传染行为和传染过程。</a:t>
            </a:r>
            <a:endParaRPr lang="en-US" altLang="zh-CN" dirty="0" smtClean="0"/>
          </a:p>
        </p:txBody>
      </p:sp>
      <p:sp>
        <p:nvSpPr>
          <p:cNvPr id="460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086" name="Object 6"/>
          <p:cNvGraphicFramePr>
            <a:graphicFrameLocks noChangeAspect="1"/>
          </p:cNvGraphicFramePr>
          <p:nvPr/>
        </p:nvGraphicFramePr>
        <p:xfrm>
          <a:off x="3357553" y="1357298"/>
          <a:ext cx="1216377" cy="500066"/>
        </p:xfrm>
        <a:graphic>
          <a:graphicData uri="http://schemas.openxmlformats.org/presentationml/2006/ole">
            <p:oleObj spid="_x0000_s46086" name="Equation" r:id="rId3" imgW="965200" imgH="393700" progId="Equation.DSMT4">
              <p:embed/>
            </p:oleObj>
          </a:graphicData>
        </a:graphic>
      </p:graphicFrame>
      <p:sp>
        <p:nvSpPr>
          <p:cNvPr id="460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088" name="Object 8"/>
          <p:cNvGraphicFramePr>
            <a:graphicFrameLocks noChangeAspect="1"/>
          </p:cNvGraphicFramePr>
          <p:nvPr/>
        </p:nvGraphicFramePr>
        <p:xfrm>
          <a:off x="3357554" y="2285992"/>
          <a:ext cx="1285884" cy="428628"/>
        </p:xfrm>
        <a:graphic>
          <a:graphicData uri="http://schemas.openxmlformats.org/presentationml/2006/ole">
            <p:oleObj spid="_x0000_s46088" name="Equation" r:id="rId4" imgW="1193800" imgH="393700" progId="Equation.DSMT4">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455637"/>
            <a:ext cx="7467600" cy="1143000"/>
          </a:xfrm>
        </p:spPr>
        <p:txBody>
          <a:bodyPr/>
          <a:lstStyle/>
          <a:p>
            <a:pPr>
              <a:defRPr/>
            </a:pPr>
            <a:r>
              <a:rPr lang="en-US" dirty="0" smtClean="0"/>
              <a:t>4.2.5  </a:t>
            </a:r>
            <a:r>
              <a:rPr lang="zh-CN" altLang="en-US" dirty="0" smtClean="0"/>
              <a:t>有限规模无标度网络和广义无标度网络的传播阈值</a:t>
            </a:r>
            <a:endParaRPr lang="zh-CN" altLang="en-US" dirty="0"/>
          </a:p>
        </p:txBody>
      </p:sp>
      <p:sp>
        <p:nvSpPr>
          <p:cNvPr id="47107" name="内容占位符 2"/>
          <p:cNvSpPr>
            <a:spLocks noGrp="1"/>
          </p:cNvSpPr>
          <p:nvPr>
            <p:ph sz="quarter" idx="1"/>
          </p:nvPr>
        </p:nvSpPr>
        <p:spPr>
          <a:xfrm>
            <a:off x="457200" y="1812935"/>
            <a:ext cx="7467600" cy="5116527"/>
          </a:xfrm>
        </p:spPr>
        <p:txBody>
          <a:bodyPr/>
          <a:lstStyle/>
          <a:p>
            <a:r>
              <a:rPr lang="en-US" dirty="0" smtClean="0"/>
              <a:t>1</a:t>
            </a:r>
            <a:r>
              <a:rPr lang="zh-CN" altLang="en-US" dirty="0" smtClean="0"/>
              <a:t>． 有限规模无标度网络的传播阈值</a:t>
            </a:r>
            <a:endParaRPr lang="en-US" altLang="zh-CN" dirty="0" smtClean="0"/>
          </a:p>
          <a:p>
            <a:r>
              <a:rPr lang="zh-CN" altLang="en-US" dirty="0" smtClean="0"/>
              <a:t>无限规模无标度网络的传播阈值为</a:t>
            </a:r>
            <a:r>
              <a:rPr lang="en-US" dirty="0" smtClean="0"/>
              <a:t>0</a:t>
            </a:r>
            <a:r>
              <a:rPr lang="zh-CN" altLang="en-US" dirty="0" smtClean="0"/>
              <a:t>完全是由于其＜</a:t>
            </a:r>
            <a:r>
              <a:rPr lang="en-US" i="1" dirty="0" smtClean="0"/>
              <a:t>k</a:t>
            </a:r>
            <a:r>
              <a:rPr lang="en-US" baseline="30000" dirty="0" smtClean="0"/>
              <a:t>2</a:t>
            </a:r>
            <a:r>
              <a:rPr lang="zh-CN" altLang="en-US" dirty="0" smtClean="0"/>
              <a:t>＞</a:t>
            </a:r>
            <a:r>
              <a:rPr lang="en-US" altLang="zh-CN" dirty="0" smtClean="0"/>
              <a:t>=</a:t>
            </a:r>
            <a:r>
              <a:rPr lang="zh-CN" altLang="en-US" dirty="0" smtClean="0"/>
              <a:t>∞</a:t>
            </a:r>
            <a:r>
              <a:rPr lang="zh-CN" altLang="en-US" dirty="0" smtClean="0"/>
              <a:t>之故。而对于有限规模的无标度网络来说，其度的取值范围是有限的，假设其最大度为</a:t>
            </a:r>
            <a:r>
              <a:rPr lang="en-US" i="1" dirty="0" err="1" smtClean="0"/>
              <a:t>k</a:t>
            </a:r>
            <a:r>
              <a:rPr lang="en-US" baseline="-25000" dirty="0" err="1" smtClean="0"/>
              <a:t>max</a:t>
            </a:r>
            <a:r>
              <a:rPr lang="zh-CN" altLang="en-US" dirty="0" smtClean="0"/>
              <a:t>，该值取决于节点总数</a:t>
            </a:r>
            <a:r>
              <a:rPr lang="en-US" i="1" dirty="0" smtClean="0"/>
              <a:t>N</a:t>
            </a:r>
            <a:r>
              <a:rPr lang="zh-CN" altLang="en-US" dirty="0" smtClean="0"/>
              <a:t>，于是根据其度分布规律可以求出一个有限的＜</a:t>
            </a:r>
            <a:r>
              <a:rPr lang="en-US" i="1" dirty="0" smtClean="0"/>
              <a:t>k</a:t>
            </a:r>
            <a:r>
              <a:rPr lang="en-US" baseline="30000" dirty="0" smtClean="0"/>
              <a:t>2</a:t>
            </a:r>
            <a:r>
              <a:rPr lang="zh-CN" altLang="en-US" dirty="0" smtClean="0"/>
              <a:t>＞值。</a:t>
            </a:r>
            <a:endParaRPr lang="en-US" altLang="zh-CN" dirty="0" smtClean="0"/>
          </a:p>
          <a:p>
            <a:r>
              <a:rPr lang="zh-CN" altLang="en-US" dirty="0" smtClean="0"/>
              <a:t>通过一个具有指数截止度分布的无标度网络进行分析。假设度分布为：</a:t>
            </a:r>
            <a:endParaRPr lang="en-US" altLang="zh-CN" dirty="0" smtClean="0"/>
          </a:p>
          <a:p>
            <a:r>
              <a:rPr lang="zh-CN" altLang="en-US" dirty="0" smtClean="0"/>
              <a:t>其中，指数</a:t>
            </a:r>
            <a:r>
              <a:rPr lang="en-US" i="1" dirty="0" smtClean="0"/>
              <a:t>γ</a:t>
            </a:r>
            <a:r>
              <a:rPr lang="zh-CN" altLang="en-US" dirty="0" smtClean="0"/>
              <a:t>满足</a:t>
            </a:r>
            <a:r>
              <a:rPr lang="en-US" dirty="0" smtClean="0"/>
              <a:t>2</a:t>
            </a:r>
            <a:r>
              <a:rPr lang="zh-CN" altLang="en-US" dirty="0" smtClean="0"/>
              <a:t>＜</a:t>
            </a:r>
            <a:r>
              <a:rPr lang="en-US" i="1" dirty="0" smtClean="0"/>
              <a:t>γ</a:t>
            </a:r>
            <a:r>
              <a:rPr lang="zh-CN" altLang="en-US" dirty="0" smtClean="0"/>
              <a:t>＜</a:t>
            </a:r>
            <a:r>
              <a:rPr lang="en-US" dirty="0" smtClean="0"/>
              <a:t>3</a:t>
            </a:r>
            <a:r>
              <a:rPr lang="zh-CN" altLang="en-US" dirty="0" smtClean="0"/>
              <a:t>，</a:t>
            </a:r>
            <a:r>
              <a:rPr lang="en-US" i="1" dirty="0" err="1" smtClean="0"/>
              <a:t>k</a:t>
            </a:r>
            <a:r>
              <a:rPr lang="en-US" i="1" baseline="-25000" dirty="0" err="1" smtClean="0"/>
              <a:t>c</a:t>
            </a:r>
            <a:r>
              <a:rPr lang="zh-CN" altLang="en-US" dirty="0" smtClean="0"/>
              <a:t>为截止度</a:t>
            </a:r>
            <a:r>
              <a:rPr lang="en-US" altLang="zh-CN" dirty="0" smtClean="0"/>
              <a:t>(</a:t>
            </a:r>
            <a:r>
              <a:rPr lang="zh-CN" altLang="en-US" dirty="0" smtClean="0"/>
              <a:t>类似于截止频率</a:t>
            </a:r>
            <a:r>
              <a:rPr lang="en-US" altLang="zh-CN" dirty="0" smtClean="0"/>
              <a:t>)</a:t>
            </a:r>
            <a:r>
              <a:rPr lang="zh-CN" altLang="en-US" dirty="0" smtClean="0"/>
              <a:t>，</a:t>
            </a:r>
            <a:r>
              <a:rPr lang="en-US" i="1" dirty="0" smtClean="0"/>
              <a:t>A</a:t>
            </a:r>
            <a:r>
              <a:rPr lang="zh-CN" altLang="en-US" dirty="0" smtClean="0"/>
              <a:t>为归一化因子，满足：</a:t>
            </a:r>
          </a:p>
        </p:txBody>
      </p:sp>
      <p:sp>
        <p:nvSpPr>
          <p:cNvPr id="47111" name="Rectangle 7"/>
          <p:cNvSpPr>
            <a:spLocks noChangeArrowheads="1"/>
          </p:cNvSpPr>
          <p:nvPr/>
        </p:nvSpPr>
        <p:spPr bwMode="auto">
          <a:xfrm>
            <a:off x="0" y="45563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10" name="Object 6"/>
          <p:cNvGraphicFramePr>
            <a:graphicFrameLocks noChangeAspect="1"/>
          </p:cNvGraphicFramePr>
          <p:nvPr/>
        </p:nvGraphicFramePr>
        <p:xfrm>
          <a:off x="3714744" y="4670455"/>
          <a:ext cx="1350828" cy="285752"/>
        </p:xfrm>
        <a:graphic>
          <a:graphicData uri="http://schemas.openxmlformats.org/presentationml/2006/ole">
            <p:oleObj spid="_x0000_s47110" name="Equation" r:id="rId3" imgW="1091726" imgH="228501" progId="Equation.DSMT4">
              <p:embed/>
            </p:oleObj>
          </a:graphicData>
        </a:graphic>
      </p:graphicFrame>
      <p:sp>
        <p:nvSpPr>
          <p:cNvPr id="47113" name="Rectangle 9"/>
          <p:cNvSpPr>
            <a:spLocks noChangeArrowheads="1"/>
          </p:cNvSpPr>
          <p:nvPr/>
        </p:nvSpPr>
        <p:spPr bwMode="auto">
          <a:xfrm>
            <a:off x="0" y="45563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12" name="Object 8"/>
          <p:cNvGraphicFramePr>
            <a:graphicFrameLocks noChangeAspect="1"/>
          </p:cNvGraphicFramePr>
          <p:nvPr/>
        </p:nvGraphicFramePr>
        <p:xfrm>
          <a:off x="3714744" y="5813463"/>
          <a:ext cx="1341285" cy="571504"/>
        </p:xfrm>
        <a:graphic>
          <a:graphicData uri="http://schemas.openxmlformats.org/presentationml/2006/ole">
            <p:oleObj spid="_x0000_s47112" name="Equation" r:id="rId4" imgW="1206500" imgH="520700" progId="Equation.DSMT4">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4.2.5  </a:t>
            </a:r>
            <a:r>
              <a:rPr lang="zh-CN" altLang="en-US" dirty="0" smtClean="0"/>
              <a:t>有限规模无标度网络和广义无标度网络的传播阈值</a:t>
            </a:r>
            <a:endParaRPr lang="zh-CN" altLang="en-US" dirty="0"/>
          </a:p>
        </p:txBody>
      </p:sp>
      <p:sp>
        <p:nvSpPr>
          <p:cNvPr id="48131"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该度分布能保证＜</a:t>
            </a:r>
            <a:r>
              <a:rPr lang="en-US" i="1" dirty="0" smtClean="0"/>
              <a:t>k</a:t>
            </a:r>
            <a:r>
              <a:rPr lang="en-US" baseline="30000" dirty="0" smtClean="0"/>
              <a:t>2</a:t>
            </a:r>
            <a:r>
              <a:rPr lang="zh-CN" altLang="en-US" dirty="0" smtClean="0"/>
              <a:t>＞为有限值。</a:t>
            </a:r>
            <a:r>
              <a:rPr lang="en-US" dirty="0" smtClean="0"/>
              <a:t>Pastor-</a:t>
            </a:r>
            <a:r>
              <a:rPr lang="en-US" dirty="0" err="1" smtClean="0"/>
              <a:t>Satorras</a:t>
            </a:r>
            <a:r>
              <a:rPr lang="zh-CN" altLang="en-US" dirty="0" smtClean="0"/>
              <a:t>和</a:t>
            </a:r>
            <a:r>
              <a:rPr lang="en-US" dirty="0" err="1" smtClean="0"/>
              <a:t>Vespignani</a:t>
            </a:r>
            <a:r>
              <a:rPr lang="zh-CN" altLang="en-US" dirty="0" smtClean="0"/>
              <a:t>推导了其在</a:t>
            </a:r>
            <a:r>
              <a:rPr lang="en-US" dirty="0" smtClean="0"/>
              <a:t>SIS</a:t>
            </a:r>
            <a:r>
              <a:rPr lang="zh-CN" altLang="en-US" dirty="0" smtClean="0"/>
              <a:t>传播模型下对应的非零传播阈值。可得：</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这里</a:t>
            </a:r>
            <a:r>
              <a:rPr lang="en-US" i="1" dirty="0" smtClean="0"/>
              <a:t>m</a:t>
            </a:r>
            <a:r>
              <a:rPr lang="zh-CN" altLang="en-US" dirty="0" smtClean="0"/>
              <a:t>为网络中的最小度。若令</a:t>
            </a:r>
            <a:endParaRPr lang="en-US" altLang="zh-CN" dirty="0" smtClean="0"/>
          </a:p>
          <a:p>
            <a:pPr algn="just" eaLnBrk="1" hangingPunct="1"/>
            <a:r>
              <a:rPr lang="zh-CN" altLang="en-US" dirty="0" smtClean="0"/>
              <a:t>为非完整积分的</a:t>
            </a:r>
            <a:r>
              <a:rPr lang="en-US" dirty="0" smtClean="0"/>
              <a:t>Gamma</a:t>
            </a:r>
            <a:r>
              <a:rPr lang="zh-CN" altLang="en-US" dirty="0" smtClean="0"/>
              <a:t>函数，则上式的结果可写为</a:t>
            </a:r>
            <a:endParaRPr lang="en-US" altLang="zh-CN" dirty="0" smtClean="0"/>
          </a:p>
          <a:p>
            <a:pPr algn="just" eaLnBrk="1" hangingPunct="1"/>
            <a:r>
              <a:rPr lang="en-US" altLang="zh-CN" dirty="0" smtClean="0"/>
              <a:t>                                                               (^)</a:t>
            </a:r>
          </a:p>
          <a:p>
            <a:pPr algn="just" eaLnBrk="1" hangingPunct="1"/>
            <a:r>
              <a:rPr lang="zh-CN" altLang="en-US" dirty="0" smtClean="0"/>
              <a:t>而指数截止度分布的平均度为：</a:t>
            </a:r>
          </a:p>
        </p:txBody>
      </p:sp>
      <p:sp>
        <p:nvSpPr>
          <p:cNvPr id="481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132" name="Object 4"/>
          <p:cNvGraphicFramePr>
            <a:graphicFrameLocks noChangeAspect="1"/>
          </p:cNvGraphicFramePr>
          <p:nvPr/>
        </p:nvGraphicFramePr>
        <p:xfrm>
          <a:off x="3071802" y="2714620"/>
          <a:ext cx="2606296" cy="785818"/>
        </p:xfrm>
        <a:graphic>
          <a:graphicData uri="http://schemas.openxmlformats.org/presentationml/2006/ole">
            <p:oleObj spid="_x0000_s48132" name="Equation" r:id="rId3" imgW="2082800" imgH="635000" progId="Equation.DSMT4">
              <p:embed/>
            </p:oleObj>
          </a:graphicData>
        </a:graphic>
      </p:graphicFrame>
      <p:sp>
        <p:nvSpPr>
          <p:cNvPr id="4813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134" name="Object 6"/>
          <p:cNvGraphicFramePr>
            <a:graphicFrameLocks noChangeAspect="1"/>
          </p:cNvGraphicFramePr>
          <p:nvPr/>
        </p:nvGraphicFramePr>
        <p:xfrm>
          <a:off x="5286380" y="3714752"/>
          <a:ext cx="1894259" cy="428628"/>
        </p:xfrm>
        <a:graphic>
          <a:graphicData uri="http://schemas.openxmlformats.org/presentationml/2006/ole">
            <p:oleObj spid="_x0000_s48134" name="Equation" r:id="rId4" imgW="1435100" imgH="330200" progId="Equation.DSMT4">
              <p:embed/>
            </p:oleObj>
          </a:graphicData>
        </a:graphic>
      </p:graphicFrame>
      <p:sp>
        <p:nvSpPr>
          <p:cNvPr id="481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136" name="Object 8"/>
          <p:cNvGraphicFramePr>
            <a:graphicFrameLocks noChangeAspect="1"/>
          </p:cNvGraphicFramePr>
          <p:nvPr/>
        </p:nvGraphicFramePr>
        <p:xfrm>
          <a:off x="2928926" y="4500570"/>
          <a:ext cx="3010850" cy="571504"/>
        </p:xfrm>
        <a:graphic>
          <a:graphicData uri="http://schemas.openxmlformats.org/presentationml/2006/ole">
            <p:oleObj spid="_x0000_s48136" name="Equation" r:id="rId5" imgW="2260600" imgH="431800" progId="Equation.DSMT4">
              <p:embed/>
            </p:oleObj>
          </a:graphicData>
        </a:graphic>
      </p:graphicFrame>
      <p:sp>
        <p:nvSpPr>
          <p:cNvPr id="4813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138" name="Object 10"/>
          <p:cNvGraphicFramePr>
            <a:graphicFrameLocks noChangeAspect="1"/>
          </p:cNvGraphicFramePr>
          <p:nvPr/>
        </p:nvGraphicFramePr>
        <p:xfrm>
          <a:off x="2714612" y="5500702"/>
          <a:ext cx="4357718" cy="714380"/>
        </p:xfrm>
        <a:graphic>
          <a:graphicData uri="http://schemas.openxmlformats.org/presentationml/2006/ole">
            <p:oleObj spid="_x0000_s48138" name="Equation" r:id="rId6" imgW="3835400" imgH="635000" progId="Equation.DSMT4">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4.2.5  </a:t>
            </a:r>
            <a:r>
              <a:rPr lang="zh-CN" altLang="en-US" dirty="0" smtClean="0"/>
              <a:t>有限规模无标度网络和广义无标度网络的传播阈值</a:t>
            </a:r>
            <a:endParaRPr lang="zh-CN" altLang="en-US" dirty="0"/>
          </a:p>
        </p:txBody>
      </p:sp>
      <p:sp>
        <p:nvSpPr>
          <p:cNvPr id="49155"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为了在相同的平均度条件下比较有限规模无标度网络和均匀网络传播阈值，我们可得到具有上式的平均度的均匀网络的传播阈值为：</a:t>
            </a:r>
            <a:endParaRPr lang="en-US" altLang="zh-CN" dirty="0" smtClean="0"/>
          </a:p>
          <a:p>
            <a:pPr algn="just" eaLnBrk="1" hangingPunct="1"/>
            <a:endParaRPr lang="en-US" altLang="zh-CN" dirty="0" smtClean="0"/>
          </a:p>
          <a:p>
            <a:pPr algn="just" eaLnBrk="1" hangingPunct="1"/>
            <a:r>
              <a:rPr lang="zh-CN" altLang="en-US" dirty="0" smtClean="0"/>
              <a:t>得到两种网络的传播阈值比值为：</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下面来看当</a:t>
            </a:r>
            <a:r>
              <a:rPr lang="en-US" i="1" dirty="0" err="1" smtClean="0"/>
              <a:t>k</a:t>
            </a:r>
            <a:r>
              <a:rPr lang="en-US" i="1" baseline="-25000" dirty="0" err="1" smtClean="0"/>
              <a:t>c</a:t>
            </a:r>
            <a:r>
              <a:rPr lang="zh-CN" altLang="en-US" dirty="0" smtClean="0"/>
              <a:t>比较大时的近似比值。当</a:t>
            </a:r>
            <a:r>
              <a:rPr lang="en-US" i="1" dirty="0" err="1" smtClean="0"/>
              <a:t>k</a:t>
            </a:r>
            <a:r>
              <a:rPr lang="en-US" i="1" baseline="-25000" dirty="0" err="1" smtClean="0"/>
              <a:t>c</a:t>
            </a:r>
            <a:r>
              <a:rPr lang="zh-CN" altLang="en-US" dirty="0" smtClean="0"/>
              <a:t>比较大时，对于</a:t>
            </a:r>
            <a:r>
              <a:rPr lang="en-US" dirty="0" smtClean="0"/>
              <a:t>2</a:t>
            </a:r>
            <a:r>
              <a:rPr lang="zh-CN" altLang="en-US" dirty="0" smtClean="0"/>
              <a:t>＜</a:t>
            </a:r>
            <a:r>
              <a:rPr lang="en-US" i="1" dirty="0" smtClean="0"/>
              <a:t>γ</a:t>
            </a:r>
            <a:r>
              <a:rPr lang="zh-CN" altLang="en-US" dirty="0" smtClean="0"/>
              <a:t>＜</a:t>
            </a:r>
            <a:r>
              <a:rPr lang="en-US" dirty="0" smtClean="0"/>
              <a:t>3</a:t>
            </a:r>
            <a:r>
              <a:rPr lang="zh-CN" altLang="en-US" dirty="0" smtClean="0"/>
              <a:t>，对</a:t>
            </a:r>
            <a:r>
              <a:rPr lang="en-US" altLang="zh-CN" dirty="0" smtClean="0"/>
              <a:t>(^)</a:t>
            </a:r>
            <a:r>
              <a:rPr lang="zh-CN" altLang="en-US" dirty="0" smtClean="0"/>
              <a:t>式进行泰勒展开保留主要项，可得：</a:t>
            </a:r>
          </a:p>
        </p:txBody>
      </p:sp>
      <p:sp>
        <p:nvSpPr>
          <p:cNvPr id="4915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9156" name="Object 4"/>
          <p:cNvGraphicFramePr>
            <a:graphicFrameLocks noChangeAspect="1"/>
          </p:cNvGraphicFramePr>
          <p:nvPr/>
        </p:nvGraphicFramePr>
        <p:xfrm>
          <a:off x="2928926" y="2786058"/>
          <a:ext cx="2329576" cy="500066"/>
        </p:xfrm>
        <a:graphic>
          <a:graphicData uri="http://schemas.openxmlformats.org/presentationml/2006/ole">
            <p:oleObj spid="_x0000_s49156" name="Equation" r:id="rId3" imgW="2006600" imgH="431800" progId="Equation.DSMT4">
              <p:embed/>
            </p:oleObj>
          </a:graphicData>
        </a:graphic>
      </p:graphicFrame>
      <p:sp>
        <p:nvSpPr>
          <p:cNvPr id="4915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9158" name="Object 6"/>
          <p:cNvGraphicFramePr>
            <a:graphicFrameLocks noChangeAspect="1"/>
          </p:cNvGraphicFramePr>
          <p:nvPr/>
        </p:nvGraphicFramePr>
        <p:xfrm>
          <a:off x="2571736" y="3714752"/>
          <a:ext cx="3587100" cy="571504"/>
        </p:xfrm>
        <a:graphic>
          <a:graphicData uri="http://schemas.openxmlformats.org/presentationml/2006/ole">
            <p:oleObj spid="_x0000_s49158" name="Equation" r:id="rId4" imgW="3086100" imgH="495300" progId="Equation.DSMT4">
              <p:embed/>
            </p:oleObj>
          </a:graphicData>
        </a:graphic>
      </p:graphicFrame>
      <p:sp>
        <p:nvSpPr>
          <p:cNvPr id="4916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9160" name="Object 8"/>
          <p:cNvGraphicFramePr>
            <a:graphicFrameLocks noChangeAspect="1"/>
          </p:cNvGraphicFramePr>
          <p:nvPr/>
        </p:nvGraphicFramePr>
        <p:xfrm>
          <a:off x="3071802" y="5357826"/>
          <a:ext cx="2679719" cy="571504"/>
        </p:xfrm>
        <a:graphic>
          <a:graphicData uri="http://schemas.openxmlformats.org/presentationml/2006/ole">
            <p:oleObj spid="_x0000_s49160" name="Equation" r:id="rId5" imgW="2209800" imgH="469900" progId="Equation.DSMT4">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4.2.5  </a:t>
            </a:r>
            <a:r>
              <a:rPr lang="zh-CN" altLang="en-US" dirty="0" smtClean="0"/>
              <a:t>有限规模无标度网络和广义无标度网络的传播阈值</a:t>
            </a:r>
            <a:endParaRPr lang="zh-CN" altLang="en-US" dirty="0"/>
          </a:p>
        </p:txBody>
      </p:sp>
      <p:sp>
        <p:nvSpPr>
          <p:cNvPr id="50179"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由上式可见，随着截止度</a:t>
            </a:r>
            <a:r>
              <a:rPr lang="en-US" i="1" dirty="0" err="1" smtClean="0"/>
              <a:t>k</a:t>
            </a:r>
            <a:r>
              <a:rPr lang="en-US" i="1" baseline="-25000" dirty="0" err="1" smtClean="0"/>
              <a:t>c</a:t>
            </a:r>
            <a:r>
              <a:rPr lang="zh-CN" altLang="en-US" dirty="0" smtClean="0"/>
              <a:t>的逐渐增加，传播阈值将趋于</a:t>
            </a:r>
            <a:r>
              <a:rPr lang="en-US" dirty="0" smtClean="0"/>
              <a:t>0</a:t>
            </a:r>
            <a:r>
              <a:rPr lang="zh-CN" altLang="en-US" dirty="0" smtClean="0"/>
              <a:t>。在</a:t>
            </a:r>
            <a:r>
              <a:rPr lang="en-US" i="1" dirty="0" err="1" smtClean="0"/>
              <a:t>k</a:t>
            </a:r>
            <a:r>
              <a:rPr lang="en-US" i="1" baseline="-25000" dirty="0" err="1" smtClean="0"/>
              <a:t>c</a:t>
            </a:r>
            <a:r>
              <a:rPr lang="zh-CN" altLang="en-US" dirty="0" smtClean="0"/>
              <a:t>比较大时，指数截止度分布的平均度</a:t>
            </a:r>
            <a:r>
              <a:rPr lang="en-US" altLang="zh-CN" dirty="0" smtClean="0"/>
              <a:t>(</a:t>
            </a:r>
            <a:r>
              <a:rPr lang="en-US" i="1" dirty="0" smtClean="0"/>
              <a:t>γ</a:t>
            </a:r>
            <a:r>
              <a:rPr lang="zh-CN" altLang="en-US" dirty="0" smtClean="0"/>
              <a:t>＞</a:t>
            </a:r>
            <a:r>
              <a:rPr lang="en-US" dirty="0" smtClean="0"/>
              <a:t>2</a:t>
            </a:r>
            <a:r>
              <a:rPr lang="en-US" altLang="zh-CN" dirty="0" smtClean="0"/>
              <a:t>)</a:t>
            </a:r>
            <a:r>
              <a:rPr lang="zh-CN" altLang="en-US" dirty="0" smtClean="0"/>
              <a:t>基本上固定为：</a:t>
            </a:r>
            <a:endParaRPr lang="en-US" altLang="zh-CN" dirty="0" smtClean="0"/>
          </a:p>
          <a:p>
            <a:pPr algn="just" eaLnBrk="1" hangingPunct="1"/>
            <a:r>
              <a:rPr lang="zh-CN" altLang="en-US" dirty="0" smtClean="0"/>
              <a:t>于是</a:t>
            </a:r>
            <a:endParaRPr lang="en-US" altLang="zh-CN" dirty="0" smtClean="0"/>
          </a:p>
          <a:p>
            <a:pPr algn="just" eaLnBrk="1" hangingPunct="1"/>
            <a:endParaRPr lang="en-US" altLang="zh-CN" dirty="0" smtClean="0"/>
          </a:p>
          <a:p>
            <a:pPr algn="just" eaLnBrk="1" hangingPunct="1"/>
            <a:r>
              <a:rPr lang="zh-CN" altLang="en-US" dirty="0" smtClean="0"/>
              <a:t>可以得到当</a:t>
            </a:r>
            <a:r>
              <a:rPr lang="en-US" i="1" dirty="0" err="1" smtClean="0"/>
              <a:t>k</a:t>
            </a:r>
            <a:r>
              <a:rPr lang="en-US" i="1" baseline="-25000" dirty="0" err="1" smtClean="0"/>
              <a:t>c</a:t>
            </a:r>
            <a:r>
              <a:rPr lang="zh-CN" altLang="en-US" dirty="0" smtClean="0"/>
              <a:t>较大时两种网络的传播阈值近似为：</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为了更形象地对比均匀网络和有限规模无标度网络的传播阈值，图</a:t>
            </a:r>
            <a:r>
              <a:rPr lang="en-US" dirty="0" smtClean="0"/>
              <a:t>4.4</a:t>
            </a:r>
            <a:r>
              <a:rPr lang="zh-CN" altLang="en-US" dirty="0" smtClean="0"/>
              <a:t>给出在各种指数</a:t>
            </a:r>
            <a:r>
              <a:rPr lang="en-US" i="1" dirty="0" smtClean="0"/>
              <a:t>γ</a:t>
            </a:r>
            <a:r>
              <a:rPr lang="zh-CN" altLang="en-US" dirty="0" smtClean="0"/>
              <a:t>条件下传播阈值比值随着截止度</a:t>
            </a:r>
            <a:r>
              <a:rPr lang="en-US" i="1" dirty="0" err="1" smtClean="0"/>
              <a:t>k</a:t>
            </a:r>
            <a:r>
              <a:rPr lang="en-US" i="1" baseline="-25000" dirty="0" err="1" smtClean="0"/>
              <a:t>c</a:t>
            </a:r>
            <a:r>
              <a:rPr lang="zh-CN" altLang="en-US" dirty="0" smtClean="0"/>
              <a:t>的变化曲线</a:t>
            </a:r>
          </a:p>
        </p:txBody>
      </p:sp>
      <p:sp>
        <p:nvSpPr>
          <p:cNvPr id="501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180" name="Object 4"/>
          <p:cNvGraphicFramePr>
            <a:graphicFrameLocks noChangeAspect="1"/>
          </p:cNvGraphicFramePr>
          <p:nvPr/>
        </p:nvGraphicFramePr>
        <p:xfrm>
          <a:off x="3714744" y="2428868"/>
          <a:ext cx="1017992" cy="428628"/>
        </p:xfrm>
        <a:graphic>
          <a:graphicData uri="http://schemas.openxmlformats.org/presentationml/2006/ole">
            <p:oleObj spid="_x0000_s50180" name="Equation" r:id="rId3" imgW="990600" imgH="419100" progId="Equation.DSMT4">
              <p:embed/>
            </p:oleObj>
          </a:graphicData>
        </a:graphic>
      </p:graphicFrame>
      <p:sp>
        <p:nvSpPr>
          <p:cNvPr id="5018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182" name="Object 6"/>
          <p:cNvGraphicFramePr>
            <a:graphicFrameLocks noChangeAspect="1"/>
          </p:cNvGraphicFramePr>
          <p:nvPr/>
        </p:nvGraphicFramePr>
        <p:xfrm>
          <a:off x="3500430" y="2928933"/>
          <a:ext cx="1500198" cy="454605"/>
        </p:xfrm>
        <a:graphic>
          <a:graphicData uri="http://schemas.openxmlformats.org/presentationml/2006/ole">
            <p:oleObj spid="_x0000_s50182" name="Equation" r:id="rId4" imgW="1384300" imgH="419100" progId="Equation.DSMT4">
              <p:embed/>
            </p:oleObj>
          </a:graphicData>
        </a:graphic>
      </p:graphicFrame>
      <p:sp>
        <p:nvSpPr>
          <p:cNvPr id="5018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184" name="Object 8"/>
          <p:cNvGraphicFramePr>
            <a:graphicFrameLocks noChangeAspect="1"/>
          </p:cNvGraphicFramePr>
          <p:nvPr/>
        </p:nvGraphicFramePr>
        <p:xfrm>
          <a:off x="3286116" y="4143380"/>
          <a:ext cx="2643206" cy="626739"/>
        </p:xfrm>
        <a:graphic>
          <a:graphicData uri="http://schemas.openxmlformats.org/presentationml/2006/ole">
            <p:oleObj spid="_x0000_s50184" name="Equation" r:id="rId5" imgW="2032000" imgH="482600" progId="Equation.DSMT4">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4.2.5  </a:t>
            </a:r>
            <a:r>
              <a:rPr lang="zh-CN" altLang="en-US" dirty="0" smtClean="0"/>
              <a:t>有限规模无标度网络和广义无标度网络的传播阈值</a:t>
            </a:r>
            <a:endParaRPr lang="zh-CN" altLang="en-US" dirty="0"/>
          </a:p>
        </p:txBody>
      </p:sp>
      <p:sp>
        <p:nvSpPr>
          <p:cNvPr id="5" name="内容占位符 4"/>
          <p:cNvSpPr>
            <a:spLocks noGrp="1"/>
          </p:cNvSpPr>
          <p:nvPr>
            <p:ph sz="quarter" idx="1"/>
          </p:nvPr>
        </p:nvSpPr>
        <p:spPr>
          <a:xfrm>
            <a:off x="457200" y="4286256"/>
            <a:ext cx="7972452" cy="2187696"/>
          </a:xfrm>
        </p:spPr>
        <p:txBody>
          <a:bodyPr/>
          <a:lstStyle/>
          <a:p>
            <a:r>
              <a:rPr lang="zh-CN" altLang="en-US" sz="1800" dirty="0" smtClean="0"/>
              <a:t>从图中可以看出，对于</a:t>
            </a:r>
            <a:r>
              <a:rPr lang="en-US" sz="1800" i="1" dirty="0" smtClean="0"/>
              <a:t>γ</a:t>
            </a:r>
            <a:r>
              <a:rPr lang="zh-CN" altLang="en-US" sz="1800" dirty="0" smtClean="0"/>
              <a:t>＝</a:t>
            </a:r>
            <a:r>
              <a:rPr lang="en-US" sz="1800" dirty="0" smtClean="0"/>
              <a:t>2.5</a:t>
            </a:r>
            <a:r>
              <a:rPr lang="zh-CN" altLang="en-US" sz="1800" dirty="0" smtClean="0"/>
              <a:t>的情况，即使取相对较小的</a:t>
            </a:r>
            <a:r>
              <a:rPr lang="en-US" sz="1800" i="1" dirty="0" err="1" smtClean="0"/>
              <a:t>k</a:t>
            </a:r>
            <a:r>
              <a:rPr lang="en-US" sz="1800" baseline="-25000" dirty="0" err="1" smtClean="0"/>
              <a:t>c</a:t>
            </a:r>
            <a:r>
              <a:rPr lang="zh-CN" altLang="en-US" sz="1800" dirty="0" smtClean="0"/>
              <a:t>，有限规模无标度网络的传播阈值约为均匀网络中的</a:t>
            </a:r>
            <a:r>
              <a:rPr lang="en-US" sz="1800" dirty="0" smtClean="0"/>
              <a:t>1</a:t>
            </a:r>
            <a:r>
              <a:rPr lang="zh-CN" altLang="en-US" sz="1800" dirty="0" smtClean="0"/>
              <a:t>／</a:t>
            </a:r>
            <a:r>
              <a:rPr lang="en-US" sz="1800" dirty="0" smtClean="0"/>
              <a:t>10</a:t>
            </a:r>
            <a:r>
              <a:rPr lang="zh-CN" altLang="en-US" sz="1800" dirty="0" smtClean="0"/>
              <a:t>。这说明有限规模无标度网络的传播阈值比均匀网络的传播阈值要小得多，并且当</a:t>
            </a:r>
            <a:r>
              <a:rPr lang="en-US" sz="1800" i="1" dirty="0" err="1" smtClean="0"/>
              <a:t>k</a:t>
            </a:r>
            <a:r>
              <a:rPr lang="en-US" sz="1800" i="1" baseline="-25000" dirty="0" err="1" smtClean="0"/>
              <a:t>c</a:t>
            </a:r>
            <a:r>
              <a:rPr lang="zh-CN" altLang="en-US" sz="1800" dirty="0" smtClean="0"/>
              <a:t>增大或者网络规模趋于无穷大，传播阈值仍会趋于</a:t>
            </a:r>
            <a:r>
              <a:rPr lang="en-US" sz="1800" dirty="0" smtClean="0"/>
              <a:t>0</a:t>
            </a:r>
            <a:r>
              <a:rPr lang="zh-CN" altLang="en-US" sz="1800" dirty="0" smtClean="0"/>
              <a:t>。所以，有限规模无标度网络对流行病传播还是有脆弱性的。最后，值得指出的是，那些在</a:t>
            </a:r>
            <a:r>
              <a:rPr lang="en-US" sz="1800" dirty="0" smtClean="0"/>
              <a:t>SIS</a:t>
            </a:r>
            <a:r>
              <a:rPr lang="zh-CN" altLang="en-US" sz="1800" dirty="0" smtClean="0"/>
              <a:t>模型下得到的传播阈值结论在</a:t>
            </a:r>
            <a:r>
              <a:rPr lang="en-US" sz="1800" dirty="0" smtClean="0"/>
              <a:t>SIR</a:t>
            </a:r>
            <a:r>
              <a:rPr lang="zh-CN" altLang="en-US" sz="1800" dirty="0" smtClean="0"/>
              <a:t>模型下都是成立的。这两种不同的传染过程并没有影响均匀网络和非均匀网络中的病毒传播传播阈值特性。</a:t>
            </a:r>
            <a:endParaRPr lang="zh-CN" altLang="en-US" sz="1800" dirty="0"/>
          </a:p>
        </p:txBody>
      </p:sp>
      <p:sp>
        <p:nvSpPr>
          <p:cNvPr id="51218"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1205" name="Group 5"/>
          <p:cNvGrpSpPr>
            <a:grpSpLocks/>
          </p:cNvGrpSpPr>
          <p:nvPr/>
        </p:nvGrpSpPr>
        <p:grpSpPr bwMode="auto">
          <a:xfrm>
            <a:off x="2143387" y="1357298"/>
            <a:ext cx="4143124" cy="2714644"/>
            <a:chOff x="2151" y="5571"/>
            <a:chExt cx="6214" cy="3772"/>
          </a:xfrm>
        </p:grpSpPr>
        <p:pic>
          <p:nvPicPr>
            <p:cNvPr id="51217" name="Picture 17"/>
            <p:cNvPicPr>
              <a:picLocks noChangeAspect="1" noChangeArrowheads="1"/>
            </p:cNvPicPr>
            <p:nvPr/>
          </p:nvPicPr>
          <p:blipFill>
            <a:blip r:embed="rId2"/>
            <a:srcRect/>
            <a:stretch>
              <a:fillRect/>
            </a:stretch>
          </p:blipFill>
          <p:spPr bwMode="auto">
            <a:xfrm>
              <a:off x="2930" y="5571"/>
              <a:ext cx="5290" cy="3262"/>
            </a:xfrm>
            <a:prstGeom prst="rect">
              <a:avLst/>
            </a:prstGeom>
            <a:noFill/>
          </p:spPr>
        </p:pic>
        <p:sp>
          <p:nvSpPr>
            <p:cNvPr id="51216" name="Text Box 16"/>
            <p:cNvSpPr txBox="1">
              <a:spLocks noChangeArrowheads="1"/>
            </p:cNvSpPr>
            <p:nvPr/>
          </p:nvSpPr>
          <p:spPr bwMode="auto">
            <a:xfrm>
              <a:off x="7454" y="5951"/>
              <a:ext cx="595" cy="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7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γ</a:t>
              </a:r>
              <a:r>
                <a:rPr kumimoji="0" lang="zh-CN" altLang="en-US"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15" name="Text Box 15"/>
            <p:cNvSpPr txBox="1">
              <a:spLocks noChangeArrowheads="1"/>
            </p:cNvSpPr>
            <p:nvPr/>
          </p:nvSpPr>
          <p:spPr bwMode="auto">
            <a:xfrm>
              <a:off x="7454" y="5789"/>
              <a:ext cx="595" cy="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7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γ</a:t>
              </a:r>
              <a:r>
                <a:rPr kumimoji="0" lang="zh-CN" altLang="en-US"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14" name="Text Box 14"/>
            <p:cNvSpPr txBox="1">
              <a:spLocks noChangeArrowheads="1"/>
            </p:cNvSpPr>
            <p:nvPr/>
          </p:nvSpPr>
          <p:spPr bwMode="auto">
            <a:xfrm>
              <a:off x="7454" y="6111"/>
              <a:ext cx="595" cy="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7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γ</a:t>
              </a:r>
              <a:r>
                <a:rPr kumimoji="0" lang="zh-CN" altLang="en-US"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13" name="Text Box 13"/>
            <p:cNvSpPr txBox="1">
              <a:spLocks noChangeArrowheads="1"/>
            </p:cNvSpPr>
            <p:nvPr/>
          </p:nvSpPr>
          <p:spPr bwMode="auto">
            <a:xfrm>
              <a:off x="2693" y="5571"/>
              <a:ext cx="316" cy="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7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12" name="Text Box 12"/>
            <p:cNvSpPr txBox="1">
              <a:spLocks noChangeArrowheads="1"/>
            </p:cNvSpPr>
            <p:nvPr/>
          </p:nvSpPr>
          <p:spPr bwMode="auto">
            <a:xfrm>
              <a:off x="2693" y="7026"/>
              <a:ext cx="316" cy="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7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11" name="Text Box 11"/>
            <p:cNvSpPr txBox="1">
              <a:spLocks noChangeArrowheads="1"/>
            </p:cNvSpPr>
            <p:nvPr/>
          </p:nvSpPr>
          <p:spPr bwMode="auto">
            <a:xfrm>
              <a:off x="2693" y="8532"/>
              <a:ext cx="316" cy="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7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10" name="Text Box 10"/>
            <p:cNvSpPr txBox="1">
              <a:spLocks noChangeArrowheads="1"/>
            </p:cNvSpPr>
            <p:nvPr/>
          </p:nvSpPr>
          <p:spPr bwMode="auto">
            <a:xfrm>
              <a:off x="2930" y="8787"/>
              <a:ext cx="316" cy="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7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09" name="Text Box 9"/>
            <p:cNvSpPr txBox="1">
              <a:spLocks noChangeArrowheads="1"/>
            </p:cNvSpPr>
            <p:nvPr/>
          </p:nvSpPr>
          <p:spPr bwMode="auto">
            <a:xfrm>
              <a:off x="5469" y="8787"/>
              <a:ext cx="316" cy="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7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08" name="Text Box 8"/>
            <p:cNvSpPr txBox="1">
              <a:spLocks noChangeArrowheads="1"/>
            </p:cNvSpPr>
            <p:nvPr/>
          </p:nvSpPr>
          <p:spPr bwMode="auto">
            <a:xfrm>
              <a:off x="8049" y="8787"/>
              <a:ext cx="316" cy="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7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07" name="Text Box 7"/>
            <p:cNvSpPr txBox="1">
              <a:spLocks noChangeArrowheads="1"/>
            </p:cNvSpPr>
            <p:nvPr/>
          </p:nvSpPr>
          <p:spPr bwMode="auto">
            <a:xfrm>
              <a:off x="5469" y="9042"/>
              <a:ext cx="316" cy="3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7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700" b="0"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7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1206" name="Text Box 6"/>
            <p:cNvSpPr txBox="1">
              <a:spLocks noChangeArrowheads="1"/>
            </p:cNvSpPr>
            <p:nvPr/>
          </p:nvSpPr>
          <p:spPr bwMode="auto">
            <a:xfrm>
              <a:off x="2151" y="6861"/>
              <a:ext cx="536" cy="1191"/>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λ</a:t>
              </a:r>
              <a:r>
                <a:rPr kumimoji="0" lang="en-US" altLang="zh-CN" sz="1200" b="0" i="1"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0"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200" b="0" i="1"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2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0"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λ</a:t>
              </a:r>
              <a:r>
                <a:rPr kumimoji="0" lang="en-US" altLang="zh-CN" sz="1200" b="0" i="1"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2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H</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51230" name="Rectangle 30"/>
          <p:cNvSpPr>
            <a:spLocks noChangeArrowheads="1"/>
          </p:cNvSpPr>
          <p:nvPr/>
        </p:nvSpPr>
        <p:spPr bwMode="auto">
          <a:xfrm>
            <a:off x="0" y="3907041"/>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4.4  </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具有相同平均度的均匀网络和有限规模无标度网络的传播阈值比值随</a:t>
            </a:r>
            <a:r>
              <a:rPr kumimoji="0" lang="en-US" altLang="zh-CN" sz="1400" b="0"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400" b="0" i="1"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4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的变化曲线</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4.2.5  </a:t>
            </a:r>
            <a:r>
              <a:rPr lang="zh-CN" altLang="en-US" dirty="0" smtClean="0"/>
              <a:t>有限规模无标度网络和广义无标度网络的传播阈值</a:t>
            </a:r>
            <a:endParaRPr lang="zh-CN" altLang="en-US" dirty="0"/>
          </a:p>
        </p:txBody>
      </p:sp>
      <p:sp>
        <p:nvSpPr>
          <p:cNvPr id="52227"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 </a:t>
            </a:r>
            <a:r>
              <a:rPr lang="en-US" dirty="0" smtClean="0"/>
              <a:t>2</a:t>
            </a:r>
            <a:r>
              <a:rPr lang="zh-CN" altLang="en-US" dirty="0" smtClean="0"/>
              <a:t>． 广义无标度网络的传播阈值</a:t>
            </a:r>
            <a:endParaRPr lang="en-US" altLang="zh-CN" dirty="0" smtClean="0"/>
          </a:p>
          <a:p>
            <a:pPr algn="just" eaLnBrk="1" hangingPunct="1"/>
            <a:r>
              <a:rPr lang="zh-CN" altLang="en-US" dirty="0" smtClean="0"/>
              <a:t>考虑一类具有可变幂律指数</a:t>
            </a:r>
            <a:r>
              <a:rPr lang="en-US" i="1" dirty="0" smtClean="0"/>
              <a:t>γ</a:t>
            </a:r>
            <a:r>
              <a:rPr lang="zh-CN" altLang="en-US" dirty="0" smtClean="0"/>
              <a:t>的无标度网络，通常称之为广义无标度网络</a:t>
            </a:r>
            <a:r>
              <a:rPr lang="en-US" altLang="zh-CN" dirty="0" smtClean="0"/>
              <a:t>(</a:t>
            </a:r>
            <a:r>
              <a:rPr lang="en-US" dirty="0" smtClean="0"/>
              <a:t>generalized scale-free network</a:t>
            </a:r>
            <a:r>
              <a:rPr lang="en-US" altLang="zh-CN" dirty="0" smtClean="0"/>
              <a:t>)</a:t>
            </a:r>
            <a:r>
              <a:rPr lang="zh-CN" altLang="en-US" dirty="0" smtClean="0"/>
              <a:t>，其度分布可以用如下的标准函数来表征：</a:t>
            </a:r>
            <a:endParaRPr lang="en-US" altLang="zh-CN" dirty="0" smtClean="0"/>
          </a:p>
          <a:p>
            <a:pPr algn="just" eaLnBrk="1" hangingPunct="1"/>
            <a:endParaRPr lang="en-US" altLang="zh-CN" dirty="0" smtClean="0"/>
          </a:p>
          <a:p>
            <a:pPr algn="just" eaLnBrk="1" hangingPunct="1"/>
            <a:r>
              <a:rPr lang="zh-CN" altLang="en-US" dirty="0" smtClean="0"/>
              <a:t>其中，</a:t>
            </a:r>
            <a:r>
              <a:rPr lang="en-US" i="1" dirty="0" smtClean="0"/>
              <a:t>m</a:t>
            </a:r>
            <a:r>
              <a:rPr lang="zh-CN" altLang="en-US" dirty="0" smtClean="0"/>
              <a:t>为网络的最小度。当</a:t>
            </a:r>
            <a:r>
              <a:rPr lang="en-US" dirty="0" smtClean="0"/>
              <a:t>2</a:t>
            </a:r>
            <a:r>
              <a:rPr lang="zh-CN" altLang="en-US" dirty="0" smtClean="0"/>
              <a:t>＜</a:t>
            </a:r>
            <a:r>
              <a:rPr lang="en-US" i="1" dirty="0" smtClean="0"/>
              <a:t>γ</a:t>
            </a:r>
            <a:r>
              <a:rPr lang="zh-CN" altLang="en-US" dirty="0" smtClean="0"/>
              <a:t>＜</a:t>
            </a:r>
            <a:r>
              <a:rPr lang="en-US" dirty="0" smtClean="0"/>
              <a:t>3</a:t>
            </a:r>
            <a:r>
              <a:rPr lang="zh-CN" altLang="en-US" dirty="0" smtClean="0"/>
              <a:t>时，上式就是一个普通意义上的无标度网络，是非均匀网络，其传播阈值</a:t>
            </a:r>
            <a:r>
              <a:rPr lang="en-US" i="1" dirty="0" err="1" smtClean="0"/>
              <a:t>λ</a:t>
            </a:r>
            <a:r>
              <a:rPr lang="en-US" i="1" baseline="-25000" dirty="0" err="1" smtClean="0"/>
              <a:t>c</a:t>
            </a:r>
            <a:r>
              <a:rPr lang="zh-CN" altLang="en-US" dirty="0" smtClean="0"/>
              <a:t>＝</a:t>
            </a:r>
            <a:r>
              <a:rPr lang="en-US" dirty="0" smtClean="0"/>
              <a:t>0</a:t>
            </a:r>
            <a:r>
              <a:rPr lang="zh-CN" altLang="en-US" dirty="0" smtClean="0"/>
              <a:t>。而当</a:t>
            </a:r>
            <a:r>
              <a:rPr lang="en-US" i="1" dirty="0" smtClean="0"/>
              <a:t>γ</a:t>
            </a:r>
            <a:r>
              <a:rPr lang="zh-CN" altLang="en-US" dirty="0" smtClean="0"/>
              <a:t>＞</a:t>
            </a:r>
            <a:r>
              <a:rPr lang="en-US" dirty="0" smtClean="0"/>
              <a:t>3</a:t>
            </a:r>
            <a:r>
              <a:rPr lang="zh-CN" altLang="en-US" dirty="0" smtClean="0"/>
              <a:t>时，可直接证明传播阈值为：</a:t>
            </a:r>
            <a:endParaRPr lang="en-US" altLang="zh-CN" dirty="0" smtClean="0"/>
          </a:p>
          <a:p>
            <a:pPr algn="just" eaLnBrk="1" hangingPunct="1"/>
            <a:endParaRPr lang="en-US" altLang="zh-CN" dirty="0" smtClean="0"/>
          </a:p>
          <a:p>
            <a:pPr algn="just" eaLnBrk="1" hangingPunct="1"/>
            <a:r>
              <a:rPr lang="zh-CN" altLang="en-US" dirty="0" smtClean="0"/>
              <a:t>特别地，当</a:t>
            </a:r>
            <a:r>
              <a:rPr lang="en-US" i="1" dirty="0" smtClean="0"/>
              <a:t>γ</a:t>
            </a:r>
            <a:r>
              <a:rPr lang="zh-CN" altLang="en-US" dirty="0" smtClean="0"/>
              <a:t>＞</a:t>
            </a:r>
            <a:r>
              <a:rPr lang="en-US" dirty="0" smtClean="0"/>
              <a:t>4</a:t>
            </a:r>
            <a:r>
              <a:rPr lang="zh-CN" altLang="en-US" dirty="0" smtClean="0"/>
              <a:t>时，广义无标度网络的传播阈值与指数网络</a:t>
            </a:r>
            <a:r>
              <a:rPr lang="en-US" altLang="zh-CN" dirty="0" smtClean="0"/>
              <a:t>(</a:t>
            </a:r>
            <a:r>
              <a:rPr lang="zh-CN" altLang="en-US" dirty="0" smtClean="0"/>
              <a:t>即均匀网络，如小世网络、随机图等</a:t>
            </a:r>
            <a:r>
              <a:rPr lang="en-US" altLang="zh-CN" dirty="0" smtClean="0"/>
              <a:t>)</a:t>
            </a:r>
            <a:r>
              <a:rPr lang="zh-CN" altLang="en-US" dirty="0" smtClean="0"/>
              <a:t>几乎没有差别。</a:t>
            </a:r>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2228" name="Object 4"/>
          <p:cNvGraphicFramePr>
            <a:graphicFrameLocks noChangeAspect="1"/>
          </p:cNvGraphicFramePr>
          <p:nvPr/>
        </p:nvGraphicFramePr>
        <p:xfrm>
          <a:off x="3428992" y="3214686"/>
          <a:ext cx="2029489" cy="357190"/>
        </p:xfrm>
        <a:graphic>
          <a:graphicData uri="http://schemas.openxmlformats.org/presentationml/2006/ole">
            <p:oleObj spid="_x0000_s52228" name="Equation" r:id="rId3" imgW="1308100" imgH="228600" progId="Equation.DSMT4">
              <p:embed/>
            </p:oleObj>
          </a:graphicData>
        </a:graphic>
      </p:graphicFrame>
      <p:sp>
        <p:nvSpPr>
          <p:cNvPr id="522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2230" name="Object 6"/>
          <p:cNvGraphicFramePr>
            <a:graphicFrameLocks noChangeAspect="1"/>
          </p:cNvGraphicFramePr>
          <p:nvPr/>
        </p:nvGraphicFramePr>
        <p:xfrm>
          <a:off x="3857619" y="4786322"/>
          <a:ext cx="1050139" cy="500066"/>
        </p:xfrm>
        <a:graphic>
          <a:graphicData uri="http://schemas.openxmlformats.org/presentationml/2006/ole">
            <p:oleObj spid="_x0000_s52230" name="Equation" r:id="rId4" imgW="876300" imgH="419100" progId="Equation.DSMT4">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4.2.6  </a:t>
            </a:r>
            <a:r>
              <a:rPr lang="zh-CN" altLang="en-US" dirty="0" smtClean="0"/>
              <a:t>关联网络的传播阈值</a:t>
            </a:r>
            <a:endParaRPr lang="zh-CN" altLang="en-US" dirty="0"/>
          </a:p>
        </p:txBody>
      </p:sp>
      <p:sp>
        <p:nvSpPr>
          <p:cNvPr id="53251"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用条件概率</a:t>
            </a:r>
            <a:r>
              <a:rPr lang="en-US" i="1" dirty="0" smtClean="0"/>
              <a:t>P</a:t>
            </a:r>
            <a:r>
              <a:rPr lang="en-US" altLang="zh-CN" dirty="0" smtClean="0"/>
              <a:t>(</a:t>
            </a:r>
            <a:r>
              <a:rPr lang="en-US" i="1" dirty="0" err="1" smtClean="0"/>
              <a:t>k</a:t>
            </a:r>
            <a:r>
              <a:rPr lang="en-US" i="1" dirty="0" err="1" smtClean="0"/>
              <a:t>’</a:t>
            </a:r>
            <a:r>
              <a:rPr lang="en-US" altLang="zh-CN" dirty="0" err="1" smtClean="0"/>
              <a:t>|</a:t>
            </a:r>
            <a:r>
              <a:rPr lang="en-US" i="1" dirty="0" err="1" smtClean="0"/>
              <a:t>k</a:t>
            </a:r>
            <a:r>
              <a:rPr lang="en-US" altLang="zh-CN" dirty="0" smtClean="0"/>
              <a:t>)</a:t>
            </a:r>
            <a:r>
              <a:rPr lang="zh-CN" altLang="en-US" dirty="0" smtClean="0"/>
              <a:t>来表示度为</a:t>
            </a:r>
            <a:r>
              <a:rPr lang="en-US" i="1" dirty="0" smtClean="0"/>
              <a:t>k</a:t>
            </a:r>
            <a:r>
              <a:rPr lang="zh-CN" altLang="en-US" dirty="0" smtClean="0"/>
              <a:t>的节点与度为</a:t>
            </a:r>
            <a:r>
              <a:rPr lang="en-US" i="1" dirty="0" smtClean="0"/>
              <a:t>k’</a:t>
            </a:r>
            <a:r>
              <a:rPr lang="zh-CN" altLang="en-US" dirty="0" smtClean="0"/>
              <a:t>的节点相连接的概率。如果这一条件概率独立于</a:t>
            </a:r>
            <a:r>
              <a:rPr lang="en-US" i="1" dirty="0" smtClean="0"/>
              <a:t>k</a:t>
            </a:r>
            <a:r>
              <a:rPr lang="zh-CN" altLang="en-US" dirty="0" smtClean="0"/>
              <a:t>，则退化到节点连接为非关联的情形。假设网络度分布</a:t>
            </a:r>
            <a:r>
              <a:rPr lang="en-US" i="1" dirty="0" smtClean="0"/>
              <a:t>P</a:t>
            </a:r>
            <a:r>
              <a:rPr lang="en-US" altLang="zh-CN" dirty="0" smtClean="0"/>
              <a:t>(</a:t>
            </a:r>
            <a:r>
              <a:rPr lang="en-US" i="1" dirty="0" smtClean="0"/>
              <a:t>k</a:t>
            </a:r>
            <a:r>
              <a:rPr lang="en-US" altLang="zh-CN" dirty="0" smtClean="0"/>
              <a:t>)</a:t>
            </a:r>
            <a:r>
              <a:rPr lang="zh-CN" altLang="en-US" dirty="0" smtClean="0"/>
              <a:t>和条件概率</a:t>
            </a:r>
            <a:r>
              <a:rPr lang="en-US" i="1" dirty="0" smtClean="0"/>
              <a:t>P</a:t>
            </a:r>
            <a:r>
              <a:rPr lang="en-US" altLang="zh-CN" dirty="0" smtClean="0"/>
              <a:t>(</a:t>
            </a:r>
            <a:r>
              <a:rPr lang="en-US" i="1" dirty="0" err="1" smtClean="0"/>
              <a:t>k</a:t>
            </a:r>
            <a:r>
              <a:rPr lang="en-US" i="1" dirty="0" err="1" smtClean="0"/>
              <a:t>’</a:t>
            </a:r>
            <a:r>
              <a:rPr lang="en-US" altLang="zh-CN" dirty="0" err="1" smtClean="0"/>
              <a:t>|</a:t>
            </a:r>
            <a:r>
              <a:rPr lang="en-US" i="1" dirty="0" err="1" smtClean="0"/>
              <a:t>k</a:t>
            </a:r>
            <a:r>
              <a:rPr lang="en-US" altLang="zh-CN" dirty="0" smtClean="0"/>
              <a:t>)</a:t>
            </a:r>
            <a:r>
              <a:rPr lang="zh-CN" altLang="en-US" dirty="0" smtClean="0"/>
              <a:t>满足规范化和平衡条件，即</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其中</a:t>
            </a:r>
            <a:r>
              <a:rPr lang="zh-CN" altLang="en-US" dirty="0" smtClean="0"/>
              <a:t>，</a:t>
            </a:r>
            <a:r>
              <a:rPr lang="en-US" dirty="0" smtClean="0"/>
              <a:t>      </a:t>
            </a:r>
            <a:r>
              <a:rPr lang="zh-CN" altLang="en-US" dirty="0" smtClean="0"/>
              <a:t>表示两个度分别为</a:t>
            </a:r>
            <a:r>
              <a:rPr lang="en-US" i="1" dirty="0" smtClean="0"/>
              <a:t>k</a:t>
            </a:r>
            <a:r>
              <a:rPr lang="zh-CN" altLang="en-US" dirty="0" smtClean="0"/>
              <a:t>和</a:t>
            </a:r>
            <a:r>
              <a:rPr lang="en-US" i="1" dirty="0" smtClean="0"/>
              <a:t>k’</a:t>
            </a:r>
            <a:r>
              <a:rPr lang="zh-CN" altLang="en-US" dirty="0" smtClean="0"/>
              <a:t>的节点相连的联合概率，</a:t>
            </a:r>
            <a:r>
              <a:rPr lang="en-US" dirty="0" smtClean="0"/>
              <a:t>    </a:t>
            </a:r>
            <a:r>
              <a:rPr lang="en-US" altLang="zh-CN" dirty="0" smtClean="0"/>
              <a:t>=</a:t>
            </a:r>
            <a:r>
              <a:rPr lang="en-US" dirty="0" smtClean="0"/>
              <a:t>1</a:t>
            </a:r>
            <a:r>
              <a:rPr lang="en-US" altLang="zh-CN" dirty="0" smtClean="0"/>
              <a:t>(</a:t>
            </a:r>
            <a:r>
              <a:rPr lang="en-US" i="1" dirty="0" smtClean="0"/>
              <a:t>k</a:t>
            </a:r>
            <a:r>
              <a:rPr lang="en-US" altLang="zh-CN" dirty="0" smtClean="0"/>
              <a:t>=</a:t>
            </a:r>
            <a:r>
              <a:rPr lang="en-US" i="1" dirty="0" smtClean="0"/>
              <a:t>k</a:t>
            </a:r>
            <a:r>
              <a:rPr lang="en-US" i="1" dirty="0" smtClean="0"/>
              <a:t>’</a:t>
            </a:r>
            <a:r>
              <a:rPr lang="en-US" altLang="zh-CN" dirty="0" smtClean="0"/>
              <a:t>)</a:t>
            </a:r>
            <a:r>
              <a:rPr lang="zh-CN" altLang="en-US" dirty="0" smtClean="0"/>
              <a:t>；</a:t>
            </a:r>
            <a:r>
              <a:rPr lang="en-US" dirty="0" smtClean="0"/>
              <a:t>     </a:t>
            </a:r>
            <a:r>
              <a:rPr lang="en-US" altLang="zh-CN" dirty="0" smtClean="0"/>
              <a:t>=</a:t>
            </a:r>
            <a:r>
              <a:rPr lang="en-US" dirty="0" smtClean="0"/>
              <a:t>0</a:t>
            </a:r>
            <a:r>
              <a:rPr lang="en-US" altLang="zh-CN" dirty="0" smtClean="0"/>
              <a:t>(</a:t>
            </a:r>
            <a:r>
              <a:rPr lang="en-US" i="1" dirty="0" smtClean="0"/>
              <a:t>k</a:t>
            </a:r>
            <a:r>
              <a:rPr lang="zh-CN" altLang="en-US" dirty="0" smtClean="0"/>
              <a:t>≠</a:t>
            </a:r>
            <a:r>
              <a:rPr lang="en-US" i="1" dirty="0" smtClean="0"/>
              <a:t>k’</a:t>
            </a:r>
            <a:r>
              <a:rPr lang="en-US" altLang="zh-CN" dirty="0" smtClean="0"/>
              <a:t>)</a:t>
            </a:r>
            <a:r>
              <a:rPr lang="zh-CN" altLang="en-US" dirty="0" smtClean="0"/>
              <a:t>。定义矩阵：</a:t>
            </a:r>
          </a:p>
        </p:txBody>
      </p:sp>
      <p:sp>
        <p:nvSpPr>
          <p:cNvPr id="532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53" name="Object 5"/>
          <p:cNvGraphicFramePr>
            <a:graphicFrameLocks noChangeAspect="1"/>
          </p:cNvGraphicFramePr>
          <p:nvPr/>
        </p:nvGraphicFramePr>
        <p:xfrm>
          <a:off x="2357422" y="3286124"/>
          <a:ext cx="4373910" cy="1143008"/>
        </p:xfrm>
        <a:graphic>
          <a:graphicData uri="http://schemas.openxmlformats.org/presentationml/2006/ole">
            <p:oleObj spid="_x0000_s53253" name="Equation" r:id="rId3" imgW="3009900" imgH="787400" progId="Equation.DSMT4">
              <p:embed/>
            </p:oleObj>
          </a:graphicData>
        </a:graphic>
      </p:graphicFrame>
      <p:sp>
        <p:nvSpPr>
          <p:cNvPr id="532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55" name="Object 7"/>
          <p:cNvGraphicFramePr>
            <a:graphicFrameLocks noChangeAspect="1"/>
          </p:cNvGraphicFramePr>
          <p:nvPr/>
        </p:nvGraphicFramePr>
        <p:xfrm>
          <a:off x="1571604" y="4572008"/>
          <a:ext cx="571504" cy="226220"/>
        </p:xfrm>
        <a:graphic>
          <a:graphicData uri="http://schemas.openxmlformats.org/presentationml/2006/ole">
            <p:oleObj spid="_x0000_s53255" name="Equation" r:id="rId4" imgW="507780" imgH="203112" progId="Equation.DSMT4">
              <p:embed/>
            </p:oleObj>
          </a:graphicData>
        </a:graphic>
      </p:graphicFrame>
      <p:sp>
        <p:nvSpPr>
          <p:cNvPr id="532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57" name="Object 9"/>
          <p:cNvGraphicFramePr>
            <a:graphicFrameLocks noChangeAspect="1"/>
          </p:cNvGraphicFramePr>
          <p:nvPr/>
        </p:nvGraphicFramePr>
        <p:xfrm>
          <a:off x="1643042" y="4857760"/>
          <a:ext cx="357190" cy="357190"/>
        </p:xfrm>
        <a:graphic>
          <a:graphicData uri="http://schemas.openxmlformats.org/presentationml/2006/ole">
            <p:oleObj spid="_x0000_s53257" name="Equation" r:id="rId5" imgW="228600" imgH="228600" progId="Equation.DSMT4">
              <p:embed/>
            </p:oleObj>
          </a:graphicData>
        </a:graphic>
      </p:graphicFrame>
      <p:sp>
        <p:nvSpPr>
          <p:cNvPr id="532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59" name="Object 11"/>
          <p:cNvGraphicFramePr>
            <a:graphicFrameLocks noChangeAspect="1"/>
          </p:cNvGraphicFramePr>
          <p:nvPr/>
        </p:nvGraphicFramePr>
        <p:xfrm>
          <a:off x="3500430" y="4929198"/>
          <a:ext cx="285752" cy="285752"/>
        </p:xfrm>
        <a:graphic>
          <a:graphicData uri="http://schemas.openxmlformats.org/presentationml/2006/ole">
            <p:oleObj spid="_x0000_s53259" name="Equation" r:id="rId6" imgW="228600" imgH="228600" progId="Equation.DSMT4">
              <p:embed/>
            </p:oleObj>
          </a:graphicData>
        </a:graphic>
      </p:graphicFrame>
      <p:sp>
        <p:nvSpPr>
          <p:cNvPr id="5326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61" name="Object 13"/>
          <p:cNvGraphicFramePr>
            <a:graphicFrameLocks noChangeAspect="1"/>
          </p:cNvGraphicFramePr>
          <p:nvPr/>
        </p:nvGraphicFramePr>
        <p:xfrm>
          <a:off x="3071802" y="5286388"/>
          <a:ext cx="2224320" cy="357190"/>
        </p:xfrm>
        <a:graphic>
          <a:graphicData uri="http://schemas.openxmlformats.org/presentationml/2006/ole">
            <p:oleObj spid="_x0000_s53261" name="Equation" r:id="rId7" imgW="1435100" imgH="228600" progId="Equation.DSMT4">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4.2.6  </a:t>
            </a:r>
            <a:r>
              <a:rPr lang="zh-CN" altLang="en-US" dirty="0" smtClean="0"/>
              <a:t>关联网络的传播阈值</a:t>
            </a:r>
            <a:endParaRPr lang="zh-CN" altLang="en-US" dirty="0"/>
          </a:p>
        </p:txBody>
      </p:sp>
      <p:sp>
        <p:nvSpPr>
          <p:cNvPr id="54275"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可以求得，关联网络的传播阈值为：</a:t>
            </a:r>
            <a:endParaRPr lang="en-US" altLang="zh-CN" dirty="0" smtClean="0"/>
          </a:p>
          <a:p>
            <a:pPr algn="just" eaLnBrk="1" hangingPunct="1"/>
            <a:r>
              <a:rPr lang="zh-CN" altLang="en-US" dirty="0" smtClean="0"/>
              <a:t>其中</a:t>
            </a:r>
            <a:r>
              <a:rPr lang="en-US" i="1" dirty="0" err="1" smtClean="0"/>
              <a:t>λ</a:t>
            </a:r>
            <a:r>
              <a:rPr lang="en-US" baseline="-25000" dirty="0" err="1" smtClean="0"/>
              <a:t>max</a:t>
            </a:r>
            <a:r>
              <a:rPr lang="zh-CN" altLang="en-US" dirty="0" smtClean="0"/>
              <a:t>为矩阵</a:t>
            </a:r>
            <a:r>
              <a:rPr lang="en-US" b="1" i="1" dirty="0" smtClean="0"/>
              <a:t>C</a:t>
            </a:r>
            <a:r>
              <a:rPr lang="zh-CN" altLang="en-US" dirty="0" smtClean="0"/>
              <a:t>的最大特征值。对于无关联网络，</a:t>
            </a:r>
            <a:r>
              <a:rPr lang="en-US" b="1" i="1" dirty="0" smtClean="0"/>
              <a:t>C</a:t>
            </a:r>
            <a:r>
              <a:rPr lang="zh-CN" altLang="en-US" dirty="0" smtClean="0"/>
              <a:t>只有唯一的特征值</a:t>
            </a:r>
            <a:endParaRPr lang="en-US" altLang="zh-CN" dirty="0" smtClean="0"/>
          </a:p>
          <a:p>
            <a:pPr algn="just" eaLnBrk="1" hangingPunct="1"/>
            <a:r>
              <a:rPr lang="zh-CN" altLang="en-US" dirty="0" smtClean="0"/>
              <a:t>在</a:t>
            </a:r>
            <a:r>
              <a:rPr lang="zh-CN" altLang="en-US" dirty="0" smtClean="0"/>
              <a:t>考虑网络的关联程度时，复杂网络的传播阈值由矩阵</a:t>
            </a:r>
            <a:r>
              <a:rPr lang="en-US" b="1" i="1" dirty="0" smtClean="0"/>
              <a:t>C</a:t>
            </a:r>
            <a:r>
              <a:rPr lang="zh-CN" altLang="en-US" dirty="0" smtClean="0"/>
              <a:t>的特征值决定。</a:t>
            </a:r>
            <a:endParaRPr lang="en-US" altLang="zh-CN" dirty="0" smtClean="0"/>
          </a:p>
          <a:p>
            <a:pPr algn="just" eaLnBrk="1" hangingPunct="1"/>
            <a:r>
              <a:rPr lang="zh-CN" altLang="en-US" dirty="0" smtClean="0"/>
              <a:t>关联网络中的病毒传播范围比相同的度分布下非关联网络的传播范围小。</a:t>
            </a:r>
            <a:endParaRPr lang="en-US" altLang="zh-CN" dirty="0" smtClean="0"/>
          </a:p>
          <a:p>
            <a:pPr algn="just" eaLnBrk="1" hangingPunct="1"/>
            <a:r>
              <a:rPr lang="zh-CN" altLang="en-US" dirty="0" smtClean="0"/>
              <a:t>在有限的关联网络中，传播阈值相比非关联网络要更大一些，这说明关联网络表现出比非关联网络更强的抵抗病毒传播的鲁棒性。</a:t>
            </a:r>
          </a:p>
        </p:txBody>
      </p:sp>
      <p:sp>
        <p:nvSpPr>
          <p:cNvPr id="54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277" name="Object 5"/>
          <p:cNvGraphicFramePr>
            <a:graphicFrameLocks noChangeAspect="1"/>
          </p:cNvGraphicFramePr>
          <p:nvPr/>
        </p:nvGraphicFramePr>
        <p:xfrm>
          <a:off x="5685387" y="1571612"/>
          <a:ext cx="754568" cy="533401"/>
        </p:xfrm>
        <a:graphic>
          <a:graphicData uri="http://schemas.openxmlformats.org/presentationml/2006/ole">
            <p:oleObj spid="_x0000_s54277" name="Equation" r:id="rId3" imgW="609336" imgH="431613" progId="Equation.DSMT4">
              <p:embed/>
            </p:oleObj>
          </a:graphicData>
        </a:graphic>
      </p:graphicFrame>
      <p:sp>
        <p:nvSpPr>
          <p:cNvPr id="542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279" name="Object 7"/>
          <p:cNvGraphicFramePr>
            <a:graphicFrameLocks noChangeAspect="1"/>
          </p:cNvGraphicFramePr>
          <p:nvPr/>
        </p:nvGraphicFramePr>
        <p:xfrm>
          <a:off x="3500430" y="2428868"/>
          <a:ext cx="1012634" cy="500066"/>
        </p:xfrm>
        <a:graphic>
          <a:graphicData uri="http://schemas.openxmlformats.org/presentationml/2006/ole">
            <p:oleObj spid="_x0000_s54279" name="Equation" r:id="rId4" imgW="850531" imgH="418918" progId="Equation.DSMT4">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4.3  </a:t>
            </a:r>
            <a:r>
              <a:rPr lang="zh-CN" altLang="en-US" dirty="0" smtClean="0"/>
              <a:t>复杂网络上的免疫策略</a:t>
            </a:r>
            <a:endParaRPr lang="zh-CN" altLang="en-US" dirty="0"/>
          </a:p>
        </p:txBody>
      </p:sp>
      <p:sp>
        <p:nvSpPr>
          <p:cNvPr id="55299"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无标度网络是很容易受到病毒感染而导致病毒流行的，因此选择合适的免疫策略显得非常重要。</a:t>
            </a:r>
            <a:endParaRPr lang="en-US" altLang="zh-CN" dirty="0" smtClean="0"/>
          </a:p>
          <a:p>
            <a:pPr algn="just" eaLnBrk="1" hangingPunct="1"/>
            <a:r>
              <a:rPr lang="zh-CN" altLang="en-US" dirty="0" smtClean="0"/>
              <a:t>人们针对免疫策略作了较多的研究，通常根据节点在网络中的地位</a:t>
            </a:r>
            <a:r>
              <a:rPr lang="en-US" altLang="zh-CN" dirty="0" smtClean="0"/>
              <a:t>(</a:t>
            </a:r>
            <a:r>
              <a:rPr lang="zh-CN" altLang="en-US" dirty="0" smtClean="0"/>
              <a:t>例如以节点的度来衡量</a:t>
            </a:r>
            <a:r>
              <a:rPr lang="en-US" altLang="zh-CN" dirty="0" smtClean="0"/>
              <a:t>)</a:t>
            </a:r>
            <a:r>
              <a:rPr lang="zh-CN" altLang="en-US" dirty="0" smtClean="0"/>
              <a:t>来关注节点的选择。</a:t>
            </a:r>
            <a:endParaRPr lang="en-US" altLang="zh-CN" dirty="0" smtClean="0"/>
          </a:p>
          <a:p>
            <a:pPr algn="just" eaLnBrk="1" hangingPunct="1"/>
            <a:r>
              <a:rPr lang="zh-CN" altLang="en-US" dirty="0" smtClean="0"/>
              <a:t>下面简要介绍复杂网络的三种免疫策略：随机免疫、目标免疫和熟人免疫。</a:t>
            </a:r>
            <a:endParaRPr lang="en-US" dirty="0" smtClean="0"/>
          </a:p>
          <a:p>
            <a:pPr algn="just" eaLnBrk="1" hangingPunct="1"/>
            <a:r>
              <a:rPr lang="en-US" dirty="0" smtClean="0"/>
              <a:t>4.3.1  </a:t>
            </a:r>
            <a:r>
              <a:rPr lang="zh-CN" altLang="en-US" dirty="0" smtClean="0"/>
              <a:t>随机免疫</a:t>
            </a:r>
            <a:endParaRPr lang="en-US" altLang="zh-CN" dirty="0" smtClean="0"/>
          </a:p>
          <a:p>
            <a:pPr algn="just" eaLnBrk="1" hangingPunct="1"/>
            <a:r>
              <a:rPr lang="en-US" dirty="0" smtClean="0"/>
              <a:t>4.3.2  </a:t>
            </a:r>
            <a:r>
              <a:rPr lang="zh-CN" altLang="en-US" dirty="0" smtClean="0"/>
              <a:t>目标免疫</a:t>
            </a:r>
            <a:endParaRPr lang="en-US" altLang="zh-CN" dirty="0" smtClean="0"/>
          </a:p>
          <a:p>
            <a:pPr algn="just" eaLnBrk="1" hangingPunct="1"/>
            <a:r>
              <a:rPr lang="en-US" dirty="0" smtClean="0"/>
              <a:t>4.3.3  </a:t>
            </a:r>
            <a:r>
              <a:rPr lang="zh-CN" altLang="en-US" dirty="0" smtClean="0"/>
              <a:t>熟人免疫</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a:t>
            </a:r>
            <a:r>
              <a:rPr lang="zh-CN" altLang="en-US" dirty="0" smtClean="0"/>
              <a:t>复杂网络上的流行病传播</a:t>
            </a:r>
            <a:endParaRPr lang="zh-CN" altLang="en-US" dirty="0"/>
          </a:p>
        </p:txBody>
      </p:sp>
      <p:sp>
        <p:nvSpPr>
          <p:cNvPr id="13315"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真实网络通常由有限的个体所组成，不符合系统尺寸无限大的这个极限。因此，理论和数值研究结论与实验结果将存在很大差异。</a:t>
            </a:r>
            <a:endParaRPr lang="en-US" altLang="zh-CN" dirty="0" smtClean="0"/>
          </a:p>
          <a:p>
            <a:pPr algn="just" eaLnBrk="1" hangingPunct="1"/>
            <a:r>
              <a:rPr lang="zh-CN" altLang="en-US" dirty="0" smtClean="0"/>
              <a:t>网络的结构对传染病的传播也会产生很大的影响。</a:t>
            </a:r>
            <a:endParaRPr lang="en-US" altLang="zh-CN" dirty="0" smtClean="0"/>
          </a:p>
          <a:p>
            <a:pPr algn="just" eaLnBrk="1" hangingPunct="1"/>
            <a:r>
              <a:rPr lang="zh-CN" altLang="en-US" dirty="0" smtClean="0"/>
              <a:t>在不同的网络模型上系统研究体系尺寸对传播阈值的影响，对于探讨真实复杂系统中传播特性具有指导意义。</a:t>
            </a:r>
            <a:endParaRPr lang="en-US" altLang="zh-CN" dirty="0" smtClean="0"/>
          </a:p>
          <a:p>
            <a:pPr algn="just" eaLnBrk="1" hangingPunct="1"/>
            <a:r>
              <a:rPr lang="zh-CN" altLang="en-US" dirty="0" smtClean="0"/>
              <a:t>本节首先介绍流行病传播的几个基本模型，然后介绍不同结构性质的复杂网络上的传染病传播规律，接着介绍具有社团结构的网络对传染病传播的影响，最后简要介绍特殊无标度网络和关联网络的传播阈值。 </a:t>
            </a:r>
            <a:endParaRPr lang="en-US" altLang="zh-CN" dirty="0" smtClean="0"/>
          </a:p>
          <a:p>
            <a:pPr algn="just" eaLnBrk="1" hangingPunct="1"/>
            <a:endParaRPr lang="zh-CN"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2576"/>
            <a:ext cx="7467600" cy="1143000"/>
          </a:xfrm>
        </p:spPr>
        <p:txBody>
          <a:bodyPr/>
          <a:lstStyle/>
          <a:p>
            <a:pPr eaLnBrk="1" hangingPunct="1"/>
            <a:r>
              <a:rPr lang="en-US" dirty="0" smtClean="0"/>
              <a:t>4.3.1  </a:t>
            </a:r>
            <a:r>
              <a:rPr lang="zh-CN" altLang="en-US" dirty="0" smtClean="0"/>
              <a:t>随机免疫</a:t>
            </a:r>
            <a:endParaRPr lang="en-US" altLang="zh-CN" dirty="0" smtClean="0"/>
          </a:p>
        </p:txBody>
      </p:sp>
      <p:sp>
        <p:nvSpPr>
          <p:cNvPr id="56323" name="内容占位符 2"/>
          <p:cNvSpPr>
            <a:spLocks noGrp="1"/>
          </p:cNvSpPr>
          <p:nvPr>
            <p:ph sz="quarter" idx="1"/>
          </p:nvPr>
        </p:nvSpPr>
        <p:spPr>
          <a:xfrm>
            <a:off x="457200" y="1242986"/>
            <a:ext cx="7686700" cy="4873625"/>
          </a:xfrm>
        </p:spPr>
        <p:txBody>
          <a:bodyPr/>
          <a:lstStyle/>
          <a:p>
            <a:pPr algn="just" eaLnBrk="1" hangingPunct="1"/>
            <a:r>
              <a:rPr lang="zh-CN" altLang="en-US" dirty="0" smtClean="0"/>
              <a:t> 随机免疫完全随机地选取网络中的一部分节点进行免疫。</a:t>
            </a:r>
            <a:endParaRPr lang="en-US" altLang="zh-CN" dirty="0" smtClean="0"/>
          </a:p>
          <a:p>
            <a:pPr algn="just" eaLnBrk="1" hangingPunct="1"/>
            <a:r>
              <a:rPr lang="zh-CN" altLang="en-US" dirty="0" smtClean="0"/>
              <a:t>免疫节点不会再被感染，所以它们不会再影响它们的邻居。</a:t>
            </a:r>
            <a:endParaRPr lang="en-US" altLang="zh-CN" dirty="0" smtClean="0"/>
          </a:p>
          <a:p>
            <a:pPr algn="just" eaLnBrk="1" hangingPunct="1"/>
            <a:r>
              <a:rPr lang="zh-CN" altLang="en-US" dirty="0" smtClean="0"/>
              <a:t> 针对均匀网络，容易得出随机免疫的免疫临界值为：</a:t>
            </a:r>
            <a:endParaRPr lang="en-US" altLang="zh-CN" dirty="0" smtClean="0"/>
          </a:p>
          <a:p>
            <a:pPr algn="just" eaLnBrk="1" hangingPunct="1"/>
            <a:endParaRPr lang="en-US" altLang="zh-CN" dirty="0" smtClean="0"/>
          </a:p>
          <a:p>
            <a:pPr algn="just" eaLnBrk="1" hangingPunct="1"/>
            <a:r>
              <a:rPr lang="zh-CN" altLang="en-US" dirty="0" smtClean="0"/>
              <a:t> 对于无标度网络来说，推导，可以得到此时随机免疫的免疫临界值</a:t>
            </a:r>
            <a:r>
              <a:rPr lang="en-US" i="1" dirty="0" err="1" smtClean="0"/>
              <a:t>g</a:t>
            </a:r>
            <a:r>
              <a:rPr lang="en-US" i="1" baseline="-25000" dirty="0" err="1" smtClean="0"/>
              <a:t>c</a:t>
            </a:r>
            <a:r>
              <a:rPr lang="zh-CN" altLang="en-US" dirty="0" smtClean="0"/>
              <a:t>为</a:t>
            </a:r>
            <a:endParaRPr lang="en-US" altLang="zh-CN" dirty="0" smtClean="0"/>
          </a:p>
          <a:p>
            <a:pPr algn="just" eaLnBrk="1" hangingPunct="1"/>
            <a:r>
              <a:rPr lang="zh-CN" altLang="en-US" dirty="0" smtClean="0"/>
              <a:t>显然，随着网络规模的无限增长，无标度网络的＜</a:t>
            </a:r>
            <a:r>
              <a:rPr lang="en-US" i="1" dirty="0" smtClean="0"/>
              <a:t>k</a:t>
            </a:r>
            <a:r>
              <a:rPr lang="en-US" baseline="30000" dirty="0" smtClean="0"/>
              <a:t>2</a:t>
            </a:r>
            <a:r>
              <a:rPr lang="zh-CN" altLang="en-US" dirty="0" smtClean="0"/>
              <a:t>＞→∞，其传播阈值</a:t>
            </a:r>
            <a:r>
              <a:rPr lang="en-US" i="1" dirty="0" err="1" smtClean="0"/>
              <a:t>λ</a:t>
            </a:r>
            <a:r>
              <a:rPr lang="en-US" i="1" baseline="-25000" dirty="0" err="1" smtClean="0"/>
              <a:t>c</a:t>
            </a:r>
            <a:r>
              <a:rPr lang="zh-CN" altLang="en-US" dirty="0" smtClean="0"/>
              <a:t>趋于</a:t>
            </a:r>
            <a:r>
              <a:rPr lang="en-US" dirty="0" smtClean="0"/>
              <a:t>0</a:t>
            </a:r>
            <a:r>
              <a:rPr lang="zh-CN" altLang="en-US" dirty="0" smtClean="0"/>
              <a:t>，而免疫临界值</a:t>
            </a:r>
            <a:r>
              <a:rPr lang="en-US" i="1" dirty="0" err="1" smtClean="0"/>
              <a:t>g</a:t>
            </a:r>
            <a:r>
              <a:rPr lang="en-US" i="1" baseline="-25000" dirty="0" err="1" smtClean="0"/>
              <a:t>c</a:t>
            </a:r>
            <a:r>
              <a:rPr lang="zh-CN" altLang="en-US" dirty="0" smtClean="0"/>
              <a:t>趋于</a:t>
            </a:r>
            <a:r>
              <a:rPr lang="en-US" dirty="0" smtClean="0"/>
              <a:t>1</a:t>
            </a:r>
            <a:r>
              <a:rPr lang="zh-CN" altLang="en-US" dirty="0" smtClean="0"/>
              <a:t>。</a:t>
            </a:r>
            <a:endParaRPr lang="en-US" altLang="zh-CN" dirty="0" smtClean="0"/>
          </a:p>
          <a:p>
            <a:pPr algn="just" eaLnBrk="1" hangingPunct="1"/>
            <a:r>
              <a:rPr lang="zh-CN" altLang="en-US" dirty="0" smtClean="0"/>
              <a:t>这表明，如果对于无标度网络采取随机免疫策略，则需要对网络几乎所有节点都实施免疫才能保证最终消灭病毒传染。</a:t>
            </a:r>
          </a:p>
        </p:txBody>
      </p:sp>
      <p:sp>
        <p:nvSpPr>
          <p:cNvPr id="56326" name="Rectangle 6"/>
          <p:cNvSpPr>
            <a:spLocks noChangeArrowheads="1"/>
          </p:cNvSpPr>
          <p:nvPr/>
        </p:nvSpPr>
        <p:spPr bwMode="auto">
          <a:xfrm>
            <a:off x="0" y="-357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325" name="Object 5"/>
          <p:cNvGraphicFramePr>
            <a:graphicFrameLocks noChangeAspect="1"/>
          </p:cNvGraphicFramePr>
          <p:nvPr/>
        </p:nvGraphicFramePr>
        <p:xfrm>
          <a:off x="3714744" y="3286100"/>
          <a:ext cx="785818" cy="447312"/>
        </p:xfrm>
        <a:graphic>
          <a:graphicData uri="http://schemas.openxmlformats.org/presentationml/2006/ole">
            <p:oleObj spid="_x0000_s56325" name="Equation" r:id="rId3" imgW="685800" imgH="393700" progId="Equation.DSMT4">
              <p:embed/>
            </p:oleObj>
          </a:graphicData>
        </a:graphic>
      </p:graphicFrame>
      <p:sp>
        <p:nvSpPr>
          <p:cNvPr id="56328" name="Rectangle 8"/>
          <p:cNvSpPr>
            <a:spLocks noChangeArrowheads="1"/>
          </p:cNvSpPr>
          <p:nvPr/>
        </p:nvSpPr>
        <p:spPr bwMode="auto">
          <a:xfrm>
            <a:off x="0" y="-357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327" name="Object 7"/>
          <p:cNvGraphicFramePr>
            <a:graphicFrameLocks noChangeAspect="1"/>
          </p:cNvGraphicFramePr>
          <p:nvPr/>
        </p:nvGraphicFramePr>
        <p:xfrm>
          <a:off x="3714744" y="4214794"/>
          <a:ext cx="1239546" cy="428628"/>
        </p:xfrm>
        <a:graphic>
          <a:graphicData uri="http://schemas.openxmlformats.org/presentationml/2006/ole">
            <p:oleObj spid="_x0000_s56327" name="Equation" r:id="rId4" imgW="1117115" imgH="393529" progId="Equation.DSMT4">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4.3.2  </a:t>
            </a:r>
            <a:r>
              <a:rPr lang="zh-CN" altLang="en-US" dirty="0" smtClean="0"/>
              <a:t>目标免疫</a:t>
            </a:r>
            <a:endParaRPr lang="zh-CN" altLang="en-US" dirty="0"/>
          </a:p>
        </p:txBody>
      </p:sp>
      <p:sp>
        <p:nvSpPr>
          <p:cNvPr id="57347"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目标免疫根据无标度网络的不均匀特性，选取少量度最大的节点进行免疫。</a:t>
            </a:r>
            <a:endParaRPr lang="en-US" altLang="zh-CN" dirty="0" smtClean="0"/>
          </a:p>
          <a:p>
            <a:pPr algn="just" eaLnBrk="1" hangingPunct="1"/>
            <a:r>
              <a:rPr lang="zh-CN" altLang="en-US" dirty="0" smtClean="0"/>
              <a:t>就</a:t>
            </a:r>
            <a:r>
              <a:rPr lang="en-US" dirty="0" smtClean="0"/>
              <a:t>BA</a:t>
            </a:r>
            <a:r>
              <a:rPr lang="zh-CN" altLang="en-US" dirty="0" smtClean="0"/>
              <a:t>无标度网络而言，目标免疫对应的免疫临界值为：</a:t>
            </a:r>
            <a:endParaRPr lang="en-US" altLang="zh-CN" dirty="0" smtClean="0"/>
          </a:p>
          <a:p>
            <a:pPr algn="just" eaLnBrk="1" hangingPunct="1"/>
            <a:r>
              <a:rPr lang="zh-CN" altLang="en-US" dirty="0" smtClean="0"/>
              <a:t>上式表明，即使传染率</a:t>
            </a:r>
            <a:r>
              <a:rPr lang="en-US" i="1" dirty="0" smtClean="0"/>
              <a:t>λ</a:t>
            </a:r>
            <a:r>
              <a:rPr lang="zh-CN" altLang="en-US" dirty="0" smtClean="0"/>
              <a:t>在很大的范围内取不同的值，都可以得到很小的免疫临界值。因此，有选择地对无标度网络进行目标免疫，其临界值要比随机免疫小得多。</a:t>
            </a:r>
          </a:p>
        </p:txBody>
      </p:sp>
      <p:sp>
        <p:nvSpPr>
          <p:cNvPr id="573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7348" name="Object 4"/>
          <p:cNvGraphicFramePr>
            <a:graphicFrameLocks noChangeAspect="1"/>
          </p:cNvGraphicFramePr>
          <p:nvPr/>
        </p:nvGraphicFramePr>
        <p:xfrm>
          <a:off x="1285852" y="2786058"/>
          <a:ext cx="785818" cy="439525"/>
        </p:xfrm>
        <a:graphic>
          <a:graphicData uri="http://schemas.openxmlformats.org/presentationml/2006/ole">
            <p:oleObj spid="_x0000_s57348" name="Equation" r:id="rId3" imgW="622030" imgH="342751" progId="Equation.DSMT4">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4.3.2  </a:t>
            </a:r>
            <a:r>
              <a:rPr lang="zh-CN" altLang="en-US" dirty="0" smtClean="0"/>
              <a:t>目标免疫</a:t>
            </a:r>
            <a:endParaRPr lang="zh-CN" altLang="en-US" dirty="0"/>
          </a:p>
        </p:txBody>
      </p:sp>
      <p:sp>
        <p:nvSpPr>
          <p:cNvPr id="58371" name="内容占位符 2"/>
          <p:cNvSpPr>
            <a:spLocks noGrp="1"/>
          </p:cNvSpPr>
          <p:nvPr>
            <p:ph sz="quarter" idx="1"/>
          </p:nvPr>
        </p:nvSpPr>
        <p:spPr>
          <a:xfrm>
            <a:off x="457200" y="4500570"/>
            <a:ext cx="7686700" cy="2214578"/>
          </a:xfrm>
        </p:spPr>
        <p:txBody>
          <a:bodyPr/>
          <a:lstStyle/>
          <a:p>
            <a:pPr algn="just" eaLnBrk="1" hangingPunct="1"/>
            <a:r>
              <a:rPr lang="zh-CN" altLang="en-US" sz="1800" dirty="0" smtClean="0"/>
              <a:t>图</a:t>
            </a:r>
            <a:r>
              <a:rPr lang="en-US" sz="1800" dirty="0" smtClean="0"/>
              <a:t>4.5</a:t>
            </a:r>
            <a:r>
              <a:rPr lang="zh-CN" altLang="en-US" sz="1800" dirty="0" smtClean="0"/>
              <a:t>横坐标为免疫密度</a:t>
            </a:r>
            <a:r>
              <a:rPr lang="en-US" sz="1800" i="1" dirty="0" smtClean="0"/>
              <a:t>g</a:t>
            </a:r>
            <a:r>
              <a:rPr lang="zh-CN" altLang="en-US" sz="1800" dirty="0" smtClean="0"/>
              <a:t>，纵坐标为</a:t>
            </a:r>
            <a:r>
              <a:rPr lang="en-US" sz="1800" i="1" dirty="0" err="1" smtClean="0"/>
              <a:t>ρ</a:t>
            </a:r>
            <a:r>
              <a:rPr lang="en-US" sz="1800" i="1" baseline="-25000" dirty="0" err="1" smtClean="0"/>
              <a:t>g</a:t>
            </a:r>
            <a:r>
              <a:rPr lang="en-US" altLang="zh-CN" sz="1800" dirty="0" smtClean="0"/>
              <a:t>/</a:t>
            </a:r>
            <a:r>
              <a:rPr lang="en-US" sz="1800" i="1" dirty="0" smtClean="0"/>
              <a:t>ρ</a:t>
            </a:r>
            <a:r>
              <a:rPr lang="en-US" sz="1800" baseline="-25000" dirty="0" smtClean="0"/>
              <a:t>0</a:t>
            </a:r>
            <a:r>
              <a:rPr lang="zh-CN" altLang="en-US" sz="1800" dirty="0" smtClean="0"/>
              <a:t>，</a:t>
            </a:r>
            <a:r>
              <a:rPr lang="en-US" sz="1800" i="1" dirty="0" smtClean="0"/>
              <a:t>ρ</a:t>
            </a:r>
            <a:r>
              <a:rPr lang="en-US" sz="1800" baseline="-25000" dirty="0" smtClean="0"/>
              <a:t>0</a:t>
            </a:r>
            <a:r>
              <a:rPr lang="zh-CN" altLang="en-US" sz="1800" dirty="0" smtClean="0"/>
              <a:t>表示网络未加免疫的稳态感染密度，</a:t>
            </a:r>
            <a:r>
              <a:rPr lang="en-US" sz="1800" i="1" dirty="0" err="1" smtClean="0"/>
              <a:t>ρ</a:t>
            </a:r>
            <a:r>
              <a:rPr lang="en-US" sz="1800" i="1" baseline="-25000" dirty="0" err="1" smtClean="0"/>
              <a:t>g</a:t>
            </a:r>
            <a:r>
              <a:rPr lang="zh-CN" altLang="en-US" sz="1800" dirty="0" smtClean="0"/>
              <a:t>为网络中加入比例为</a:t>
            </a:r>
            <a:r>
              <a:rPr lang="en-US" sz="1800" i="1" dirty="0" smtClean="0"/>
              <a:t>g</a:t>
            </a:r>
            <a:r>
              <a:rPr lang="zh-CN" altLang="en-US" sz="1800" dirty="0" smtClean="0"/>
              <a:t>的免疫节点后的稳态感染密度。</a:t>
            </a:r>
            <a:endParaRPr lang="en-US" altLang="zh-CN" sz="1800" dirty="0" smtClean="0"/>
          </a:p>
          <a:p>
            <a:pPr algn="just" eaLnBrk="1" hangingPunct="1"/>
            <a:r>
              <a:rPr lang="zh-CN" altLang="en-US" sz="1800" dirty="0" smtClean="0"/>
              <a:t>可以看出，随机免疫和目标免疫在无标度网络中存在着明显的临界值差别。在随机免疫情况下，随着免疫密度</a:t>
            </a:r>
            <a:r>
              <a:rPr lang="en-US" sz="1800" i="1" dirty="0" smtClean="0"/>
              <a:t>g</a:t>
            </a:r>
            <a:r>
              <a:rPr lang="zh-CN" altLang="en-US" sz="1800" dirty="0" smtClean="0"/>
              <a:t>的增大，最终的被感染程度下降缓慢，只有当</a:t>
            </a:r>
            <a:r>
              <a:rPr lang="en-US" sz="1800" i="1" dirty="0" smtClean="0"/>
              <a:t>g</a:t>
            </a:r>
            <a:r>
              <a:rPr lang="en-US" altLang="zh-CN" sz="1800" dirty="0" smtClean="0"/>
              <a:t>=</a:t>
            </a:r>
            <a:r>
              <a:rPr lang="en-US" sz="1800" dirty="0" smtClean="0"/>
              <a:t>1</a:t>
            </a:r>
            <a:r>
              <a:rPr lang="zh-CN" altLang="en-US" sz="1800" dirty="0" smtClean="0"/>
              <a:t>时，才能使被感染数为零。而在目标免疫的情况下，</a:t>
            </a:r>
            <a:r>
              <a:rPr lang="en-US" sz="1800" i="1" dirty="0" err="1" smtClean="0"/>
              <a:t>g</a:t>
            </a:r>
            <a:r>
              <a:rPr lang="en-US" sz="1800" i="1" baseline="-25000" dirty="0" err="1" smtClean="0"/>
              <a:t>c</a:t>
            </a:r>
            <a:r>
              <a:rPr lang="zh-CN" altLang="en-US" sz="1800" dirty="0" smtClean="0"/>
              <a:t>≈</a:t>
            </a:r>
            <a:r>
              <a:rPr lang="en-US" sz="1800" dirty="0" smtClean="0"/>
              <a:t>0.16</a:t>
            </a:r>
            <a:r>
              <a:rPr lang="zh-CN" altLang="en-US" sz="1800" dirty="0" smtClean="0"/>
              <a:t>，这意味着只要对少量度很大节点进行免疫，就能消除无标度网络中的病毒扩散。</a:t>
            </a:r>
          </a:p>
        </p:txBody>
      </p:sp>
      <p:sp>
        <p:nvSpPr>
          <p:cNvPr id="5837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8372" name="Picture 4"/>
          <p:cNvPicPr>
            <a:picLocks noChangeAspect="1" noChangeArrowheads="1"/>
          </p:cNvPicPr>
          <p:nvPr/>
        </p:nvPicPr>
        <p:blipFill>
          <a:blip r:embed="rId2"/>
          <a:srcRect/>
          <a:stretch>
            <a:fillRect/>
          </a:stretch>
        </p:blipFill>
        <p:spPr bwMode="auto">
          <a:xfrm>
            <a:off x="2786050" y="1500174"/>
            <a:ext cx="3144079" cy="2714644"/>
          </a:xfrm>
          <a:prstGeom prst="rect">
            <a:avLst/>
          </a:prstGeom>
          <a:noFill/>
        </p:spPr>
      </p:pic>
      <p:sp>
        <p:nvSpPr>
          <p:cNvPr id="58374" name="Rectangle 6"/>
          <p:cNvSpPr>
            <a:spLocks noChangeArrowheads="1"/>
          </p:cNvSpPr>
          <p:nvPr/>
        </p:nvSpPr>
        <p:spPr bwMode="auto">
          <a:xfrm>
            <a:off x="0" y="4192793"/>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effectLst/>
                <a:latin typeface="Times New Roman" pitchFamily="18" charset="0"/>
                <a:ea typeface="宋体" pitchFamily="2" charset="-122"/>
                <a:cs typeface="Times New Roman" pitchFamily="18" charset="0"/>
              </a:rPr>
              <a:t>图</a:t>
            </a:r>
            <a:r>
              <a:rPr kumimoji="0" lang="en-US" altLang="zh-CN" sz="1400" b="0" i="0" u="none" strike="noStrike" cap="none" normalizeH="0" baseline="0" dirty="0" smtClean="0">
                <a:ln>
                  <a:noFill/>
                </a:ln>
                <a:effectLst/>
                <a:latin typeface="Times New Roman" pitchFamily="18" charset="0"/>
                <a:ea typeface="宋体" pitchFamily="2" charset="-122"/>
                <a:cs typeface="Times New Roman" pitchFamily="18" charset="0"/>
              </a:rPr>
              <a:t>4.5  </a:t>
            </a:r>
            <a:r>
              <a:rPr kumimoji="0" lang="zh-CN" altLang="en-US" sz="1400" b="0" i="0" u="none" strike="noStrike" cap="none" normalizeH="0" baseline="0" dirty="0" smtClean="0">
                <a:ln>
                  <a:noFill/>
                </a:ln>
                <a:effectLst/>
                <a:latin typeface="Times New Roman" pitchFamily="18" charset="0"/>
                <a:ea typeface="宋体" pitchFamily="2" charset="-122"/>
                <a:cs typeface="Times New Roman" pitchFamily="18" charset="0"/>
              </a:rPr>
              <a:t>对</a:t>
            </a:r>
            <a:r>
              <a:rPr kumimoji="0" lang="en-US" altLang="zh-CN" sz="1400" b="0" i="0" u="none" strike="noStrike" cap="none" normalizeH="0" baseline="0" dirty="0" smtClean="0">
                <a:ln>
                  <a:noFill/>
                </a:ln>
                <a:effectLst/>
                <a:latin typeface="Times New Roman" pitchFamily="18" charset="0"/>
                <a:ea typeface="宋体" pitchFamily="2" charset="-122"/>
                <a:cs typeface="Times New Roman" pitchFamily="18" charset="0"/>
              </a:rPr>
              <a:t>BA</a:t>
            </a:r>
            <a:r>
              <a:rPr kumimoji="0" lang="zh-CN" altLang="en-US" sz="1400" b="0" i="0" u="none" strike="noStrike" cap="none" normalizeH="0" baseline="0" dirty="0" smtClean="0">
                <a:ln>
                  <a:noFill/>
                </a:ln>
                <a:effectLst/>
                <a:latin typeface="Times New Roman" pitchFamily="18" charset="0"/>
                <a:ea typeface="宋体" pitchFamily="2" charset="-122"/>
                <a:cs typeface="Times New Roman" pitchFamily="18" charset="0"/>
              </a:rPr>
              <a:t>无标度网络采取随机免疫和目标免疫的对比</a:t>
            </a:r>
            <a:r>
              <a:rPr kumimoji="0" lang="en-US" altLang="zh-CN" sz="1400" b="0" i="0" u="none" strike="noStrike" cap="none" normalizeH="0" baseline="0" dirty="0" smtClean="0">
                <a:ln>
                  <a:noFill/>
                </a:ln>
                <a:effectLst/>
                <a:latin typeface="Times New Roman" pitchFamily="18" charset="0"/>
                <a:ea typeface="宋体" pitchFamily="2" charset="-122"/>
                <a:cs typeface="Times New Roman" pitchFamily="18" charset="0"/>
              </a:rPr>
              <a:t>[57]</a:t>
            </a:r>
            <a:r>
              <a:rPr kumimoji="0" lang="zh-CN" altLang="en-US" sz="1400" b="0" i="0" u="none" strike="noStrike" cap="none" normalizeH="0" baseline="0" dirty="0" smtClean="0">
                <a:ln>
                  <a:noFill/>
                </a:ln>
                <a:effectLst/>
                <a:latin typeface="Arial" pitchFamily="34" charset="0"/>
                <a:ea typeface="宋体" pitchFamily="2" charset="-122"/>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dirty="0" smtClean="0"/>
              <a:t>4.3.3  </a:t>
            </a:r>
            <a:r>
              <a:rPr lang="zh-CN" altLang="en-US" dirty="0" smtClean="0"/>
              <a:t>熟人免疫</a:t>
            </a:r>
            <a:endParaRPr lang="zh-CN" altLang="en-US" dirty="0"/>
          </a:p>
        </p:txBody>
      </p:sp>
      <p:sp>
        <p:nvSpPr>
          <p:cNvPr id="59395"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熟人免疫</a:t>
            </a:r>
            <a:r>
              <a:rPr lang="en-US" altLang="zh-CN" dirty="0" smtClean="0"/>
              <a:t>:</a:t>
            </a:r>
            <a:r>
              <a:rPr lang="zh-CN" altLang="en-US" dirty="0" smtClean="0"/>
              <a:t>对随机选出的节点的邻居进行免疫，该策略基本思想是：从</a:t>
            </a:r>
            <a:r>
              <a:rPr lang="en-US" i="1" dirty="0" smtClean="0"/>
              <a:t>N</a:t>
            </a:r>
            <a:r>
              <a:rPr lang="zh-CN" altLang="en-US" dirty="0" smtClean="0"/>
              <a:t>个节点中随机选出比例为</a:t>
            </a:r>
            <a:r>
              <a:rPr lang="en-US" i="1" dirty="0" smtClean="0"/>
              <a:t>s</a:t>
            </a:r>
            <a:r>
              <a:rPr lang="zh-CN" altLang="en-US" dirty="0" smtClean="0"/>
              <a:t>的节点，再从每一个被选出的节点中随机选择它的某个邻居节点进行免疫。</a:t>
            </a:r>
          </a:p>
        </p:txBody>
      </p:sp>
      <p:sp>
        <p:nvSpPr>
          <p:cNvPr id="59411"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9397" name="Group 5"/>
          <p:cNvGrpSpPr>
            <a:grpSpLocks/>
          </p:cNvGrpSpPr>
          <p:nvPr/>
        </p:nvGrpSpPr>
        <p:grpSpPr bwMode="auto">
          <a:xfrm>
            <a:off x="2285984" y="3143248"/>
            <a:ext cx="4071966" cy="3357586"/>
            <a:chOff x="2815" y="9232"/>
            <a:chExt cx="4385" cy="3181"/>
          </a:xfrm>
        </p:grpSpPr>
        <p:pic>
          <p:nvPicPr>
            <p:cNvPr id="59410" name="Picture 18"/>
            <p:cNvPicPr>
              <a:picLocks noChangeAspect="1" noChangeArrowheads="1"/>
            </p:cNvPicPr>
            <p:nvPr/>
          </p:nvPicPr>
          <p:blipFill>
            <a:blip r:embed="rId2"/>
            <a:srcRect/>
            <a:stretch>
              <a:fillRect/>
            </a:stretch>
          </p:blipFill>
          <p:spPr bwMode="auto">
            <a:xfrm>
              <a:off x="3373" y="9348"/>
              <a:ext cx="3683" cy="2612"/>
            </a:xfrm>
            <a:prstGeom prst="rect">
              <a:avLst/>
            </a:prstGeom>
            <a:noFill/>
          </p:spPr>
        </p:pic>
        <p:sp>
          <p:nvSpPr>
            <p:cNvPr id="59409" name="Text Box 17"/>
            <p:cNvSpPr txBox="1">
              <a:spLocks noChangeArrowheads="1"/>
            </p:cNvSpPr>
            <p:nvPr/>
          </p:nvSpPr>
          <p:spPr bwMode="auto">
            <a:xfrm>
              <a:off x="3274" y="9232"/>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9408" name="Text Box 16"/>
            <p:cNvSpPr txBox="1">
              <a:spLocks noChangeArrowheads="1"/>
            </p:cNvSpPr>
            <p:nvPr/>
          </p:nvSpPr>
          <p:spPr bwMode="auto">
            <a:xfrm>
              <a:off x="3094" y="9767"/>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9407" name="Text Box 15"/>
            <p:cNvSpPr txBox="1">
              <a:spLocks noChangeArrowheads="1"/>
            </p:cNvSpPr>
            <p:nvPr/>
          </p:nvSpPr>
          <p:spPr bwMode="auto">
            <a:xfrm>
              <a:off x="3094" y="10262"/>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9406" name="Text Box 14"/>
            <p:cNvSpPr txBox="1">
              <a:spLocks noChangeArrowheads="1"/>
            </p:cNvSpPr>
            <p:nvPr/>
          </p:nvSpPr>
          <p:spPr bwMode="auto">
            <a:xfrm>
              <a:off x="3094" y="10763"/>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9405" name="Text Box 13"/>
            <p:cNvSpPr txBox="1">
              <a:spLocks noChangeArrowheads="1"/>
            </p:cNvSpPr>
            <p:nvPr/>
          </p:nvSpPr>
          <p:spPr bwMode="auto">
            <a:xfrm>
              <a:off x="3094" y="11293"/>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9404" name="Text Box 12"/>
            <p:cNvSpPr txBox="1">
              <a:spLocks noChangeArrowheads="1"/>
            </p:cNvSpPr>
            <p:nvPr/>
          </p:nvSpPr>
          <p:spPr bwMode="auto">
            <a:xfrm>
              <a:off x="3207" y="11761"/>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9403" name="Text Box 11"/>
            <p:cNvSpPr txBox="1">
              <a:spLocks noChangeArrowheads="1"/>
            </p:cNvSpPr>
            <p:nvPr/>
          </p:nvSpPr>
          <p:spPr bwMode="auto">
            <a:xfrm>
              <a:off x="3325" y="11960"/>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9402" name="Text Box 10"/>
            <p:cNvSpPr txBox="1">
              <a:spLocks noChangeArrowheads="1"/>
            </p:cNvSpPr>
            <p:nvPr/>
          </p:nvSpPr>
          <p:spPr bwMode="auto">
            <a:xfrm>
              <a:off x="4481" y="11960"/>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9401" name="Text Box 9"/>
            <p:cNvSpPr txBox="1">
              <a:spLocks noChangeArrowheads="1"/>
            </p:cNvSpPr>
            <p:nvPr/>
          </p:nvSpPr>
          <p:spPr bwMode="auto">
            <a:xfrm>
              <a:off x="5766" y="11942"/>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9400" name="Text Box 8"/>
            <p:cNvSpPr txBox="1">
              <a:spLocks noChangeArrowheads="1"/>
            </p:cNvSpPr>
            <p:nvPr/>
          </p:nvSpPr>
          <p:spPr bwMode="auto">
            <a:xfrm>
              <a:off x="6921" y="11907"/>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9399" name="Text Box 7"/>
            <p:cNvSpPr txBox="1">
              <a:spLocks noChangeArrowheads="1"/>
            </p:cNvSpPr>
            <p:nvPr/>
          </p:nvSpPr>
          <p:spPr bwMode="auto">
            <a:xfrm>
              <a:off x="5031" y="12140"/>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γ</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59398" name="Text Box 6"/>
            <p:cNvSpPr txBox="1">
              <a:spLocks noChangeArrowheads="1"/>
            </p:cNvSpPr>
            <p:nvPr/>
          </p:nvSpPr>
          <p:spPr bwMode="auto">
            <a:xfrm>
              <a:off x="2815" y="10535"/>
              <a:ext cx="279" cy="2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a:t>
              </a:r>
              <a:r>
                <a:rPr kumimoji="0" lang="en-US" altLang="zh-CN" sz="900" b="0"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59424" name="Rectangle 32"/>
          <p:cNvSpPr>
            <a:spLocks noChangeArrowheads="1"/>
          </p:cNvSpPr>
          <p:nvPr/>
        </p:nvSpPr>
        <p:spPr bwMode="auto">
          <a:xfrm>
            <a:off x="-142908" y="6429396"/>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effectLst/>
                <a:latin typeface="Times New Roman" pitchFamily="18" charset="0"/>
                <a:ea typeface="宋体" pitchFamily="2" charset="-122"/>
                <a:cs typeface="Times New Roman" pitchFamily="18" charset="0"/>
              </a:rPr>
              <a:t>图</a:t>
            </a:r>
            <a:r>
              <a:rPr kumimoji="0" lang="en-US" altLang="zh-CN" sz="1400" b="0" i="0" u="none" strike="noStrike" cap="none" normalizeH="0" baseline="0" dirty="0" smtClean="0">
                <a:ln>
                  <a:noFill/>
                </a:ln>
                <a:effectLst/>
                <a:latin typeface="Times New Roman" pitchFamily="18" charset="0"/>
                <a:ea typeface="宋体" pitchFamily="2" charset="-122"/>
                <a:cs typeface="Times New Roman" pitchFamily="18" charset="0"/>
              </a:rPr>
              <a:t>4.6  </a:t>
            </a:r>
            <a:r>
              <a:rPr kumimoji="0" lang="zh-CN" altLang="en-US" sz="1400" b="0" i="0" u="none" strike="noStrike" cap="none" normalizeH="0" baseline="0" dirty="0" smtClean="0">
                <a:ln>
                  <a:noFill/>
                </a:ln>
                <a:effectLst/>
                <a:latin typeface="Times New Roman" pitchFamily="18" charset="0"/>
                <a:ea typeface="宋体" pitchFamily="2" charset="-122"/>
                <a:cs typeface="Times New Roman" pitchFamily="18" charset="0"/>
              </a:rPr>
              <a:t>无标度网络中免疫临界值随幂律指数的变化情况</a:t>
            </a:r>
            <a:r>
              <a:rPr kumimoji="0" lang="en-US" altLang="zh-CN" sz="1400" b="0" i="0" u="none" strike="noStrike" cap="none" normalizeH="0" baseline="0" dirty="0" smtClean="0">
                <a:ln>
                  <a:noFill/>
                </a:ln>
                <a:effectLst/>
                <a:latin typeface="Times New Roman" pitchFamily="18" charset="0"/>
                <a:ea typeface="宋体" pitchFamily="2" charset="-122"/>
                <a:cs typeface="Times New Roman" pitchFamily="18" charset="0"/>
              </a:rPr>
              <a:t>[58]</a:t>
            </a:r>
            <a:r>
              <a:rPr kumimoji="0" lang="en-US" altLang="zh-CN" sz="1400" b="0" i="0" u="none" strike="noStrike" cap="none" normalizeH="0" baseline="0" dirty="0" smtClean="0">
                <a:ln>
                  <a:noFill/>
                </a:ln>
                <a:effectLst/>
                <a:latin typeface="Arial" pitchFamily="34" charset="0"/>
                <a:ea typeface="宋体" pitchFamily="2" charset="-122"/>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4.4  </a:t>
            </a:r>
            <a:r>
              <a:rPr lang="zh-CN" altLang="en-US" dirty="0" smtClean="0"/>
              <a:t>复杂网络上的舆论传播和知识传播</a:t>
            </a:r>
            <a:endParaRPr lang="zh-CN" altLang="en-US" dirty="0"/>
          </a:p>
        </p:txBody>
      </p:sp>
      <p:sp>
        <p:nvSpPr>
          <p:cNvPr id="60419" name="内容占位符 2"/>
          <p:cNvSpPr>
            <a:spLocks noGrp="1"/>
          </p:cNvSpPr>
          <p:nvPr>
            <p:ph sz="quarter" idx="1"/>
          </p:nvPr>
        </p:nvSpPr>
        <p:spPr>
          <a:xfrm>
            <a:off x="457200" y="1600200"/>
            <a:ext cx="7467600" cy="4873625"/>
          </a:xfrm>
        </p:spPr>
        <p:txBody>
          <a:bodyPr/>
          <a:lstStyle/>
          <a:p>
            <a:pPr algn="just"/>
            <a:r>
              <a:rPr lang="zh-CN" altLang="en-US" dirty="0" smtClean="0"/>
              <a:t>舆论可以作为一种特殊的流行病，来研究它在网络中的传染规律。</a:t>
            </a:r>
            <a:endParaRPr lang="en-US" altLang="zh-CN" dirty="0" smtClean="0"/>
          </a:p>
          <a:p>
            <a:pPr algn="just"/>
            <a:r>
              <a:rPr lang="zh-CN" altLang="en-US" dirty="0" smtClean="0"/>
              <a:t>现实生活中的知识传播都是嵌入到网络中的，系统地研究知识传播网络受到越来越多的关注。</a:t>
            </a:r>
            <a:endParaRPr lang="en-US" altLang="zh-CN" dirty="0" smtClean="0"/>
          </a:p>
          <a:p>
            <a:pPr algn="just"/>
            <a:r>
              <a:rPr lang="zh-CN" altLang="en-US" dirty="0" smtClean="0"/>
              <a:t>本节关注舆论演化动力学以及舆论和知识的传播问题。前者主要研究舆论的建立和演化过程，后者则与</a:t>
            </a:r>
            <a:r>
              <a:rPr lang="en-US" dirty="0" smtClean="0"/>
              <a:t>4.2</a:t>
            </a:r>
            <a:r>
              <a:rPr lang="zh-CN" altLang="en-US" dirty="0" smtClean="0"/>
              <a:t>节的流行病传播一样研究舆论和知识在不同性质网络和不同传染模型下的传染特性。</a:t>
            </a:r>
            <a:endParaRPr lang="en-US" dirty="0" smtClean="0"/>
          </a:p>
          <a:p>
            <a:pPr algn="just"/>
            <a:r>
              <a:rPr lang="en-US" dirty="0" smtClean="0"/>
              <a:t>4.4.1  </a:t>
            </a:r>
            <a:r>
              <a:rPr lang="zh-CN" altLang="en-US" dirty="0" smtClean="0"/>
              <a:t>复杂网络上的舆论演化动力学</a:t>
            </a:r>
            <a:endParaRPr lang="en-US" altLang="zh-CN" dirty="0" smtClean="0"/>
          </a:p>
          <a:p>
            <a:pPr algn="just"/>
            <a:r>
              <a:rPr lang="en-US" dirty="0" smtClean="0"/>
              <a:t>4.4.2  </a:t>
            </a:r>
            <a:r>
              <a:rPr lang="zh-CN" altLang="en-US" dirty="0" smtClean="0"/>
              <a:t>复杂网络上的舆论传播</a:t>
            </a:r>
          </a:p>
          <a:p>
            <a:pPr algn="just"/>
            <a:r>
              <a:rPr lang="en-US" dirty="0" smtClean="0"/>
              <a:t>4.4.3  </a:t>
            </a:r>
            <a:r>
              <a:rPr lang="zh-CN" altLang="en-US" dirty="0" smtClean="0"/>
              <a:t>复杂网络上的知识传播</a:t>
            </a:r>
          </a:p>
          <a:p>
            <a:pPr algn="just"/>
            <a:endParaRPr lang="zh-CN" alt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4.4.1  </a:t>
            </a:r>
            <a:r>
              <a:rPr lang="zh-CN" altLang="en-US" dirty="0" smtClean="0"/>
              <a:t>复杂网络上的舆论演化动力学</a:t>
            </a:r>
            <a:endParaRPr lang="zh-CN" altLang="en-US" dirty="0"/>
          </a:p>
        </p:txBody>
      </p:sp>
      <p:sp>
        <p:nvSpPr>
          <p:cNvPr id="61443" name="内容占位符 2"/>
          <p:cNvSpPr>
            <a:spLocks noGrp="1"/>
          </p:cNvSpPr>
          <p:nvPr>
            <p:ph sz="quarter" idx="1"/>
          </p:nvPr>
        </p:nvSpPr>
        <p:spPr>
          <a:xfrm>
            <a:off x="457200" y="1600200"/>
            <a:ext cx="7686700" cy="4873625"/>
          </a:xfrm>
        </p:spPr>
        <p:txBody>
          <a:bodyPr/>
          <a:lstStyle/>
          <a:p>
            <a:pPr algn="just"/>
            <a:r>
              <a:rPr lang="en-US" dirty="0" smtClean="0"/>
              <a:t>1</a:t>
            </a:r>
            <a:r>
              <a:rPr lang="zh-CN" altLang="en-US" dirty="0" smtClean="0"/>
              <a:t>． 舆论及其特性</a:t>
            </a:r>
            <a:endParaRPr lang="en-US" altLang="zh-CN" dirty="0" smtClean="0"/>
          </a:p>
          <a:p>
            <a:pPr algn="just"/>
            <a:r>
              <a:rPr lang="zh-CN" altLang="en-US" dirty="0" smtClean="0"/>
              <a:t>舆论是由许许多多的社会个体的意见相互作用而形成的，其发展变化受到自然、社会、经济、文化、政治、法律等各种因素的影响，它的演化过程具有：</a:t>
            </a:r>
            <a:endParaRPr lang="en-US" altLang="zh-CN" dirty="0" smtClean="0"/>
          </a:p>
          <a:p>
            <a:pPr algn="just"/>
            <a:r>
              <a:rPr lang="zh-CN" altLang="en-US" dirty="0" smtClean="0"/>
              <a:t>复杂性</a:t>
            </a:r>
            <a:endParaRPr lang="en-US" altLang="zh-CN" dirty="0" smtClean="0"/>
          </a:p>
          <a:p>
            <a:pPr algn="just"/>
            <a:r>
              <a:rPr lang="zh-CN" altLang="en-US" dirty="0" smtClean="0"/>
              <a:t>开放性</a:t>
            </a:r>
            <a:endParaRPr lang="en-US" altLang="zh-CN" dirty="0" smtClean="0"/>
          </a:p>
          <a:p>
            <a:pPr algn="just"/>
            <a:r>
              <a:rPr lang="zh-CN" altLang="en-US" dirty="0" smtClean="0"/>
              <a:t>不确定性</a:t>
            </a:r>
            <a:endParaRPr lang="en-US" altLang="zh-CN" dirty="0" smtClean="0"/>
          </a:p>
          <a:p>
            <a:pPr algn="just"/>
            <a:r>
              <a:rPr lang="zh-CN" altLang="en-US" dirty="0" smtClean="0"/>
              <a:t>非平衡性</a:t>
            </a:r>
            <a:endParaRPr lang="en-US" altLang="zh-CN" dirty="0" smtClean="0"/>
          </a:p>
          <a:p>
            <a:pPr algn="just"/>
            <a:r>
              <a:rPr lang="zh-CN" altLang="en-US" dirty="0" smtClean="0"/>
              <a:t>自组织性等特性。</a:t>
            </a:r>
            <a:endParaRPr lang="en-US" altLang="zh-CN" dirty="0" smtClean="0"/>
          </a:p>
          <a:p>
            <a:pPr algn="just"/>
            <a:r>
              <a:rPr lang="zh-CN" altLang="en-US" dirty="0" smtClean="0"/>
              <a:t>协议是社会群体中非常重要的方面之一，每天的日常生活都需要人们达到共识，而协议使得组织更协调有效并可以扩展在社会上的影响力。</a:t>
            </a:r>
            <a:endParaRPr lang="en-US" altLang="zh-CN" dirty="0" smtClean="0"/>
          </a:p>
          <a:p>
            <a:pPr algn="just"/>
            <a:endParaRPr lang="zh-CN" alt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4.4.1  </a:t>
            </a:r>
            <a:r>
              <a:rPr lang="zh-CN" altLang="en-US" dirty="0" smtClean="0"/>
              <a:t>复杂网络上的舆论演化动力学</a:t>
            </a:r>
            <a:endParaRPr lang="zh-CN" altLang="en-US" dirty="0"/>
          </a:p>
        </p:txBody>
      </p:sp>
      <p:sp>
        <p:nvSpPr>
          <p:cNvPr id="62467" name="内容占位符 2"/>
          <p:cNvSpPr>
            <a:spLocks noGrp="1"/>
          </p:cNvSpPr>
          <p:nvPr>
            <p:ph sz="quarter" idx="1"/>
          </p:nvPr>
        </p:nvSpPr>
        <p:spPr>
          <a:xfrm>
            <a:off x="457200" y="1600200"/>
            <a:ext cx="7467600" cy="4873625"/>
          </a:xfrm>
        </p:spPr>
        <p:txBody>
          <a:bodyPr/>
          <a:lstStyle/>
          <a:p>
            <a:pPr algn="just"/>
            <a:r>
              <a:rPr lang="en-US" dirty="0" smtClean="0"/>
              <a:t>2</a:t>
            </a:r>
            <a:r>
              <a:rPr lang="zh-CN" altLang="en-US" dirty="0" smtClean="0"/>
              <a:t>． 舆论动力学研究现状</a:t>
            </a:r>
            <a:endParaRPr lang="en-US" altLang="zh-CN" dirty="0" smtClean="0"/>
          </a:p>
          <a:p>
            <a:pPr algn="just"/>
            <a:r>
              <a:rPr lang="en-US" dirty="0" err="1" smtClean="0"/>
              <a:t>Weidlich</a:t>
            </a:r>
            <a:r>
              <a:rPr lang="zh-CN" altLang="en-US" dirty="0" smtClean="0"/>
              <a:t>第一个提出了舆论动力学模型，该模型是在概率论社会动力学基础上提出来的。</a:t>
            </a:r>
            <a:endParaRPr lang="en-US" altLang="zh-CN" dirty="0" smtClean="0"/>
          </a:p>
          <a:p>
            <a:pPr algn="just"/>
            <a:r>
              <a:rPr lang="en-US" dirty="0" err="1" smtClean="0"/>
              <a:t>Ising</a:t>
            </a:r>
            <a:r>
              <a:rPr lang="zh-CN" altLang="en-US" dirty="0" smtClean="0"/>
              <a:t>模型的提出使得这个模型第一次出现在舆论动力学中：自旋之间的耦合代表了相互作用的个体对，磁矩则代表社会的主流意见。</a:t>
            </a:r>
            <a:endParaRPr lang="en-US" altLang="zh-CN" dirty="0" smtClean="0"/>
          </a:p>
          <a:p>
            <a:pPr algn="just"/>
            <a:r>
              <a:rPr lang="en-US" dirty="0" smtClean="0"/>
              <a:t>USDF</a:t>
            </a:r>
            <a:r>
              <a:rPr lang="zh-CN" altLang="en-US" dirty="0" smtClean="0"/>
              <a:t>舆论模型掀起了一股热潮，引起人们对这一领域的广泛关注。</a:t>
            </a:r>
            <a:endParaRPr lang="en-US" altLang="zh-CN" dirty="0" smtClean="0"/>
          </a:p>
          <a:p>
            <a:pPr algn="just"/>
            <a:r>
              <a:rPr lang="en-US" dirty="0" err="1" smtClean="0"/>
              <a:t>Deffuant</a:t>
            </a:r>
            <a:r>
              <a:rPr lang="zh-CN" altLang="en-US" dirty="0" smtClean="0"/>
              <a:t>等人和</a:t>
            </a:r>
            <a:r>
              <a:rPr lang="en-US" dirty="0" err="1" smtClean="0"/>
              <a:t>Hegselmann</a:t>
            </a:r>
            <a:r>
              <a:rPr lang="zh-CN" altLang="en-US" dirty="0" smtClean="0"/>
              <a:t>、</a:t>
            </a:r>
            <a:r>
              <a:rPr lang="en-US" dirty="0" smtClean="0"/>
              <a:t>Krause</a:t>
            </a:r>
            <a:r>
              <a:rPr lang="zh-CN" altLang="en-US" dirty="0" smtClean="0"/>
              <a:t>在</a:t>
            </a:r>
            <a:r>
              <a:rPr lang="en-US" dirty="0" smtClean="0"/>
              <a:t>0</a:t>
            </a:r>
            <a:r>
              <a:rPr lang="zh-CN" altLang="en-US" dirty="0" smtClean="0"/>
              <a:t>和</a:t>
            </a:r>
            <a:r>
              <a:rPr lang="en-US" dirty="0" smtClean="0"/>
              <a:t>1</a:t>
            </a:r>
            <a:r>
              <a:rPr lang="zh-CN" altLang="en-US" dirty="0" smtClean="0"/>
              <a:t>之间的连续尺度上分别建立了</a:t>
            </a:r>
            <a:r>
              <a:rPr lang="en-US" dirty="0" err="1" smtClean="0"/>
              <a:t>Deffuant</a:t>
            </a:r>
            <a:r>
              <a:rPr lang="zh-CN" altLang="en-US" dirty="0" smtClean="0"/>
              <a:t>模型和</a:t>
            </a:r>
            <a:r>
              <a:rPr lang="en-US" dirty="0" err="1" smtClean="0"/>
              <a:t>Hegselmann</a:t>
            </a:r>
            <a:r>
              <a:rPr lang="en-US" dirty="0" smtClean="0"/>
              <a:t>-Krause</a:t>
            </a:r>
            <a:r>
              <a:rPr lang="zh-CN" altLang="en-US" dirty="0" smtClean="0"/>
              <a:t>模型。</a:t>
            </a:r>
            <a:endParaRPr lang="en-US" altLang="zh-CN"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4.4.1  </a:t>
            </a:r>
            <a:r>
              <a:rPr lang="zh-CN" altLang="en-US" dirty="0" smtClean="0"/>
              <a:t>复杂网络上的舆论演化动力学</a:t>
            </a:r>
            <a:endParaRPr lang="zh-CN" altLang="en-US" dirty="0"/>
          </a:p>
        </p:txBody>
      </p:sp>
      <p:sp>
        <p:nvSpPr>
          <p:cNvPr id="63491" name="内容占位符 2"/>
          <p:cNvSpPr>
            <a:spLocks noGrp="1"/>
          </p:cNvSpPr>
          <p:nvPr>
            <p:ph sz="quarter" idx="1"/>
          </p:nvPr>
        </p:nvSpPr>
        <p:spPr>
          <a:xfrm>
            <a:off x="457200" y="1600200"/>
            <a:ext cx="7467600" cy="4873625"/>
          </a:xfrm>
        </p:spPr>
        <p:txBody>
          <a:bodyPr/>
          <a:lstStyle/>
          <a:p>
            <a:pPr algn="just"/>
            <a:r>
              <a:rPr lang="en-US" dirty="0" err="1" smtClean="0"/>
              <a:t>Galam</a:t>
            </a:r>
            <a:r>
              <a:rPr lang="zh-CN" altLang="en-US" dirty="0" smtClean="0"/>
              <a:t>模型，它并不考虑人员之间的相互影响而改变人员的态度，而是在</a:t>
            </a:r>
            <a:r>
              <a:rPr lang="en-US" i="1" dirty="0" smtClean="0"/>
              <a:t>n</a:t>
            </a:r>
            <a:r>
              <a:rPr lang="zh-CN" altLang="en-US" dirty="0" smtClean="0"/>
              <a:t>步分组和迭代后选出议员来代表整个社区的意见。</a:t>
            </a:r>
            <a:endParaRPr lang="en-US" altLang="zh-CN" dirty="0" smtClean="0"/>
          </a:p>
          <a:p>
            <a:pPr algn="just"/>
            <a:r>
              <a:rPr lang="en-US" dirty="0" smtClean="0"/>
              <a:t>Panic</a:t>
            </a:r>
            <a:r>
              <a:rPr lang="zh-CN" altLang="en-US" dirty="0" smtClean="0"/>
              <a:t>模型采用分子动力学方法，人员的态度一部分来自周围多数意见而一部分则根据自身意见来更新，是一种模拟的极限情况。</a:t>
            </a:r>
            <a:endParaRPr lang="en-US" altLang="zh-CN" dirty="0" smtClean="0"/>
          </a:p>
          <a:p>
            <a:pPr algn="just"/>
            <a:r>
              <a:rPr lang="en-US" dirty="0" smtClean="0"/>
              <a:t>Majority-Minority</a:t>
            </a:r>
            <a:r>
              <a:rPr lang="zh-CN" altLang="en-US" dirty="0" smtClean="0"/>
              <a:t>模型中人员的态度则以一定概率由局域内的邻居的多数意见或少数意见来决定。</a:t>
            </a:r>
            <a:endParaRPr lang="en-US" altLang="zh-CN" dirty="0" smtClean="0"/>
          </a:p>
          <a:p>
            <a:pPr algn="just"/>
            <a:r>
              <a:rPr lang="zh-CN" altLang="en-US" dirty="0" smtClean="0"/>
              <a:t>承载舆论演化的社会网络存在两种情况：静态网络和动态网络。一种观点认为社会网络的变化在时间尺度上比舆论演化的过程来得慢，另一种观点则把社会网络的发展和舆论演化同步进行。</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4.4.1  </a:t>
            </a:r>
            <a:r>
              <a:rPr lang="zh-CN" altLang="en-US" dirty="0" smtClean="0"/>
              <a:t>复杂网络上的舆论演化动力学</a:t>
            </a:r>
            <a:endParaRPr lang="zh-CN" altLang="en-US" dirty="0"/>
          </a:p>
        </p:txBody>
      </p:sp>
      <p:sp>
        <p:nvSpPr>
          <p:cNvPr id="64515" name="内容占位符 2"/>
          <p:cNvSpPr>
            <a:spLocks noGrp="1"/>
          </p:cNvSpPr>
          <p:nvPr>
            <p:ph sz="quarter" idx="1"/>
          </p:nvPr>
        </p:nvSpPr>
        <p:spPr>
          <a:xfrm>
            <a:off x="285750" y="1600200"/>
            <a:ext cx="7639050" cy="4873625"/>
          </a:xfrm>
        </p:spPr>
        <p:txBody>
          <a:bodyPr/>
          <a:lstStyle/>
          <a:p>
            <a:r>
              <a:rPr lang="en-US" dirty="0" smtClean="0"/>
              <a:t>3</a:t>
            </a:r>
            <a:r>
              <a:rPr lang="zh-CN" altLang="en-US" dirty="0" smtClean="0"/>
              <a:t>． 舆论动力学基本模型</a:t>
            </a:r>
            <a:endParaRPr lang="en-US" altLang="zh-CN" dirty="0" smtClean="0"/>
          </a:p>
          <a:p>
            <a:pPr algn="just"/>
            <a:r>
              <a:rPr lang="zh-CN" altLang="en-US" dirty="0" smtClean="0"/>
              <a:t>由于社会网络的复杂性，出现了自组织、相变、临界现象等，因此很多舆论动力学模型都借鉴物理学中的</a:t>
            </a:r>
            <a:r>
              <a:rPr lang="en-US" dirty="0" err="1" smtClean="0"/>
              <a:t>Ising</a:t>
            </a:r>
            <a:r>
              <a:rPr lang="zh-CN" altLang="en-US" dirty="0" smtClean="0"/>
              <a:t>思想。</a:t>
            </a:r>
            <a:endParaRPr lang="en-US" altLang="zh-CN" dirty="0" smtClean="0"/>
          </a:p>
          <a:p>
            <a:r>
              <a:rPr lang="zh-CN" altLang="en-US" dirty="0" smtClean="0"/>
              <a:t>舆论动力学中的五种主要模型包括：</a:t>
            </a:r>
            <a:endParaRPr lang="en-US" altLang="zh-CN" dirty="0" smtClean="0"/>
          </a:p>
          <a:p>
            <a:r>
              <a:rPr lang="en-US" dirty="0" smtClean="0"/>
              <a:t>Voter</a:t>
            </a:r>
            <a:r>
              <a:rPr lang="zh-CN" altLang="en-US" dirty="0" smtClean="0"/>
              <a:t>模型</a:t>
            </a:r>
            <a:endParaRPr lang="en-US" altLang="zh-CN" dirty="0" smtClean="0"/>
          </a:p>
          <a:p>
            <a:r>
              <a:rPr lang="en-US" dirty="0" smtClean="0"/>
              <a:t>Majority Rule</a:t>
            </a:r>
            <a:r>
              <a:rPr lang="zh-CN" altLang="en-US" dirty="0" smtClean="0"/>
              <a:t>模型</a:t>
            </a:r>
            <a:endParaRPr lang="en-US" altLang="zh-CN" dirty="0" smtClean="0"/>
          </a:p>
          <a:p>
            <a:r>
              <a:rPr lang="en-US" dirty="0" err="1" smtClean="0"/>
              <a:t>Sznajd</a:t>
            </a:r>
            <a:r>
              <a:rPr lang="zh-CN" altLang="en-US" dirty="0" smtClean="0"/>
              <a:t>模型</a:t>
            </a:r>
            <a:endParaRPr lang="en-US" altLang="zh-CN" dirty="0" smtClean="0"/>
          </a:p>
          <a:p>
            <a:r>
              <a:rPr lang="en-US" dirty="0" err="1" smtClean="0"/>
              <a:t>Deffuant</a:t>
            </a:r>
            <a:r>
              <a:rPr lang="zh-CN" altLang="en-US" dirty="0" smtClean="0"/>
              <a:t>模型</a:t>
            </a:r>
            <a:endParaRPr lang="en-US" altLang="zh-CN" dirty="0" smtClean="0"/>
          </a:p>
          <a:p>
            <a:r>
              <a:rPr lang="en-US" dirty="0" err="1" smtClean="0"/>
              <a:t>Hegselmann</a:t>
            </a:r>
            <a:r>
              <a:rPr lang="en-US" dirty="0" smtClean="0"/>
              <a:t>-Krause</a:t>
            </a:r>
            <a:r>
              <a:rPr lang="zh-CN" altLang="en-US" dirty="0" smtClean="0"/>
              <a:t>模型。</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4.4.2  </a:t>
            </a:r>
            <a:r>
              <a:rPr lang="zh-CN" altLang="en-US" dirty="0" smtClean="0"/>
              <a:t>复杂网络上的舆论传播</a:t>
            </a:r>
            <a:endParaRPr lang="zh-CN" altLang="en-US" dirty="0"/>
          </a:p>
        </p:txBody>
      </p:sp>
      <p:sp>
        <p:nvSpPr>
          <p:cNvPr id="65539" name="内容占位符 2"/>
          <p:cNvSpPr>
            <a:spLocks noGrp="1"/>
          </p:cNvSpPr>
          <p:nvPr>
            <p:ph sz="quarter" idx="1"/>
          </p:nvPr>
        </p:nvSpPr>
        <p:spPr>
          <a:xfrm>
            <a:off x="457200" y="1285860"/>
            <a:ext cx="7467600" cy="4873625"/>
          </a:xfrm>
        </p:spPr>
        <p:txBody>
          <a:bodyPr/>
          <a:lstStyle/>
          <a:p>
            <a:pPr algn="just"/>
            <a:r>
              <a:rPr lang="zh-CN" altLang="en-US" dirty="0" smtClean="0"/>
              <a:t>舆论传播的动力学行为也服从</a:t>
            </a:r>
            <a:r>
              <a:rPr lang="en-US" dirty="0" smtClean="0"/>
              <a:t>SIR</a:t>
            </a:r>
            <a:r>
              <a:rPr lang="zh-CN" altLang="en-US" dirty="0" smtClean="0"/>
              <a:t>模型。但是它的三种状态和流行病中的三种状态</a:t>
            </a:r>
            <a:r>
              <a:rPr lang="en-US" dirty="0" smtClean="0"/>
              <a:t>S</a:t>
            </a:r>
            <a:r>
              <a:rPr lang="zh-CN" altLang="en-US" dirty="0" smtClean="0"/>
              <a:t>、</a:t>
            </a:r>
            <a:r>
              <a:rPr lang="en-US" dirty="0" smtClean="0"/>
              <a:t>I</a:t>
            </a:r>
            <a:r>
              <a:rPr lang="zh-CN" altLang="en-US" dirty="0" smtClean="0"/>
              <a:t>、</a:t>
            </a:r>
            <a:r>
              <a:rPr lang="en-US" dirty="0" smtClean="0"/>
              <a:t>R</a:t>
            </a:r>
            <a:r>
              <a:rPr lang="zh-CN" altLang="en-US" dirty="0" smtClean="0"/>
              <a:t>代表：不知道消息的人群，知道消息的并有能力继续传播消息的人群，及知道消息但已经失去传播能力或兴趣的人群。</a:t>
            </a:r>
            <a:endParaRPr lang="en-US" altLang="zh-CN" dirty="0" smtClean="0"/>
          </a:p>
          <a:p>
            <a:pPr algn="just"/>
            <a:r>
              <a:rPr lang="zh-CN" altLang="en-US" dirty="0" smtClean="0"/>
              <a:t>假设网络上有</a:t>
            </a:r>
            <a:r>
              <a:rPr lang="en-US" i="1" dirty="0" smtClean="0"/>
              <a:t>N</a:t>
            </a:r>
            <a:r>
              <a:rPr lang="zh-CN" altLang="en-US" dirty="0" smtClean="0"/>
              <a:t>个节点，每个节点代表一个可传播消息的个人，他们传播消息的行为方式如下：如果得到了一个消息</a:t>
            </a:r>
            <a:r>
              <a:rPr lang="en-US" altLang="zh-CN" dirty="0" smtClean="0"/>
              <a:t>(</a:t>
            </a:r>
            <a:r>
              <a:rPr lang="en-US" dirty="0" smtClean="0"/>
              <a:t>I</a:t>
            </a:r>
            <a:r>
              <a:rPr lang="zh-CN" altLang="en-US" dirty="0" smtClean="0"/>
              <a:t>态</a:t>
            </a:r>
            <a:r>
              <a:rPr lang="en-US" altLang="zh-CN" dirty="0" smtClean="0"/>
              <a:t>)</a:t>
            </a:r>
            <a:r>
              <a:rPr lang="zh-CN" altLang="en-US" dirty="0" smtClean="0"/>
              <a:t>，那么他就有兴趣把这个消息传播出去，在传播过程中，他将随机地从邻居中选取一人并将消息传给他，如果这个邻居不知道这个消息</a:t>
            </a:r>
            <a:r>
              <a:rPr lang="en-US" altLang="zh-CN" dirty="0" smtClean="0"/>
              <a:t>(</a:t>
            </a:r>
            <a:r>
              <a:rPr lang="en-US" dirty="0" smtClean="0"/>
              <a:t>S</a:t>
            </a:r>
            <a:r>
              <a:rPr lang="zh-CN" altLang="en-US" dirty="0" smtClean="0"/>
              <a:t>态</a:t>
            </a:r>
            <a:r>
              <a:rPr lang="en-US" altLang="zh-CN" dirty="0" smtClean="0"/>
              <a:t>)</a:t>
            </a:r>
            <a:r>
              <a:rPr lang="zh-CN" altLang="en-US" dirty="0" smtClean="0"/>
              <a:t>，则该邻居就得到此消息</a:t>
            </a:r>
            <a:r>
              <a:rPr lang="en-US" altLang="zh-CN" dirty="0" smtClean="0"/>
              <a:t>(</a:t>
            </a:r>
            <a:r>
              <a:rPr lang="en-US" dirty="0" smtClean="0"/>
              <a:t>I</a:t>
            </a:r>
            <a:r>
              <a:rPr lang="zh-CN" altLang="en-US" dirty="0" smtClean="0"/>
              <a:t>态</a:t>
            </a:r>
            <a:r>
              <a:rPr lang="en-US" altLang="zh-CN" dirty="0" smtClean="0"/>
              <a:t>)</a:t>
            </a:r>
            <a:r>
              <a:rPr lang="zh-CN" altLang="en-US" dirty="0" smtClean="0"/>
              <a:t>，并进行下一轮的传播。但如果他的邻居已经知道了这个消息，那么传播消息的人会认为该消息失去了继续传播的价值，并失去传播该消息的兴趣</a:t>
            </a:r>
            <a:r>
              <a:rPr lang="en-US" altLang="zh-CN" dirty="0" smtClean="0"/>
              <a:t>(</a:t>
            </a:r>
            <a:r>
              <a:rPr lang="en-US" dirty="0" smtClean="0"/>
              <a:t>R</a:t>
            </a:r>
            <a:r>
              <a:rPr lang="zh-CN" altLang="en-US" dirty="0" smtClean="0"/>
              <a:t>态</a:t>
            </a:r>
            <a:r>
              <a:rPr lang="en-US" altLang="zh-CN" dirty="0" smtClean="0"/>
              <a:t>)</a:t>
            </a:r>
            <a:r>
              <a:rPr lang="zh-CN" altLang="en-US" dirty="0" smtClean="0"/>
              <a:t>。整个过程可由以下关系简单地表示出来：</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smtClean="0"/>
              <a:t>4.2.1</a:t>
            </a:r>
            <a:r>
              <a:rPr lang="zh-CN" altLang="en-US" dirty="0" smtClean="0"/>
              <a:t>流行病传播的基本模型</a:t>
            </a:r>
            <a:endParaRPr lang="en-US" altLang="zh-CN" dirty="0" smtClean="0"/>
          </a:p>
        </p:txBody>
      </p:sp>
      <p:sp>
        <p:nvSpPr>
          <p:cNvPr id="14339"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需要采用不同的数学模型来表征不同的传播规律，它们是复杂网络传播动力学研究的基础。</a:t>
            </a:r>
            <a:endParaRPr lang="en-US" altLang="zh-CN" dirty="0" smtClean="0"/>
          </a:p>
          <a:p>
            <a:pPr algn="just" eaLnBrk="1" hangingPunct="1"/>
            <a:r>
              <a:rPr lang="zh-CN" altLang="en-US" dirty="0" smtClean="0"/>
              <a:t>传播模型中的每一类个体都处于同一种状态。基本状态包括：易感状态</a:t>
            </a:r>
            <a:r>
              <a:rPr lang="en-US" altLang="zh-CN" dirty="0" smtClean="0"/>
              <a:t>(</a:t>
            </a:r>
            <a:r>
              <a:rPr lang="en-US" dirty="0" smtClean="0"/>
              <a:t>S</a:t>
            </a:r>
            <a:r>
              <a:rPr lang="en-US" altLang="zh-CN" dirty="0" smtClean="0"/>
              <a:t>)</a:t>
            </a:r>
            <a:r>
              <a:rPr lang="zh-CN" altLang="en-US" dirty="0" smtClean="0"/>
              <a:t>，即健康的状态，但有可能被感染；感染状态</a:t>
            </a:r>
            <a:r>
              <a:rPr lang="en-US" altLang="zh-CN" dirty="0" smtClean="0"/>
              <a:t>(</a:t>
            </a:r>
            <a:r>
              <a:rPr lang="en-US" dirty="0" smtClean="0"/>
              <a:t>I</a:t>
            </a:r>
            <a:r>
              <a:rPr lang="en-US" altLang="zh-CN" dirty="0" smtClean="0"/>
              <a:t>)</a:t>
            </a:r>
            <a:r>
              <a:rPr lang="zh-CN" altLang="en-US" dirty="0" smtClean="0"/>
              <a:t>，即染病的状态，具有传染性；移除状态</a:t>
            </a:r>
            <a:r>
              <a:rPr lang="en-US" altLang="zh-CN" dirty="0" smtClean="0"/>
              <a:t>(</a:t>
            </a:r>
            <a:r>
              <a:rPr lang="en-US" dirty="0" smtClean="0"/>
              <a:t>R</a:t>
            </a:r>
            <a:r>
              <a:rPr lang="en-US" altLang="zh-CN" dirty="0" smtClean="0"/>
              <a:t>)</a:t>
            </a:r>
            <a:r>
              <a:rPr lang="zh-CN" altLang="en-US" dirty="0" smtClean="0"/>
              <a:t>，即感染后被治愈并获得了免疫力或感染后死亡的状态。处于移除状态的个体不具有传染性，也不会再次被感染，即不再对相应动力学行为产生任何影响，可以看作已经从系统中移除。 </a:t>
            </a:r>
            <a:endParaRPr lang="en-US" altLang="zh-CN" dirty="0" smtClean="0"/>
          </a:p>
          <a:p>
            <a:pPr algn="just" eaLnBrk="1" hangingPunct="1"/>
            <a:r>
              <a:rPr lang="zh-CN" altLang="en-US" dirty="0" smtClean="0"/>
              <a:t>在真实系统中不同种类的传染病具有不同的传播方式， 研究它们的传播行为通常采用不同的传播模型。</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dirty="0" smtClean="0"/>
              <a:t>4.4.2  </a:t>
            </a:r>
            <a:r>
              <a:rPr lang="zh-CN" altLang="en-US" dirty="0" smtClean="0"/>
              <a:t>复杂网络上的舆论传播</a:t>
            </a:r>
            <a:endParaRPr lang="zh-CN" altLang="en-US" dirty="0"/>
          </a:p>
        </p:txBody>
      </p:sp>
      <p:sp>
        <p:nvSpPr>
          <p:cNvPr id="66563" name="内容占位符 2"/>
          <p:cNvSpPr>
            <a:spLocks noGrp="1"/>
          </p:cNvSpPr>
          <p:nvPr>
            <p:ph sz="quarter" idx="1"/>
          </p:nvPr>
        </p:nvSpPr>
        <p:spPr>
          <a:xfrm>
            <a:off x="457200" y="2357430"/>
            <a:ext cx="7467600" cy="4016383"/>
          </a:xfrm>
        </p:spPr>
        <p:txBody>
          <a:bodyPr/>
          <a:lstStyle/>
          <a:p>
            <a:pPr algn="just"/>
            <a:r>
              <a:rPr lang="zh-CN" altLang="en-US" dirty="0" smtClean="0"/>
              <a:t>假设在一个有限网络中所有的节点都处于</a:t>
            </a:r>
            <a:r>
              <a:rPr lang="en-US" dirty="0" smtClean="0"/>
              <a:t>S</a:t>
            </a:r>
            <a:r>
              <a:rPr lang="zh-CN" altLang="en-US" dirty="0" smtClean="0"/>
              <a:t>态，在某一时刻突然有一个节点得到了一个新的消息，它将成为</a:t>
            </a:r>
            <a:r>
              <a:rPr lang="en-US" dirty="0" smtClean="0"/>
              <a:t>I</a:t>
            </a:r>
            <a:r>
              <a:rPr lang="zh-CN" altLang="en-US" dirty="0" smtClean="0"/>
              <a:t>态。那么按照上面所定义的规则，这个消息将在网络中传播，直到最终网络中没有</a:t>
            </a:r>
            <a:r>
              <a:rPr lang="en-US" dirty="0" smtClean="0"/>
              <a:t>I</a:t>
            </a:r>
            <a:r>
              <a:rPr lang="zh-CN" altLang="en-US" dirty="0" smtClean="0"/>
              <a:t>态的节点为止。称这个状态为终态。</a:t>
            </a:r>
            <a:endParaRPr lang="en-US" altLang="zh-CN" dirty="0" smtClean="0"/>
          </a:p>
          <a:p>
            <a:endParaRPr lang="zh-CN" altLang="en-US" dirty="0" smtClean="0"/>
          </a:p>
        </p:txBody>
      </p:sp>
      <p:sp>
        <p:nvSpPr>
          <p:cNvPr id="665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6564" name="Object 4"/>
          <p:cNvGraphicFramePr>
            <a:graphicFrameLocks noChangeAspect="1"/>
          </p:cNvGraphicFramePr>
          <p:nvPr/>
        </p:nvGraphicFramePr>
        <p:xfrm>
          <a:off x="3143240" y="1428736"/>
          <a:ext cx="2274627" cy="928694"/>
        </p:xfrm>
        <a:graphic>
          <a:graphicData uri="http://schemas.openxmlformats.org/presentationml/2006/ole">
            <p:oleObj spid="_x0000_s66564" name="Equation" r:id="rId3" imgW="1612900" imgH="660400" progId="Equation.DSMT4">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4.4.2  </a:t>
            </a:r>
            <a:r>
              <a:rPr lang="zh-CN" altLang="en-US" dirty="0" smtClean="0"/>
              <a:t>复杂网络上的舆论传播</a:t>
            </a:r>
            <a:endParaRPr lang="zh-CN" altLang="en-US" dirty="0"/>
          </a:p>
        </p:txBody>
      </p:sp>
      <p:sp>
        <p:nvSpPr>
          <p:cNvPr id="67587" name="内容占位符 2"/>
          <p:cNvSpPr>
            <a:spLocks noGrp="1"/>
          </p:cNvSpPr>
          <p:nvPr>
            <p:ph sz="quarter" idx="1"/>
          </p:nvPr>
        </p:nvSpPr>
        <p:spPr>
          <a:xfrm>
            <a:off x="457200" y="1600200"/>
            <a:ext cx="7467600" cy="4873625"/>
          </a:xfrm>
        </p:spPr>
        <p:txBody>
          <a:bodyPr/>
          <a:lstStyle/>
          <a:p>
            <a:pPr algn="just"/>
            <a:r>
              <a:rPr lang="zh-CN" altLang="en-US" dirty="0" smtClean="0"/>
              <a:t>考虑两个相邻节点</a:t>
            </a:r>
            <a:r>
              <a:rPr lang="en-US" dirty="0" smtClean="0"/>
              <a:t>A</a:t>
            </a:r>
            <a:r>
              <a:rPr lang="zh-CN" altLang="en-US" dirty="0" smtClean="0"/>
              <a:t>与</a:t>
            </a:r>
            <a:r>
              <a:rPr lang="en-US" dirty="0" smtClean="0"/>
              <a:t>B</a:t>
            </a:r>
            <a:r>
              <a:rPr lang="zh-CN" altLang="en-US" dirty="0" smtClean="0"/>
              <a:t>，它们由一条边联系。假定节点</a:t>
            </a:r>
            <a:r>
              <a:rPr lang="en-US" dirty="0" smtClean="0"/>
              <a:t>A</a:t>
            </a:r>
            <a:r>
              <a:rPr lang="zh-CN" altLang="en-US" dirty="0" smtClean="0"/>
              <a:t>知道消息并于时间</a:t>
            </a:r>
            <a:r>
              <a:rPr lang="en-US" i="1" dirty="0" smtClean="0"/>
              <a:t>t</a:t>
            </a:r>
            <a:r>
              <a:rPr lang="zh-CN" altLang="en-US" dirty="0" smtClean="0"/>
              <a:t>将消息传给节点</a:t>
            </a:r>
            <a:r>
              <a:rPr lang="en-US" dirty="0" smtClean="0"/>
              <a:t>B</a:t>
            </a:r>
            <a:r>
              <a:rPr lang="zh-CN" altLang="en-US" dirty="0" smtClean="0"/>
              <a:t>。则在时刻</a:t>
            </a:r>
            <a:r>
              <a:rPr lang="en-US" i="1" dirty="0" smtClean="0"/>
              <a:t>t</a:t>
            </a:r>
            <a:r>
              <a:rPr lang="en-US" dirty="0" smtClean="0"/>
              <a:t>+1</a:t>
            </a:r>
            <a:r>
              <a:rPr lang="zh-CN" altLang="en-US" dirty="0" smtClean="0"/>
              <a:t>，节点</a:t>
            </a:r>
            <a:r>
              <a:rPr lang="en-US" dirty="0" smtClean="0"/>
              <a:t>B</a:t>
            </a:r>
            <a:r>
              <a:rPr lang="zh-CN" altLang="en-US" dirty="0" smtClean="0"/>
              <a:t>将选取一个邻居作为目标来传递消息。由于</a:t>
            </a:r>
            <a:r>
              <a:rPr lang="en-US" dirty="0" smtClean="0"/>
              <a:t>A</a:t>
            </a:r>
            <a:r>
              <a:rPr lang="zh-CN" altLang="en-US" dirty="0" smtClean="0"/>
              <a:t>为</a:t>
            </a:r>
            <a:r>
              <a:rPr lang="en-US" dirty="0" smtClean="0"/>
              <a:t>B</a:t>
            </a:r>
            <a:r>
              <a:rPr lang="zh-CN" altLang="en-US" dirty="0" smtClean="0"/>
              <a:t>的“父”点，</a:t>
            </a:r>
            <a:r>
              <a:rPr lang="en-US" dirty="0" smtClean="0"/>
              <a:t>A</a:t>
            </a:r>
            <a:r>
              <a:rPr lang="zh-CN" altLang="en-US" dirty="0" smtClean="0"/>
              <a:t>与</a:t>
            </a:r>
            <a:r>
              <a:rPr lang="en-US" dirty="0" smtClean="0"/>
              <a:t>B</a:t>
            </a:r>
            <a:r>
              <a:rPr lang="zh-CN" altLang="en-US" dirty="0" smtClean="0"/>
              <a:t>的其他邻居所处的地位就将不一样。一旦</a:t>
            </a:r>
            <a:r>
              <a:rPr lang="en-US" dirty="0" smtClean="0"/>
              <a:t>A</a:t>
            </a:r>
            <a:r>
              <a:rPr lang="zh-CN" altLang="en-US" dirty="0" smtClean="0"/>
              <a:t>被选取为</a:t>
            </a:r>
            <a:r>
              <a:rPr lang="en-US" dirty="0" smtClean="0"/>
              <a:t>B</a:t>
            </a:r>
            <a:r>
              <a:rPr lang="zh-CN" altLang="en-US" dirty="0" smtClean="0"/>
              <a:t>传递消息的邻居，按照传播规则，</a:t>
            </a:r>
            <a:r>
              <a:rPr lang="en-US" dirty="0" smtClean="0"/>
              <a:t>B</a:t>
            </a:r>
            <a:r>
              <a:rPr lang="zh-CN" altLang="en-US" dirty="0" smtClean="0"/>
              <a:t>将肯定变为</a:t>
            </a:r>
            <a:r>
              <a:rPr lang="en-US" dirty="0" smtClean="0"/>
              <a:t>R</a:t>
            </a:r>
            <a:r>
              <a:rPr lang="zh-CN" altLang="en-US" dirty="0" smtClean="0"/>
              <a:t>态；而当</a:t>
            </a:r>
            <a:r>
              <a:rPr lang="en-US" dirty="0" smtClean="0"/>
              <a:t>B</a:t>
            </a:r>
            <a:r>
              <a:rPr lang="zh-CN" altLang="en-US" dirty="0" smtClean="0"/>
              <a:t>的其他邻居被选取时，</a:t>
            </a:r>
            <a:r>
              <a:rPr lang="en-US" dirty="0" smtClean="0"/>
              <a:t>B</a:t>
            </a:r>
            <a:r>
              <a:rPr lang="zh-CN" altLang="en-US" dirty="0" smtClean="0"/>
              <a:t>将依据当时的情形来决定是保留在</a:t>
            </a:r>
            <a:r>
              <a:rPr lang="en-US" dirty="0" smtClean="0"/>
              <a:t>I</a:t>
            </a:r>
            <a:r>
              <a:rPr lang="zh-CN" altLang="en-US" dirty="0" smtClean="0"/>
              <a:t>态还是变为</a:t>
            </a:r>
            <a:r>
              <a:rPr lang="en-US" dirty="0" smtClean="0"/>
              <a:t>R</a:t>
            </a:r>
            <a:r>
              <a:rPr lang="zh-CN" altLang="en-US" dirty="0" smtClean="0"/>
              <a:t>态，即</a:t>
            </a:r>
            <a:r>
              <a:rPr lang="en-US" dirty="0" smtClean="0"/>
              <a:t>B</a:t>
            </a:r>
            <a:r>
              <a:rPr lang="zh-CN" altLang="en-US" dirty="0" smtClean="0"/>
              <a:t>变为</a:t>
            </a:r>
            <a:r>
              <a:rPr lang="en-US" dirty="0" smtClean="0"/>
              <a:t>R</a:t>
            </a:r>
            <a:r>
              <a:rPr lang="zh-CN" altLang="en-US" dirty="0" smtClean="0"/>
              <a:t>态的概率小于</a:t>
            </a:r>
            <a:r>
              <a:rPr lang="en-US" dirty="0" smtClean="0"/>
              <a:t>1</a:t>
            </a:r>
            <a:r>
              <a:rPr lang="zh-CN" altLang="en-US" dirty="0" smtClean="0"/>
              <a:t>。如果</a:t>
            </a:r>
            <a:r>
              <a:rPr lang="en-US" dirty="0" smtClean="0"/>
              <a:t>B</a:t>
            </a:r>
            <a:r>
              <a:rPr lang="zh-CN" altLang="en-US" dirty="0" smtClean="0"/>
              <a:t>的度为</a:t>
            </a:r>
            <a:r>
              <a:rPr lang="en-US" i="1" dirty="0" smtClean="0"/>
              <a:t>k</a:t>
            </a:r>
            <a:r>
              <a:rPr lang="zh-CN" altLang="en-US" dirty="0" smtClean="0"/>
              <a:t>，则选择</a:t>
            </a:r>
            <a:r>
              <a:rPr lang="en-US" dirty="0" smtClean="0"/>
              <a:t>A</a:t>
            </a:r>
            <a:r>
              <a:rPr lang="zh-CN" altLang="en-US" dirty="0" smtClean="0"/>
              <a:t>的概率为</a:t>
            </a:r>
            <a:r>
              <a:rPr lang="en-US" dirty="0" smtClean="0"/>
              <a:t>1</a:t>
            </a:r>
            <a:r>
              <a:rPr lang="en-US" altLang="zh-CN" dirty="0" smtClean="0"/>
              <a:t>/</a:t>
            </a:r>
            <a:r>
              <a:rPr lang="en-US" i="1" dirty="0" smtClean="0"/>
              <a:t>k</a:t>
            </a:r>
            <a:r>
              <a:rPr lang="zh-CN" altLang="en-US" dirty="0" smtClean="0"/>
              <a:t>，而选择其他邻居的概率为</a:t>
            </a:r>
            <a:r>
              <a:rPr lang="en-US" dirty="0" smtClean="0"/>
              <a:t>1</a:t>
            </a:r>
            <a:r>
              <a:rPr lang="en-US" altLang="zh-CN" dirty="0" smtClean="0"/>
              <a:t>-</a:t>
            </a:r>
            <a:r>
              <a:rPr lang="en-US" dirty="0" smtClean="0"/>
              <a:t>1</a:t>
            </a:r>
            <a:r>
              <a:rPr lang="en-US" altLang="zh-CN" dirty="0" smtClean="0"/>
              <a:t>/</a:t>
            </a:r>
            <a:r>
              <a:rPr lang="en-US" i="1" dirty="0" smtClean="0"/>
              <a:t>k</a:t>
            </a:r>
            <a:r>
              <a:rPr lang="zh-CN" altLang="en-US" dirty="0" smtClean="0"/>
              <a:t>。将这个分析与均匀混合假设结合起来，就得到关于各态的数目</a:t>
            </a:r>
            <a:r>
              <a:rPr lang="en-US" i="1" dirty="0" err="1" smtClean="0"/>
              <a:t>n</a:t>
            </a:r>
            <a:r>
              <a:rPr lang="en-US" i="1" baseline="-25000" dirty="0" err="1" smtClean="0"/>
              <a:t>k</a:t>
            </a:r>
            <a:r>
              <a:rPr lang="en-US" baseline="-25000" dirty="0" err="1" smtClean="0"/>
              <a:t>,</a:t>
            </a:r>
            <a:r>
              <a:rPr lang="en-US" i="1" baseline="-25000" dirty="0" err="1" smtClean="0"/>
              <a:t>S</a:t>
            </a:r>
            <a:r>
              <a:rPr lang="zh-CN" altLang="en-US" dirty="0" smtClean="0"/>
              <a:t>、</a:t>
            </a:r>
            <a:r>
              <a:rPr lang="en-US" i="1" dirty="0" err="1" smtClean="0"/>
              <a:t>n</a:t>
            </a:r>
            <a:r>
              <a:rPr lang="en-US" i="1" baseline="-25000" dirty="0" err="1" smtClean="0"/>
              <a:t>k</a:t>
            </a:r>
            <a:r>
              <a:rPr lang="en-US" baseline="-25000" dirty="0" err="1" smtClean="0"/>
              <a:t>,</a:t>
            </a:r>
            <a:r>
              <a:rPr lang="en-US" i="1" baseline="-25000" dirty="0" err="1" smtClean="0"/>
              <a:t>I</a:t>
            </a:r>
            <a:r>
              <a:rPr lang="zh-CN" altLang="en-US" dirty="0" smtClean="0"/>
              <a:t>、</a:t>
            </a:r>
            <a:r>
              <a:rPr lang="en-US" i="1" dirty="0" err="1" smtClean="0"/>
              <a:t>n</a:t>
            </a:r>
            <a:r>
              <a:rPr lang="en-US" i="1" baseline="-25000" dirty="0" err="1" smtClean="0"/>
              <a:t>k</a:t>
            </a:r>
            <a:r>
              <a:rPr lang="en-US" baseline="-25000" dirty="0" err="1" smtClean="0"/>
              <a:t>,</a:t>
            </a:r>
            <a:r>
              <a:rPr lang="en-US" i="1" baseline="-25000" dirty="0" err="1" smtClean="0"/>
              <a:t>R</a:t>
            </a:r>
            <a:r>
              <a:rPr lang="zh-CN" altLang="en-US" dirty="0" smtClean="0"/>
              <a:t>的演化方程如下：</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4.4.2  </a:t>
            </a:r>
            <a:r>
              <a:rPr lang="zh-CN" altLang="en-US" dirty="0" smtClean="0"/>
              <a:t>复杂网络上的舆论传播</a:t>
            </a:r>
            <a:endParaRPr lang="zh-CN" altLang="en-US" dirty="0"/>
          </a:p>
        </p:txBody>
      </p:sp>
      <p:sp>
        <p:nvSpPr>
          <p:cNvPr id="68611" name="内容占位符 2"/>
          <p:cNvSpPr>
            <a:spLocks noGrp="1"/>
          </p:cNvSpPr>
          <p:nvPr>
            <p:ph sz="quarter" idx="1"/>
          </p:nvPr>
        </p:nvSpPr>
        <p:spPr>
          <a:xfrm>
            <a:off x="457200" y="2357430"/>
            <a:ext cx="7467600" cy="4116395"/>
          </a:xfrm>
        </p:spPr>
        <p:txBody>
          <a:bodyPr/>
          <a:lstStyle/>
          <a:p>
            <a:pPr algn="just"/>
            <a:r>
              <a:rPr lang="en-US" i="1" dirty="0" err="1" smtClean="0"/>
              <a:t>N</a:t>
            </a:r>
            <a:r>
              <a:rPr lang="en-US" i="1" baseline="-25000" dirty="0" err="1" smtClean="0"/>
              <a:t>k</a:t>
            </a:r>
            <a:r>
              <a:rPr lang="zh-CN" altLang="en-US" dirty="0" smtClean="0"/>
              <a:t>代表度为</a:t>
            </a:r>
            <a:r>
              <a:rPr lang="en-US" i="1" dirty="0" smtClean="0"/>
              <a:t>k</a:t>
            </a:r>
            <a:r>
              <a:rPr lang="zh-CN" altLang="en-US" dirty="0" smtClean="0"/>
              <a:t>的节点数，</a:t>
            </a:r>
            <a:r>
              <a:rPr lang="en-US" i="1" dirty="0" err="1" smtClean="0"/>
              <a:t>n</a:t>
            </a:r>
            <a:r>
              <a:rPr lang="en-US" i="1" baseline="-25000" dirty="0" err="1" smtClean="0"/>
              <a:t>k,S</a:t>
            </a:r>
            <a:r>
              <a:rPr lang="en-US" altLang="zh-CN" dirty="0" smtClean="0"/>
              <a:t>(</a:t>
            </a:r>
            <a:r>
              <a:rPr lang="en-US" i="1" dirty="0" smtClean="0"/>
              <a:t>t</a:t>
            </a:r>
            <a:r>
              <a:rPr lang="en-US" altLang="zh-CN" dirty="0" smtClean="0"/>
              <a:t>)</a:t>
            </a:r>
            <a:r>
              <a:rPr lang="zh-CN" altLang="en-US" dirty="0" smtClean="0"/>
              <a:t>、</a:t>
            </a:r>
            <a:r>
              <a:rPr lang="en-US" i="1" dirty="0" err="1" smtClean="0"/>
              <a:t>n</a:t>
            </a:r>
            <a:r>
              <a:rPr lang="en-US" i="1" baseline="-25000" dirty="0" err="1" smtClean="0"/>
              <a:t>k,I</a:t>
            </a:r>
            <a:r>
              <a:rPr lang="en-US" altLang="zh-CN" dirty="0" smtClean="0"/>
              <a:t>(</a:t>
            </a:r>
            <a:r>
              <a:rPr lang="en-US" i="1" dirty="0" smtClean="0"/>
              <a:t>t</a:t>
            </a:r>
            <a:r>
              <a:rPr lang="en-US" altLang="zh-CN" dirty="0" smtClean="0"/>
              <a:t>)</a:t>
            </a:r>
            <a:r>
              <a:rPr lang="zh-CN" altLang="en-US" dirty="0" smtClean="0"/>
              <a:t>、</a:t>
            </a:r>
            <a:r>
              <a:rPr lang="en-US" i="1" dirty="0" err="1" smtClean="0"/>
              <a:t>n</a:t>
            </a:r>
            <a:r>
              <a:rPr lang="en-US" i="1" baseline="-25000" dirty="0" err="1" smtClean="0"/>
              <a:t>k,R</a:t>
            </a:r>
            <a:r>
              <a:rPr lang="en-US" altLang="zh-CN" dirty="0" smtClean="0"/>
              <a:t>(</a:t>
            </a:r>
            <a:r>
              <a:rPr lang="en-US" i="1" dirty="0" smtClean="0"/>
              <a:t>t</a:t>
            </a:r>
            <a:r>
              <a:rPr lang="en-US" altLang="zh-CN" dirty="0" smtClean="0"/>
              <a:t>)</a:t>
            </a:r>
            <a:r>
              <a:rPr lang="zh-CN" altLang="en-US" dirty="0" smtClean="0"/>
              <a:t>分别表示</a:t>
            </a:r>
            <a:r>
              <a:rPr lang="en-US" i="1" dirty="0" smtClean="0"/>
              <a:t>t</a:t>
            </a:r>
            <a:r>
              <a:rPr lang="zh-CN" altLang="en-US" dirty="0" smtClean="0"/>
              <a:t>时刻度为</a:t>
            </a:r>
            <a:r>
              <a:rPr lang="en-US" i="1" dirty="0" smtClean="0"/>
              <a:t>k</a:t>
            </a:r>
            <a:r>
              <a:rPr lang="zh-CN" altLang="en-US" dirty="0" smtClean="0"/>
              <a:t>的节点中处于</a:t>
            </a:r>
            <a:r>
              <a:rPr lang="en-US" dirty="0" smtClean="0"/>
              <a:t>S</a:t>
            </a:r>
            <a:r>
              <a:rPr lang="zh-CN" altLang="en-US" dirty="0" smtClean="0"/>
              <a:t>态、</a:t>
            </a:r>
            <a:r>
              <a:rPr lang="en-US" dirty="0" smtClean="0"/>
              <a:t>I</a:t>
            </a:r>
            <a:r>
              <a:rPr lang="zh-CN" altLang="en-US" dirty="0" smtClean="0"/>
              <a:t>态和</a:t>
            </a:r>
            <a:r>
              <a:rPr lang="en-US" dirty="0" smtClean="0"/>
              <a:t>R</a:t>
            </a:r>
            <a:r>
              <a:rPr lang="zh-CN" altLang="en-US" dirty="0" smtClean="0"/>
              <a:t>态的节点数，而</a:t>
            </a:r>
            <a:r>
              <a:rPr lang="en-US" i="1" dirty="0" err="1" smtClean="0"/>
              <a:t>n</a:t>
            </a:r>
            <a:r>
              <a:rPr lang="en-US" i="1" baseline="-25000" dirty="0" err="1" smtClean="0"/>
              <a:t>k,S</a:t>
            </a:r>
            <a:r>
              <a:rPr lang="en-US" altLang="zh-CN" dirty="0" smtClean="0"/>
              <a:t>(</a:t>
            </a:r>
            <a:r>
              <a:rPr lang="en-US" i="1" dirty="0" smtClean="0"/>
              <a:t>t</a:t>
            </a:r>
            <a:r>
              <a:rPr lang="en-US" altLang="zh-CN" dirty="0" smtClean="0"/>
              <a:t>)/</a:t>
            </a:r>
            <a:r>
              <a:rPr lang="en-US" i="1" dirty="0" err="1" smtClean="0"/>
              <a:t>N</a:t>
            </a:r>
            <a:r>
              <a:rPr lang="en-US" i="1" baseline="-25000" dirty="0" err="1" smtClean="0"/>
              <a:t>k</a:t>
            </a:r>
            <a:r>
              <a:rPr lang="zh-CN" altLang="en-US" dirty="0" smtClean="0"/>
              <a:t>与</a:t>
            </a:r>
            <a:r>
              <a:rPr lang="en-US" altLang="zh-CN" dirty="0" smtClean="0"/>
              <a:t>(</a:t>
            </a:r>
            <a:r>
              <a:rPr lang="en-US" i="1" dirty="0" err="1" smtClean="0"/>
              <a:t>n</a:t>
            </a:r>
            <a:r>
              <a:rPr lang="en-US" i="1" baseline="-25000" dirty="0" err="1" smtClean="0"/>
              <a:t>k',I</a:t>
            </a:r>
            <a:r>
              <a:rPr lang="en-US" altLang="zh-CN" dirty="0" smtClean="0"/>
              <a:t>(</a:t>
            </a:r>
            <a:r>
              <a:rPr lang="en-US" i="1" dirty="0" smtClean="0"/>
              <a:t>t</a:t>
            </a:r>
            <a:r>
              <a:rPr lang="en-US" altLang="zh-CN" dirty="0" smtClean="0"/>
              <a:t>)+</a:t>
            </a:r>
            <a:r>
              <a:rPr lang="en-US" i="1" dirty="0" err="1" smtClean="0"/>
              <a:t>n</a:t>
            </a:r>
            <a:r>
              <a:rPr lang="en-US" i="1" baseline="-25000" dirty="0" err="1" smtClean="0"/>
              <a:t>k</a:t>
            </a:r>
            <a:r>
              <a:rPr lang="en-US" i="1" baseline="-25000" dirty="0" err="1" smtClean="0"/>
              <a:t>',R</a:t>
            </a:r>
            <a:r>
              <a:rPr lang="en-US" altLang="zh-CN" dirty="0" smtClean="0"/>
              <a:t>(</a:t>
            </a:r>
            <a:r>
              <a:rPr lang="en-US" i="1" dirty="0" smtClean="0"/>
              <a:t>t</a:t>
            </a:r>
            <a:r>
              <a:rPr lang="en-US" altLang="zh-CN" dirty="0" smtClean="0"/>
              <a:t>))/</a:t>
            </a:r>
            <a:r>
              <a:rPr lang="en-US" i="1" dirty="0" err="1" smtClean="0"/>
              <a:t>N</a:t>
            </a:r>
            <a:r>
              <a:rPr lang="en-US" i="1" baseline="-25000" dirty="0" err="1" smtClean="0"/>
              <a:t>k</a:t>
            </a:r>
            <a:r>
              <a:rPr lang="en-US" i="1" baseline="-25000" dirty="0" smtClean="0"/>
              <a:t>'</a:t>
            </a:r>
            <a:r>
              <a:rPr lang="zh-CN" altLang="en-US" dirty="0" smtClean="0"/>
              <a:t>则来自于均匀混合假设。</a:t>
            </a:r>
            <a:r>
              <a:rPr lang="en-US" i="1" dirty="0" err="1" smtClean="0"/>
              <a:t>n</a:t>
            </a:r>
            <a:r>
              <a:rPr lang="en-US" i="1" baseline="-25000" dirty="0" err="1" smtClean="0"/>
              <a:t>k,I</a:t>
            </a:r>
            <a:r>
              <a:rPr lang="en-US" altLang="zh-CN" dirty="0" smtClean="0"/>
              <a:t>(</a:t>
            </a:r>
            <a:r>
              <a:rPr lang="en-US" i="1" dirty="0" smtClean="0"/>
              <a:t>t</a:t>
            </a:r>
            <a:r>
              <a:rPr lang="en-US" altLang="zh-CN" dirty="0" smtClean="0"/>
              <a:t>+</a:t>
            </a:r>
            <a:r>
              <a:rPr lang="en-US" dirty="0" smtClean="0"/>
              <a:t>1</a:t>
            </a:r>
            <a:r>
              <a:rPr lang="en-US" altLang="zh-CN" dirty="0" smtClean="0"/>
              <a:t>)</a:t>
            </a:r>
            <a:r>
              <a:rPr lang="zh-CN" altLang="en-US" dirty="0" smtClean="0"/>
              <a:t>可从守恒条件</a:t>
            </a:r>
            <a:r>
              <a:rPr lang="en-US" i="1" dirty="0" err="1" smtClean="0"/>
              <a:t>N</a:t>
            </a:r>
            <a:r>
              <a:rPr lang="en-US" i="1" baseline="-25000" dirty="0" err="1" smtClean="0"/>
              <a:t>k</a:t>
            </a:r>
            <a:r>
              <a:rPr lang="en-US" altLang="zh-CN" dirty="0" smtClean="0"/>
              <a:t>=</a:t>
            </a:r>
            <a:r>
              <a:rPr lang="en-US" i="1" dirty="0" err="1" smtClean="0"/>
              <a:t>n</a:t>
            </a:r>
            <a:r>
              <a:rPr lang="en-US" i="1" baseline="-25000" dirty="0" err="1" smtClean="0"/>
              <a:t>k,S</a:t>
            </a:r>
            <a:r>
              <a:rPr lang="en-US" altLang="zh-CN" dirty="0" smtClean="0"/>
              <a:t>(</a:t>
            </a:r>
            <a:r>
              <a:rPr lang="en-US" i="1" dirty="0" smtClean="0"/>
              <a:t>t</a:t>
            </a:r>
            <a:r>
              <a:rPr lang="en-US" altLang="zh-CN" dirty="0" smtClean="0"/>
              <a:t>)+</a:t>
            </a:r>
            <a:r>
              <a:rPr lang="en-US" i="1" dirty="0" err="1" smtClean="0"/>
              <a:t>n</a:t>
            </a:r>
            <a:r>
              <a:rPr lang="en-US" i="1" baseline="-25000" dirty="0" err="1" smtClean="0"/>
              <a:t>k,I</a:t>
            </a:r>
            <a:r>
              <a:rPr lang="en-US" altLang="zh-CN" dirty="0" smtClean="0"/>
              <a:t>(</a:t>
            </a:r>
            <a:r>
              <a:rPr lang="en-US" i="1" dirty="0" smtClean="0"/>
              <a:t>t</a:t>
            </a:r>
            <a:r>
              <a:rPr lang="en-US" altLang="zh-CN" dirty="0" smtClean="0"/>
              <a:t>)+</a:t>
            </a:r>
            <a:r>
              <a:rPr lang="en-US" i="1" dirty="0" err="1" smtClean="0"/>
              <a:t>n</a:t>
            </a:r>
            <a:r>
              <a:rPr lang="en-US" i="1" baseline="-25000" dirty="0" err="1" smtClean="0"/>
              <a:t>k,R</a:t>
            </a:r>
            <a:r>
              <a:rPr lang="en-US" altLang="zh-CN" dirty="0" smtClean="0"/>
              <a:t>(</a:t>
            </a:r>
            <a:r>
              <a:rPr lang="en-US" i="1" dirty="0" smtClean="0"/>
              <a:t>t</a:t>
            </a:r>
            <a:r>
              <a:rPr lang="en-US" altLang="zh-CN" dirty="0" smtClean="0"/>
              <a:t>)</a:t>
            </a:r>
            <a:r>
              <a:rPr lang="zh-CN" altLang="en-US" dirty="0" smtClean="0"/>
              <a:t>中获得。假定所研究的网络是无度关联的，即</a:t>
            </a:r>
            <a:r>
              <a:rPr lang="en-US" i="1" dirty="0" smtClean="0"/>
              <a:t>P</a:t>
            </a:r>
            <a:r>
              <a:rPr lang="en-US" altLang="zh-CN" dirty="0" smtClean="0"/>
              <a:t>(</a:t>
            </a:r>
            <a:r>
              <a:rPr lang="en-US" i="1" dirty="0" err="1" smtClean="0"/>
              <a:t>k‘</a:t>
            </a:r>
            <a:r>
              <a:rPr lang="en-US" altLang="zh-CN" dirty="0" err="1" smtClean="0"/>
              <a:t>|</a:t>
            </a:r>
            <a:r>
              <a:rPr lang="en-US" i="1" dirty="0" err="1" smtClean="0"/>
              <a:t>k</a:t>
            </a:r>
            <a:r>
              <a:rPr lang="en-US" altLang="zh-CN" dirty="0" smtClean="0"/>
              <a:t>)=</a:t>
            </a:r>
            <a:r>
              <a:rPr lang="en-US" i="1" dirty="0" err="1" smtClean="0"/>
              <a:t>k'P</a:t>
            </a:r>
            <a:r>
              <a:rPr lang="en-US" altLang="zh-CN" dirty="0" smtClean="0"/>
              <a:t>(</a:t>
            </a:r>
            <a:r>
              <a:rPr lang="en-US" i="1" dirty="0" smtClean="0"/>
              <a:t>k'</a:t>
            </a:r>
            <a:r>
              <a:rPr lang="en-US" altLang="zh-CN" dirty="0" smtClean="0"/>
              <a:t>)/</a:t>
            </a:r>
            <a:r>
              <a:rPr lang="zh-CN" altLang="en-US" dirty="0" smtClean="0"/>
              <a:t>＜</a:t>
            </a:r>
            <a:r>
              <a:rPr lang="en-US" i="1" dirty="0" smtClean="0"/>
              <a:t>k</a:t>
            </a:r>
            <a:r>
              <a:rPr lang="zh-CN" altLang="en-US" dirty="0" smtClean="0"/>
              <a:t>＞。上面的式子是一个离散迭代映射，可以改写成连续形式如下：</a:t>
            </a:r>
          </a:p>
        </p:txBody>
      </p:sp>
      <p:sp>
        <p:nvSpPr>
          <p:cNvPr id="6861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8612" name="Object 4"/>
          <p:cNvGraphicFramePr>
            <a:graphicFrameLocks noChangeAspect="1"/>
          </p:cNvGraphicFramePr>
          <p:nvPr/>
        </p:nvGraphicFramePr>
        <p:xfrm>
          <a:off x="2071670" y="1357298"/>
          <a:ext cx="4371363" cy="1000132"/>
        </p:xfrm>
        <a:graphic>
          <a:graphicData uri="http://schemas.openxmlformats.org/presentationml/2006/ole">
            <p:oleObj spid="_x0000_s68612" name="Equation" r:id="rId3" imgW="4114800" imgH="939800" progId="Equation.DSMT4">
              <p:embed/>
            </p:oleObj>
          </a:graphicData>
        </a:graphic>
      </p:graphicFrame>
      <p:sp>
        <p:nvSpPr>
          <p:cNvPr id="686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8614" name="Object 6"/>
          <p:cNvGraphicFramePr>
            <a:graphicFrameLocks noChangeAspect="1"/>
          </p:cNvGraphicFramePr>
          <p:nvPr/>
        </p:nvGraphicFramePr>
        <p:xfrm>
          <a:off x="2357422" y="5000636"/>
          <a:ext cx="3684274" cy="1071570"/>
        </p:xfrm>
        <a:graphic>
          <a:graphicData uri="http://schemas.openxmlformats.org/presentationml/2006/ole">
            <p:oleObj spid="_x0000_s68614" name="Equation" r:id="rId4" imgW="3238500" imgH="939800" progId="Equation.DSMT4">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4.4.2  </a:t>
            </a:r>
            <a:r>
              <a:rPr lang="zh-CN" altLang="en-US" dirty="0" smtClean="0"/>
              <a:t>复杂网络上的舆论传播</a:t>
            </a:r>
            <a:endParaRPr lang="zh-CN" altLang="en-US" dirty="0"/>
          </a:p>
        </p:txBody>
      </p:sp>
      <p:sp>
        <p:nvSpPr>
          <p:cNvPr id="69635" name="内容占位符 2"/>
          <p:cNvSpPr>
            <a:spLocks noGrp="1"/>
          </p:cNvSpPr>
          <p:nvPr>
            <p:ph sz="quarter" idx="1"/>
          </p:nvPr>
        </p:nvSpPr>
        <p:spPr>
          <a:xfrm>
            <a:off x="457200" y="1600200"/>
            <a:ext cx="7467600" cy="4873625"/>
          </a:xfrm>
        </p:spPr>
        <p:txBody>
          <a:bodyPr/>
          <a:lstStyle/>
          <a:p>
            <a:pPr algn="just"/>
            <a:r>
              <a:rPr lang="zh-CN" altLang="en-US" dirty="0" smtClean="0"/>
              <a:t>重点关注“最终有机会听到消息”的人口密度。令</a:t>
            </a:r>
            <a:r>
              <a:rPr lang="en-US" i="1" dirty="0" smtClean="0"/>
              <a:t>T</a:t>
            </a:r>
            <a:r>
              <a:rPr lang="zh-CN" altLang="en-US" dirty="0" smtClean="0"/>
              <a:t>代表舆论传播结束时的时间，即</a:t>
            </a:r>
            <a:r>
              <a:rPr lang="en-US" dirty="0" smtClean="0"/>
              <a:t>            </a:t>
            </a:r>
            <a:r>
              <a:rPr lang="zh-CN" altLang="en-US" dirty="0" smtClean="0"/>
              <a:t>。为得到上述方程在时间</a:t>
            </a:r>
            <a:r>
              <a:rPr lang="en-US" i="1" dirty="0" smtClean="0"/>
              <a:t>t</a:t>
            </a:r>
            <a:r>
              <a:rPr lang="en-US" altLang="zh-CN" dirty="0" smtClean="0"/>
              <a:t>=</a:t>
            </a:r>
            <a:r>
              <a:rPr lang="en-US" i="1" dirty="0" smtClean="0"/>
              <a:t>T</a:t>
            </a:r>
            <a:r>
              <a:rPr lang="zh-CN" altLang="en-US" dirty="0" smtClean="0"/>
              <a:t>的解，引入辅助变量</a:t>
            </a:r>
            <a:r>
              <a:rPr lang="en-US" dirty="0" smtClean="0"/>
              <a:t>              </a:t>
            </a:r>
            <a:r>
              <a:rPr lang="zh-CN" altLang="en-US" dirty="0" smtClean="0"/>
              <a:t>。</a:t>
            </a:r>
            <a:r>
              <a:rPr lang="zh-CN" altLang="en-US" dirty="0" smtClean="0"/>
              <a:t>如果初始的感染种子</a:t>
            </a:r>
            <a:r>
              <a:rPr lang="en-US" altLang="zh-CN" dirty="0" smtClean="0"/>
              <a:t>(</a:t>
            </a:r>
            <a:r>
              <a:rPr lang="zh-CN" altLang="en-US" dirty="0" smtClean="0"/>
              <a:t>在</a:t>
            </a:r>
            <a:r>
              <a:rPr lang="en-US" i="1" dirty="0" smtClean="0"/>
              <a:t>t</a:t>
            </a:r>
            <a:r>
              <a:rPr lang="en-US" altLang="zh-CN" dirty="0" smtClean="0"/>
              <a:t>=</a:t>
            </a:r>
            <a:r>
              <a:rPr lang="en-US" dirty="0" smtClean="0"/>
              <a:t>0</a:t>
            </a:r>
            <a:r>
              <a:rPr lang="zh-CN" altLang="en-US" dirty="0" smtClean="0"/>
              <a:t>时</a:t>
            </a:r>
            <a:r>
              <a:rPr lang="en-US" altLang="zh-CN" dirty="0" smtClean="0"/>
              <a:t>)</a:t>
            </a:r>
            <a:r>
              <a:rPr lang="zh-CN" altLang="en-US" dirty="0" smtClean="0"/>
              <a:t>具有度</a:t>
            </a:r>
            <a:r>
              <a:rPr lang="en-US" i="1" dirty="0" smtClean="0"/>
              <a:t>k</a:t>
            </a:r>
            <a:r>
              <a:rPr lang="en-US" baseline="-25000" dirty="0" smtClean="0"/>
              <a:t>0</a:t>
            </a:r>
            <a:r>
              <a:rPr lang="zh-CN" altLang="en-US" dirty="0" smtClean="0"/>
              <a:t>，有初始条件：对</a:t>
            </a:r>
            <a:r>
              <a:rPr lang="en-US" i="1" dirty="0" smtClean="0"/>
              <a:t>k</a:t>
            </a:r>
            <a:r>
              <a:rPr lang="zh-CN" altLang="en-US" dirty="0" smtClean="0"/>
              <a:t>≠</a:t>
            </a:r>
            <a:r>
              <a:rPr lang="en-US" i="1" dirty="0" smtClean="0"/>
              <a:t>k</a:t>
            </a:r>
            <a:r>
              <a:rPr lang="en-US" baseline="-25000" dirty="0" smtClean="0"/>
              <a:t>0</a:t>
            </a:r>
            <a:r>
              <a:rPr lang="zh-CN" altLang="en-US" dirty="0" smtClean="0"/>
              <a:t>有</a:t>
            </a:r>
            <a:r>
              <a:rPr lang="en-US" i="1" dirty="0" err="1" smtClean="0"/>
              <a:t>n</a:t>
            </a:r>
            <a:r>
              <a:rPr lang="en-US" i="1" baseline="-25000" dirty="0" err="1" smtClean="0"/>
              <a:t>k,S</a:t>
            </a:r>
            <a:r>
              <a:rPr lang="en-US" altLang="zh-CN" dirty="0" smtClean="0"/>
              <a:t>=</a:t>
            </a:r>
            <a:r>
              <a:rPr lang="en-US" i="1" dirty="0" err="1" smtClean="0"/>
              <a:t>N</a:t>
            </a:r>
            <a:r>
              <a:rPr lang="en-US" i="1" baseline="-25000" dirty="0" err="1" smtClean="0"/>
              <a:t>k</a:t>
            </a:r>
            <a:r>
              <a:rPr lang="zh-CN" altLang="en-US" dirty="0" smtClean="0"/>
              <a:t>、</a:t>
            </a:r>
            <a:r>
              <a:rPr lang="en-US" i="1" dirty="0" err="1" smtClean="0"/>
              <a:t>n</a:t>
            </a:r>
            <a:r>
              <a:rPr lang="en-US" i="1" baseline="-25000" dirty="0" err="1" smtClean="0"/>
              <a:t>k,I</a:t>
            </a:r>
            <a:r>
              <a:rPr lang="en-US" altLang="zh-CN" dirty="0" smtClean="0"/>
              <a:t>=</a:t>
            </a:r>
            <a:r>
              <a:rPr lang="en-US" dirty="0" smtClean="0"/>
              <a:t>0</a:t>
            </a:r>
            <a:r>
              <a:rPr lang="zh-CN" altLang="en-US" dirty="0" smtClean="0"/>
              <a:t>及</a:t>
            </a:r>
            <a:r>
              <a:rPr lang="en-US" i="1" dirty="0" err="1" smtClean="0"/>
              <a:t>n</a:t>
            </a:r>
            <a:r>
              <a:rPr lang="en-US" i="1" baseline="-25000" dirty="0" err="1" smtClean="0"/>
              <a:t>k,R</a:t>
            </a:r>
            <a:r>
              <a:rPr lang="en-US" altLang="zh-CN" dirty="0" smtClean="0"/>
              <a:t>=</a:t>
            </a:r>
            <a:r>
              <a:rPr lang="en-US" dirty="0" smtClean="0"/>
              <a:t>0</a:t>
            </a:r>
            <a:r>
              <a:rPr lang="zh-CN" altLang="en-US" dirty="0" smtClean="0"/>
              <a:t>，对</a:t>
            </a:r>
            <a:r>
              <a:rPr lang="en-US" i="1" dirty="0" smtClean="0"/>
              <a:t>k</a:t>
            </a:r>
            <a:r>
              <a:rPr lang="en-US" altLang="zh-CN" dirty="0" smtClean="0"/>
              <a:t>=</a:t>
            </a:r>
            <a:r>
              <a:rPr lang="en-US" i="1" dirty="0" smtClean="0"/>
              <a:t>k</a:t>
            </a:r>
            <a:r>
              <a:rPr lang="en-US" baseline="-25000" dirty="0" smtClean="0"/>
              <a:t>0</a:t>
            </a:r>
            <a:r>
              <a:rPr lang="zh-CN" altLang="en-US" dirty="0" smtClean="0"/>
              <a:t>有</a:t>
            </a:r>
            <a:r>
              <a:rPr lang="en-US" i="1" dirty="0" err="1" smtClean="0"/>
              <a:t>n</a:t>
            </a:r>
            <a:r>
              <a:rPr lang="en-US" i="1" baseline="-25000" dirty="0" err="1" smtClean="0"/>
              <a:t>k,S</a:t>
            </a:r>
            <a:r>
              <a:rPr lang="en-US" altLang="zh-CN" dirty="0" smtClean="0"/>
              <a:t>=</a:t>
            </a:r>
            <a:r>
              <a:rPr lang="en-US" i="1" dirty="0" smtClean="0"/>
              <a:t>N</a:t>
            </a:r>
            <a:r>
              <a:rPr lang="en-US" i="1" baseline="-25000" dirty="0" smtClean="0"/>
              <a:t>k</a:t>
            </a:r>
            <a:r>
              <a:rPr lang="en-US" altLang="zh-CN" dirty="0" smtClean="0"/>
              <a:t>-</a:t>
            </a:r>
            <a:r>
              <a:rPr lang="en-US" dirty="0" smtClean="0"/>
              <a:t>1</a:t>
            </a:r>
            <a:r>
              <a:rPr lang="zh-CN" altLang="en-US" dirty="0" smtClean="0"/>
              <a:t>、</a:t>
            </a:r>
            <a:r>
              <a:rPr lang="en-US" i="1" dirty="0" err="1" smtClean="0"/>
              <a:t>n</a:t>
            </a:r>
            <a:r>
              <a:rPr lang="en-US" i="1" baseline="-25000" dirty="0" err="1" smtClean="0"/>
              <a:t>k,I</a:t>
            </a:r>
            <a:r>
              <a:rPr lang="en-US" altLang="zh-CN" dirty="0" smtClean="0"/>
              <a:t>=</a:t>
            </a:r>
            <a:r>
              <a:rPr lang="en-US" dirty="0" smtClean="0"/>
              <a:t>1</a:t>
            </a:r>
            <a:r>
              <a:rPr lang="zh-CN" altLang="en-US" dirty="0" smtClean="0"/>
              <a:t>及</a:t>
            </a:r>
            <a:r>
              <a:rPr lang="en-US" i="1" dirty="0" err="1" smtClean="0"/>
              <a:t>n</a:t>
            </a:r>
            <a:r>
              <a:rPr lang="en-US" i="1" baseline="-25000" dirty="0" err="1" smtClean="0"/>
              <a:t>k,R</a:t>
            </a:r>
            <a:r>
              <a:rPr lang="en-US" altLang="zh-CN" dirty="0" smtClean="0"/>
              <a:t>=</a:t>
            </a:r>
            <a:r>
              <a:rPr lang="en-US" dirty="0" smtClean="0"/>
              <a:t>0</a:t>
            </a:r>
            <a:r>
              <a:rPr lang="zh-CN" altLang="en-US" dirty="0" smtClean="0"/>
              <a:t>，于是演化方程的解为：</a:t>
            </a:r>
            <a:endParaRPr lang="en-US" altLang="zh-CN" dirty="0" smtClean="0"/>
          </a:p>
          <a:p>
            <a:pPr algn="just"/>
            <a:endParaRPr lang="en-US" altLang="zh-CN" dirty="0" smtClean="0"/>
          </a:p>
          <a:p>
            <a:pPr algn="just"/>
            <a:endParaRPr lang="en-US" altLang="zh-CN" dirty="0" smtClean="0"/>
          </a:p>
          <a:p>
            <a:pPr algn="just"/>
            <a:endParaRPr lang="en-US" altLang="zh-CN" dirty="0" smtClean="0"/>
          </a:p>
          <a:p>
            <a:pPr algn="just"/>
            <a:r>
              <a:rPr lang="zh-CN" altLang="en-US" dirty="0" smtClean="0"/>
              <a:t>由不同</a:t>
            </a:r>
            <a:r>
              <a:rPr lang="en-US" i="1" dirty="0" smtClean="0"/>
              <a:t>k</a:t>
            </a:r>
            <a:r>
              <a:rPr lang="zh-CN" altLang="en-US" dirty="0" smtClean="0"/>
              <a:t>的</a:t>
            </a:r>
            <a:r>
              <a:rPr lang="en-US" i="1" dirty="0" err="1" smtClean="0"/>
              <a:t>n</a:t>
            </a:r>
            <a:r>
              <a:rPr lang="en-US" i="1" baseline="-25000" dirty="0" err="1" smtClean="0"/>
              <a:t>k,I</a:t>
            </a:r>
            <a:r>
              <a:rPr lang="en-US" altLang="zh-CN" dirty="0" smtClean="0"/>
              <a:t>(</a:t>
            </a:r>
            <a:r>
              <a:rPr lang="en-US" i="1" dirty="0" smtClean="0"/>
              <a:t>T</a:t>
            </a:r>
            <a:r>
              <a:rPr lang="en-US" altLang="zh-CN" dirty="0" smtClean="0"/>
              <a:t>)=</a:t>
            </a:r>
            <a:r>
              <a:rPr lang="en-US" dirty="0" smtClean="0"/>
              <a:t>0</a:t>
            </a:r>
            <a:r>
              <a:rPr lang="zh-CN" altLang="en-US" dirty="0" smtClean="0"/>
              <a:t>，可得到一套关于</a:t>
            </a:r>
            <a:r>
              <a:rPr lang="en-US" i="1" dirty="0" err="1" smtClean="0"/>
              <a:t>s</a:t>
            </a:r>
            <a:r>
              <a:rPr lang="en-US" i="1" baseline="-25000" dirty="0" err="1" smtClean="0"/>
              <a:t>k</a:t>
            </a:r>
            <a:r>
              <a:rPr lang="zh-CN" altLang="en-US" dirty="0" smtClean="0"/>
              <a:t>的超越方程，可用精确的数值求解。于是可得终态时度为</a:t>
            </a:r>
            <a:r>
              <a:rPr lang="en-US" i="1" dirty="0" smtClean="0"/>
              <a:t>k</a:t>
            </a:r>
            <a:r>
              <a:rPr lang="zh-CN" altLang="en-US" dirty="0" smtClean="0"/>
              <a:t>的节点处于</a:t>
            </a:r>
            <a:r>
              <a:rPr lang="en-US" dirty="0" smtClean="0"/>
              <a:t>R</a:t>
            </a:r>
            <a:r>
              <a:rPr lang="zh-CN" altLang="en-US" dirty="0" smtClean="0"/>
              <a:t>态的人口密度为：</a:t>
            </a:r>
          </a:p>
        </p:txBody>
      </p:sp>
      <p:sp>
        <p:nvSpPr>
          <p:cNvPr id="696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9639" name="Object 7"/>
          <p:cNvGraphicFramePr>
            <a:graphicFrameLocks noChangeAspect="1"/>
          </p:cNvGraphicFramePr>
          <p:nvPr/>
        </p:nvGraphicFramePr>
        <p:xfrm>
          <a:off x="5214942" y="2071678"/>
          <a:ext cx="898387" cy="357190"/>
        </p:xfrm>
        <a:graphic>
          <a:graphicData uri="http://schemas.openxmlformats.org/presentationml/2006/ole">
            <p:oleObj spid="_x0000_s69639" name="Equation" r:id="rId3" imgW="876300" imgH="342900" progId="Equation.DSMT4">
              <p:embed/>
            </p:oleObj>
          </a:graphicData>
        </a:graphic>
      </p:graphicFrame>
      <p:sp>
        <p:nvSpPr>
          <p:cNvPr id="6964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9641" name="Object 9"/>
          <p:cNvGraphicFramePr>
            <a:graphicFrameLocks noChangeAspect="1"/>
          </p:cNvGraphicFramePr>
          <p:nvPr/>
        </p:nvGraphicFramePr>
        <p:xfrm>
          <a:off x="6090304" y="2375536"/>
          <a:ext cx="1106137" cy="357190"/>
        </p:xfrm>
        <a:graphic>
          <a:graphicData uri="http://schemas.openxmlformats.org/presentationml/2006/ole">
            <p:oleObj spid="_x0000_s69641" name="Equation" r:id="rId4" imgW="1016000" imgH="330200" progId="Equation.DSMT4">
              <p:embed/>
            </p:oleObj>
          </a:graphicData>
        </a:graphic>
      </p:graphicFrame>
      <p:sp>
        <p:nvSpPr>
          <p:cNvPr id="6964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9643" name="Object 11"/>
          <p:cNvGraphicFramePr>
            <a:graphicFrameLocks noChangeAspect="1"/>
          </p:cNvGraphicFramePr>
          <p:nvPr/>
        </p:nvGraphicFramePr>
        <p:xfrm>
          <a:off x="3214678" y="3857628"/>
          <a:ext cx="3177687" cy="1571636"/>
        </p:xfrm>
        <a:graphic>
          <a:graphicData uri="http://schemas.openxmlformats.org/presentationml/2006/ole">
            <p:oleObj spid="_x0000_s69643" name="Equation" r:id="rId5" imgW="2933700" imgH="1447800" progId="Equation.DSMT4">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4.4.2  </a:t>
            </a:r>
            <a:r>
              <a:rPr lang="zh-CN" altLang="en-US" dirty="0" smtClean="0"/>
              <a:t>复杂网络上的舆论传播</a:t>
            </a:r>
            <a:endParaRPr lang="zh-CN" altLang="en-US" dirty="0"/>
          </a:p>
        </p:txBody>
      </p:sp>
      <p:sp>
        <p:nvSpPr>
          <p:cNvPr id="70659" name="内容占位符 2"/>
          <p:cNvSpPr>
            <a:spLocks noGrp="1"/>
          </p:cNvSpPr>
          <p:nvPr>
            <p:ph sz="quarter" idx="1"/>
          </p:nvPr>
        </p:nvSpPr>
        <p:spPr>
          <a:xfrm>
            <a:off x="457200" y="1928802"/>
            <a:ext cx="7467600" cy="4545023"/>
          </a:xfrm>
        </p:spPr>
        <p:txBody>
          <a:bodyPr/>
          <a:lstStyle/>
          <a:p>
            <a:pPr algn="just"/>
            <a:r>
              <a:rPr lang="zh-CN" altLang="en-US" dirty="0" smtClean="0"/>
              <a:t>其中</a:t>
            </a:r>
            <a:r>
              <a:rPr lang="en-US" dirty="0" smtClean="0"/>
              <a:t>                    </a:t>
            </a:r>
            <a:r>
              <a:rPr lang="zh-CN" altLang="en-US" dirty="0" smtClean="0"/>
              <a:t>依赖于网络结构。显然，</a:t>
            </a:r>
            <a:r>
              <a:rPr lang="en-US" i="1" dirty="0" err="1" smtClean="0"/>
              <a:t>ρ</a:t>
            </a:r>
            <a:r>
              <a:rPr lang="en-US" i="1" baseline="-25000" dirty="0" err="1" smtClean="0"/>
              <a:t>k</a:t>
            </a:r>
            <a:r>
              <a:rPr lang="zh-CN" altLang="en-US" dirty="0" smtClean="0"/>
              <a:t>将随</a:t>
            </a:r>
            <a:r>
              <a:rPr lang="en-US" i="1" dirty="0" smtClean="0"/>
              <a:t>k</a:t>
            </a:r>
            <a:r>
              <a:rPr lang="zh-CN" altLang="en-US" dirty="0" smtClean="0"/>
              <a:t>单调增加，并对大的</a:t>
            </a:r>
            <a:r>
              <a:rPr lang="en-US" i="1" dirty="0" smtClean="0"/>
              <a:t>k</a:t>
            </a:r>
            <a:r>
              <a:rPr lang="zh-CN" altLang="en-US" dirty="0" smtClean="0"/>
              <a:t>趋于</a:t>
            </a:r>
            <a:r>
              <a:rPr lang="en-US" dirty="0" smtClean="0"/>
              <a:t>1</a:t>
            </a:r>
            <a:r>
              <a:rPr lang="zh-CN" altLang="en-US" dirty="0" smtClean="0"/>
              <a:t>。传播过程中总感染的节点数为：</a:t>
            </a:r>
            <a:endParaRPr lang="en-US" altLang="zh-CN" dirty="0" smtClean="0"/>
          </a:p>
          <a:p>
            <a:pPr algn="just"/>
            <a:r>
              <a:rPr lang="zh-CN" altLang="en-US" dirty="0" smtClean="0"/>
              <a:t>总感染的密度为：</a:t>
            </a:r>
            <a:endParaRPr lang="en-US" altLang="zh-CN" dirty="0" smtClean="0"/>
          </a:p>
          <a:p>
            <a:pPr algn="just"/>
            <a:r>
              <a:rPr lang="zh-CN" altLang="en-US" dirty="0" smtClean="0"/>
              <a:t>由此可见，总感染密度依赖于度分布</a:t>
            </a:r>
            <a:r>
              <a:rPr lang="en-US" i="1" dirty="0" smtClean="0"/>
              <a:t>P</a:t>
            </a:r>
            <a:r>
              <a:rPr lang="en-US" altLang="zh-CN" dirty="0" smtClean="0"/>
              <a:t>(</a:t>
            </a:r>
            <a:r>
              <a:rPr lang="en-US" i="1" dirty="0" smtClean="0"/>
              <a:t>k</a:t>
            </a:r>
            <a:r>
              <a:rPr lang="en-US" altLang="zh-CN" dirty="0" smtClean="0"/>
              <a:t>)</a:t>
            </a:r>
            <a:r>
              <a:rPr lang="zh-CN" altLang="en-US" dirty="0" smtClean="0"/>
              <a:t>。</a:t>
            </a:r>
            <a:endParaRPr lang="en-US" altLang="zh-CN" dirty="0" smtClean="0"/>
          </a:p>
          <a:p>
            <a:pPr algn="just"/>
            <a:r>
              <a:rPr lang="zh-CN" altLang="en-US" dirty="0" smtClean="0"/>
              <a:t>对于相同平均度的网络，无标度网比随机网络具有更多度大的节点，因此无标度网中的消息可较容易的传递给大节点然后再到其他节点。一旦大节点处于</a:t>
            </a:r>
            <a:r>
              <a:rPr lang="en-US" dirty="0" smtClean="0"/>
              <a:t>I</a:t>
            </a:r>
            <a:r>
              <a:rPr lang="zh-CN" altLang="en-US" dirty="0" smtClean="0"/>
              <a:t>态或</a:t>
            </a:r>
            <a:r>
              <a:rPr lang="en-US" dirty="0" smtClean="0"/>
              <a:t>R</a:t>
            </a:r>
            <a:r>
              <a:rPr lang="zh-CN" altLang="en-US" dirty="0" smtClean="0"/>
              <a:t>态，其他节点因为以较大概率连接到它们，从而更容易变成</a:t>
            </a:r>
            <a:r>
              <a:rPr lang="en-US" dirty="0" smtClean="0"/>
              <a:t>R</a:t>
            </a:r>
            <a:r>
              <a:rPr lang="zh-CN" altLang="en-US" dirty="0" smtClean="0"/>
              <a:t>态；而随机网则没有这个特点。因此，舆论在无标度网络上的传播要比在随机网络上结束得快，从而导致无标度网的总感染密度比随机网的小。</a:t>
            </a:r>
          </a:p>
        </p:txBody>
      </p:sp>
      <p:sp>
        <p:nvSpPr>
          <p:cNvPr id="706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0660" name="Object 4"/>
          <p:cNvGraphicFramePr>
            <a:graphicFrameLocks noChangeAspect="1"/>
          </p:cNvGraphicFramePr>
          <p:nvPr/>
        </p:nvGraphicFramePr>
        <p:xfrm>
          <a:off x="3214678" y="1357298"/>
          <a:ext cx="1990059" cy="642942"/>
        </p:xfrm>
        <a:graphic>
          <a:graphicData uri="http://schemas.openxmlformats.org/presentationml/2006/ole">
            <p:oleObj spid="_x0000_s70660" name="Equation" r:id="rId3" imgW="1371600" imgH="444500" progId="Equation.DSMT4">
              <p:embed/>
            </p:oleObj>
          </a:graphicData>
        </a:graphic>
      </p:graphicFrame>
      <p:sp>
        <p:nvSpPr>
          <p:cNvPr id="7066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0662" name="Object 6"/>
          <p:cNvGraphicFramePr>
            <a:graphicFrameLocks noChangeAspect="1"/>
          </p:cNvGraphicFramePr>
          <p:nvPr/>
        </p:nvGraphicFramePr>
        <p:xfrm>
          <a:off x="1552564" y="1928802"/>
          <a:ext cx="1447800" cy="381000"/>
        </p:xfrm>
        <a:graphic>
          <a:graphicData uri="http://schemas.openxmlformats.org/presentationml/2006/ole">
            <p:oleObj spid="_x0000_s70662" name="Equation" r:id="rId4" imgW="1600200" imgH="419100" progId="Equation.DSMT4">
              <p:embed/>
            </p:oleObj>
          </a:graphicData>
        </a:graphic>
      </p:graphicFrame>
      <p:sp>
        <p:nvSpPr>
          <p:cNvPr id="7066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0664" name="Object 8"/>
          <p:cNvGraphicFramePr>
            <a:graphicFrameLocks noChangeAspect="1"/>
          </p:cNvGraphicFramePr>
          <p:nvPr/>
        </p:nvGraphicFramePr>
        <p:xfrm>
          <a:off x="2786050" y="2786058"/>
          <a:ext cx="3200422" cy="357190"/>
        </p:xfrm>
        <a:graphic>
          <a:graphicData uri="http://schemas.openxmlformats.org/presentationml/2006/ole">
            <p:oleObj spid="_x0000_s70664" name="Equation" r:id="rId5" imgW="2362200" imgH="266700" progId="Equation.DSMT4">
              <p:embed/>
            </p:oleObj>
          </a:graphicData>
        </a:graphic>
      </p:graphicFrame>
      <p:sp>
        <p:nvSpPr>
          <p:cNvPr id="7066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0666" name="Object 10"/>
          <p:cNvGraphicFramePr>
            <a:graphicFrameLocks noChangeAspect="1"/>
          </p:cNvGraphicFramePr>
          <p:nvPr/>
        </p:nvGraphicFramePr>
        <p:xfrm>
          <a:off x="3214678" y="3143248"/>
          <a:ext cx="3257187" cy="500066"/>
        </p:xfrm>
        <a:graphic>
          <a:graphicData uri="http://schemas.openxmlformats.org/presentationml/2006/ole">
            <p:oleObj spid="_x0000_s70666" name="Equation" r:id="rId6" imgW="2565400" imgH="393700" progId="Equation.DSMT4">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829550" cy="1143000"/>
          </a:xfrm>
        </p:spPr>
        <p:txBody>
          <a:bodyPr/>
          <a:lstStyle/>
          <a:p>
            <a:pPr>
              <a:defRPr/>
            </a:pPr>
            <a:r>
              <a:rPr lang="en-US" dirty="0" smtClean="0"/>
              <a:t>4.4.2  </a:t>
            </a:r>
            <a:r>
              <a:rPr lang="zh-CN" altLang="en-US" dirty="0" smtClean="0"/>
              <a:t>复杂网络上的舆论传播</a:t>
            </a:r>
            <a:endParaRPr lang="zh-CN" altLang="en-US" dirty="0"/>
          </a:p>
        </p:txBody>
      </p:sp>
      <p:sp>
        <p:nvSpPr>
          <p:cNvPr id="71683" name="内容占位符 2"/>
          <p:cNvSpPr>
            <a:spLocks noGrp="1"/>
          </p:cNvSpPr>
          <p:nvPr>
            <p:ph sz="quarter" idx="1"/>
          </p:nvPr>
        </p:nvSpPr>
        <p:spPr>
          <a:xfrm>
            <a:off x="457200" y="1600200"/>
            <a:ext cx="7467600" cy="4873625"/>
          </a:xfrm>
        </p:spPr>
        <p:txBody>
          <a:bodyPr/>
          <a:lstStyle/>
          <a:p>
            <a:pPr algn="just"/>
            <a:r>
              <a:rPr lang="en-US" altLang="zh-CN" dirty="0" smtClean="0"/>
              <a:t>【</a:t>
            </a:r>
            <a:r>
              <a:rPr lang="zh-CN" altLang="en-US" b="1" dirty="0" smtClean="0"/>
              <a:t>例</a:t>
            </a:r>
            <a:r>
              <a:rPr lang="en-US" b="1" dirty="0" smtClean="0"/>
              <a:t>4.3</a:t>
            </a:r>
            <a:r>
              <a:rPr lang="en-US" altLang="zh-CN" dirty="0" smtClean="0"/>
              <a:t>】</a:t>
            </a:r>
            <a:r>
              <a:rPr lang="zh-CN" altLang="en-US" dirty="0" smtClean="0"/>
              <a:t>针对均匀网络，试求刘宗华的舆论传播模型的总感染密度</a:t>
            </a:r>
            <a:r>
              <a:rPr lang="en-US" i="1" dirty="0" err="1" smtClean="0"/>
              <a:t>ρ</a:t>
            </a:r>
            <a:r>
              <a:rPr lang="en-US" i="1" baseline="-25000" dirty="0" err="1" smtClean="0"/>
              <a:t>R</a:t>
            </a:r>
            <a:r>
              <a:rPr lang="zh-CN" altLang="en-US" dirty="0" smtClean="0"/>
              <a:t>与平均度的关系。</a:t>
            </a:r>
            <a:endParaRPr lang="en-US" altLang="zh-CN" dirty="0" smtClean="0"/>
          </a:p>
          <a:p>
            <a:pPr algn="just"/>
            <a:r>
              <a:rPr lang="zh-CN" altLang="en-US" dirty="0" smtClean="0"/>
              <a:t>解：对于均匀网络来说，每个节点的度基本上相等，故不需要针对度值分开讨论。类似于上面的分析，令</a:t>
            </a:r>
            <a:r>
              <a:rPr lang="en-US" i="1" dirty="0" err="1" smtClean="0"/>
              <a:t>n</a:t>
            </a:r>
            <a:r>
              <a:rPr lang="en-US" i="1" baseline="-25000" dirty="0" err="1" smtClean="0"/>
              <a:t>S</a:t>
            </a:r>
            <a:r>
              <a:rPr lang="en-US" altLang="zh-CN" dirty="0" smtClean="0"/>
              <a:t>(</a:t>
            </a:r>
            <a:r>
              <a:rPr lang="en-US" i="1" dirty="0" smtClean="0"/>
              <a:t>t</a:t>
            </a:r>
            <a:r>
              <a:rPr lang="en-US" altLang="zh-CN" dirty="0" smtClean="0"/>
              <a:t>)</a:t>
            </a:r>
            <a:r>
              <a:rPr lang="zh-CN" altLang="en-US" dirty="0" smtClean="0"/>
              <a:t>、</a:t>
            </a:r>
            <a:r>
              <a:rPr lang="en-US" i="1" dirty="0" err="1" smtClean="0"/>
              <a:t>n</a:t>
            </a:r>
            <a:r>
              <a:rPr lang="en-US" i="1" baseline="-25000" dirty="0" err="1" smtClean="0"/>
              <a:t>I</a:t>
            </a:r>
            <a:r>
              <a:rPr lang="en-US" altLang="zh-CN" dirty="0" smtClean="0"/>
              <a:t>(</a:t>
            </a:r>
            <a:r>
              <a:rPr lang="en-US" i="1" dirty="0" smtClean="0"/>
              <a:t>t</a:t>
            </a:r>
            <a:r>
              <a:rPr lang="en-US" altLang="zh-CN" dirty="0" smtClean="0"/>
              <a:t>)</a:t>
            </a:r>
            <a:r>
              <a:rPr lang="zh-CN" altLang="en-US" dirty="0" smtClean="0"/>
              <a:t>、</a:t>
            </a:r>
            <a:r>
              <a:rPr lang="en-US" i="1" dirty="0" err="1" smtClean="0"/>
              <a:t>n</a:t>
            </a:r>
            <a:r>
              <a:rPr lang="en-US" i="1" baseline="-25000" dirty="0" err="1" smtClean="0"/>
              <a:t>R</a:t>
            </a:r>
            <a:r>
              <a:rPr lang="en-US" altLang="zh-CN" dirty="0" smtClean="0"/>
              <a:t>(</a:t>
            </a:r>
            <a:r>
              <a:rPr lang="en-US" i="1" dirty="0" smtClean="0"/>
              <a:t>t</a:t>
            </a:r>
            <a:r>
              <a:rPr lang="en-US" altLang="zh-CN" dirty="0" smtClean="0"/>
              <a:t>)</a:t>
            </a:r>
            <a:r>
              <a:rPr lang="zh-CN" altLang="en-US" dirty="0" smtClean="0"/>
              <a:t>分别表示</a:t>
            </a:r>
            <a:r>
              <a:rPr lang="en-US" i="1" dirty="0" smtClean="0"/>
              <a:t>t</a:t>
            </a:r>
            <a:r>
              <a:rPr lang="zh-CN" altLang="en-US" dirty="0" smtClean="0"/>
              <a:t>时刻处于</a:t>
            </a:r>
            <a:r>
              <a:rPr lang="en-US" dirty="0" smtClean="0"/>
              <a:t>S</a:t>
            </a:r>
            <a:r>
              <a:rPr lang="zh-CN" altLang="en-US" dirty="0" smtClean="0"/>
              <a:t>态、</a:t>
            </a:r>
            <a:r>
              <a:rPr lang="en-US" dirty="0" smtClean="0"/>
              <a:t>I</a:t>
            </a:r>
            <a:r>
              <a:rPr lang="zh-CN" altLang="en-US" dirty="0" smtClean="0"/>
              <a:t>态和</a:t>
            </a:r>
            <a:r>
              <a:rPr lang="en-US" dirty="0" smtClean="0"/>
              <a:t>R</a:t>
            </a:r>
            <a:r>
              <a:rPr lang="zh-CN" altLang="en-US" dirty="0" smtClean="0"/>
              <a:t>态的节点数，可得如下方程：</a:t>
            </a:r>
            <a:endParaRPr lang="en-US" altLang="zh-CN" dirty="0" smtClean="0"/>
          </a:p>
          <a:p>
            <a:pPr algn="just"/>
            <a:endParaRPr lang="en-US" altLang="zh-CN" dirty="0" smtClean="0"/>
          </a:p>
          <a:p>
            <a:pPr algn="just"/>
            <a:endParaRPr lang="en-US" altLang="zh-CN" dirty="0" smtClean="0"/>
          </a:p>
          <a:p>
            <a:pPr algn="just"/>
            <a:endParaRPr lang="en-US" altLang="zh-CN" dirty="0" smtClean="0"/>
          </a:p>
          <a:p>
            <a:pPr algn="just"/>
            <a:r>
              <a:rPr lang="zh-CN" altLang="en-US" dirty="0" smtClean="0"/>
              <a:t>其中，</a:t>
            </a:r>
            <a:r>
              <a:rPr lang="en-US" altLang="zh-CN" dirty="0" smtClean="0"/>
              <a:t>(</a:t>
            </a:r>
            <a:r>
              <a:rPr lang="en-US" i="1" dirty="0" err="1" smtClean="0"/>
              <a:t>n</a:t>
            </a:r>
            <a:r>
              <a:rPr lang="en-US" i="1" baseline="-25000" dirty="0" err="1" smtClean="0"/>
              <a:t>R</a:t>
            </a:r>
            <a:r>
              <a:rPr lang="en-US" altLang="zh-CN" dirty="0" smtClean="0"/>
              <a:t>(</a:t>
            </a:r>
            <a:r>
              <a:rPr lang="en-US" i="1" dirty="0" smtClean="0"/>
              <a:t>t</a:t>
            </a:r>
            <a:r>
              <a:rPr lang="en-US" altLang="zh-CN" dirty="0" smtClean="0"/>
              <a:t>)+</a:t>
            </a:r>
            <a:r>
              <a:rPr lang="en-US" i="1" dirty="0" err="1" smtClean="0"/>
              <a:t>n</a:t>
            </a:r>
            <a:r>
              <a:rPr lang="en-US" i="1" baseline="-25000" dirty="0" err="1" smtClean="0"/>
              <a:t>I</a:t>
            </a:r>
            <a:r>
              <a:rPr lang="en-US" altLang="zh-CN" dirty="0" smtClean="0"/>
              <a:t>(</a:t>
            </a:r>
            <a:r>
              <a:rPr lang="en-US" i="1" dirty="0" smtClean="0"/>
              <a:t>t</a:t>
            </a:r>
            <a:r>
              <a:rPr lang="en-US" altLang="zh-CN" dirty="0" smtClean="0"/>
              <a:t>))/</a:t>
            </a:r>
            <a:r>
              <a:rPr lang="en-US" i="1" dirty="0" smtClean="0"/>
              <a:t>N</a:t>
            </a:r>
            <a:r>
              <a:rPr lang="zh-CN" altLang="en-US" dirty="0" smtClean="0"/>
              <a:t>来自于均匀混合假设。将上式转化为连续形式如下：</a:t>
            </a:r>
            <a:endParaRPr lang="en-US" altLang="zh-CN" dirty="0" smtClean="0"/>
          </a:p>
        </p:txBody>
      </p:sp>
      <p:sp>
        <p:nvSpPr>
          <p:cNvPr id="716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684" name="Object 4"/>
          <p:cNvGraphicFramePr>
            <a:graphicFrameLocks noChangeAspect="1"/>
          </p:cNvGraphicFramePr>
          <p:nvPr/>
        </p:nvGraphicFramePr>
        <p:xfrm>
          <a:off x="2643174" y="3929066"/>
          <a:ext cx="3424780" cy="1285884"/>
        </p:xfrm>
        <a:graphic>
          <a:graphicData uri="http://schemas.openxmlformats.org/presentationml/2006/ole">
            <p:oleObj spid="_x0000_s71684" name="Equation" r:id="rId3" imgW="3200400" imgH="1206500" progId="Equation.DSMT4">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sz="quarter" idx="1"/>
          </p:nvPr>
        </p:nvSpPr>
        <p:spPr>
          <a:xfrm>
            <a:off x="457200" y="2357406"/>
            <a:ext cx="7543800" cy="4357742"/>
          </a:xfrm>
        </p:spPr>
        <p:txBody>
          <a:bodyPr/>
          <a:lstStyle/>
          <a:p>
            <a:pPr algn="just"/>
            <a:r>
              <a:rPr lang="zh-CN" altLang="en-US" dirty="0" smtClean="0"/>
              <a:t>引入辅助变量</a:t>
            </a:r>
            <a:r>
              <a:rPr lang="en-US" dirty="0" smtClean="0"/>
              <a:t>                </a:t>
            </a:r>
            <a:r>
              <a:rPr lang="zh-CN" altLang="en-US" dirty="0" smtClean="0"/>
              <a:t>结合初始条件</a:t>
            </a:r>
            <a:r>
              <a:rPr lang="en-US" i="1" dirty="0" err="1" smtClean="0"/>
              <a:t>n</a:t>
            </a:r>
            <a:r>
              <a:rPr lang="en-US" i="1" baseline="-25000" dirty="0" err="1" smtClean="0"/>
              <a:t>S</a:t>
            </a:r>
            <a:r>
              <a:rPr lang="en-US" altLang="zh-CN" dirty="0" smtClean="0"/>
              <a:t>(</a:t>
            </a:r>
            <a:r>
              <a:rPr lang="en-US" dirty="0" smtClean="0"/>
              <a:t>0</a:t>
            </a:r>
            <a:r>
              <a:rPr lang="en-US" altLang="zh-CN" dirty="0" smtClean="0"/>
              <a:t>)=</a:t>
            </a:r>
            <a:r>
              <a:rPr lang="en-US" i="1" dirty="0" smtClean="0"/>
              <a:t>N</a:t>
            </a:r>
            <a:r>
              <a:rPr lang="en-US" altLang="zh-CN" i="1" dirty="0" smtClean="0"/>
              <a:t>-</a:t>
            </a:r>
            <a:r>
              <a:rPr lang="en-US" dirty="0" smtClean="0"/>
              <a:t>1</a:t>
            </a:r>
            <a:r>
              <a:rPr lang="zh-CN" altLang="en-US" dirty="0" smtClean="0"/>
              <a:t>、</a:t>
            </a:r>
            <a:r>
              <a:rPr lang="en-US" i="1" dirty="0" err="1" smtClean="0"/>
              <a:t>n</a:t>
            </a:r>
            <a:r>
              <a:rPr lang="en-US" i="1" baseline="-25000" dirty="0" err="1" smtClean="0"/>
              <a:t>I</a:t>
            </a:r>
            <a:r>
              <a:rPr lang="en-US" altLang="zh-CN" dirty="0" smtClean="0"/>
              <a:t>(</a:t>
            </a:r>
            <a:r>
              <a:rPr lang="en-US" dirty="0" smtClean="0"/>
              <a:t>0</a:t>
            </a:r>
            <a:r>
              <a:rPr lang="en-US" altLang="zh-CN" dirty="0" smtClean="0"/>
              <a:t>)=</a:t>
            </a:r>
            <a:r>
              <a:rPr lang="en-US" dirty="0" smtClean="0"/>
              <a:t>1</a:t>
            </a:r>
            <a:r>
              <a:rPr lang="zh-CN" altLang="en-US" dirty="0" smtClean="0"/>
              <a:t>及</a:t>
            </a:r>
            <a:r>
              <a:rPr lang="en-US" i="1" dirty="0" err="1" smtClean="0"/>
              <a:t>n</a:t>
            </a:r>
            <a:r>
              <a:rPr lang="en-US" i="1" baseline="-25000" dirty="0" err="1" smtClean="0"/>
              <a:t>R</a:t>
            </a:r>
            <a:r>
              <a:rPr lang="en-US" altLang="zh-CN" dirty="0" smtClean="0"/>
              <a:t>(</a:t>
            </a:r>
            <a:r>
              <a:rPr lang="en-US" dirty="0" smtClean="0"/>
              <a:t>0</a:t>
            </a:r>
            <a:r>
              <a:rPr lang="en-US" altLang="zh-CN" dirty="0" smtClean="0"/>
              <a:t>)=</a:t>
            </a:r>
            <a:r>
              <a:rPr lang="en-US" dirty="0" smtClean="0"/>
              <a:t>0</a:t>
            </a:r>
            <a:r>
              <a:rPr lang="zh-CN" altLang="en-US" dirty="0" smtClean="0"/>
              <a:t>可得：</a:t>
            </a:r>
            <a:endParaRPr lang="en-US" altLang="zh-CN" dirty="0" smtClean="0"/>
          </a:p>
          <a:p>
            <a:pPr algn="just"/>
            <a:endParaRPr lang="en-US" altLang="zh-CN" dirty="0" smtClean="0"/>
          </a:p>
          <a:p>
            <a:pPr algn="just"/>
            <a:endParaRPr lang="en-US" altLang="zh-CN" dirty="0" smtClean="0"/>
          </a:p>
          <a:p>
            <a:pPr algn="just"/>
            <a:endParaRPr lang="en-US" altLang="zh-CN" dirty="0" smtClean="0"/>
          </a:p>
          <a:p>
            <a:pPr algn="just"/>
            <a:endParaRPr lang="en-US" altLang="zh-CN" dirty="0" smtClean="0"/>
          </a:p>
          <a:p>
            <a:pPr algn="just"/>
            <a:r>
              <a:rPr lang="zh-CN" altLang="en-US" dirty="0" smtClean="0"/>
              <a:t>若终止时刻为</a:t>
            </a:r>
            <a:r>
              <a:rPr lang="en-US" i="1" dirty="0" smtClean="0"/>
              <a:t>T</a:t>
            </a:r>
            <a:r>
              <a:rPr lang="zh-CN" altLang="en-US" dirty="0" smtClean="0"/>
              <a:t>，则</a:t>
            </a:r>
            <a:r>
              <a:rPr lang="en-US" i="1" dirty="0" err="1" smtClean="0"/>
              <a:t>n</a:t>
            </a:r>
            <a:r>
              <a:rPr lang="en-US" i="1" baseline="-25000" dirty="0" err="1" smtClean="0"/>
              <a:t>I</a:t>
            </a:r>
            <a:r>
              <a:rPr lang="en-US" altLang="zh-CN" dirty="0" smtClean="0"/>
              <a:t>(</a:t>
            </a:r>
            <a:r>
              <a:rPr lang="en-US" i="1" dirty="0" smtClean="0"/>
              <a:t>T</a:t>
            </a:r>
            <a:r>
              <a:rPr lang="en-US" altLang="zh-CN" dirty="0" smtClean="0"/>
              <a:t>)=</a:t>
            </a:r>
            <a:r>
              <a:rPr lang="en-US" dirty="0" smtClean="0"/>
              <a:t>0</a:t>
            </a:r>
            <a:r>
              <a:rPr lang="zh-CN" altLang="en-US" dirty="0" smtClean="0"/>
              <a:t>，由此得到</a:t>
            </a:r>
            <a:r>
              <a:rPr lang="en-US" i="1" dirty="0" smtClean="0"/>
              <a:t>s</a:t>
            </a:r>
            <a:r>
              <a:rPr lang="en-US" altLang="zh-CN" dirty="0" smtClean="0"/>
              <a:t>(</a:t>
            </a:r>
            <a:r>
              <a:rPr lang="en-US" i="1" dirty="0" smtClean="0"/>
              <a:t>T</a:t>
            </a:r>
            <a:r>
              <a:rPr lang="en-US" altLang="zh-CN" dirty="0" smtClean="0"/>
              <a:t>)</a:t>
            </a:r>
            <a:r>
              <a:rPr lang="zh-CN" altLang="en-US" dirty="0" smtClean="0"/>
              <a:t>，然后代回上式可得到最终感染密度如下：</a:t>
            </a:r>
            <a:endParaRPr lang="en-US" altLang="zh-CN" dirty="0" smtClean="0"/>
          </a:p>
          <a:p>
            <a:pPr algn="just"/>
            <a:endParaRPr lang="en-US" altLang="zh-CN" dirty="0" smtClean="0"/>
          </a:p>
          <a:p>
            <a:pPr algn="just"/>
            <a:r>
              <a:rPr lang="zh-CN" altLang="en-US" dirty="0" smtClean="0"/>
              <a:t>可见，最终感染密度与均匀网络的平均度密切相关。</a:t>
            </a:r>
          </a:p>
        </p:txBody>
      </p:sp>
      <p:sp>
        <p:nvSpPr>
          <p:cNvPr id="5" name="标题 1"/>
          <p:cNvSpPr>
            <a:spLocks noGrp="1"/>
          </p:cNvSpPr>
          <p:nvPr>
            <p:ph type="title"/>
          </p:nvPr>
        </p:nvSpPr>
        <p:spPr>
          <a:xfrm>
            <a:off x="457200" y="-785842"/>
            <a:ext cx="7900988" cy="1433991"/>
          </a:xfrm>
        </p:spPr>
        <p:txBody>
          <a:bodyPr/>
          <a:lstStyle/>
          <a:p>
            <a:pPr>
              <a:defRPr/>
            </a:pPr>
            <a:r>
              <a:rPr lang="en-US" dirty="0" smtClean="0"/>
              <a:t>4.4.2  </a:t>
            </a:r>
            <a:r>
              <a:rPr lang="zh-CN" altLang="en-US" dirty="0" smtClean="0"/>
              <a:t>复杂网络上的舆论传播</a:t>
            </a:r>
            <a:endParaRPr lang="zh-CN" altLang="en-US" dirty="0"/>
          </a:p>
        </p:txBody>
      </p:sp>
      <p:sp>
        <p:nvSpPr>
          <p:cNvPr id="72710" name="Rectangle 6"/>
          <p:cNvSpPr>
            <a:spLocks noChangeArrowheads="1"/>
          </p:cNvSpPr>
          <p:nvPr/>
        </p:nvSpPr>
        <p:spPr bwMode="auto">
          <a:xfrm>
            <a:off x="0" y="-642967"/>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2709" name="Object 5"/>
          <p:cNvGraphicFramePr>
            <a:graphicFrameLocks noChangeAspect="1"/>
          </p:cNvGraphicFramePr>
          <p:nvPr/>
        </p:nvGraphicFramePr>
        <p:xfrm>
          <a:off x="3071802" y="714356"/>
          <a:ext cx="2541016" cy="1714512"/>
        </p:xfrm>
        <a:graphic>
          <a:graphicData uri="http://schemas.openxmlformats.org/presentationml/2006/ole">
            <p:oleObj spid="_x0000_s72709" name="Equation" r:id="rId3" imgW="2832100" imgH="1524000" progId="Equation.DSMT4">
              <p:embed/>
            </p:oleObj>
          </a:graphicData>
        </a:graphic>
      </p:graphicFrame>
      <p:sp>
        <p:nvSpPr>
          <p:cNvPr id="72712" name="Rectangle 8"/>
          <p:cNvSpPr>
            <a:spLocks noChangeArrowheads="1"/>
          </p:cNvSpPr>
          <p:nvPr/>
        </p:nvSpPr>
        <p:spPr bwMode="auto">
          <a:xfrm>
            <a:off x="0" y="-642967"/>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2711" name="Object 7"/>
          <p:cNvGraphicFramePr>
            <a:graphicFrameLocks noChangeAspect="1"/>
          </p:cNvGraphicFramePr>
          <p:nvPr/>
        </p:nvGraphicFramePr>
        <p:xfrm>
          <a:off x="2786049" y="2357430"/>
          <a:ext cx="1122597" cy="448125"/>
        </p:xfrm>
        <a:graphic>
          <a:graphicData uri="http://schemas.openxmlformats.org/presentationml/2006/ole">
            <p:oleObj spid="_x0000_s72711" name="Equation" r:id="rId4" imgW="1054100" imgH="330200" progId="Equation.DSMT4">
              <p:embed/>
            </p:oleObj>
          </a:graphicData>
        </a:graphic>
      </p:graphicFrame>
      <p:sp>
        <p:nvSpPr>
          <p:cNvPr id="72714" name="Rectangle 10"/>
          <p:cNvSpPr>
            <a:spLocks noChangeArrowheads="1"/>
          </p:cNvSpPr>
          <p:nvPr/>
        </p:nvSpPr>
        <p:spPr bwMode="auto">
          <a:xfrm>
            <a:off x="0" y="-642967"/>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2713" name="Object 9"/>
          <p:cNvGraphicFramePr>
            <a:graphicFrameLocks noChangeAspect="1"/>
          </p:cNvGraphicFramePr>
          <p:nvPr/>
        </p:nvGraphicFramePr>
        <p:xfrm>
          <a:off x="3000364" y="3143248"/>
          <a:ext cx="2738998" cy="1882126"/>
        </p:xfrm>
        <a:graphic>
          <a:graphicData uri="http://schemas.openxmlformats.org/presentationml/2006/ole">
            <p:oleObj spid="_x0000_s72713" name="Equation" r:id="rId5" imgW="2870200" imgH="1574800" progId="Equation.DSMT4">
              <p:embed/>
            </p:oleObj>
          </a:graphicData>
        </a:graphic>
      </p:graphicFrame>
      <p:sp>
        <p:nvSpPr>
          <p:cNvPr id="7271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2715" name="Object 11"/>
          <p:cNvGraphicFramePr>
            <a:graphicFrameLocks noChangeAspect="1"/>
          </p:cNvGraphicFramePr>
          <p:nvPr/>
        </p:nvGraphicFramePr>
        <p:xfrm>
          <a:off x="2647919" y="5715016"/>
          <a:ext cx="3190897" cy="500066"/>
        </p:xfrm>
        <a:graphic>
          <a:graphicData uri="http://schemas.openxmlformats.org/presentationml/2006/ole">
            <p:oleObj spid="_x0000_s72715" name="Equation" r:id="rId6" imgW="3213100" imgH="508000" progId="Equation.DSMT4">
              <p:embed/>
            </p:oleObj>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972425" cy="1143000"/>
          </a:xfrm>
        </p:spPr>
        <p:txBody>
          <a:bodyPr>
            <a:normAutofit/>
          </a:bodyPr>
          <a:lstStyle/>
          <a:p>
            <a:pPr>
              <a:defRPr/>
            </a:pPr>
            <a:r>
              <a:rPr lang="en-US" dirty="0" smtClean="0"/>
              <a:t>4.4.3  </a:t>
            </a:r>
            <a:r>
              <a:rPr lang="zh-CN" altLang="en-US" dirty="0" smtClean="0"/>
              <a:t>复杂网络上的知识传播</a:t>
            </a:r>
            <a:endParaRPr lang="zh-CN" altLang="en-US" dirty="0"/>
          </a:p>
        </p:txBody>
      </p:sp>
      <p:sp>
        <p:nvSpPr>
          <p:cNvPr id="73731" name="内容占位符 2"/>
          <p:cNvSpPr>
            <a:spLocks noGrp="1"/>
          </p:cNvSpPr>
          <p:nvPr>
            <p:ph sz="quarter" idx="1"/>
          </p:nvPr>
        </p:nvSpPr>
        <p:spPr>
          <a:xfrm>
            <a:off x="457200" y="1600200"/>
            <a:ext cx="7467600" cy="4873625"/>
          </a:xfrm>
        </p:spPr>
        <p:txBody>
          <a:bodyPr/>
          <a:lstStyle/>
          <a:p>
            <a:pPr algn="just"/>
            <a:r>
              <a:rPr lang="zh-CN" altLang="en-US" dirty="0" smtClean="0"/>
              <a:t>知识传播过程由知识传播者、知识学习者和知识免疫者来完成，也具有传染性、免疫性和流行性，也可以用类似于</a:t>
            </a:r>
            <a:r>
              <a:rPr lang="en-US" dirty="0" smtClean="0"/>
              <a:t>SIR</a:t>
            </a:r>
            <a:r>
              <a:rPr lang="zh-CN" altLang="en-US" dirty="0" smtClean="0"/>
              <a:t>的模型来描述。</a:t>
            </a:r>
            <a:endParaRPr lang="en-US" altLang="zh-CN" dirty="0" smtClean="0"/>
          </a:p>
          <a:p>
            <a:pPr algn="just"/>
            <a:r>
              <a:rPr lang="zh-CN" altLang="en-US" dirty="0" smtClean="0"/>
              <a:t>从知识传播者传播到知识学习者，呈现出一定的传染性。</a:t>
            </a:r>
            <a:endParaRPr lang="en-US" altLang="zh-CN" dirty="0" smtClean="0"/>
          </a:p>
          <a:p>
            <a:pPr algn="just"/>
            <a:r>
              <a:rPr lang="zh-CN" altLang="en-US" dirty="0" smtClean="0"/>
              <a:t>有些知识学习者在学习知识过程中认为是无用的知识而放弃学习，成为知识免疫者。</a:t>
            </a:r>
            <a:endParaRPr lang="en-US" altLang="zh-CN" dirty="0" smtClean="0"/>
          </a:p>
          <a:p>
            <a:pPr algn="just"/>
            <a:r>
              <a:rPr lang="zh-CN" altLang="en-US" dirty="0" smtClean="0"/>
              <a:t>知识同样也具有流行性，如果采用有效的激励措施，将会加速知识的传播。</a:t>
            </a:r>
            <a:endParaRPr lang="en-US" altLang="zh-CN" dirty="0" smtClean="0"/>
          </a:p>
          <a:p>
            <a:pPr algn="just"/>
            <a:r>
              <a:rPr lang="zh-CN" altLang="en-US" dirty="0" smtClean="0"/>
              <a:t>下面介绍几种典型的知识传播模型。</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sz="quarter" idx="1"/>
          </p:nvPr>
        </p:nvSpPr>
        <p:spPr>
          <a:xfrm>
            <a:off x="457200" y="1571625"/>
            <a:ext cx="7615238" cy="4902200"/>
          </a:xfrm>
        </p:spPr>
        <p:txBody>
          <a:bodyPr/>
          <a:lstStyle/>
          <a:p>
            <a:pPr algn="just"/>
            <a:r>
              <a:rPr lang="en-US" dirty="0" smtClean="0"/>
              <a:t>1</a:t>
            </a:r>
            <a:r>
              <a:rPr lang="zh-CN" altLang="en-US" dirty="0" smtClean="0"/>
              <a:t>．</a:t>
            </a:r>
            <a:r>
              <a:rPr lang="en-US" dirty="0" smtClean="0"/>
              <a:t> Cowan</a:t>
            </a:r>
            <a:r>
              <a:rPr lang="zh-CN" altLang="en-US" dirty="0" smtClean="0"/>
              <a:t>模型</a:t>
            </a:r>
            <a:endParaRPr lang="en-US" altLang="zh-CN" dirty="0" smtClean="0"/>
          </a:p>
          <a:p>
            <a:pPr algn="just"/>
            <a:r>
              <a:rPr lang="zh-CN" altLang="en-US" dirty="0" smtClean="0"/>
              <a:t> </a:t>
            </a:r>
            <a:r>
              <a:rPr lang="en-US" dirty="0" smtClean="0"/>
              <a:t>Cowan</a:t>
            </a:r>
            <a:r>
              <a:rPr lang="zh-CN" altLang="en-US" dirty="0" smtClean="0"/>
              <a:t>和</a:t>
            </a:r>
            <a:r>
              <a:rPr lang="en-US" dirty="0" err="1" smtClean="0"/>
              <a:t>Jonard</a:t>
            </a:r>
            <a:r>
              <a:rPr lang="zh-CN" altLang="en-US" dirty="0" smtClean="0"/>
              <a:t>率先提出了复杂网络上的一种知识扩散模型和一种知识增长模型。</a:t>
            </a:r>
            <a:endParaRPr lang="en-US" altLang="zh-CN" dirty="0" smtClean="0"/>
          </a:p>
          <a:p>
            <a:pPr algn="just"/>
            <a:r>
              <a:rPr lang="zh-CN" altLang="en-US" dirty="0" smtClean="0"/>
              <a:t>他们利用复杂网络模型模拟了知识在社会网络中传播扩散的过程，分别研究了网络结构与知识扩散阈的关系、网络结构与知识增长间的关系。</a:t>
            </a:r>
            <a:endParaRPr lang="en-US" altLang="zh-CN" dirty="0" smtClean="0"/>
          </a:p>
          <a:p>
            <a:pPr algn="just"/>
            <a:r>
              <a:rPr lang="zh-CN" altLang="en-US" dirty="0" smtClean="0"/>
              <a:t>发现在“小世界”网络中知识传播效率最高，但同时知识差异也最大</a:t>
            </a:r>
            <a:r>
              <a:rPr lang="en-US" altLang="zh-CN" dirty="0" smtClean="0"/>
              <a:t>(</a:t>
            </a:r>
            <a:r>
              <a:rPr lang="zh-CN" altLang="en-US" dirty="0" smtClean="0"/>
              <a:t>也就是知识传播扩散最不公平，从传播学角度看就是“知识沟”最大</a:t>
            </a:r>
            <a:r>
              <a:rPr lang="en-US" altLang="zh-CN" dirty="0" smtClean="0"/>
              <a:t>)</a:t>
            </a:r>
            <a:r>
              <a:rPr lang="zh-CN" altLang="en-US" dirty="0" smtClean="0"/>
              <a:t>。</a:t>
            </a:r>
            <a:endParaRPr lang="en-US" altLang="zh-CN" dirty="0" smtClean="0"/>
          </a:p>
          <a:p>
            <a:pPr algn="just"/>
            <a:r>
              <a:rPr lang="en-US" dirty="0" smtClean="0"/>
              <a:t>Cowan</a:t>
            </a:r>
            <a:r>
              <a:rPr lang="zh-CN" altLang="en-US" dirty="0" smtClean="0"/>
              <a:t>模型仍存在一些不足：第一个假设是知识传播的“实物交换”传播机制假设；第二个假设是知识传播的无条件主动假设。</a:t>
            </a:r>
          </a:p>
        </p:txBody>
      </p:sp>
      <p:sp>
        <p:nvSpPr>
          <p:cNvPr id="4" name="标题 1"/>
          <p:cNvSpPr>
            <a:spLocks noGrp="1"/>
          </p:cNvSpPr>
          <p:nvPr>
            <p:ph type="title"/>
          </p:nvPr>
        </p:nvSpPr>
        <p:spPr>
          <a:xfrm>
            <a:off x="457200" y="274638"/>
            <a:ext cx="7972425" cy="1143000"/>
          </a:xfrm>
        </p:spPr>
        <p:txBody>
          <a:bodyPr>
            <a:normAutofit/>
          </a:bodyPr>
          <a:lstStyle/>
          <a:p>
            <a:pPr>
              <a:defRPr/>
            </a:pPr>
            <a:r>
              <a:rPr lang="en-US" dirty="0" smtClean="0"/>
              <a:t>4.4.3  </a:t>
            </a:r>
            <a:r>
              <a:rPr lang="zh-CN" altLang="en-US" dirty="0" smtClean="0"/>
              <a:t>复杂网络上的知识传播</a:t>
            </a: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4.4.3  </a:t>
            </a:r>
            <a:r>
              <a:rPr lang="zh-CN" altLang="en-US" dirty="0" smtClean="0"/>
              <a:t>复杂网络上的知识传播</a:t>
            </a:r>
            <a:endParaRPr lang="zh-CN" altLang="en-US" dirty="0"/>
          </a:p>
        </p:txBody>
      </p:sp>
      <p:sp>
        <p:nvSpPr>
          <p:cNvPr id="75779" name="内容占位符 2"/>
          <p:cNvSpPr>
            <a:spLocks noGrp="1"/>
          </p:cNvSpPr>
          <p:nvPr>
            <p:ph sz="quarter" idx="1"/>
          </p:nvPr>
        </p:nvSpPr>
        <p:spPr>
          <a:xfrm>
            <a:off x="457200" y="1600200"/>
            <a:ext cx="7467600" cy="4873625"/>
          </a:xfrm>
        </p:spPr>
        <p:txBody>
          <a:bodyPr/>
          <a:lstStyle/>
          <a:p>
            <a:pPr algn="just"/>
            <a:r>
              <a:rPr lang="en-US" dirty="0" smtClean="0"/>
              <a:t>2</a:t>
            </a:r>
            <a:r>
              <a:rPr lang="zh-CN" altLang="en-US" dirty="0" smtClean="0"/>
              <a:t>． 基于柯布</a:t>
            </a:r>
            <a:r>
              <a:rPr lang="en-US" altLang="zh-CN" dirty="0" smtClean="0"/>
              <a:t>—</a:t>
            </a:r>
            <a:r>
              <a:rPr lang="zh-CN" altLang="en-US" dirty="0" smtClean="0"/>
              <a:t>道格拉斯生产函数的知识传播模型</a:t>
            </a:r>
            <a:endParaRPr lang="en-US" altLang="zh-CN" dirty="0" smtClean="0"/>
          </a:p>
          <a:p>
            <a:pPr algn="just"/>
            <a:r>
              <a:rPr lang="zh-CN" altLang="en-US" dirty="0" smtClean="0"/>
              <a:t>知识具有非磨损性、可共享性和无限增值性。该模型引入了柯布</a:t>
            </a:r>
            <a:r>
              <a:rPr lang="en-US" altLang="zh-CN" dirty="0" smtClean="0"/>
              <a:t>—</a:t>
            </a:r>
            <a:r>
              <a:rPr lang="zh-CN" altLang="en-US" dirty="0" smtClean="0"/>
              <a:t>道格拉斯生产函数，并分别考察在个体不进行知识自我增长和进行知识自我增长情况下的知识传播。</a:t>
            </a:r>
            <a:endParaRPr lang="en-US" altLang="zh-CN" dirty="0" smtClean="0"/>
          </a:p>
          <a:p>
            <a:pPr algn="just"/>
            <a:r>
              <a:rPr lang="zh-CN" altLang="en-US" dirty="0" smtClean="0"/>
              <a:t>假设在</a:t>
            </a:r>
            <a:r>
              <a:rPr lang="en-US" i="1" dirty="0" smtClean="0"/>
              <a:t>t</a:t>
            </a:r>
            <a:r>
              <a:rPr lang="zh-CN" altLang="en-US" dirty="0" smtClean="0"/>
              <a:t>时刻，个体</a:t>
            </a:r>
            <a:r>
              <a:rPr lang="en-US" dirty="0" smtClean="0"/>
              <a:t>v</a:t>
            </a:r>
            <a:r>
              <a:rPr lang="en-US" i="1" baseline="-25000" dirty="0" smtClean="0"/>
              <a:t>i</a:t>
            </a:r>
            <a:r>
              <a:rPr lang="zh-CN" altLang="en-US" dirty="0" smtClean="0"/>
              <a:t>是知识溢出者，</a:t>
            </a:r>
            <a:r>
              <a:rPr lang="en-US" dirty="0" err="1" smtClean="0"/>
              <a:t>v</a:t>
            </a:r>
            <a:r>
              <a:rPr lang="en-US" i="1" baseline="-25000" dirty="0" err="1" smtClean="0"/>
              <a:t>j</a:t>
            </a:r>
            <a:r>
              <a:rPr lang="zh-CN" altLang="en-US" dirty="0" smtClean="0"/>
              <a:t>是知识接收者，当</a:t>
            </a:r>
            <a:r>
              <a:rPr lang="en-US" dirty="0" smtClean="0"/>
              <a:t>v</a:t>
            </a:r>
            <a:r>
              <a:rPr lang="en-US" i="1" baseline="-25000" dirty="0" smtClean="0"/>
              <a:t>i</a:t>
            </a:r>
            <a:r>
              <a:rPr lang="zh-CN" altLang="en-US" dirty="0" smtClean="0"/>
              <a:t>与</a:t>
            </a:r>
            <a:r>
              <a:rPr lang="en-US" dirty="0" err="1" smtClean="0"/>
              <a:t>v</a:t>
            </a:r>
            <a:r>
              <a:rPr lang="en-US" i="1" baseline="-25000" dirty="0" err="1" smtClean="0"/>
              <a:t>j</a:t>
            </a:r>
            <a:r>
              <a:rPr lang="zh-CN" altLang="en-US" dirty="0" smtClean="0"/>
              <a:t>进行交互时，知识水平的增长以柯布</a:t>
            </a:r>
            <a:r>
              <a:rPr lang="en-US" altLang="zh-CN" dirty="0" smtClean="0"/>
              <a:t>—</a:t>
            </a:r>
            <a:r>
              <a:rPr lang="zh-CN" altLang="en-US" dirty="0" smtClean="0"/>
              <a:t>道格拉斯生产函数来表示：</a:t>
            </a:r>
          </a:p>
        </p:txBody>
      </p:sp>
      <p:sp>
        <p:nvSpPr>
          <p:cNvPr id="757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5780" name="Object 4"/>
          <p:cNvGraphicFramePr>
            <a:graphicFrameLocks noChangeAspect="1"/>
          </p:cNvGraphicFramePr>
          <p:nvPr/>
        </p:nvGraphicFramePr>
        <p:xfrm>
          <a:off x="3214678" y="4714884"/>
          <a:ext cx="3087606" cy="1143008"/>
        </p:xfrm>
        <a:graphic>
          <a:graphicData uri="http://schemas.openxmlformats.org/presentationml/2006/ole">
            <p:oleObj spid="_x0000_s75780" name="Equation" r:id="rId3" imgW="2209800" imgH="812800" progId="Equation.DSMT4">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4.2.1</a:t>
            </a:r>
            <a:r>
              <a:rPr lang="zh-CN" altLang="en-US" dirty="0" smtClean="0"/>
              <a:t>流行病传播的基本模型</a:t>
            </a:r>
            <a:endParaRPr lang="zh-CN" altLang="en-US" dirty="0"/>
          </a:p>
        </p:txBody>
      </p:sp>
      <p:sp>
        <p:nvSpPr>
          <p:cNvPr id="15363" name="内容占位符 2"/>
          <p:cNvSpPr>
            <a:spLocks noGrp="1"/>
          </p:cNvSpPr>
          <p:nvPr>
            <p:ph sz="quarter" idx="1"/>
          </p:nvPr>
        </p:nvSpPr>
        <p:spPr>
          <a:xfrm>
            <a:off x="457200" y="1600200"/>
            <a:ext cx="7467600" cy="4873625"/>
          </a:xfrm>
        </p:spPr>
        <p:txBody>
          <a:bodyPr/>
          <a:lstStyle/>
          <a:p>
            <a:pPr algn="just" eaLnBrk="1" hangingPunct="1"/>
            <a:r>
              <a:rPr lang="en-US" altLang="zh-CN" dirty="0" smtClean="0"/>
              <a:t>1. </a:t>
            </a:r>
            <a:r>
              <a:rPr lang="en-US" dirty="0" smtClean="0"/>
              <a:t>SI</a:t>
            </a:r>
            <a:r>
              <a:rPr lang="zh-CN" altLang="en-US" dirty="0" smtClean="0"/>
              <a:t>模型</a:t>
            </a:r>
            <a:endParaRPr lang="en-US" altLang="zh-CN" dirty="0" smtClean="0"/>
          </a:p>
          <a:p>
            <a:pPr algn="just" eaLnBrk="1" hangingPunct="1"/>
            <a:r>
              <a:rPr lang="en-US" dirty="0" smtClean="0"/>
              <a:t>SI</a:t>
            </a:r>
            <a:r>
              <a:rPr lang="zh-CN" altLang="en-US" dirty="0" smtClean="0"/>
              <a:t>模型用来描述那些染病后不可能治愈的疾病，或对于突然爆发尚缺乏有效控制的流行病，如黑死病及非典型肺炎。</a:t>
            </a:r>
            <a:endParaRPr lang="en-US" altLang="zh-CN" dirty="0" smtClean="0"/>
          </a:p>
          <a:p>
            <a:pPr algn="just" eaLnBrk="1" hangingPunct="1"/>
            <a:endParaRPr lang="en-US" altLang="zh-CN" dirty="0" smtClean="0"/>
          </a:p>
          <a:p>
            <a:pPr algn="just" eaLnBrk="1" hangingPunct="1"/>
            <a:r>
              <a:rPr lang="zh-CN" altLang="en-US" dirty="0" smtClean="0"/>
              <a:t>设</a:t>
            </a:r>
            <a:r>
              <a:rPr lang="en-US" i="1" dirty="0" smtClean="0"/>
              <a:t>s</a:t>
            </a:r>
            <a:r>
              <a:rPr lang="en-US" altLang="zh-CN" dirty="0" smtClean="0"/>
              <a:t>(</a:t>
            </a:r>
            <a:r>
              <a:rPr lang="en-US" i="1" dirty="0" smtClean="0"/>
              <a:t>t</a:t>
            </a:r>
            <a:r>
              <a:rPr lang="en-US" altLang="zh-CN" dirty="0" smtClean="0"/>
              <a:t>)</a:t>
            </a:r>
            <a:r>
              <a:rPr lang="zh-CN" altLang="en-US" dirty="0" smtClean="0"/>
              <a:t>和</a:t>
            </a:r>
            <a:r>
              <a:rPr lang="en-US" i="1" dirty="0" err="1" smtClean="0"/>
              <a:t>i</a:t>
            </a:r>
            <a:r>
              <a:rPr lang="en-US" altLang="zh-CN" dirty="0" smtClean="0"/>
              <a:t>(</a:t>
            </a:r>
            <a:r>
              <a:rPr lang="en-US" i="1" dirty="0" smtClean="0"/>
              <a:t>t</a:t>
            </a:r>
            <a:r>
              <a:rPr lang="en-US" altLang="zh-CN" dirty="0" smtClean="0"/>
              <a:t>)</a:t>
            </a:r>
            <a:r>
              <a:rPr lang="zh-CN" altLang="en-US" dirty="0" smtClean="0"/>
              <a:t>分别标记群体中个体在</a:t>
            </a:r>
            <a:r>
              <a:rPr lang="en-US" i="1" dirty="0" smtClean="0"/>
              <a:t>t</a:t>
            </a:r>
            <a:r>
              <a:rPr lang="zh-CN" altLang="en-US" dirty="0" smtClean="0"/>
              <a:t>时刻处于</a:t>
            </a:r>
            <a:r>
              <a:rPr lang="en-US" dirty="0" smtClean="0"/>
              <a:t>S</a:t>
            </a:r>
            <a:r>
              <a:rPr lang="zh-CN" altLang="en-US" dirty="0" smtClean="0"/>
              <a:t>态和</a:t>
            </a:r>
            <a:r>
              <a:rPr lang="en-US" dirty="0" smtClean="0"/>
              <a:t>I</a:t>
            </a:r>
            <a:r>
              <a:rPr lang="zh-CN" altLang="en-US" dirty="0" smtClean="0"/>
              <a:t>态的密度，</a:t>
            </a:r>
            <a:r>
              <a:rPr lang="en-US" i="1" dirty="0" smtClean="0"/>
              <a:t>λ</a:t>
            </a:r>
            <a:r>
              <a:rPr lang="zh-CN" altLang="en-US" dirty="0" smtClean="0"/>
              <a:t>为传染概率，则</a:t>
            </a:r>
            <a:r>
              <a:rPr lang="en-US" dirty="0" smtClean="0"/>
              <a:t>SI</a:t>
            </a:r>
            <a:r>
              <a:rPr lang="zh-CN" altLang="en-US" dirty="0" smtClean="0"/>
              <a:t>模型的动力学模型可以用如下的微分方程组描述：</a:t>
            </a:r>
          </a:p>
        </p:txBody>
      </p:sp>
      <p:sp>
        <p:nvSpPr>
          <p:cNvPr id="153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364" name="Object 4"/>
          <p:cNvGraphicFramePr>
            <a:graphicFrameLocks noChangeAspect="1"/>
          </p:cNvGraphicFramePr>
          <p:nvPr/>
        </p:nvGraphicFramePr>
        <p:xfrm>
          <a:off x="2571736" y="3071810"/>
          <a:ext cx="3705034" cy="500066"/>
        </p:xfrm>
        <a:graphic>
          <a:graphicData uri="http://schemas.openxmlformats.org/presentationml/2006/ole">
            <p:oleObj spid="_x0000_s15364" name="Equation" r:id="rId3" imgW="1739900" imgH="228600" progId="Equation.DSMT4">
              <p:embed/>
            </p:oleObj>
          </a:graphicData>
        </a:graphic>
      </p:graphicFrame>
      <p:sp>
        <p:nvSpPr>
          <p:cNvPr id="1536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366" name="Object 6"/>
          <p:cNvGraphicFramePr>
            <a:graphicFrameLocks noChangeAspect="1"/>
          </p:cNvGraphicFramePr>
          <p:nvPr/>
        </p:nvGraphicFramePr>
        <p:xfrm>
          <a:off x="3000364" y="4857760"/>
          <a:ext cx="2714644" cy="1832965"/>
        </p:xfrm>
        <a:graphic>
          <a:graphicData uri="http://schemas.openxmlformats.org/presentationml/2006/ole">
            <p:oleObj spid="_x0000_s15366" name="Equation" r:id="rId4" imgW="1244600" imgH="838200" progId="Equation.DSMT4">
              <p:embed/>
            </p:oleObj>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sz="quarter" idx="1"/>
          </p:nvPr>
        </p:nvSpPr>
        <p:spPr>
          <a:xfrm>
            <a:off x="457200" y="1428750"/>
            <a:ext cx="7467600" cy="5045075"/>
          </a:xfrm>
        </p:spPr>
        <p:txBody>
          <a:bodyPr/>
          <a:lstStyle/>
          <a:p>
            <a:pPr algn="just"/>
            <a:r>
              <a:rPr lang="zh-CN" altLang="en-US" dirty="0" smtClean="0"/>
              <a:t>式中：</a:t>
            </a:r>
            <a:r>
              <a:rPr lang="en-US" dirty="0" smtClean="0"/>
              <a:t>0</a:t>
            </a:r>
            <a:r>
              <a:rPr lang="zh-CN" altLang="en-US" dirty="0" smtClean="0"/>
              <a:t>＜</a:t>
            </a:r>
            <a:r>
              <a:rPr lang="en-US" i="1" dirty="0" smtClean="0"/>
              <a:t>A</a:t>
            </a:r>
            <a:r>
              <a:rPr lang="zh-CN" altLang="en-US" dirty="0" smtClean="0"/>
              <a:t>，</a:t>
            </a:r>
            <a:r>
              <a:rPr lang="en-US" i="1" dirty="0" smtClean="0"/>
              <a:t>α</a:t>
            </a:r>
            <a:r>
              <a:rPr lang="zh-CN" altLang="en-US" dirty="0" smtClean="0"/>
              <a:t>，</a:t>
            </a:r>
            <a:r>
              <a:rPr lang="en-US" i="1" dirty="0" smtClean="0"/>
              <a:t>β</a:t>
            </a:r>
            <a:r>
              <a:rPr lang="zh-CN" altLang="en-US" dirty="0" smtClean="0"/>
              <a:t>＜</a:t>
            </a:r>
            <a:r>
              <a:rPr lang="en-US" dirty="0" smtClean="0"/>
              <a:t>1</a:t>
            </a:r>
            <a:r>
              <a:rPr lang="zh-CN" altLang="en-US" dirty="0" smtClean="0"/>
              <a:t>；</a:t>
            </a:r>
            <a:r>
              <a:rPr lang="en-US" i="1" dirty="0" smtClean="0"/>
              <a:t>α</a:t>
            </a:r>
            <a:r>
              <a:rPr lang="zh-CN" altLang="en-US" dirty="0" smtClean="0"/>
              <a:t>＜</a:t>
            </a:r>
            <a:r>
              <a:rPr lang="en-US" i="1" dirty="0" smtClean="0"/>
              <a:t>β</a:t>
            </a:r>
            <a:r>
              <a:rPr lang="zh-CN" altLang="en-US" dirty="0" smtClean="0"/>
              <a:t>确保外在的知识溢出效应对知识增长的贡献高于内在知识水平的贡献，这与知识扩散引起知识增长的前提是一致的；</a:t>
            </a:r>
            <a:r>
              <a:rPr lang="en-US" i="1" dirty="0" err="1" smtClean="0"/>
              <a:t>α</a:t>
            </a:r>
            <a:r>
              <a:rPr lang="en-US" altLang="zh-CN" dirty="0" err="1" smtClean="0"/>
              <a:t>+</a:t>
            </a:r>
            <a:r>
              <a:rPr lang="en-US" i="1" dirty="0" err="1" smtClean="0"/>
              <a:t>β</a:t>
            </a:r>
            <a:r>
              <a:rPr lang="zh-CN" altLang="en-US" dirty="0" smtClean="0"/>
              <a:t>≤</a:t>
            </a:r>
            <a:r>
              <a:rPr lang="en-US" dirty="0" smtClean="0"/>
              <a:t>1</a:t>
            </a:r>
            <a:r>
              <a:rPr lang="zh-CN" altLang="en-US" dirty="0" smtClean="0"/>
              <a:t>；</a:t>
            </a:r>
            <a:r>
              <a:rPr lang="en-US" i="1" dirty="0" smtClean="0"/>
              <a:t>A</a:t>
            </a:r>
            <a:r>
              <a:rPr lang="zh-CN" altLang="en-US" dirty="0" smtClean="0"/>
              <a:t>表示技术因素给生产带来的影响，</a:t>
            </a:r>
            <a:r>
              <a:rPr lang="en-US" dirty="0" smtClean="0"/>
              <a:t>0</a:t>
            </a:r>
            <a:r>
              <a:rPr lang="zh-CN" altLang="en-US" dirty="0" smtClean="0"/>
              <a:t>＜</a:t>
            </a:r>
            <a:r>
              <a:rPr lang="en-US" i="1" dirty="0" smtClean="0"/>
              <a:t>A</a:t>
            </a:r>
            <a:r>
              <a:rPr lang="zh-CN" altLang="en-US" dirty="0" smtClean="0"/>
              <a:t>＜</a:t>
            </a:r>
            <a:r>
              <a:rPr lang="en-US" dirty="0" smtClean="0"/>
              <a:t>l</a:t>
            </a:r>
            <a:r>
              <a:rPr lang="zh-CN" altLang="en-US" dirty="0" smtClean="0"/>
              <a:t>用于调节知识的增加值，使其不产生过大的值，否则与常理不符合；</a:t>
            </a:r>
            <a:r>
              <a:rPr lang="en-US" i="1" dirty="0" err="1" smtClean="0"/>
              <a:t>l</a:t>
            </a:r>
            <a:r>
              <a:rPr lang="en-US" i="1" baseline="-25000" dirty="0" err="1" smtClean="0"/>
              <a:t>i,t</a:t>
            </a:r>
            <a:r>
              <a:rPr lang="zh-CN" altLang="en-US" dirty="0" smtClean="0"/>
              <a:t>，</a:t>
            </a:r>
            <a:r>
              <a:rPr lang="en-US" i="1" dirty="0" err="1" smtClean="0"/>
              <a:t>l</a:t>
            </a:r>
            <a:r>
              <a:rPr lang="en-US" i="1" baseline="-25000" dirty="0" err="1" smtClean="0"/>
              <a:t>j,t</a:t>
            </a:r>
            <a:r>
              <a:rPr lang="zh-CN" altLang="en-US" dirty="0" smtClean="0"/>
              <a:t>分别表示个体</a:t>
            </a:r>
            <a:r>
              <a:rPr lang="en-US" dirty="0" smtClean="0"/>
              <a:t>v</a:t>
            </a:r>
            <a:r>
              <a:rPr lang="en-US" i="1" baseline="-25000" dirty="0" smtClean="0"/>
              <a:t>i</a:t>
            </a:r>
            <a:r>
              <a:rPr lang="zh-CN" altLang="en-US" dirty="0" smtClean="0"/>
              <a:t>和</a:t>
            </a:r>
            <a:r>
              <a:rPr lang="en-US" dirty="0" err="1" smtClean="0"/>
              <a:t>v</a:t>
            </a:r>
            <a:r>
              <a:rPr lang="en-US" i="1" baseline="-25000" dirty="0" err="1" smtClean="0"/>
              <a:t>j</a:t>
            </a:r>
            <a:r>
              <a:rPr lang="zh-CN" altLang="en-US" dirty="0" smtClean="0"/>
              <a:t>在</a:t>
            </a:r>
            <a:r>
              <a:rPr lang="en-US" i="1" dirty="0" smtClean="0"/>
              <a:t>t</a:t>
            </a:r>
            <a:r>
              <a:rPr lang="zh-CN" altLang="en-US" dirty="0" smtClean="0"/>
              <a:t>时刻的知识水平。</a:t>
            </a:r>
            <a:endParaRPr lang="en-US" altLang="zh-CN" dirty="0" smtClean="0"/>
          </a:p>
          <a:p>
            <a:pPr algn="just"/>
            <a:r>
              <a:rPr lang="zh-CN" altLang="en-US" dirty="0" smtClean="0"/>
              <a:t>在不考虑个体知识可以自我增长的情况时，模型主要反映的是网络知识的扩散效应，此时群体存在知识水平的上限，为此，当</a:t>
            </a:r>
            <a:r>
              <a:rPr lang="en-US" dirty="0" smtClean="0"/>
              <a:t>0.99</a:t>
            </a:r>
            <a:r>
              <a:rPr lang="zh-CN" altLang="en-US" dirty="0" smtClean="0"/>
              <a:t>＜</a:t>
            </a:r>
            <a:r>
              <a:rPr lang="en-US" i="1" dirty="0" err="1" smtClean="0"/>
              <a:t>l</a:t>
            </a:r>
            <a:r>
              <a:rPr lang="en-US" i="1" baseline="-25000" dirty="0" err="1" smtClean="0"/>
              <a:t>j,t</a:t>
            </a:r>
            <a:r>
              <a:rPr lang="zh-CN" altLang="en-US" dirty="0" smtClean="0"/>
              <a:t>／</a:t>
            </a:r>
            <a:r>
              <a:rPr lang="en-US" i="1" dirty="0" err="1" smtClean="0"/>
              <a:t>l</a:t>
            </a:r>
            <a:r>
              <a:rPr lang="en-US" i="1" baseline="-25000" dirty="0" err="1" smtClean="0"/>
              <a:t>i,t</a:t>
            </a:r>
            <a:r>
              <a:rPr lang="zh-CN" altLang="en-US" dirty="0" smtClean="0"/>
              <a:t>＜</a:t>
            </a:r>
            <a:r>
              <a:rPr lang="en-US" dirty="0" smtClean="0"/>
              <a:t>1.01</a:t>
            </a:r>
            <a:r>
              <a:rPr lang="zh-CN" altLang="en-US" dirty="0" smtClean="0"/>
              <a:t>时，近似认为两个个体的知识水平相等，这样可保证群体最终的知识水平收敛于某一个极限值。在考虑个体知识可以自我增长的情况时，取消知识水平上限的设置，个体知识的自我增长采用下式表示：</a:t>
            </a:r>
          </a:p>
        </p:txBody>
      </p:sp>
      <p:sp>
        <p:nvSpPr>
          <p:cNvPr id="4" name="标题 1"/>
          <p:cNvSpPr>
            <a:spLocks noGrp="1"/>
          </p:cNvSpPr>
          <p:nvPr>
            <p:ph type="title"/>
          </p:nvPr>
        </p:nvSpPr>
        <p:spPr/>
        <p:txBody>
          <a:bodyPr/>
          <a:lstStyle/>
          <a:p>
            <a:pPr>
              <a:defRPr/>
            </a:pPr>
            <a:r>
              <a:rPr lang="en-US" dirty="0" smtClean="0"/>
              <a:t>4.4.3  </a:t>
            </a:r>
            <a:r>
              <a:rPr lang="zh-CN" altLang="en-US" dirty="0" smtClean="0"/>
              <a:t>复杂网络上的知识传播</a:t>
            </a: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4.4.3  </a:t>
            </a:r>
            <a:r>
              <a:rPr lang="zh-CN" altLang="en-US" dirty="0" smtClean="0"/>
              <a:t>复杂网络上的知识传播</a:t>
            </a:r>
            <a:endParaRPr lang="zh-CN" altLang="en-US" dirty="0"/>
          </a:p>
        </p:txBody>
      </p:sp>
      <p:sp>
        <p:nvSpPr>
          <p:cNvPr id="3" name="内容占位符 2"/>
          <p:cNvSpPr>
            <a:spLocks noGrp="1"/>
          </p:cNvSpPr>
          <p:nvPr>
            <p:ph sz="quarter" idx="1"/>
          </p:nvPr>
        </p:nvSpPr>
        <p:spPr>
          <a:xfrm>
            <a:off x="457200" y="2000240"/>
            <a:ext cx="7467600" cy="4473712"/>
          </a:xfrm>
        </p:spPr>
        <p:txBody>
          <a:bodyPr/>
          <a:lstStyle/>
          <a:p>
            <a:pPr algn="just"/>
            <a:r>
              <a:rPr lang="zh-CN" altLang="en-US" dirty="0" smtClean="0"/>
              <a:t>在</a:t>
            </a:r>
            <a:r>
              <a:rPr lang="en-US" i="1" dirty="0" smtClean="0"/>
              <a:t>t</a:t>
            </a:r>
            <a:r>
              <a:rPr lang="zh-CN" altLang="en-US" dirty="0" smtClean="0"/>
              <a:t>时刻，网络的平均知识水平</a:t>
            </a:r>
            <a:r>
              <a:rPr lang="en-US" i="1" dirty="0" smtClean="0"/>
              <a:t>µ</a:t>
            </a:r>
            <a:r>
              <a:rPr lang="en-US" i="1" baseline="-25000" dirty="0" smtClean="0"/>
              <a:t>t</a:t>
            </a:r>
            <a:r>
              <a:rPr lang="zh-CN" altLang="en-US" dirty="0" smtClean="0"/>
              <a:t>为：</a:t>
            </a:r>
            <a:endParaRPr lang="en-US" altLang="zh-CN" dirty="0" smtClean="0"/>
          </a:p>
          <a:p>
            <a:pPr algn="just"/>
            <a:r>
              <a:rPr lang="zh-CN" altLang="en-US" dirty="0" smtClean="0"/>
              <a:t>反映知识分布均匀程度的知识水平标准差：</a:t>
            </a:r>
            <a:endParaRPr lang="en-US" altLang="zh-CN" dirty="0" smtClean="0"/>
          </a:p>
          <a:p>
            <a:pPr algn="just"/>
            <a:r>
              <a:rPr lang="zh-CN" altLang="en-US" dirty="0" smtClean="0"/>
              <a:t>在其它条件相同的情况下，网络的随机化程度越大，网络中知识的扩散速度越快，知识的分布越均匀。</a:t>
            </a:r>
            <a:endParaRPr lang="en-US" altLang="zh-CN" dirty="0" smtClean="0"/>
          </a:p>
          <a:p>
            <a:pPr algn="just"/>
            <a:r>
              <a:rPr lang="zh-CN" altLang="en-US" dirty="0" smtClean="0"/>
              <a:t>但是，如果刻意地突出近邻环境的压力作用，对传播机制作一些变化，小世界特性立刻就能发挥出来。</a:t>
            </a:r>
            <a:endParaRPr lang="en-US" altLang="zh-CN" dirty="0" smtClean="0"/>
          </a:p>
          <a:p>
            <a:pPr algn="just"/>
            <a:r>
              <a:rPr lang="zh-CN" altLang="en-US" dirty="0" smtClean="0"/>
              <a:t>一般来说，人们期望集群在具有较快的知识传播速度的同时又保持一定的知识分布不均匀性，这样既能保持群体有高的综合能力，又可以保持群体内存在一定的竞争压力，有利于群体长久发展。</a:t>
            </a:r>
            <a:endParaRPr lang="zh-CN" altLang="en-US" dirty="0"/>
          </a:p>
        </p:txBody>
      </p:sp>
      <p:sp>
        <p:nvSpPr>
          <p:cNvPr id="1024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401" name="Object 1"/>
          <p:cNvGraphicFramePr>
            <a:graphicFrameLocks noChangeAspect="1"/>
          </p:cNvGraphicFramePr>
          <p:nvPr/>
        </p:nvGraphicFramePr>
        <p:xfrm>
          <a:off x="3357554" y="1571612"/>
          <a:ext cx="1658604" cy="428628"/>
        </p:xfrm>
        <a:graphic>
          <a:graphicData uri="http://schemas.openxmlformats.org/presentationml/2006/ole">
            <p:oleObj spid="_x0000_s102401" name="Equation" r:id="rId3" imgW="939392" imgH="241195" progId="Equation.DSMT4">
              <p:embed/>
            </p:oleObj>
          </a:graphicData>
        </a:graphic>
      </p:graphicFrame>
      <p:sp>
        <p:nvSpPr>
          <p:cNvPr id="1024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403" name="Object 3"/>
          <p:cNvGraphicFramePr>
            <a:graphicFrameLocks noChangeAspect="1"/>
          </p:cNvGraphicFramePr>
          <p:nvPr/>
        </p:nvGraphicFramePr>
        <p:xfrm>
          <a:off x="5715008" y="2071678"/>
          <a:ext cx="785818" cy="416722"/>
        </p:xfrm>
        <a:graphic>
          <a:graphicData uri="http://schemas.openxmlformats.org/presentationml/2006/ole">
            <p:oleObj spid="_x0000_s102403" name="Equation" r:id="rId4" imgW="698500" imgH="368300" progId="Equation.DSMT4">
              <p:embed/>
            </p:oleObj>
          </a:graphicData>
        </a:graphic>
      </p:graphicFrame>
      <p:sp>
        <p:nvSpPr>
          <p:cNvPr id="1024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405" name="Object 5"/>
          <p:cNvGraphicFramePr>
            <a:graphicFrameLocks noChangeAspect="1"/>
          </p:cNvGraphicFramePr>
          <p:nvPr/>
        </p:nvGraphicFramePr>
        <p:xfrm>
          <a:off x="6500826" y="2428868"/>
          <a:ext cx="1483478" cy="571504"/>
        </p:xfrm>
        <a:graphic>
          <a:graphicData uri="http://schemas.openxmlformats.org/presentationml/2006/ole">
            <p:oleObj spid="_x0000_s102405" name="Equation" r:id="rId5" imgW="1282700" imgH="495300" progId="Equation.DSMT4">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4.4.3  </a:t>
            </a:r>
            <a:r>
              <a:rPr lang="zh-CN" altLang="en-US" dirty="0" smtClean="0"/>
              <a:t>复杂网络上的知识传播</a:t>
            </a:r>
            <a:endParaRPr lang="zh-CN" altLang="en-US" dirty="0"/>
          </a:p>
        </p:txBody>
      </p:sp>
      <p:sp>
        <p:nvSpPr>
          <p:cNvPr id="3" name="内容占位符 2"/>
          <p:cNvSpPr>
            <a:spLocks noGrp="1"/>
          </p:cNvSpPr>
          <p:nvPr>
            <p:ph sz="quarter" idx="1"/>
          </p:nvPr>
        </p:nvSpPr>
        <p:spPr/>
        <p:txBody>
          <a:bodyPr/>
          <a:lstStyle/>
          <a:p>
            <a:r>
              <a:rPr lang="en-US" dirty="0" smtClean="0"/>
              <a:t>3</a:t>
            </a:r>
            <a:r>
              <a:rPr lang="zh-CN" altLang="en-US" dirty="0" smtClean="0"/>
              <a:t>． 基于信任机制的知识传播模型</a:t>
            </a:r>
            <a:endParaRPr lang="en-US" altLang="zh-CN" dirty="0" smtClean="0"/>
          </a:p>
          <a:p>
            <a:pPr algn="just"/>
            <a:r>
              <a:rPr lang="zh-CN" altLang="en-US" dirty="0" smtClean="0"/>
              <a:t>基于信任机制的复杂网络知识传播模型与</a:t>
            </a:r>
            <a:r>
              <a:rPr lang="en-US" dirty="0" smtClean="0"/>
              <a:t>Cowan</a:t>
            </a:r>
            <a:r>
              <a:rPr lang="zh-CN" altLang="en-US" dirty="0" smtClean="0"/>
              <a:t>模型不同的是引入了信任值，记作</a:t>
            </a:r>
            <a:r>
              <a:rPr lang="en-US" i="1" dirty="0" smtClean="0"/>
              <a:t>T</a:t>
            </a:r>
            <a:r>
              <a:rPr lang="zh-CN" altLang="en-US" dirty="0" smtClean="0"/>
              <a:t>。</a:t>
            </a:r>
            <a:r>
              <a:rPr lang="en-US" i="1" dirty="0" err="1" smtClean="0"/>
              <a:t>l</a:t>
            </a:r>
            <a:r>
              <a:rPr lang="en-US" i="1" baseline="-25000" dirty="0" err="1" smtClean="0"/>
              <a:t>i</a:t>
            </a:r>
            <a:r>
              <a:rPr lang="en-US" dirty="0" smtClean="0"/>
              <a:t>(</a:t>
            </a:r>
            <a:r>
              <a:rPr lang="en-US" i="1" dirty="0" smtClean="0"/>
              <a:t>t</a:t>
            </a:r>
            <a:r>
              <a:rPr lang="en-US" dirty="0" smtClean="0"/>
              <a:t>)</a:t>
            </a:r>
            <a:r>
              <a:rPr lang="zh-CN" altLang="en-US" dirty="0" smtClean="0"/>
              <a:t>和</a:t>
            </a:r>
            <a:r>
              <a:rPr lang="en-US" i="1" dirty="0" err="1" smtClean="0"/>
              <a:t>l</a:t>
            </a:r>
            <a:r>
              <a:rPr lang="en-US" i="1" baseline="-25000" dirty="0" err="1" smtClean="0"/>
              <a:t>j</a:t>
            </a:r>
            <a:r>
              <a:rPr lang="en-US" dirty="0" smtClean="0"/>
              <a:t>(</a:t>
            </a:r>
            <a:r>
              <a:rPr lang="en-US" i="1" dirty="0" smtClean="0"/>
              <a:t>t</a:t>
            </a:r>
            <a:r>
              <a:rPr lang="en-US" dirty="0" smtClean="0"/>
              <a:t>)</a:t>
            </a:r>
            <a:r>
              <a:rPr lang="zh-CN" altLang="en-US" dirty="0" smtClean="0"/>
              <a:t>分别表示节点</a:t>
            </a:r>
            <a:r>
              <a:rPr lang="en-US" dirty="0" smtClean="0"/>
              <a:t>v</a:t>
            </a:r>
            <a:r>
              <a:rPr lang="en-US" i="1" baseline="-25000" dirty="0" smtClean="0"/>
              <a:t>i</a:t>
            </a:r>
            <a:r>
              <a:rPr lang="zh-CN" altLang="en-US" dirty="0" smtClean="0"/>
              <a:t>和</a:t>
            </a:r>
            <a:r>
              <a:rPr lang="en-US" dirty="0" err="1" smtClean="0"/>
              <a:t>v</a:t>
            </a:r>
            <a:r>
              <a:rPr lang="en-US" i="1" baseline="-25000" dirty="0" err="1" smtClean="0"/>
              <a:t>j</a:t>
            </a:r>
            <a:r>
              <a:rPr lang="zh-CN" altLang="en-US" dirty="0" smtClean="0"/>
              <a:t>在</a:t>
            </a:r>
            <a:r>
              <a:rPr lang="en-US" i="1" dirty="0" smtClean="0"/>
              <a:t>t</a:t>
            </a:r>
            <a:r>
              <a:rPr lang="zh-CN" altLang="en-US" dirty="0" smtClean="0"/>
              <a:t>时刻知识水平。这样，组织中节点在进行知识传播过程中，不像货物交换那样简单直接，而是涉及到信任值的更新，信任值在不同节点的交互之间增加或减少，初始的信任值为认知型信任，经过一段时间交互累积的信任值为情感型信任；在此基础上，若该节点在该时刻进行基于信任值的知识传播。可以建立从</a:t>
            </a:r>
            <a:r>
              <a:rPr lang="en-US" i="1" dirty="0" smtClean="0"/>
              <a:t>t</a:t>
            </a:r>
            <a:r>
              <a:rPr lang="zh-CN" altLang="en-US" dirty="0" smtClean="0"/>
              <a:t>到</a:t>
            </a:r>
            <a:r>
              <a:rPr lang="en-US" i="1" dirty="0" smtClean="0"/>
              <a:t>t</a:t>
            </a:r>
            <a:r>
              <a:rPr lang="zh-CN" altLang="en-US" dirty="0" smtClean="0"/>
              <a:t>＋</a:t>
            </a:r>
            <a:r>
              <a:rPr lang="en-US" dirty="0" smtClean="0"/>
              <a:t>1</a:t>
            </a:r>
            <a:r>
              <a:rPr lang="zh-CN" altLang="en-US" dirty="0" smtClean="0"/>
              <a:t>时间段的知识水平函数，传播后的知识水平变为：</a:t>
            </a:r>
            <a:endParaRPr lang="zh-CN" altLang="en-US" dirty="0"/>
          </a:p>
        </p:txBody>
      </p:sp>
      <p:sp>
        <p:nvSpPr>
          <p:cNvPr id="1146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4689" name="Object 1"/>
          <p:cNvGraphicFramePr>
            <a:graphicFrameLocks noChangeAspect="1"/>
          </p:cNvGraphicFramePr>
          <p:nvPr/>
        </p:nvGraphicFramePr>
        <p:xfrm>
          <a:off x="3214677" y="5357826"/>
          <a:ext cx="3841615" cy="1214446"/>
        </p:xfrm>
        <a:graphic>
          <a:graphicData uri="http://schemas.openxmlformats.org/presentationml/2006/ole">
            <p:oleObj spid="_x0000_s114689" name="Equation" r:id="rId3" imgW="3289300" imgH="1041400" progId="Equation.DSMT4">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4.4.3  </a:t>
            </a:r>
            <a:r>
              <a:rPr lang="zh-CN" altLang="en-US" dirty="0" smtClean="0"/>
              <a:t>复杂网络上的知识传播</a:t>
            </a:r>
            <a:endParaRPr lang="zh-CN" altLang="en-US" dirty="0"/>
          </a:p>
        </p:txBody>
      </p:sp>
      <p:sp>
        <p:nvSpPr>
          <p:cNvPr id="3" name="内容占位符 2"/>
          <p:cNvSpPr>
            <a:spLocks noGrp="1"/>
          </p:cNvSpPr>
          <p:nvPr>
            <p:ph sz="quarter" idx="1"/>
          </p:nvPr>
        </p:nvSpPr>
        <p:spPr/>
        <p:txBody>
          <a:bodyPr/>
          <a:lstStyle/>
          <a:p>
            <a:pPr algn="just"/>
            <a:r>
              <a:rPr lang="zh-CN" altLang="en-US" dirty="0" smtClean="0"/>
              <a:t>信任值变为：</a:t>
            </a:r>
            <a:endParaRPr lang="en-US" altLang="zh-CN" dirty="0" smtClean="0"/>
          </a:p>
          <a:p>
            <a:pPr algn="just"/>
            <a:r>
              <a:rPr lang="zh-CN" altLang="en-US" dirty="0" smtClean="0"/>
              <a:t>式中，</a:t>
            </a:r>
            <a:r>
              <a:rPr lang="en-US" i="1" dirty="0" smtClean="0"/>
              <a:t>α</a:t>
            </a:r>
            <a:r>
              <a:rPr lang="zh-CN" altLang="en-US" dirty="0" smtClean="0"/>
              <a:t>和</a:t>
            </a:r>
            <a:r>
              <a:rPr lang="en-US" i="1" dirty="0" smtClean="0"/>
              <a:t>β</a:t>
            </a:r>
            <a:r>
              <a:rPr lang="zh-CN" altLang="en-US" dirty="0" smtClean="0"/>
              <a:t>表示认知型信任值和情感型信任值所占的比重，</a:t>
            </a:r>
            <a:r>
              <a:rPr lang="en-US" dirty="0" smtClean="0"/>
              <a:t>0</a:t>
            </a:r>
            <a:r>
              <a:rPr lang="zh-CN" altLang="en-US" dirty="0" smtClean="0"/>
              <a:t>＜</a:t>
            </a:r>
            <a:r>
              <a:rPr lang="en-US" i="1" dirty="0" smtClean="0"/>
              <a:t>α</a:t>
            </a:r>
            <a:r>
              <a:rPr lang="zh-CN" altLang="en-US" dirty="0" smtClean="0"/>
              <a:t>，</a:t>
            </a:r>
            <a:r>
              <a:rPr lang="en-US" i="1" dirty="0" smtClean="0"/>
              <a:t>β</a:t>
            </a:r>
            <a:r>
              <a:rPr lang="zh-CN" altLang="en-US" dirty="0" smtClean="0"/>
              <a:t>＜</a:t>
            </a:r>
            <a:r>
              <a:rPr lang="en-US" dirty="0" smtClean="0"/>
              <a:t>1</a:t>
            </a:r>
            <a:r>
              <a:rPr lang="zh-CN" altLang="en-US" dirty="0" smtClean="0"/>
              <a:t>；</a:t>
            </a:r>
            <a:r>
              <a:rPr lang="en-US" i="1" dirty="0" smtClean="0"/>
              <a:t>α</a:t>
            </a:r>
            <a:r>
              <a:rPr lang="zh-CN" altLang="en-US" dirty="0" smtClean="0"/>
              <a:t>＜</a:t>
            </a:r>
            <a:r>
              <a:rPr lang="en-US" i="1" dirty="0" smtClean="0"/>
              <a:t>β</a:t>
            </a:r>
            <a:r>
              <a:rPr lang="zh-CN" altLang="en-US" dirty="0" smtClean="0"/>
              <a:t>确保复杂网络中知识传播先基于认知型信任，后通过频繁互动产生情感性信任，而且情感型信任对知识传播的贡献高于认知型信任对知识传播的贡献。</a:t>
            </a:r>
            <a:r>
              <a:rPr lang="en-US" i="1" dirty="0" err="1" smtClean="0"/>
              <a:t>c</a:t>
            </a:r>
            <a:r>
              <a:rPr lang="en-US" i="1" baseline="-25000" dirty="0" err="1" smtClean="0"/>
              <a:t>i</a:t>
            </a:r>
            <a:r>
              <a:rPr lang="en-US" altLang="zh-CN" dirty="0" smtClean="0"/>
              <a:t>(</a:t>
            </a:r>
            <a:r>
              <a:rPr lang="en-US" i="1" dirty="0" smtClean="0"/>
              <a:t>t</a:t>
            </a:r>
            <a:r>
              <a:rPr lang="en-US" altLang="zh-CN" dirty="0" smtClean="0"/>
              <a:t>)</a:t>
            </a:r>
            <a:r>
              <a:rPr lang="zh-CN" altLang="en-US" dirty="0" smtClean="0"/>
              <a:t>表示节点间的利益，取值为</a:t>
            </a:r>
            <a:r>
              <a:rPr lang="en-US" altLang="zh-CN" dirty="0" smtClean="0"/>
              <a:t>±</a:t>
            </a:r>
            <a:r>
              <a:rPr lang="en-US" dirty="0" smtClean="0"/>
              <a:t>1</a:t>
            </a:r>
            <a:r>
              <a:rPr lang="en-US" altLang="zh-CN" dirty="0" smtClean="0"/>
              <a:t>(</a:t>
            </a:r>
            <a:r>
              <a:rPr lang="zh-CN" altLang="en-US" dirty="0" smtClean="0"/>
              <a:t>正的表示利益无冲突，否则表示利益有冲突</a:t>
            </a:r>
            <a:r>
              <a:rPr lang="en-US" altLang="zh-CN" dirty="0" smtClean="0"/>
              <a:t>)</a:t>
            </a:r>
            <a:r>
              <a:rPr lang="zh-CN" altLang="en-US" dirty="0" smtClean="0"/>
              <a:t>。</a:t>
            </a:r>
            <a:r>
              <a:rPr lang="en-US" i="1" dirty="0" err="1" smtClean="0"/>
              <a:t>d</a:t>
            </a:r>
            <a:r>
              <a:rPr lang="en-US" i="1" baseline="-25000" dirty="0" err="1" smtClean="0"/>
              <a:t>i</a:t>
            </a:r>
            <a:r>
              <a:rPr lang="en-US" altLang="zh-CN" dirty="0" smtClean="0"/>
              <a:t>(</a:t>
            </a:r>
            <a:r>
              <a:rPr lang="en-US" i="1" dirty="0" smtClean="0"/>
              <a:t>t</a:t>
            </a:r>
            <a:r>
              <a:rPr lang="en-US" altLang="zh-CN" dirty="0" smtClean="0"/>
              <a:t>)</a:t>
            </a:r>
            <a:r>
              <a:rPr lang="zh-CN" altLang="en-US" dirty="0" smtClean="0"/>
              <a:t>表示节点的能力和社会相似性，用节点间最短路径表示。网络的平均知识水平为：</a:t>
            </a:r>
            <a:endParaRPr lang="en-US" altLang="zh-CN" dirty="0" smtClean="0"/>
          </a:p>
          <a:p>
            <a:pPr algn="just"/>
            <a:r>
              <a:rPr lang="zh-CN" altLang="en-US" dirty="0" smtClean="0"/>
              <a:t>网络平均信任值为：</a:t>
            </a:r>
            <a:endParaRPr lang="en-US" altLang="zh-CN" dirty="0" smtClean="0"/>
          </a:p>
          <a:p>
            <a:pPr algn="just"/>
            <a:r>
              <a:rPr lang="zh-CN" altLang="en-US" dirty="0" smtClean="0"/>
              <a:t>结论：节点之间信任值高、网络的平均知识水平高时，知识传播效率越高，即知识传播更加容易。</a:t>
            </a:r>
            <a:endParaRPr lang="en-US" altLang="zh-CN" dirty="0" smtClean="0"/>
          </a:p>
          <a:p>
            <a:pPr algn="just"/>
            <a:endParaRPr lang="zh-CN" altLang="en-US" dirty="0"/>
          </a:p>
        </p:txBody>
      </p:sp>
      <p:sp>
        <p:nvSpPr>
          <p:cNvPr id="1136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3665" name="Object 1"/>
          <p:cNvGraphicFramePr>
            <a:graphicFrameLocks noChangeAspect="1"/>
          </p:cNvGraphicFramePr>
          <p:nvPr/>
        </p:nvGraphicFramePr>
        <p:xfrm>
          <a:off x="2571736" y="1500174"/>
          <a:ext cx="3586188" cy="642942"/>
        </p:xfrm>
        <a:graphic>
          <a:graphicData uri="http://schemas.openxmlformats.org/presentationml/2006/ole">
            <p:oleObj spid="_x0000_s113665" name="Equation" r:id="rId3" imgW="2641600" imgH="469900" progId="Equation.DSMT4">
              <p:embed/>
            </p:oleObj>
          </a:graphicData>
        </a:graphic>
      </p:graphicFrame>
      <p:sp>
        <p:nvSpPr>
          <p:cNvPr id="1136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3667" name="Object 3"/>
          <p:cNvGraphicFramePr>
            <a:graphicFrameLocks noChangeAspect="1"/>
          </p:cNvGraphicFramePr>
          <p:nvPr/>
        </p:nvGraphicFramePr>
        <p:xfrm>
          <a:off x="5572132" y="4643446"/>
          <a:ext cx="1071570" cy="432958"/>
        </p:xfrm>
        <a:graphic>
          <a:graphicData uri="http://schemas.openxmlformats.org/presentationml/2006/ole">
            <p:oleObj spid="_x0000_s113667" name="Equation" r:id="rId4" imgW="1040948" imgH="418918" progId="Equation.DSMT4">
              <p:embed/>
            </p:oleObj>
          </a:graphicData>
        </a:graphic>
      </p:graphicFrame>
      <p:sp>
        <p:nvSpPr>
          <p:cNvPr id="1136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3669" name="Object 5"/>
          <p:cNvGraphicFramePr>
            <a:graphicFrameLocks noChangeAspect="1"/>
          </p:cNvGraphicFramePr>
          <p:nvPr/>
        </p:nvGraphicFramePr>
        <p:xfrm>
          <a:off x="3428992" y="5072074"/>
          <a:ext cx="1143008" cy="448238"/>
        </p:xfrm>
        <a:graphic>
          <a:graphicData uri="http://schemas.openxmlformats.org/presentationml/2006/ole">
            <p:oleObj spid="_x0000_s113669" name="Equation" r:id="rId5" imgW="1079500" imgH="419100" progId="Equation.DSMT4">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  </a:t>
            </a:r>
            <a:r>
              <a:rPr lang="zh-CN" altLang="en-US" dirty="0" smtClean="0"/>
              <a:t>复杂网络上的数据包传递和拥塞控制</a:t>
            </a:r>
            <a:endParaRPr lang="zh-CN" altLang="en-US" dirty="0"/>
          </a:p>
        </p:txBody>
      </p:sp>
      <p:sp>
        <p:nvSpPr>
          <p:cNvPr id="3" name="内容占位符 2"/>
          <p:cNvSpPr>
            <a:spLocks noGrp="1"/>
          </p:cNvSpPr>
          <p:nvPr>
            <p:ph sz="quarter" idx="1"/>
          </p:nvPr>
        </p:nvSpPr>
        <p:spPr/>
        <p:txBody>
          <a:bodyPr/>
          <a:lstStyle/>
          <a:p>
            <a:pPr algn="just"/>
            <a:r>
              <a:rPr lang="zh-CN" altLang="en-US" dirty="0" smtClean="0"/>
              <a:t>本节关注另一类复杂网络上的传播动力学，即数据包在复杂网络中的传播问题，该过程满足物质或能量守恒。</a:t>
            </a:r>
            <a:endParaRPr lang="en-US" altLang="zh-CN" dirty="0" smtClean="0"/>
          </a:p>
          <a:p>
            <a:pPr algn="just"/>
            <a:r>
              <a:rPr lang="zh-CN" altLang="en-US" dirty="0" smtClean="0"/>
              <a:t>而在数据包传递问题上，人们主要关注通过改变数据包的传输路径来提高数据包的传输效率以及如何解决拥塞问题。</a:t>
            </a:r>
            <a:endParaRPr lang="en-US" altLang="zh-CN" dirty="0" smtClean="0"/>
          </a:p>
          <a:p>
            <a:pPr algn="just"/>
            <a:r>
              <a:rPr lang="zh-CN" altLang="en-US" dirty="0" smtClean="0"/>
              <a:t>本节首先介绍数据包传递的模型和路由策略，然后介绍解决拥塞的一些典型方法。</a:t>
            </a:r>
            <a:endParaRPr lang="en-US" dirty="0" smtClean="0"/>
          </a:p>
          <a:p>
            <a:pPr algn="just"/>
            <a:r>
              <a:rPr lang="en-US" dirty="0" smtClean="0"/>
              <a:t>4.5.1  </a:t>
            </a:r>
            <a:r>
              <a:rPr lang="zh-CN" altLang="en-US" dirty="0" smtClean="0"/>
              <a:t>复杂网络上的数据包传递模型</a:t>
            </a:r>
          </a:p>
          <a:p>
            <a:pPr algn="just"/>
            <a:r>
              <a:rPr lang="en-US" dirty="0" smtClean="0"/>
              <a:t>4.5.2  </a:t>
            </a:r>
            <a:r>
              <a:rPr lang="zh-CN" altLang="en-US" dirty="0" smtClean="0"/>
              <a:t>复杂网络上的数据包传递路由策略</a:t>
            </a:r>
          </a:p>
          <a:p>
            <a:pPr algn="just"/>
            <a:r>
              <a:rPr lang="en-US" dirty="0" smtClean="0"/>
              <a:t>4.5.3  </a:t>
            </a:r>
            <a:r>
              <a:rPr lang="zh-CN" altLang="en-US" dirty="0" smtClean="0"/>
              <a:t>复杂网络上的拥塞控制</a:t>
            </a:r>
          </a:p>
          <a:p>
            <a:pPr algn="just"/>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4.5.1  </a:t>
            </a:r>
            <a:r>
              <a:rPr lang="zh-CN" altLang="en-US" dirty="0" smtClean="0"/>
              <a:t>复杂网络上的数据包传递模型</a:t>
            </a:r>
            <a:endParaRPr lang="zh-CN" altLang="en-US" dirty="0"/>
          </a:p>
        </p:txBody>
      </p:sp>
      <p:sp>
        <p:nvSpPr>
          <p:cNvPr id="3" name="内容占位符 2"/>
          <p:cNvSpPr>
            <a:spLocks noGrp="1"/>
          </p:cNvSpPr>
          <p:nvPr>
            <p:ph sz="quarter" idx="1"/>
          </p:nvPr>
        </p:nvSpPr>
        <p:spPr>
          <a:xfrm>
            <a:off x="357158" y="1428736"/>
            <a:ext cx="7753352" cy="5045216"/>
          </a:xfrm>
        </p:spPr>
        <p:txBody>
          <a:bodyPr/>
          <a:lstStyle/>
          <a:p>
            <a:r>
              <a:rPr lang="en-US" dirty="0" smtClean="0"/>
              <a:t>1</a:t>
            </a:r>
            <a:r>
              <a:rPr lang="zh-CN" altLang="en-US" dirty="0" smtClean="0"/>
              <a:t>． 基于计算机网络的数据包产生率模型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lgn="just"/>
            <a:r>
              <a:rPr lang="zh-CN" altLang="en-US" dirty="0" smtClean="0"/>
              <a:t>图</a:t>
            </a:r>
            <a:r>
              <a:rPr lang="en-US" dirty="0" smtClean="0"/>
              <a:t>4.7</a:t>
            </a:r>
            <a:r>
              <a:rPr lang="en-US" altLang="zh-CN" dirty="0" smtClean="0"/>
              <a:t>(</a:t>
            </a:r>
            <a:r>
              <a:rPr lang="en-US" dirty="0" smtClean="0"/>
              <a:t>a</a:t>
            </a:r>
            <a:r>
              <a:rPr lang="en-US" altLang="zh-CN" dirty="0" smtClean="0"/>
              <a:t>)</a:t>
            </a:r>
            <a:r>
              <a:rPr lang="zh-CN" altLang="en-US" dirty="0" smtClean="0"/>
              <a:t>网络中的节点分为两类：边缘节点</a:t>
            </a:r>
            <a:r>
              <a:rPr lang="en-US" altLang="zh-CN" dirty="0" smtClean="0"/>
              <a:t>(</a:t>
            </a:r>
            <a:r>
              <a:rPr lang="zh-CN" altLang="en-US" dirty="0" smtClean="0"/>
              <a:t>方形</a:t>
            </a:r>
            <a:r>
              <a:rPr lang="en-US" altLang="zh-CN" dirty="0" smtClean="0"/>
              <a:t>)</a:t>
            </a:r>
            <a:r>
              <a:rPr lang="zh-CN" altLang="en-US" dirty="0" smtClean="0"/>
              <a:t>作为终端，负责产生和接收信息，内部节点</a:t>
            </a:r>
            <a:r>
              <a:rPr lang="en-US" altLang="zh-CN" dirty="0" smtClean="0"/>
              <a:t>(</a:t>
            </a:r>
            <a:r>
              <a:rPr lang="zh-CN" altLang="en-US" dirty="0" smtClean="0"/>
              <a:t>圆形</a:t>
            </a:r>
            <a:r>
              <a:rPr lang="en-US" altLang="zh-CN" dirty="0" smtClean="0"/>
              <a:t>)</a:t>
            </a:r>
            <a:r>
              <a:rPr lang="zh-CN" altLang="en-US" dirty="0" smtClean="0"/>
              <a:t>作为路由器，负责存储和传播信息。</a:t>
            </a:r>
            <a:r>
              <a:rPr lang="en-US" altLang="zh-CN" dirty="0" smtClean="0"/>
              <a:t>(</a:t>
            </a:r>
            <a:r>
              <a:rPr lang="en-US" dirty="0" smtClean="0"/>
              <a:t>b</a:t>
            </a:r>
            <a:r>
              <a:rPr lang="en-US" altLang="zh-CN" dirty="0" smtClean="0"/>
              <a:t>)</a:t>
            </a:r>
            <a:r>
              <a:rPr lang="zh-CN" altLang="en-US" dirty="0" smtClean="0"/>
              <a:t>网络中的节点分为两类：方形节点为终端，圆形节点为路由器。</a:t>
            </a:r>
            <a:r>
              <a:rPr lang="en-US" altLang="zh-CN" dirty="0" smtClean="0"/>
              <a:t>(</a:t>
            </a:r>
            <a:r>
              <a:rPr lang="en-US" dirty="0" smtClean="0"/>
              <a:t>c</a:t>
            </a:r>
            <a:r>
              <a:rPr lang="en-US" altLang="zh-CN" dirty="0" smtClean="0"/>
              <a:t>)</a:t>
            </a:r>
            <a:r>
              <a:rPr lang="zh-CN" altLang="en-US" dirty="0" smtClean="0"/>
              <a:t>中，网络中的节点既作为主机又作为路由器。</a:t>
            </a:r>
          </a:p>
          <a:p>
            <a:endParaRPr lang="zh-CN" altLang="en-US" dirty="0"/>
          </a:p>
        </p:txBody>
      </p:sp>
      <p:sp>
        <p:nvSpPr>
          <p:cNvPr id="111766" name="Rectangle 15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1617" name="Group 1"/>
          <p:cNvGrpSpPr>
            <a:grpSpLocks/>
          </p:cNvGrpSpPr>
          <p:nvPr/>
        </p:nvGrpSpPr>
        <p:grpSpPr bwMode="auto">
          <a:xfrm>
            <a:off x="2071670" y="2071678"/>
            <a:ext cx="5094288" cy="1593850"/>
            <a:chOff x="1149" y="7469"/>
            <a:chExt cx="8023" cy="2510"/>
          </a:xfrm>
        </p:grpSpPr>
        <p:sp>
          <p:nvSpPr>
            <p:cNvPr id="111765" name="Rectangle 149"/>
            <p:cNvSpPr>
              <a:spLocks noChangeArrowheads="1"/>
            </p:cNvSpPr>
            <p:nvPr/>
          </p:nvSpPr>
          <p:spPr bwMode="auto">
            <a:xfrm>
              <a:off x="1253"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64" name="Rectangle 148"/>
            <p:cNvSpPr>
              <a:spLocks noChangeArrowheads="1"/>
            </p:cNvSpPr>
            <p:nvPr/>
          </p:nvSpPr>
          <p:spPr bwMode="auto">
            <a:xfrm>
              <a:off x="1834"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63" name="Rectangle 147"/>
            <p:cNvSpPr>
              <a:spLocks noChangeArrowheads="1"/>
            </p:cNvSpPr>
            <p:nvPr/>
          </p:nvSpPr>
          <p:spPr bwMode="auto">
            <a:xfrm>
              <a:off x="2415"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62" name="Rectangle 146"/>
            <p:cNvSpPr>
              <a:spLocks noChangeArrowheads="1"/>
            </p:cNvSpPr>
            <p:nvPr/>
          </p:nvSpPr>
          <p:spPr bwMode="auto">
            <a:xfrm>
              <a:off x="2996"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61" name="Rectangle 145"/>
            <p:cNvSpPr>
              <a:spLocks noChangeArrowheads="1"/>
            </p:cNvSpPr>
            <p:nvPr/>
          </p:nvSpPr>
          <p:spPr bwMode="auto">
            <a:xfrm>
              <a:off x="1253"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60" name="Rectangle 144"/>
            <p:cNvSpPr>
              <a:spLocks noChangeArrowheads="1"/>
            </p:cNvSpPr>
            <p:nvPr/>
          </p:nvSpPr>
          <p:spPr bwMode="auto">
            <a:xfrm>
              <a:off x="1834"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59" name="Rectangle 143"/>
            <p:cNvSpPr>
              <a:spLocks noChangeArrowheads="1"/>
            </p:cNvSpPr>
            <p:nvPr/>
          </p:nvSpPr>
          <p:spPr bwMode="auto">
            <a:xfrm>
              <a:off x="2415"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58" name="Rectangle 142"/>
            <p:cNvSpPr>
              <a:spLocks noChangeArrowheads="1"/>
            </p:cNvSpPr>
            <p:nvPr/>
          </p:nvSpPr>
          <p:spPr bwMode="auto">
            <a:xfrm>
              <a:off x="2996"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57" name="Rectangle 141"/>
            <p:cNvSpPr>
              <a:spLocks noChangeArrowheads="1"/>
            </p:cNvSpPr>
            <p:nvPr/>
          </p:nvSpPr>
          <p:spPr bwMode="auto">
            <a:xfrm>
              <a:off x="1253"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56" name="Rectangle 140"/>
            <p:cNvSpPr>
              <a:spLocks noChangeArrowheads="1"/>
            </p:cNvSpPr>
            <p:nvPr/>
          </p:nvSpPr>
          <p:spPr bwMode="auto">
            <a:xfrm>
              <a:off x="1834"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55" name="Rectangle 139"/>
            <p:cNvSpPr>
              <a:spLocks noChangeArrowheads="1"/>
            </p:cNvSpPr>
            <p:nvPr/>
          </p:nvSpPr>
          <p:spPr bwMode="auto">
            <a:xfrm>
              <a:off x="2415"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54" name="Rectangle 138"/>
            <p:cNvSpPr>
              <a:spLocks noChangeArrowheads="1"/>
            </p:cNvSpPr>
            <p:nvPr/>
          </p:nvSpPr>
          <p:spPr bwMode="auto">
            <a:xfrm>
              <a:off x="2996"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53" name="Rectangle 137"/>
            <p:cNvSpPr>
              <a:spLocks noChangeArrowheads="1"/>
            </p:cNvSpPr>
            <p:nvPr/>
          </p:nvSpPr>
          <p:spPr bwMode="auto">
            <a:xfrm>
              <a:off x="1253"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52" name="Rectangle 136"/>
            <p:cNvSpPr>
              <a:spLocks noChangeArrowheads="1"/>
            </p:cNvSpPr>
            <p:nvPr/>
          </p:nvSpPr>
          <p:spPr bwMode="auto">
            <a:xfrm>
              <a:off x="1834"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51" name="Rectangle 135"/>
            <p:cNvSpPr>
              <a:spLocks noChangeArrowheads="1"/>
            </p:cNvSpPr>
            <p:nvPr/>
          </p:nvSpPr>
          <p:spPr bwMode="auto">
            <a:xfrm>
              <a:off x="2415"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50" name="Rectangle 134"/>
            <p:cNvSpPr>
              <a:spLocks noChangeArrowheads="1"/>
            </p:cNvSpPr>
            <p:nvPr/>
          </p:nvSpPr>
          <p:spPr bwMode="auto">
            <a:xfrm>
              <a:off x="2996"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49" name="Rectangle 133"/>
            <p:cNvSpPr>
              <a:spLocks noChangeArrowheads="1"/>
            </p:cNvSpPr>
            <p:nvPr/>
          </p:nvSpPr>
          <p:spPr bwMode="auto">
            <a:xfrm>
              <a:off x="4017"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48" name="Rectangle 132"/>
            <p:cNvSpPr>
              <a:spLocks noChangeArrowheads="1"/>
            </p:cNvSpPr>
            <p:nvPr/>
          </p:nvSpPr>
          <p:spPr bwMode="auto">
            <a:xfrm>
              <a:off x="4598"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47" name="Rectangle 131"/>
            <p:cNvSpPr>
              <a:spLocks noChangeArrowheads="1"/>
            </p:cNvSpPr>
            <p:nvPr/>
          </p:nvSpPr>
          <p:spPr bwMode="auto">
            <a:xfrm>
              <a:off x="5179"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46" name="Rectangle 130"/>
            <p:cNvSpPr>
              <a:spLocks noChangeArrowheads="1"/>
            </p:cNvSpPr>
            <p:nvPr/>
          </p:nvSpPr>
          <p:spPr bwMode="auto">
            <a:xfrm>
              <a:off x="5760"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45" name="Rectangle 129"/>
            <p:cNvSpPr>
              <a:spLocks noChangeArrowheads="1"/>
            </p:cNvSpPr>
            <p:nvPr/>
          </p:nvSpPr>
          <p:spPr bwMode="auto">
            <a:xfrm>
              <a:off x="4017"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44" name="Rectangle 128"/>
            <p:cNvSpPr>
              <a:spLocks noChangeArrowheads="1"/>
            </p:cNvSpPr>
            <p:nvPr/>
          </p:nvSpPr>
          <p:spPr bwMode="auto">
            <a:xfrm>
              <a:off x="4598"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43" name="Rectangle 127"/>
            <p:cNvSpPr>
              <a:spLocks noChangeArrowheads="1"/>
            </p:cNvSpPr>
            <p:nvPr/>
          </p:nvSpPr>
          <p:spPr bwMode="auto">
            <a:xfrm>
              <a:off x="5179"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42" name="Rectangle 126"/>
            <p:cNvSpPr>
              <a:spLocks noChangeArrowheads="1"/>
            </p:cNvSpPr>
            <p:nvPr/>
          </p:nvSpPr>
          <p:spPr bwMode="auto">
            <a:xfrm>
              <a:off x="5760"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41" name="Rectangle 125"/>
            <p:cNvSpPr>
              <a:spLocks noChangeArrowheads="1"/>
            </p:cNvSpPr>
            <p:nvPr/>
          </p:nvSpPr>
          <p:spPr bwMode="auto">
            <a:xfrm>
              <a:off x="4017"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40" name="Rectangle 124"/>
            <p:cNvSpPr>
              <a:spLocks noChangeArrowheads="1"/>
            </p:cNvSpPr>
            <p:nvPr/>
          </p:nvSpPr>
          <p:spPr bwMode="auto">
            <a:xfrm>
              <a:off x="4598"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39" name="Rectangle 123"/>
            <p:cNvSpPr>
              <a:spLocks noChangeArrowheads="1"/>
            </p:cNvSpPr>
            <p:nvPr/>
          </p:nvSpPr>
          <p:spPr bwMode="auto">
            <a:xfrm>
              <a:off x="5179"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38" name="Rectangle 122"/>
            <p:cNvSpPr>
              <a:spLocks noChangeArrowheads="1"/>
            </p:cNvSpPr>
            <p:nvPr/>
          </p:nvSpPr>
          <p:spPr bwMode="auto">
            <a:xfrm>
              <a:off x="5760"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37" name="Rectangle 121"/>
            <p:cNvSpPr>
              <a:spLocks noChangeArrowheads="1"/>
            </p:cNvSpPr>
            <p:nvPr/>
          </p:nvSpPr>
          <p:spPr bwMode="auto">
            <a:xfrm>
              <a:off x="4017"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36" name="Rectangle 120"/>
            <p:cNvSpPr>
              <a:spLocks noChangeArrowheads="1"/>
            </p:cNvSpPr>
            <p:nvPr/>
          </p:nvSpPr>
          <p:spPr bwMode="auto">
            <a:xfrm>
              <a:off x="4598"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35" name="Rectangle 119"/>
            <p:cNvSpPr>
              <a:spLocks noChangeArrowheads="1"/>
            </p:cNvSpPr>
            <p:nvPr/>
          </p:nvSpPr>
          <p:spPr bwMode="auto">
            <a:xfrm>
              <a:off x="5179"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34" name="Rectangle 118"/>
            <p:cNvSpPr>
              <a:spLocks noChangeArrowheads="1"/>
            </p:cNvSpPr>
            <p:nvPr/>
          </p:nvSpPr>
          <p:spPr bwMode="auto">
            <a:xfrm>
              <a:off x="5760"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33" name="Rectangle 117"/>
            <p:cNvSpPr>
              <a:spLocks noChangeArrowheads="1"/>
            </p:cNvSpPr>
            <p:nvPr/>
          </p:nvSpPr>
          <p:spPr bwMode="auto">
            <a:xfrm>
              <a:off x="6705"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32" name="Rectangle 116"/>
            <p:cNvSpPr>
              <a:spLocks noChangeArrowheads="1"/>
            </p:cNvSpPr>
            <p:nvPr/>
          </p:nvSpPr>
          <p:spPr bwMode="auto">
            <a:xfrm>
              <a:off x="7286"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31" name="Rectangle 115"/>
            <p:cNvSpPr>
              <a:spLocks noChangeArrowheads="1"/>
            </p:cNvSpPr>
            <p:nvPr/>
          </p:nvSpPr>
          <p:spPr bwMode="auto">
            <a:xfrm>
              <a:off x="7867"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30" name="Rectangle 114"/>
            <p:cNvSpPr>
              <a:spLocks noChangeArrowheads="1"/>
            </p:cNvSpPr>
            <p:nvPr/>
          </p:nvSpPr>
          <p:spPr bwMode="auto">
            <a:xfrm>
              <a:off x="8448" y="7542"/>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29" name="Rectangle 113"/>
            <p:cNvSpPr>
              <a:spLocks noChangeArrowheads="1"/>
            </p:cNvSpPr>
            <p:nvPr/>
          </p:nvSpPr>
          <p:spPr bwMode="auto">
            <a:xfrm>
              <a:off x="6705"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28" name="Rectangle 112"/>
            <p:cNvSpPr>
              <a:spLocks noChangeArrowheads="1"/>
            </p:cNvSpPr>
            <p:nvPr/>
          </p:nvSpPr>
          <p:spPr bwMode="auto">
            <a:xfrm>
              <a:off x="7286"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27" name="Rectangle 111"/>
            <p:cNvSpPr>
              <a:spLocks noChangeArrowheads="1"/>
            </p:cNvSpPr>
            <p:nvPr/>
          </p:nvSpPr>
          <p:spPr bwMode="auto">
            <a:xfrm>
              <a:off x="7867"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26" name="Rectangle 110"/>
            <p:cNvSpPr>
              <a:spLocks noChangeArrowheads="1"/>
            </p:cNvSpPr>
            <p:nvPr/>
          </p:nvSpPr>
          <p:spPr bwMode="auto">
            <a:xfrm>
              <a:off x="8448" y="8123"/>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25" name="Rectangle 109"/>
            <p:cNvSpPr>
              <a:spLocks noChangeArrowheads="1"/>
            </p:cNvSpPr>
            <p:nvPr/>
          </p:nvSpPr>
          <p:spPr bwMode="auto">
            <a:xfrm>
              <a:off x="6705"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24" name="Rectangle 108"/>
            <p:cNvSpPr>
              <a:spLocks noChangeArrowheads="1"/>
            </p:cNvSpPr>
            <p:nvPr/>
          </p:nvSpPr>
          <p:spPr bwMode="auto">
            <a:xfrm>
              <a:off x="7286"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23" name="Rectangle 107"/>
            <p:cNvSpPr>
              <a:spLocks noChangeArrowheads="1"/>
            </p:cNvSpPr>
            <p:nvPr/>
          </p:nvSpPr>
          <p:spPr bwMode="auto">
            <a:xfrm>
              <a:off x="7867"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22" name="Rectangle 106"/>
            <p:cNvSpPr>
              <a:spLocks noChangeArrowheads="1"/>
            </p:cNvSpPr>
            <p:nvPr/>
          </p:nvSpPr>
          <p:spPr bwMode="auto">
            <a:xfrm>
              <a:off x="8448" y="8704"/>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21" name="Rectangle 105"/>
            <p:cNvSpPr>
              <a:spLocks noChangeArrowheads="1"/>
            </p:cNvSpPr>
            <p:nvPr/>
          </p:nvSpPr>
          <p:spPr bwMode="auto">
            <a:xfrm>
              <a:off x="6705"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20" name="Rectangle 104"/>
            <p:cNvSpPr>
              <a:spLocks noChangeArrowheads="1"/>
            </p:cNvSpPr>
            <p:nvPr/>
          </p:nvSpPr>
          <p:spPr bwMode="auto">
            <a:xfrm>
              <a:off x="7286"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19" name="Rectangle 103"/>
            <p:cNvSpPr>
              <a:spLocks noChangeArrowheads="1"/>
            </p:cNvSpPr>
            <p:nvPr/>
          </p:nvSpPr>
          <p:spPr bwMode="auto">
            <a:xfrm>
              <a:off x="7867"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18" name="Rectangle 102"/>
            <p:cNvSpPr>
              <a:spLocks noChangeArrowheads="1"/>
            </p:cNvSpPr>
            <p:nvPr/>
          </p:nvSpPr>
          <p:spPr bwMode="auto">
            <a:xfrm>
              <a:off x="8448" y="9285"/>
              <a:ext cx="581" cy="5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17" name="Rectangle 101"/>
            <p:cNvSpPr>
              <a:spLocks noChangeArrowheads="1"/>
            </p:cNvSpPr>
            <p:nvPr/>
          </p:nvSpPr>
          <p:spPr bwMode="auto">
            <a:xfrm>
              <a:off x="1736"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16" name="Rectangle 100"/>
            <p:cNvSpPr>
              <a:spLocks noChangeArrowheads="1"/>
            </p:cNvSpPr>
            <p:nvPr/>
          </p:nvSpPr>
          <p:spPr bwMode="auto">
            <a:xfrm>
              <a:off x="1149"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15" name="Rectangle 99"/>
            <p:cNvSpPr>
              <a:spLocks noChangeArrowheads="1"/>
            </p:cNvSpPr>
            <p:nvPr/>
          </p:nvSpPr>
          <p:spPr bwMode="auto">
            <a:xfrm>
              <a:off x="2324"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14" name="Rectangle 98"/>
            <p:cNvSpPr>
              <a:spLocks noChangeArrowheads="1"/>
            </p:cNvSpPr>
            <p:nvPr/>
          </p:nvSpPr>
          <p:spPr bwMode="auto">
            <a:xfrm>
              <a:off x="3500"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13" name="Rectangle 97"/>
            <p:cNvSpPr>
              <a:spLocks noChangeArrowheads="1"/>
            </p:cNvSpPr>
            <p:nvPr/>
          </p:nvSpPr>
          <p:spPr bwMode="auto">
            <a:xfrm>
              <a:off x="2912"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12" name="Rectangle 96"/>
            <p:cNvSpPr>
              <a:spLocks noChangeArrowheads="1"/>
            </p:cNvSpPr>
            <p:nvPr/>
          </p:nvSpPr>
          <p:spPr bwMode="auto">
            <a:xfrm>
              <a:off x="1149" y="802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11" name="Rectangle 95"/>
            <p:cNvSpPr>
              <a:spLocks noChangeArrowheads="1"/>
            </p:cNvSpPr>
            <p:nvPr/>
          </p:nvSpPr>
          <p:spPr bwMode="auto">
            <a:xfrm>
              <a:off x="3500" y="802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10" name="Rectangle 94"/>
            <p:cNvSpPr>
              <a:spLocks noChangeArrowheads="1"/>
            </p:cNvSpPr>
            <p:nvPr/>
          </p:nvSpPr>
          <p:spPr bwMode="auto">
            <a:xfrm>
              <a:off x="1149" y="861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09" name="Rectangle 93"/>
            <p:cNvSpPr>
              <a:spLocks noChangeArrowheads="1"/>
            </p:cNvSpPr>
            <p:nvPr/>
          </p:nvSpPr>
          <p:spPr bwMode="auto">
            <a:xfrm>
              <a:off x="3500" y="861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08" name="Rectangle 92"/>
            <p:cNvSpPr>
              <a:spLocks noChangeArrowheads="1"/>
            </p:cNvSpPr>
            <p:nvPr/>
          </p:nvSpPr>
          <p:spPr bwMode="auto">
            <a:xfrm>
              <a:off x="1149" y="9196"/>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07" name="Rectangle 91"/>
            <p:cNvSpPr>
              <a:spLocks noChangeArrowheads="1"/>
            </p:cNvSpPr>
            <p:nvPr/>
          </p:nvSpPr>
          <p:spPr bwMode="auto">
            <a:xfrm>
              <a:off x="3500" y="9196"/>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06" name="Rectangle 90"/>
            <p:cNvSpPr>
              <a:spLocks noChangeArrowheads="1"/>
            </p:cNvSpPr>
            <p:nvPr/>
          </p:nvSpPr>
          <p:spPr bwMode="auto">
            <a:xfrm>
              <a:off x="1736"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05" name="Rectangle 89"/>
            <p:cNvSpPr>
              <a:spLocks noChangeArrowheads="1"/>
            </p:cNvSpPr>
            <p:nvPr/>
          </p:nvSpPr>
          <p:spPr bwMode="auto">
            <a:xfrm>
              <a:off x="1149"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04" name="Rectangle 88"/>
            <p:cNvSpPr>
              <a:spLocks noChangeArrowheads="1"/>
            </p:cNvSpPr>
            <p:nvPr/>
          </p:nvSpPr>
          <p:spPr bwMode="auto">
            <a:xfrm>
              <a:off x="2324"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03" name="Rectangle 87"/>
            <p:cNvSpPr>
              <a:spLocks noChangeArrowheads="1"/>
            </p:cNvSpPr>
            <p:nvPr/>
          </p:nvSpPr>
          <p:spPr bwMode="auto">
            <a:xfrm>
              <a:off x="3500"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02" name="Rectangle 86"/>
            <p:cNvSpPr>
              <a:spLocks noChangeArrowheads="1"/>
            </p:cNvSpPr>
            <p:nvPr/>
          </p:nvSpPr>
          <p:spPr bwMode="auto">
            <a:xfrm>
              <a:off x="2912"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01" name="Rectangle 85"/>
            <p:cNvSpPr>
              <a:spLocks noChangeArrowheads="1"/>
            </p:cNvSpPr>
            <p:nvPr/>
          </p:nvSpPr>
          <p:spPr bwMode="auto">
            <a:xfrm>
              <a:off x="7195"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700" name="Rectangle 84"/>
            <p:cNvSpPr>
              <a:spLocks noChangeArrowheads="1"/>
            </p:cNvSpPr>
            <p:nvPr/>
          </p:nvSpPr>
          <p:spPr bwMode="auto">
            <a:xfrm>
              <a:off x="6608"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99" name="Rectangle 83"/>
            <p:cNvSpPr>
              <a:spLocks noChangeArrowheads="1"/>
            </p:cNvSpPr>
            <p:nvPr/>
          </p:nvSpPr>
          <p:spPr bwMode="auto">
            <a:xfrm>
              <a:off x="7783"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98" name="Rectangle 82"/>
            <p:cNvSpPr>
              <a:spLocks noChangeArrowheads="1"/>
            </p:cNvSpPr>
            <p:nvPr/>
          </p:nvSpPr>
          <p:spPr bwMode="auto">
            <a:xfrm>
              <a:off x="8959"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97" name="Rectangle 81"/>
            <p:cNvSpPr>
              <a:spLocks noChangeArrowheads="1"/>
            </p:cNvSpPr>
            <p:nvPr/>
          </p:nvSpPr>
          <p:spPr bwMode="auto">
            <a:xfrm>
              <a:off x="8371"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96" name="Rectangle 80"/>
            <p:cNvSpPr>
              <a:spLocks noChangeArrowheads="1"/>
            </p:cNvSpPr>
            <p:nvPr/>
          </p:nvSpPr>
          <p:spPr bwMode="auto">
            <a:xfrm>
              <a:off x="7195" y="802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95" name="Rectangle 79"/>
            <p:cNvSpPr>
              <a:spLocks noChangeArrowheads="1"/>
            </p:cNvSpPr>
            <p:nvPr/>
          </p:nvSpPr>
          <p:spPr bwMode="auto">
            <a:xfrm>
              <a:off x="6608" y="802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94" name="Rectangle 78"/>
            <p:cNvSpPr>
              <a:spLocks noChangeArrowheads="1"/>
            </p:cNvSpPr>
            <p:nvPr/>
          </p:nvSpPr>
          <p:spPr bwMode="auto">
            <a:xfrm>
              <a:off x="7783" y="802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93" name="Rectangle 77"/>
            <p:cNvSpPr>
              <a:spLocks noChangeArrowheads="1"/>
            </p:cNvSpPr>
            <p:nvPr/>
          </p:nvSpPr>
          <p:spPr bwMode="auto">
            <a:xfrm>
              <a:off x="8959" y="802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92" name="Rectangle 76"/>
            <p:cNvSpPr>
              <a:spLocks noChangeArrowheads="1"/>
            </p:cNvSpPr>
            <p:nvPr/>
          </p:nvSpPr>
          <p:spPr bwMode="auto">
            <a:xfrm>
              <a:off x="8371" y="802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91" name="Rectangle 75"/>
            <p:cNvSpPr>
              <a:spLocks noChangeArrowheads="1"/>
            </p:cNvSpPr>
            <p:nvPr/>
          </p:nvSpPr>
          <p:spPr bwMode="auto">
            <a:xfrm>
              <a:off x="7195" y="861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90" name="Rectangle 74"/>
            <p:cNvSpPr>
              <a:spLocks noChangeArrowheads="1"/>
            </p:cNvSpPr>
            <p:nvPr/>
          </p:nvSpPr>
          <p:spPr bwMode="auto">
            <a:xfrm>
              <a:off x="6608" y="861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89" name="Rectangle 73"/>
            <p:cNvSpPr>
              <a:spLocks noChangeArrowheads="1"/>
            </p:cNvSpPr>
            <p:nvPr/>
          </p:nvSpPr>
          <p:spPr bwMode="auto">
            <a:xfrm>
              <a:off x="7783" y="861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88" name="Rectangle 72"/>
            <p:cNvSpPr>
              <a:spLocks noChangeArrowheads="1"/>
            </p:cNvSpPr>
            <p:nvPr/>
          </p:nvSpPr>
          <p:spPr bwMode="auto">
            <a:xfrm>
              <a:off x="8959" y="861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87" name="Rectangle 71"/>
            <p:cNvSpPr>
              <a:spLocks noChangeArrowheads="1"/>
            </p:cNvSpPr>
            <p:nvPr/>
          </p:nvSpPr>
          <p:spPr bwMode="auto">
            <a:xfrm>
              <a:off x="8371" y="861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86" name="Rectangle 70"/>
            <p:cNvSpPr>
              <a:spLocks noChangeArrowheads="1"/>
            </p:cNvSpPr>
            <p:nvPr/>
          </p:nvSpPr>
          <p:spPr bwMode="auto">
            <a:xfrm>
              <a:off x="7195" y="9196"/>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85" name="Rectangle 69"/>
            <p:cNvSpPr>
              <a:spLocks noChangeArrowheads="1"/>
            </p:cNvSpPr>
            <p:nvPr/>
          </p:nvSpPr>
          <p:spPr bwMode="auto">
            <a:xfrm>
              <a:off x="6608" y="9196"/>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84" name="Rectangle 68"/>
            <p:cNvSpPr>
              <a:spLocks noChangeArrowheads="1"/>
            </p:cNvSpPr>
            <p:nvPr/>
          </p:nvSpPr>
          <p:spPr bwMode="auto">
            <a:xfrm>
              <a:off x="7783" y="9196"/>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83" name="Rectangle 67"/>
            <p:cNvSpPr>
              <a:spLocks noChangeArrowheads="1"/>
            </p:cNvSpPr>
            <p:nvPr/>
          </p:nvSpPr>
          <p:spPr bwMode="auto">
            <a:xfrm>
              <a:off x="8959" y="9196"/>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82" name="Rectangle 66"/>
            <p:cNvSpPr>
              <a:spLocks noChangeArrowheads="1"/>
            </p:cNvSpPr>
            <p:nvPr/>
          </p:nvSpPr>
          <p:spPr bwMode="auto">
            <a:xfrm>
              <a:off x="8371" y="9196"/>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81" name="Rectangle 65"/>
            <p:cNvSpPr>
              <a:spLocks noChangeArrowheads="1"/>
            </p:cNvSpPr>
            <p:nvPr/>
          </p:nvSpPr>
          <p:spPr bwMode="auto">
            <a:xfrm>
              <a:off x="7195"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80" name="Rectangle 64"/>
            <p:cNvSpPr>
              <a:spLocks noChangeArrowheads="1"/>
            </p:cNvSpPr>
            <p:nvPr/>
          </p:nvSpPr>
          <p:spPr bwMode="auto">
            <a:xfrm>
              <a:off x="6608"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79" name="Rectangle 63"/>
            <p:cNvSpPr>
              <a:spLocks noChangeArrowheads="1"/>
            </p:cNvSpPr>
            <p:nvPr/>
          </p:nvSpPr>
          <p:spPr bwMode="auto">
            <a:xfrm>
              <a:off x="7783"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78" name="Rectangle 62"/>
            <p:cNvSpPr>
              <a:spLocks noChangeArrowheads="1"/>
            </p:cNvSpPr>
            <p:nvPr/>
          </p:nvSpPr>
          <p:spPr bwMode="auto">
            <a:xfrm>
              <a:off x="8959"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77" name="Rectangle 61"/>
            <p:cNvSpPr>
              <a:spLocks noChangeArrowheads="1"/>
            </p:cNvSpPr>
            <p:nvPr/>
          </p:nvSpPr>
          <p:spPr bwMode="auto">
            <a:xfrm>
              <a:off x="8371"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76" name="Oval 60" descr="浅色上对角线"/>
            <p:cNvSpPr>
              <a:spLocks noChangeArrowheads="1"/>
            </p:cNvSpPr>
            <p:nvPr/>
          </p:nvSpPr>
          <p:spPr bwMode="auto">
            <a:xfrm>
              <a:off x="6675" y="7512"/>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75" name="Oval 59" descr="浅色上对角线"/>
            <p:cNvSpPr>
              <a:spLocks noChangeArrowheads="1"/>
            </p:cNvSpPr>
            <p:nvPr/>
          </p:nvSpPr>
          <p:spPr bwMode="auto">
            <a:xfrm>
              <a:off x="7263" y="7512"/>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74" name="Oval 58" descr="浅色上对角线"/>
            <p:cNvSpPr>
              <a:spLocks noChangeArrowheads="1"/>
            </p:cNvSpPr>
            <p:nvPr/>
          </p:nvSpPr>
          <p:spPr bwMode="auto">
            <a:xfrm>
              <a:off x="7852" y="7512"/>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73" name="Oval 57" descr="浅色上对角线"/>
            <p:cNvSpPr>
              <a:spLocks noChangeArrowheads="1"/>
            </p:cNvSpPr>
            <p:nvPr/>
          </p:nvSpPr>
          <p:spPr bwMode="auto">
            <a:xfrm>
              <a:off x="8440" y="7512"/>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72" name="Oval 56" descr="浅色上对角线"/>
            <p:cNvSpPr>
              <a:spLocks noChangeArrowheads="1"/>
            </p:cNvSpPr>
            <p:nvPr/>
          </p:nvSpPr>
          <p:spPr bwMode="auto">
            <a:xfrm>
              <a:off x="9029" y="7512"/>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71" name="Oval 55" descr="浅色上对角线"/>
            <p:cNvSpPr>
              <a:spLocks noChangeArrowheads="1"/>
            </p:cNvSpPr>
            <p:nvPr/>
          </p:nvSpPr>
          <p:spPr bwMode="auto">
            <a:xfrm>
              <a:off x="6675" y="809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70" name="Oval 54" descr="浅色上对角线"/>
            <p:cNvSpPr>
              <a:spLocks noChangeArrowheads="1"/>
            </p:cNvSpPr>
            <p:nvPr/>
          </p:nvSpPr>
          <p:spPr bwMode="auto">
            <a:xfrm>
              <a:off x="7263" y="809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69" name="Oval 53" descr="浅色上对角线"/>
            <p:cNvSpPr>
              <a:spLocks noChangeArrowheads="1"/>
            </p:cNvSpPr>
            <p:nvPr/>
          </p:nvSpPr>
          <p:spPr bwMode="auto">
            <a:xfrm>
              <a:off x="7852" y="809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68" name="Oval 52" descr="浅色上对角线"/>
            <p:cNvSpPr>
              <a:spLocks noChangeArrowheads="1"/>
            </p:cNvSpPr>
            <p:nvPr/>
          </p:nvSpPr>
          <p:spPr bwMode="auto">
            <a:xfrm>
              <a:off x="8440" y="809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67" name="Oval 51" descr="浅色上对角线"/>
            <p:cNvSpPr>
              <a:spLocks noChangeArrowheads="1"/>
            </p:cNvSpPr>
            <p:nvPr/>
          </p:nvSpPr>
          <p:spPr bwMode="auto">
            <a:xfrm>
              <a:off x="9029" y="809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66" name="Oval 50" descr="浅色上对角线"/>
            <p:cNvSpPr>
              <a:spLocks noChangeArrowheads="1"/>
            </p:cNvSpPr>
            <p:nvPr/>
          </p:nvSpPr>
          <p:spPr bwMode="auto">
            <a:xfrm>
              <a:off x="6675" y="8674"/>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65" name="Oval 49" descr="浅色上对角线"/>
            <p:cNvSpPr>
              <a:spLocks noChangeArrowheads="1"/>
            </p:cNvSpPr>
            <p:nvPr/>
          </p:nvSpPr>
          <p:spPr bwMode="auto">
            <a:xfrm>
              <a:off x="7263" y="8674"/>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64" name="Oval 48" descr="浅色上对角线"/>
            <p:cNvSpPr>
              <a:spLocks noChangeArrowheads="1"/>
            </p:cNvSpPr>
            <p:nvPr/>
          </p:nvSpPr>
          <p:spPr bwMode="auto">
            <a:xfrm>
              <a:off x="7852" y="8674"/>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63" name="Oval 47" descr="浅色上对角线"/>
            <p:cNvSpPr>
              <a:spLocks noChangeArrowheads="1"/>
            </p:cNvSpPr>
            <p:nvPr/>
          </p:nvSpPr>
          <p:spPr bwMode="auto">
            <a:xfrm>
              <a:off x="8440" y="8674"/>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62" name="Oval 46" descr="浅色上对角线"/>
            <p:cNvSpPr>
              <a:spLocks noChangeArrowheads="1"/>
            </p:cNvSpPr>
            <p:nvPr/>
          </p:nvSpPr>
          <p:spPr bwMode="auto">
            <a:xfrm>
              <a:off x="9029" y="8674"/>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61" name="Oval 45" descr="浅色上对角线"/>
            <p:cNvSpPr>
              <a:spLocks noChangeArrowheads="1"/>
            </p:cNvSpPr>
            <p:nvPr/>
          </p:nvSpPr>
          <p:spPr bwMode="auto">
            <a:xfrm>
              <a:off x="6675" y="9249"/>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60" name="Oval 44" descr="浅色上对角线"/>
            <p:cNvSpPr>
              <a:spLocks noChangeArrowheads="1"/>
            </p:cNvSpPr>
            <p:nvPr/>
          </p:nvSpPr>
          <p:spPr bwMode="auto">
            <a:xfrm>
              <a:off x="7263" y="9249"/>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59" name="Oval 43" descr="浅色上对角线"/>
            <p:cNvSpPr>
              <a:spLocks noChangeArrowheads="1"/>
            </p:cNvSpPr>
            <p:nvPr/>
          </p:nvSpPr>
          <p:spPr bwMode="auto">
            <a:xfrm>
              <a:off x="7852" y="9249"/>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58" name="Oval 42" descr="浅色上对角线"/>
            <p:cNvSpPr>
              <a:spLocks noChangeArrowheads="1"/>
            </p:cNvSpPr>
            <p:nvPr/>
          </p:nvSpPr>
          <p:spPr bwMode="auto">
            <a:xfrm>
              <a:off x="8440" y="9249"/>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57" name="Oval 41" descr="浅色上对角线"/>
            <p:cNvSpPr>
              <a:spLocks noChangeArrowheads="1"/>
            </p:cNvSpPr>
            <p:nvPr/>
          </p:nvSpPr>
          <p:spPr bwMode="auto">
            <a:xfrm>
              <a:off x="9029" y="9249"/>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56" name="Oval 40" descr="浅色上对角线"/>
            <p:cNvSpPr>
              <a:spLocks noChangeArrowheads="1"/>
            </p:cNvSpPr>
            <p:nvPr/>
          </p:nvSpPr>
          <p:spPr bwMode="auto">
            <a:xfrm>
              <a:off x="6665" y="9836"/>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55" name="Oval 39" descr="浅色上对角线"/>
            <p:cNvSpPr>
              <a:spLocks noChangeArrowheads="1"/>
            </p:cNvSpPr>
            <p:nvPr/>
          </p:nvSpPr>
          <p:spPr bwMode="auto">
            <a:xfrm>
              <a:off x="7253" y="9836"/>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54" name="Oval 38" descr="浅色上对角线"/>
            <p:cNvSpPr>
              <a:spLocks noChangeArrowheads="1"/>
            </p:cNvSpPr>
            <p:nvPr/>
          </p:nvSpPr>
          <p:spPr bwMode="auto">
            <a:xfrm>
              <a:off x="7842" y="9836"/>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53" name="Oval 37" descr="浅色上对角线"/>
            <p:cNvSpPr>
              <a:spLocks noChangeArrowheads="1"/>
            </p:cNvSpPr>
            <p:nvPr/>
          </p:nvSpPr>
          <p:spPr bwMode="auto">
            <a:xfrm>
              <a:off x="8430" y="9836"/>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52" name="Oval 36" descr="浅色上对角线"/>
            <p:cNvSpPr>
              <a:spLocks noChangeArrowheads="1"/>
            </p:cNvSpPr>
            <p:nvPr/>
          </p:nvSpPr>
          <p:spPr bwMode="auto">
            <a:xfrm>
              <a:off x="9019" y="9836"/>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51" name="Oval 35" descr="浅色上对角线"/>
            <p:cNvSpPr>
              <a:spLocks noChangeArrowheads="1"/>
            </p:cNvSpPr>
            <p:nvPr/>
          </p:nvSpPr>
          <p:spPr bwMode="auto">
            <a:xfrm>
              <a:off x="1748" y="8058"/>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50" name="Oval 34" descr="浅色上对角线"/>
            <p:cNvSpPr>
              <a:spLocks noChangeArrowheads="1"/>
            </p:cNvSpPr>
            <p:nvPr/>
          </p:nvSpPr>
          <p:spPr bwMode="auto">
            <a:xfrm>
              <a:off x="2337" y="8058"/>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49" name="Oval 33" descr="浅色上对角线"/>
            <p:cNvSpPr>
              <a:spLocks noChangeArrowheads="1"/>
            </p:cNvSpPr>
            <p:nvPr/>
          </p:nvSpPr>
          <p:spPr bwMode="auto">
            <a:xfrm>
              <a:off x="2925" y="8058"/>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48" name="Oval 32" descr="浅色上对角线"/>
            <p:cNvSpPr>
              <a:spLocks noChangeArrowheads="1"/>
            </p:cNvSpPr>
            <p:nvPr/>
          </p:nvSpPr>
          <p:spPr bwMode="auto">
            <a:xfrm>
              <a:off x="1748" y="864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47" name="Oval 31" descr="浅色上对角线"/>
            <p:cNvSpPr>
              <a:spLocks noChangeArrowheads="1"/>
            </p:cNvSpPr>
            <p:nvPr/>
          </p:nvSpPr>
          <p:spPr bwMode="auto">
            <a:xfrm>
              <a:off x="2337" y="864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46" name="Oval 30" descr="浅色上对角线"/>
            <p:cNvSpPr>
              <a:spLocks noChangeArrowheads="1"/>
            </p:cNvSpPr>
            <p:nvPr/>
          </p:nvSpPr>
          <p:spPr bwMode="auto">
            <a:xfrm>
              <a:off x="2925" y="864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45" name="Oval 29" descr="浅色上对角线"/>
            <p:cNvSpPr>
              <a:spLocks noChangeArrowheads="1"/>
            </p:cNvSpPr>
            <p:nvPr/>
          </p:nvSpPr>
          <p:spPr bwMode="auto">
            <a:xfrm>
              <a:off x="1748" y="9216"/>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44" name="Oval 28" descr="浅色上对角线"/>
            <p:cNvSpPr>
              <a:spLocks noChangeArrowheads="1"/>
            </p:cNvSpPr>
            <p:nvPr/>
          </p:nvSpPr>
          <p:spPr bwMode="auto">
            <a:xfrm>
              <a:off x="2337" y="9216"/>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43" name="Oval 27" descr="浅色上对角线"/>
            <p:cNvSpPr>
              <a:spLocks noChangeArrowheads="1"/>
            </p:cNvSpPr>
            <p:nvPr/>
          </p:nvSpPr>
          <p:spPr bwMode="auto">
            <a:xfrm>
              <a:off x="2925" y="9216"/>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42" name="Rectangle 26"/>
            <p:cNvSpPr>
              <a:spLocks noChangeArrowheads="1"/>
            </p:cNvSpPr>
            <p:nvPr/>
          </p:nvSpPr>
          <p:spPr bwMode="auto">
            <a:xfrm>
              <a:off x="4511"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41" name="Rectangle 25"/>
            <p:cNvSpPr>
              <a:spLocks noChangeArrowheads="1"/>
            </p:cNvSpPr>
            <p:nvPr/>
          </p:nvSpPr>
          <p:spPr bwMode="auto">
            <a:xfrm>
              <a:off x="3924" y="802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40" name="Rectangle 24"/>
            <p:cNvSpPr>
              <a:spLocks noChangeArrowheads="1"/>
            </p:cNvSpPr>
            <p:nvPr/>
          </p:nvSpPr>
          <p:spPr bwMode="auto">
            <a:xfrm>
              <a:off x="5099" y="802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39" name="Rectangle 23"/>
            <p:cNvSpPr>
              <a:spLocks noChangeArrowheads="1"/>
            </p:cNvSpPr>
            <p:nvPr/>
          </p:nvSpPr>
          <p:spPr bwMode="auto">
            <a:xfrm>
              <a:off x="5687" y="861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38" name="Rectangle 22"/>
            <p:cNvSpPr>
              <a:spLocks noChangeArrowheads="1"/>
            </p:cNvSpPr>
            <p:nvPr/>
          </p:nvSpPr>
          <p:spPr bwMode="auto">
            <a:xfrm>
              <a:off x="5099" y="861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37" name="Rectangle 21"/>
            <p:cNvSpPr>
              <a:spLocks noChangeArrowheads="1"/>
            </p:cNvSpPr>
            <p:nvPr/>
          </p:nvSpPr>
          <p:spPr bwMode="auto">
            <a:xfrm>
              <a:off x="3924" y="919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36" name="Rectangle 20"/>
            <p:cNvSpPr>
              <a:spLocks noChangeArrowheads="1"/>
            </p:cNvSpPr>
            <p:nvPr/>
          </p:nvSpPr>
          <p:spPr bwMode="auto">
            <a:xfrm>
              <a:off x="4512" y="919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35" name="Rectangle 19"/>
            <p:cNvSpPr>
              <a:spLocks noChangeArrowheads="1"/>
            </p:cNvSpPr>
            <p:nvPr/>
          </p:nvSpPr>
          <p:spPr bwMode="auto">
            <a:xfrm>
              <a:off x="5687"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34" name="Oval 18" descr="浅色上对角线"/>
            <p:cNvSpPr>
              <a:spLocks noChangeArrowheads="1"/>
            </p:cNvSpPr>
            <p:nvPr/>
          </p:nvSpPr>
          <p:spPr bwMode="auto">
            <a:xfrm>
              <a:off x="3947" y="7469"/>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33" name="Oval 17" descr="浅色上对角线"/>
            <p:cNvSpPr>
              <a:spLocks noChangeArrowheads="1"/>
            </p:cNvSpPr>
            <p:nvPr/>
          </p:nvSpPr>
          <p:spPr bwMode="auto">
            <a:xfrm>
              <a:off x="5690" y="805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32" name="Rectangle 16"/>
            <p:cNvSpPr>
              <a:spLocks noChangeArrowheads="1"/>
            </p:cNvSpPr>
            <p:nvPr/>
          </p:nvSpPr>
          <p:spPr bwMode="auto">
            <a:xfrm>
              <a:off x="4511"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31" name="Oval 15" descr="浅色上对角线"/>
            <p:cNvSpPr>
              <a:spLocks noChangeArrowheads="1"/>
            </p:cNvSpPr>
            <p:nvPr/>
          </p:nvSpPr>
          <p:spPr bwMode="auto">
            <a:xfrm>
              <a:off x="5102" y="7472"/>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30" name="Rectangle 14"/>
            <p:cNvSpPr>
              <a:spLocks noChangeArrowheads="1"/>
            </p:cNvSpPr>
            <p:nvPr/>
          </p:nvSpPr>
          <p:spPr bwMode="auto">
            <a:xfrm>
              <a:off x="5667" y="7469"/>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29" name="Oval 13" descr="浅色上对角线"/>
            <p:cNvSpPr>
              <a:spLocks noChangeArrowheads="1"/>
            </p:cNvSpPr>
            <p:nvPr/>
          </p:nvSpPr>
          <p:spPr bwMode="auto">
            <a:xfrm>
              <a:off x="4535" y="864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28" name="Oval 12" descr="浅色上对角线"/>
            <p:cNvSpPr>
              <a:spLocks noChangeArrowheads="1"/>
            </p:cNvSpPr>
            <p:nvPr/>
          </p:nvSpPr>
          <p:spPr bwMode="auto">
            <a:xfrm>
              <a:off x="3924" y="864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27" name="Rectangle 11"/>
            <p:cNvSpPr>
              <a:spLocks noChangeArrowheads="1"/>
            </p:cNvSpPr>
            <p:nvPr/>
          </p:nvSpPr>
          <p:spPr bwMode="auto">
            <a:xfrm>
              <a:off x="5687" y="919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26" name="Oval 10" descr="浅色上对角线"/>
            <p:cNvSpPr>
              <a:spLocks noChangeArrowheads="1"/>
            </p:cNvSpPr>
            <p:nvPr/>
          </p:nvSpPr>
          <p:spPr bwMode="auto">
            <a:xfrm>
              <a:off x="4512" y="8051"/>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25" name="Oval 9" descr="浅色上对角线"/>
            <p:cNvSpPr>
              <a:spLocks noChangeArrowheads="1"/>
            </p:cNvSpPr>
            <p:nvPr/>
          </p:nvSpPr>
          <p:spPr bwMode="auto">
            <a:xfrm>
              <a:off x="5102" y="9196"/>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24" name="Oval 8" descr="浅色上对角线"/>
            <p:cNvSpPr>
              <a:spLocks noChangeArrowheads="1"/>
            </p:cNvSpPr>
            <p:nvPr/>
          </p:nvSpPr>
          <p:spPr bwMode="auto">
            <a:xfrm>
              <a:off x="6263" y="8618"/>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23" name="Rectangle 7"/>
            <p:cNvSpPr>
              <a:spLocks noChangeArrowheads="1"/>
            </p:cNvSpPr>
            <p:nvPr/>
          </p:nvSpPr>
          <p:spPr bwMode="auto">
            <a:xfrm>
              <a:off x="6240" y="8028"/>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22" name="Rectangle 6"/>
            <p:cNvSpPr>
              <a:spLocks noChangeArrowheads="1"/>
            </p:cNvSpPr>
            <p:nvPr/>
          </p:nvSpPr>
          <p:spPr bwMode="auto">
            <a:xfrm>
              <a:off x="6263" y="9773"/>
              <a:ext cx="166" cy="1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21" name="Oval 5" descr="浅色上对角线"/>
            <p:cNvSpPr>
              <a:spLocks noChangeArrowheads="1"/>
            </p:cNvSpPr>
            <p:nvPr/>
          </p:nvSpPr>
          <p:spPr bwMode="auto">
            <a:xfrm>
              <a:off x="6263" y="9216"/>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20" name="Oval 4" descr="浅色上对角线"/>
            <p:cNvSpPr>
              <a:spLocks noChangeArrowheads="1"/>
            </p:cNvSpPr>
            <p:nvPr/>
          </p:nvSpPr>
          <p:spPr bwMode="auto">
            <a:xfrm>
              <a:off x="6240" y="7469"/>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19" name="Oval 3" descr="浅色上对角线"/>
            <p:cNvSpPr>
              <a:spLocks noChangeArrowheads="1"/>
            </p:cNvSpPr>
            <p:nvPr/>
          </p:nvSpPr>
          <p:spPr bwMode="auto">
            <a:xfrm>
              <a:off x="5099" y="9796"/>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618" name="Oval 2" descr="浅色上对角线"/>
            <p:cNvSpPr>
              <a:spLocks noChangeArrowheads="1"/>
            </p:cNvSpPr>
            <p:nvPr/>
          </p:nvSpPr>
          <p:spPr bwMode="auto">
            <a:xfrm>
              <a:off x="3947" y="9773"/>
              <a:ext cx="143" cy="143"/>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1767" name="Rectangle 151"/>
          <p:cNvSpPr>
            <a:spLocks noChangeArrowheads="1"/>
          </p:cNvSpPr>
          <p:nvPr/>
        </p:nvSpPr>
        <p:spPr bwMode="auto">
          <a:xfrm>
            <a:off x="32" y="3786190"/>
            <a:ext cx="9144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4.7  </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基于二维格子的计算机网络模型</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4.5.1  </a:t>
            </a:r>
            <a:r>
              <a:rPr lang="zh-CN" altLang="en-US" dirty="0" smtClean="0"/>
              <a:t>复杂网络上的数据包传递模型</a:t>
            </a:r>
            <a:endParaRPr lang="zh-CN" altLang="en-US" dirty="0"/>
          </a:p>
        </p:txBody>
      </p:sp>
      <p:sp>
        <p:nvSpPr>
          <p:cNvPr id="3" name="内容占位符 2"/>
          <p:cNvSpPr>
            <a:spLocks noGrp="1"/>
          </p:cNvSpPr>
          <p:nvPr>
            <p:ph sz="quarter" idx="1"/>
          </p:nvPr>
        </p:nvSpPr>
        <p:spPr>
          <a:xfrm>
            <a:off x="457200" y="3571876"/>
            <a:ext cx="7467600" cy="2902076"/>
          </a:xfrm>
        </p:spPr>
        <p:txBody>
          <a:bodyPr/>
          <a:lstStyle/>
          <a:p>
            <a:pPr algn="just"/>
            <a:r>
              <a:rPr lang="en-US" sz="2200" dirty="0" err="1" smtClean="0"/>
              <a:t>Cayley</a:t>
            </a:r>
            <a:r>
              <a:rPr lang="zh-CN" altLang="en-US" sz="2200" dirty="0" smtClean="0"/>
              <a:t>树模型只包含两个要素：</a:t>
            </a:r>
            <a:r>
              <a:rPr lang="en-US" altLang="zh-CN" sz="2200" dirty="0" smtClean="0"/>
              <a:t>(</a:t>
            </a:r>
            <a:r>
              <a:rPr lang="en-US" sz="2200" dirty="0" smtClean="0"/>
              <a:t>1</a:t>
            </a:r>
            <a:r>
              <a:rPr lang="en-US" altLang="zh-CN" sz="2200" dirty="0" smtClean="0"/>
              <a:t>)</a:t>
            </a:r>
            <a:r>
              <a:rPr lang="zh-CN" altLang="en-US" sz="2200" dirty="0" smtClean="0"/>
              <a:t>待传输的数据包；</a:t>
            </a:r>
            <a:r>
              <a:rPr lang="en-US" altLang="zh-CN" sz="2200" dirty="0" smtClean="0"/>
              <a:t>(</a:t>
            </a:r>
            <a:r>
              <a:rPr lang="en-US" sz="2200" dirty="0" smtClean="0"/>
              <a:t>2</a:t>
            </a:r>
            <a:r>
              <a:rPr lang="en-US" altLang="zh-CN" sz="2200" dirty="0" smtClean="0"/>
              <a:t>)</a:t>
            </a:r>
            <a:r>
              <a:rPr lang="zh-CN" altLang="en-US" sz="2200" dirty="0" smtClean="0"/>
              <a:t>传输渠道。</a:t>
            </a:r>
            <a:endParaRPr lang="en-US" altLang="zh-CN" sz="2200" dirty="0" smtClean="0"/>
          </a:p>
          <a:p>
            <a:pPr algn="just"/>
            <a:r>
              <a:rPr lang="zh-CN" altLang="en-US" sz="2200" dirty="0" smtClean="0"/>
              <a:t>对于不同的</a:t>
            </a:r>
            <a:r>
              <a:rPr lang="en-US" sz="2200" i="1" dirty="0" smtClean="0"/>
              <a:t>γ</a:t>
            </a:r>
            <a:r>
              <a:rPr lang="zh-CN" altLang="en-US" sz="2200" dirty="0" smtClean="0"/>
              <a:t>值，会导致三种结果：</a:t>
            </a:r>
            <a:r>
              <a:rPr lang="en-US" altLang="zh-CN" sz="2200" dirty="0" smtClean="0"/>
              <a:t>(</a:t>
            </a:r>
            <a:r>
              <a:rPr lang="en-US" sz="2200" dirty="0" smtClean="0"/>
              <a:t>1</a:t>
            </a:r>
            <a:r>
              <a:rPr lang="en-US" altLang="zh-CN" sz="2200" dirty="0" smtClean="0"/>
              <a:t>)</a:t>
            </a:r>
            <a:r>
              <a:rPr lang="en-US" sz="2200" i="1" dirty="0" smtClean="0"/>
              <a:t>γ</a:t>
            </a:r>
            <a:r>
              <a:rPr lang="zh-CN" altLang="en-US" sz="2200" dirty="0" smtClean="0"/>
              <a:t>＞</a:t>
            </a:r>
            <a:r>
              <a:rPr lang="en-US" sz="2200" dirty="0" smtClean="0"/>
              <a:t>1</a:t>
            </a:r>
            <a:r>
              <a:rPr lang="zh-CN" altLang="en-US" sz="2200" dirty="0" smtClean="0"/>
              <a:t>，节点上每一时刻传出的包裹随</a:t>
            </a:r>
            <a:r>
              <a:rPr lang="en-US" sz="2200" i="1" dirty="0" err="1" smtClean="0"/>
              <a:t>n</a:t>
            </a:r>
            <a:r>
              <a:rPr lang="en-US" sz="2200" i="1" baseline="-25000" dirty="0" err="1" smtClean="0"/>
              <a:t>i</a:t>
            </a:r>
            <a:r>
              <a:rPr lang="zh-CN" altLang="en-US" sz="2200" dirty="0" smtClean="0"/>
              <a:t>的增大而减小。在每一时间段，每个节点以几率</a:t>
            </a:r>
            <a:r>
              <a:rPr lang="en-US" sz="2200" i="1" dirty="0" smtClean="0"/>
              <a:t>p</a:t>
            </a:r>
            <a:r>
              <a:rPr lang="zh-CN" altLang="en-US" sz="2200" dirty="0" smtClean="0"/>
              <a:t>产生一个数据包，如果</a:t>
            </a:r>
            <a:r>
              <a:rPr lang="en-US" sz="2200" i="1" dirty="0" smtClean="0"/>
              <a:t>p</a:t>
            </a:r>
            <a:r>
              <a:rPr lang="zh-CN" altLang="en-US" sz="2200" dirty="0" smtClean="0"/>
              <a:t>很小时，所有的包裹都可以被及时处理，系统中的总的包裹数将在一个稳定值附近波动。但是如果增大</a:t>
            </a:r>
            <a:r>
              <a:rPr lang="en-US" sz="2200" i="1" dirty="0" smtClean="0"/>
              <a:t>p</a:t>
            </a:r>
            <a:r>
              <a:rPr lang="zh-CN" altLang="en-US" sz="2200" dirty="0" smtClean="0"/>
              <a:t>，那么网络中的数据包数目将很大，总数据包数将随时间一直增加，最终数据包几乎不能被传输到其目的地。</a:t>
            </a:r>
            <a:endParaRPr lang="zh-CN" altLang="en-US" sz="2200" dirty="0"/>
          </a:p>
        </p:txBody>
      </p:sp>
      <p:sp>
        <p:nvSpPr>
          <p:cNvPr id="110673" name="Rectangle 8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0593" name="Group 1"/>
          <p:cNvGrpSpPr>
            <a:grpSpLocks/>
          </p:cNvGrpSpPr>
          <p:nvPr/>
        </p:nvGrpSpPr>
        <p:grpSpPr bwMode="auto">
          <a:xfrm>
            <a:off x="1571604" y="1571612"/>
            <a:ext cx="4846638" cy="1406525"/>
            <a:chOff x="1446" y="10942"/>
            <a:chExt cx="7633" cy="2215"/>
          </a:xfrm>
        </p:grpSpPr>
        <p:sp>
          <p:nvSpPr>
            <p:cNvPr id="110672" name="Oval 80"/>
            <p:cNvSpPr>
              <a:spLocks noChangeArrowheads="1"/>
            </p:cNvSpPr>
            <p:nvPr/>
          </p:nvSpPr>
          <p:spPr bwMode="auto">
            <a:xfrm>
              <a:off x="1446"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71" name="Oval 79"/>
            <p:cNvSpPr>
              <a:spLocks noChangeArrowheads="1"/>
            </p:cNvSpPr>
            <p:nvPr/>
          </p:nvSpPr>
          <p:spPr bwMode="auto">
            <a:xfrm>
              <a:off x="1715"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70" name="Oval 78"/>
            <p:cNvSpPr>
              <a:spLocks noChangeArrowheads="1"/>
            </p:cNvSpPr>
            <p:nvPr/>
          </p:nvSpPr>
          <p:spPr bwMode="auto">
            <a:xfrm>
              <a:off x="1985"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69" name="AutoShape 77"/>
            <p:cNvSpPr>
              <a:spLocks noChangeShapeType="1"/>
            </p:cNvSpPr>
            <p:nvPr/>
          </p:nvSpPr>
          <p:spPr bwMode="auto">
            <a:xfrm flipV="1">
              <a:off x="1787" y="12483"/>
              <a:ext cx="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68" name="AutoShape 76"/>
            <p:cNvSpPr>
              <a:spLocks noChangeShapeType="1"/>
            </p:cNvSpPr>
            <p:nvPr/>
          </p:nvSpPr>
          <p:spPr bwMode="auto">
            <a:xfrm flipV="1">
              <a:off x="1518" y="12483"/>
              <a:ext cx="259"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67" name="AutoShape 75"/>
            <p:cNvSpPr>
              <a:spLocks noChangeShapeType="1"/>
            </p:cNvSpPr>
            <p:nvPr/>
          </p:nvSpPr>
          <p:spPr bwMode="auto">
            <a:xfrm>
              <a:off x="1787" y="12483"/>
              <a:ext cx="27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66" name="Oval 74"/>
            <p:cNvSpPr>
              <a:spLocks noChangeArrowheads="1"/>
            </p:cNvSpPr>
            <p:nvPr/>
          </p:nvSpPr>
          <p:spPr bwMode="auto">
            <a:xfrm>
              <a:off x="1715" y="12423"/>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65" name="Oval 73"/>
            <p:cNvSpPr>
              <a:spLocks noChangeArrowheads="1"/>
            </p:cNvSpPr>
            <p:nvPr/>
          </p:nvSpPr>
          <p:spPr bwMode="auto">
            <a:xfrm>
              <a:off x="2358"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64" name="Oval 72"/>
            <p:cNvSpPr>
              <a:spLocks noChangeArrowheads="1"/>
            </p:cNvSpPr>
            <p:nvPr/>
          </p:nvSpPr>
          <p:spPr bwMode="auto">
            <a:xfrm>
              <a:off x="2627"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63" name="Oval 71"/>
            <p:cNvSpPr>
              <a:spLocks noChangeArrowheads="1"/>
            </p:cNvSpPr>
            <p:nvPr/>
          </p:nvSpPr>
          <p:spPr bwMode="auto">
            <a:xfrm>
              <a:off x="2897"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62" name="AutoShape 70"/>
            <p:cNvSpPr>
              <a:spLocks noChangeShapeType="1"/>
            </p:cNvSpPr>
            <p:nvPr/>
          </p:nvSpPr>
          <p:spPr bwMode="auto">
            <a:xfrm flipV="1">
              <a:off x="2699" y="12483"/>
              <a:ext cx="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61" name="AutoShape 69"/>
            <p:cNvSpPr>
              <a:spLocks noChangeShapeType="1"/>
            </p:cNvSpPr>
            <p:nvPr/>
          </p:nvSpPr>
          <p:spPr bwMode="auto">
            <a:xfrm flipV="1">
              <a:off x="2430" y="12483"/>
              <a:ext cx="259"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60" name="AutoShape 68"/>
            <p:cNvSpPr>
              <a:spLocks noChangeShapeType="1"/>
            </p:cNvSpPr>
            <p:nvPr/>
          </p:nvSpPr>
          <p:spPr bwMode="auto">
            <a:xfrm>
              <a:off x="2699" y="12483"/>
              <a:ext cx="27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59" name="Oval 67"/>
            <p:cNvSpPr>
              <a:spLocks noChangeArrowheads="1"/>
            </p:cNvSpPr>
            <p:nvPr/>
          </p:nvSpPr>
          <p:spPr bwMode="auto">
            <a:xfrm>
              <a:off x="2627" y="12423"/>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58" name="Oval 66"/>
            <p:cNvSpPr>
              <a:spLocks noChangeArrowheads="1"/>
            </p:cNvSpPr>
            <p:nvPr/>
          </p:nvSpPr>
          <p:spPr bwMode="auto">
            <a:xfrm>
              <a:off x="3197"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57" name="Oval 65"/>
            <p:cNvSpPr>
              <a:spLocks noChangeArrowheads="1"/>
            </p:cNvSpPr>
            <p:nvPr/>
          </p:nvSpPr>
          <p:spPr bwMode="auto">
            <a:xfrm>
              <a:off x="3466"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56" name="Oval 64"/>
            <p:cNvSpPr>
              <a:spLocks noChangeArrowheads="1"/>
            </p:cNvSpPr>
            <p:nvPr/>
          </p:nvSpPr>
          <p:spPr bwMode="auto">
            <a:xfrm>
              <a:off x="3736"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55" name="AutoShape 63"/>
            <p:cNvSpPr>
              <a:spLocks noChangeShapeType="1"/>
            </p:cNvSpPr>
            <p:nvPr/>
          </p:nvSpPr>
          <p:spPr bwMode="auto">
            <a:xfrm flipV="1">
              <a:off x="3538" y="12483"/>
              <a:ext cx="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54" name="AutoShape 62"/>
            <p:cNvSpPr>
              <a:spLocks noChangeShapeType="1"/>
            </p:cNvSpPr>
            <p:nvPr/>
          </p:nvSpPr>
          <p:spPr bwMode="auto">
            <a:xfrm flipV="1">
              <a:off x="3269" y="12483"/>
              <a:ext cx="259"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53" name="AutoShape 61"/>
            <p:cNvSpPr>
              <a:spLocks noChangeShapeType="1"/>
            </p:cNvSpPr>
            <p:nvPr/>
          </p:nvSpPr>
          <p:spPr bwMode="auto">
            <a:xfrm>
              <a:off x="3538" y="12483"/>
              <a:ext cx="27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52" name="Oval 60"/>
            <p:cNvSpPr>
              <a:spLocks noChangeArrowheads="1"/>
            </p:cNvSpPr>
            <p:nvPr/>
          </p:nvSpPr>
          <p:spPr bwMode="auto">
            <a:xfrm>
              <a:off x="3466" y="12423"/>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51" name="AutoShape 59"/>
            <p:cNvSpPr>
              <a:spLocks noChangeShapeType="1"/>
            </p:cNvSpPr>
            <p:nvPr/>
          </p:nvSpPr>
          <p:spPr bwMode="auto">
            <a:xfrm flipV="1">
              <a:off x="2689" y="11748"/>
              <a:ext cx="0"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50" name="AutoShape 58"/>
            <p:cNvSpPr>
              <a:spLocks noChangeShapeType="1"/>
            </p:cNvSpPr>
            <p:nvPr/>
          </p:nvSpPr>
          <p:spPr bwMode="auto">
            <a:xfrm flipV="1">
              <a:off x="1777" y="11748"/>
              <a:ext cx="912"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49" name="AutoShape 57"/>
            <p:cNvSpPr>
              <a:spLocks noChangeShapeType="1"/>
            </p:cNvSpPr>
            <p:nvPr/>
          </p:nvSpPr>
          <p:spPr bwMode="auto">
            <a:xfrm>
              <a:off x="2689" y="11748"/>
              <a:ext cx="839"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48" name="Oval 56"/>
            <p:cNvSpPr>
              <a:spLocks noChangeArrowheads="1"/>
            </p:cNvSpPr>
            <p:nvPr/>
          </p:nvSpPr>
          <p:spPr bwMode="auto">
            <a:xfrm>
              <a:off x="2627" y="11678"/>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47" name="Oval 55"/>
            <p:cNvSpPr>
              <a:spLocks noChangeArrowheads="1"/>
            </p:cNvSpPr>
            <p:nvPr/>
          </p:nvSpPr>
          <p:spPr bwMode="auto">
            <a:xfrm>
              <a:off x="4098"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46" name="Oval 54"/>
            <p:cNvSpPr>
              <a:spLocks noChangeArrowheads="1"/>
            </p:cNvSpPr>
            <p:nvPr/>
          </p:nvSpPr>
          <p:spPr bwMode="auto">
            <a:xfrm>
              <a:off x="4367"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45" name="Oval 53"/>
            <p:cNvSpPr>
              <a:spLocks noChangeArrowheads="1"/>
            </p:cNvSpPr>
            <p:nvPr/>
          </p:nvSpPr>
          <p:spPr bwMode="auto">
            <a:xfrm>
              <a:off x="4637"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44" name="AutoShape 52"/>
            <p:cNvSpPr>
              <a:spLocks noChangeShapeType="1"/>
            </p:cNvSpPr>
            <p:nvPr/>
          </p:nvSpPr>
          <p:spPr bwMode="auto">
            <a:xfrm flipV="1">
              <a:off x="4439" y="12483"/>
              <a:ext cx="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43" name="AutoShape 51"/>
            <p:cNvSpPr>
              <a:spLocks noChangeShapeType="1"/>
            </p:cNvSpPr>
            <p:nvPr/>
          </p:nvSpPr>
          <p:spPr bwMode="auto">
            <a:xfrm flipV="1">
              <a:off x="4170" y="12483"/>
              <a:ext cx="259"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42" name="AutoShape 50"/>
            <p:cNvSpPr>
              <a:spLocks noChangeShapeType="1"/>
            </p:cNvSpPr>
            <p:nvPr/>
          </p:nvSpPr>
          <p:spPr bwMode="auto">
            <a:xfrm>
              <a:off x="4439" y="12483"/>
              <a:ext cx="27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41" name="Oval 49"/>
            <p:cNvSpPr>
              <a:spLocks noChangeArrowheads="1"/>
            </p:cNvSpPr>
            <p:nvPr/>
          </p:nvSpPr>
          <p:spPr bwMode="auto">
            <a:xfrm>
              <a:off x="4367" y="12423"/>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40" name="Oval 48"/>
            <p:cNvSpPr>
              <a:spLocks noChangeArrowheads="1"/>
            </p:cNvSpPr>
            <p:nvPr/>
          </p:nvSpPr>
          <p:spPr bwMode="auto">
            <a:xfrm>
              <a:off x="5010"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39" name="Oval 47"/>
            <p:cNvSpPr>
              <a:spLocks noChangeArrowheads="1"/>
            </p:cNvSpPr>
            <p:nvPr/>
          </p:nvSpPr>
          <p:spPr bwMode="auto">
            <a:xfrm>
              <a:off x="5279"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38" name="Oval 46"/>
            <p:cNvSpPr>
              <a:spLocks noChangeArrowheads="1"/>
            </p:cNvSpPr>
            <p:nvPr/>
          </p:nvSpPr>
          <p:spPr bwMode="auto">
            <a:xfrm>
              <a:off x="5549"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37" name="AutoShape 45"/>
            <p:cNvSpPr>
              <a:spLocks noChangeShapeType="1"/>
            </p:cNvSpPr>
            <p:nvPr/>
          </p:nvSpPr>
          <p:spPr bwMode="auto">
            <a:xfrm flipV="1">
              <a:off x="5351" y="12483"/>
              <a:ext cx="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36" name="AutoShape 44"/>
            <p:cNvSpPr>
              <a:spLocks noChangeShapeType="1"/>
            </p:cNvSpPr>
            <p:nvPr/>
          </p:nvSpPr>
          <p:spPr bwMode="auto">
            <a:xfrm flipV="1">
              <a:off x="5082" y="12483"/>
              <a:ext cx="259"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35" name="AutoShape 43"/>
            <p:cNvSpPr>
              <a:spLocks noChangeShapeType="1"/>
            </p:cNvSpPr>
            <p:nvPr/>
          </p:nvSpPr>
          <p:spPr bwMode="auto">
            <a:xfrm>
              <a:off x="5351" y="12483"/>
              <a:ext cx="27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34" name="Oval 42"/>
            <p:cNvSpPr>
              <a:spLocks noChangeArrowheads="1"/>
            </p:cNvSpPr>
            <p:nvPr/>
          </p:nvSpPr>
          <p:spPr bwMode="auto">
            <a:xfrm>
              <a:off x="5279" y="12423"/>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33" name="Oval 41"/>
            <p:cNvSpPr>
              <a:spLocks noChangeArrowheads="1"/>
            </p:cNvSpPr>
            <p:nvPr/>
          </p:nvSpPr>
          <p:spPr bwMode="auto">
            <a:xfrm>
              <a:off x="5849"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32" name="Oval 40"/>
            <p:cNvSpPr>
              <a:spLocks noChangeArrowheads="1"/>
            </p:cNvSpPr>
            <p:nvPr/>
          </p:nvSpPr>
          <p:spPr bwMode="auto">
            <a:xfrm>
              <a:off x="6118"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31" name="Oval 39"/>
            <p:cNvSpPr>
              <a:spLocks noChangeArrowheads="1"/>
            </p:cNvSpPr>
            <p:nvPr/>
          </p:nvSpPr>
          <p:spPr bwMode="auto">
            <a:xfrm>
              <a:off x="6388"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30" name="AutoShape 38"/>
            <p:cNvSpPr>
              <a:spLocks noChangeShapeType="1"/>
            </p:cNvSpPr>
            <p:nvPr/>
          </p:nvSpPr>
          <p:spPr bwMode="auto">
            <a:xfrm flipV="1">
              <a:off x="6190" y="12483"/>
              <a:ext cx="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29" name="AutoShape 37"/>
            <p:cNvSpPr>
              <a:spLocks noChangeShapeType="1"/>
            </p:cNvSpPr>
            <p:nvPr/>
          </p:nvSpPr>
          <p:spPr bwMode="auto">
            <a:xfrm flipV="1">
              <a:off x="5921" y="12483"/>
              <a:ext cx="259"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28" name="AutoShape 36"/>
            <p:cNvSpPr>
              <a:spLocks noChangeShapeType="1"/>
            </p:cNvSpPr>
            <p:nvPr/>
          </p:nvSpPr>
          <p:spPr bwMode="auto">
            <a:xfrm>
              <a:off x="6190" y="12483"/>
              <a:ext cx="27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27" name="Oval 35"/>
            <p:cNvSpPr>
              <a:spLocks noChangeArrowheads="1"/>
            </p:cNvSpPr>
            <p:nvPr/>
          </p:nvSpPr>
          <p:spPr bwMode="auto">
            <a:xfrm>
              <a:off x="6118" y="12423"/>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26" name="AutoShape 34"/>
            <p:cNvSpPr>
              <a:spLocks noChangeShapeType="1"/>
            </p:cNvSpPr>
            <p:nvPr/>
          </p:nvSpPr>
          <p:spPr bwMode="auto">
            <a:xfrm flipV="1">
              <a:off x="5341" y="11748"/>
              <a:ext cx="0"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25" name="AutoShape 33"/>
            <p:cNvSpPr>
              <a:spLocks noChangeShapeType="1"/>
            </p:cNvSpPr>
            <p:nvPr/>
          </p:nvSpPr>
          <p:spPr bwMode="auto">
            <a:xfrm flipV="1">
              <a:off x="4429" y="11748"/>
              <a:ext cx="912"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24" name="AutoShape 32"/>
            <p:cNvSpPr>
              <a:spLocks noChangeShapeType="1"/>
            </p:cNvSpPr>
            <p:nvPr/>
          </p:nvSpPr>
          <p:spPr bwMode="auto">
            <a:xfrm>
              <a:off x="5341" y="11748"/>
              <a:ext cx="839"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23" name="Oval 31"/>
            <p:cNvSpPr>
              <a:spLocks noChangeArrowheads="1"/>
            </p:cNvSpPr>
            <p:nvPr/>
          </p:nvSpPr>
          <p:spPr bwMode="auto">
            <a:xfrm>
              <a:off x="5279" y="11678"/>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22" name="Oval 30"/>
            <p:cNvSpPr>
              <a:spLocks noChangeArrowheads="1"/>
            </p:cNvSpPr>
            <p:nvPr/>
          </p:nvSpPr>
          <p:spPr bwMode="auto">
            <a:xfrm>
              <a:off x="6646"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21" name="Oval 29"/>
            <p:cNvSpPr>
              <a:spLocks noChangeArrowheads="1"/>
            </p:cNvSpPr>
            <p:nvPr/>
          </p:nvSpPr>
          <p:spPr bwMode="auto">
            <a:xfrm>
              <a:off x="6915"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20" name="Oval 28"/>
            <p:cNvSpPr>
              <a:spLocks noChangeArrowheads="1"/>
            </p:cNvSpPr>
            <p:nvPr/>
          </p:nvSpPr>
          <p:spPr bwMode="auto">
            <a:xfrm>
              <a:off x="7185"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19" name="AutoShape 27"/>
            <p:cNvSpPr>
              <a:spLocks noChangeShapeType="1"/>
            </p:cNvSpPr>
            <p:nvPr/>
          </p:nvSpPr>
          <p:spPr bwMode="auto">
            <a:xfrm flipV="1">
              <a:off x="6987" y="12483"/>
              <a:ext cx="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18" name="AutoShape 26"/>
            <p:cNvSpPr>
              <a:spLocks noChangeShapeType="1"/>
            </p:cNvSpPr>
            <p:nvPr/>
          </p:nvSpPr>
          <p:spPr bwMode="auto">
            <a:xfrm flipV="1">
              <a:off x="6718" y="12483"/>
              <a:ext cx="259"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17" name="AutoShape 25"/>
            <p:cNvSpPr>
              <a:spLocks noChangeShapeType="1"/>
            </p:cNvSpPr>
            <p:nvPr/>
          </p:nvSpPr>
          <p:spPr bwMode="auto">
            <a:xfrm>
              <a:off x="6987" y="12483"/>
              <a:ext cx="27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16" name="Oval 24"/>
            <p:cNvSpPr>
              <a:spLocks noChangeArrowheads="1"/>
            </p:cNvSpPr>
            <p:nvPr/>
          </p:nvSpPr>
          <p:spPr bwMode="auto">
            <a:xfrm>
              <a:off x="6915" y="12423"/>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15" name="Oval 23"/>
            <p:cNvSpPr>
              <a:spLocks noChangeArrowheads="1"/>
            </p:cNvSpPr>
            <p:nvPr/>
          </p:nvSpPr>
          <p:spPr bwMode="auto">
            <a:xfrm>
              <a:off x="7558"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14" name="Oval 22"/>
            <p:cNvSpPr>
              <a:spLocks noChangeArrowheads="1"/>
            </p:cNvSpPr>
            <p:nvPr/>
          </p:nvSpPr>
          <p:spPr bwMode="auto">
            <a:xfrm>
              <a:off x="7827"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13" name="Oval 21"/>
            <p:cNvSpPr>
              <a:spLocks noChangeArrowheads="1"/>
            </p:cNvSpPr>
            <p:nvPr/>
          </p:nvSpPr>
          <p:spPr bwMode="auto">
            <a:xfrm>
              <a:off x="8097"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12" name="AutoShape 20"/>
            <p:cNvSpPr>
              <a:spLocks noChangeShapeType="1"/>
            </p:cNvSpPr>
            <p:nvPr/>
          </p:nvSpPr>
          <p:spPr bwMode="auto">
            <a:xfrm flipV="1">
              <a:off x="7899" y="12483"/>
              <a:ext cx="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11" name="AutoShape 19"/>
            <p:cNvSpPr>
              <a:spLocks noChangeShapeType="1"/>
            </p:cNvSpPr>
            <p:nvPr/>
          </p:nvSpPr>
          <p:spPr bwMode="auto">
            <a:xfrm flipV="1">
              <a:off x="7630" y="12483"/>
              <a:ext cx="259"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10" name="AutoShape 18"/>
            <p:cNvSpPr>
              <a:spLocks noChangeShapeType="1"/>
            </p:cNvSpPr>
            <p:nvPr/>
          </p:nvSpPr>
          <p:spPr bwMode="auto">
            <a:xfrm>
              <a:off x="7899" y="12483"/>
              <a:ext cx="27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09" name="Oval 17"/>
            <p:cNvSpPr>
              <a:spLocks noChangeArrowheads="1"/>
            </p:cNvSpPr>
            <p:nvPr/>
          </p:nvSpPr>
          <p:spPr bwMode="auto">
            <a:xfrm>
              <a:off x="7827" y="12423"/>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08" name="Oval 16"/>
            <p:cNvSpPr>
              <a:spLocks noChangeArrowheads="1"/>
            </p:cNvSpPr>
            <p:nvPr/>
          </p:nvSpPr>
          <p:spPr bwMode="auto">
            <a:xfrm>
              <a:off x="8397"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07" name="Oval 15"/>
            <p:cNvSpPr>
              <a:spLocks noChangeArrowheads="1"/>
            </p:cNvSpPr>
            <p:nvPr/>
          </p:nvSpPr>
          <p:spPr bwMode="auto">
            <a:xfrm>
              <a:off x="8666"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06" name="Oval 14"/>
            <p:cNvSpPr>
              <a:spLocks noChangeArrowheads="1"/>
            </p:cNvSpPr>
            <p:nvPr/>
          </p:nvSpPr>
          <p:spPr bwMode="auto">
            <a:xfrm>
              <a:off x="8936" y="13014"/>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05" name="AutoShape 13"/>
            <p:cNvSpPr>
              <a:spLocks noChangeShapeType="1"/>
            </p:cNvSpPr>
            <p:nvPr/>
          </p:nvSpPr>
          <p:spPr bwMode="auto">
            <a:xfrm flipV="1">
              <a:off x="8738" y="12483"/>
              <a:ext cx="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04" name="AutoShape 12"/>
            <p:cNvSpPr>
              <a:spLocks noChangeShapeType="1"/>
            </p:cNvSpPr>
            <p:nvPr/>
          </p:nvSpPr>
          <p:spPr bwMode="auto">
            <a:xfrm flipV="1">
              <a:off x="8469" y="12483"/>
              <a:ext cx="259"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03" name="AutoShape 11"/>
            <p:cNvSpPr>
              <a:spLocks noChangeShapeType="1"/>
            </p:cNvSpPr>
            <p:nvPr/>
          </p:nvSpPr>
          <p:spPr bwMode="auto">
            <a:xfrm>
              <a:off x="8738" y="12483"/>
              <a:ext cx="270" cy="5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02" name="Oval 10"/>
            <p:cNvSpPr>
              <a:spLocks noChangeArrowheads="1"/>
            </p:cNvSpPr>
            <p:nvPr/>
          </p:nvSpPr>
          <p:spPr bwMode="auto">
            <a:xfrm>
              <a:off x="8666" y="12423"/>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01" name="AutoShape 9"/>
            <p:cNvSpPr>
              <a:spLocks noChangeShapeType="1"/>
            </p:cNvSpPr>
            <p:nvPr/>
          </p:nvSpPr>
          <p:spPr bwMode="auto">
            <a:xfrm flipV="1">
              <a:off x="7889" y="11748"/>
              <a:ext cx="0"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600" name="AutoShape 8"/>
            <p:cNvSpPr>
              <a:spLocks noChangeShapeType="1"/>
            </p:cNvSpPr>
            <p:nvPr/>
          </p:nvSpPr>
          <p:spPr bwMode="auto">
            <a:xfrm flipV="1">
              <a:off x="6977" y="11748"/>
              <a:ext cx="912"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599" name="AutoShape 7"/>
            <p:cNvSpPr>
              <a:spLocks noChangeShapeType="1"/>
            </p:cNvSpPr>
            <p:nvPr/>
          </p:nvSpPr>
          <p:spPr bwMode="auto">
            <a:xfrm>
              <a:off x="7889" y="11748"/>
              <a:ext cx="839"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598" name="Oval 6"/>
            <p:cNvSpPr>
              <a:spLocks noChangeArrowheads="1"/>
            </p:cNvSpPr>
            <p:nvPr/>
          </p:nvSpPr>
          <p:spPr bwMode="auto">
            <a:xfrm>
              <a:off x="7827" y="11678"/>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597" name="AutoShape 5"/>
            <p:cNvSpPr>
              <a:spLocks noChangeShapeType="1"/>
            </p:cNvSpPr>
            <p:nvPr/>
          </p:nvSpPr>
          <p:spPr bwMode="auto">
            <a:xfrm flipV="1">
              <a:off x="5351" y="11003"/>
              <a:ext cx="0"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596" name="AutoShape 4"/>
            <p:cNvSpPr>
              <a:spLocks noChangeShapeType="1"/>
            </p:cNvSpPr>
            <p:nvPr/>
          </p:nvSpPr>
          <p:spPr bwMode="auto">
            <a:xfrm flipV="1">
              <a:off x="2699" y="11003"/>
              <a:ext cx="2652"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595" name="AutoShape 3"/>
            <p:cNvSpPr>
              <a:spLocks noChangeShapeType="1"/>
            </p:cNvSpPr>
            <p:nvPr/>
          </p:nvSpPr>
          <p:spPr bwMode="auto">
            <a:xfrm>
              <a:off x="5351" y="11003"/>
              <a:ext cx="2538" cy="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594" name="Oval 2"/>
            <p:cNvSpPr>
              <a:spLocks noChangeArrowheads="1"/>
            </p:cNvSpPr>
            <p:nvPr/>
          </p:nvSpPr>
          <p:spPr bwMode="auto">
            <a:xfrm>
              <a:off x="5279" y="10942"/>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0674" name="Rectangle 82"/>
          <p:cNvSpPr>
            <a:spLocks noChangeArrowheads="1"/>
          </p:cNvSpPr>
          <p:nvPr/>
        </p:nvSpPr>
        <p:spPr bwMode="auto">
          <a:xfrm>
            <a:off x="-285784" y="3143248"/>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4.8  </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基于</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Cayley</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树的计算机网络模型</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4.5.1  </a:t>
            </a:r>
            <a:r>
              <a:rPr lang="zh-CN" altLang="en-US" dirty="0" smtClean="0"/>
              <a:t>复杂网络上的数据包传递模型</a:t>
            </a:r>
            <a:endParaRPr lang="zh-CN" altLang="en-US" dirty="0"/>
          </a:p>
        </p:txBody>
      </p:sp>
      <p:sp>
        <p:nvSpPr>
          <p:cNvPr id="3" name="内容占位符 2"/>
          <p:cNvSpPr>
            <a:spLocks noGrp="1"/>
          </p:cNvSpPr>
          <p:nvPr>
            <p:ph sz="quarter" idx="1"/>
          </p:nvPr>
        </p:nvSpPr>
        <p:spPr>
          <a:xfrm>
            <a:off x="457200" y="1600200"/>
            <a:ext cx="7758138" cy="4873752"/>
          </a:xfrm>
        </p:spPr>
        <p:txBody>
          <a:bodyPr/>
          <a:lstStyle/>
          <a:p>
            <a:pPr algn="just"/>
            <a:r>
              <a:rPr lang="en-US" altLang="zh-CN" dirty="0" smtClean="0"/>
              <a:t>(</a:t>
            </a:r>
            <a:r>
              <a:rPr lang="en-US" dirty="0" smtClean="0"/>
              <a:t>2</a:t>
            </a:r>
            <a:r>
              <a:rPr lang="en-US" altLang="zh-CN" dirty="0" smtClean="0"/>
              <a:t>)</a:t>
            </a:r>
            <a:r>
              <a:rPr lang="en-US" i="1" dirty="0" smtClean="0"/>
              <a:t>γ</a:t>
            </a:r>
            <a:r>
              <a:rPr lang="zh-CN" altLang="en-US" dirty="0" smtClean="0"/>
              <a:t>＜</a:t>
            </a:r>
            <a:r>
              <a:rPr lang="en-US" dirty="0" smtClean="0"/>
              <a:t>1</a:t>
            </a:r>
            <a:r>
              <a:rPr lang="zh-CN" altLang="en-US" dirty="0" smtClean="0"/>
              <a:t>，节点上每一时刻传出的包裹随</a:t>
            </a:r>
            <a:r>
              <a:rPr lang="en-US" i="1" dirty="0" err="1" smtClean="0"/>
              <a:t>n</a:t>
            </a:r>
            <a:r>
              <a:rPr lang="en-US" i="1" baseline="-25000" dirty="0" err="1" smtClean="0"/>
              <a:t>i</a:t>
            </a:r>
            <a:r>
              <a:rPr lang="zh-CN" altLang="en-US" dirty="0" smtClean="0"/>
              <a:t>的增大而增大，直到产生的包裹与传输出去的包裹达到平衡，这样总数据包数也将在一个稳定值附近波动。</a:t>
            </a:r>
          </a:p>
          <a:p>
            <a:pPr algn="just"/>
            <a:r>
              <a:rPr lang="en-US" altLang="zh-CN" dirty="0" smtClean="0"/>
              <a:t>(</a:t>
            </a:r>
            <a:r>
              <a:rPr lang="en-US" dirty="0" smtClean="0"/>
              <a:t>3</a:t>
            </a:r>
            <a:r>
              <a:rPr lang="en-US" altLang="zh-CN" dirty="0" smtClean="0"/>
              <a:t>)</a:t>
            </a:r>
            <a:r>
              <a:rPr lang="en-US" i="1" dirty="0" smtClean="0"/>
              <a:t>γ</a:t>
            </a:r>
            <a:r>
              <a:rPr lang="zh-CN" altLang="en-US" dirty="0" smtClean="0"/>
              <a:t>＝</a:t>
            </a:r>
            <a:r>
              <a:rPr lang="en-US" dirty="0" smtClean="0"/>
              <a:t>1</a:t>
            </a:r>
            <a:r>
              <a:rPr lang="zh-CN" altLang="en-US" dirty="0" smtClean="0"/>
              <a:t>，节点上每一时刻传出的包裹与</a:t>
            </a:r>
            <a:r>
              <a:rPr lang="en-US" i="1" dirty="0" err="1" smtClean="0"/>
              <a:t>n</a:t>
            </a:r>
            <a:r>
              <a:rPr lang="en-US" i="1" baseline="-25000" dirty="0" err="1" smtClean="0"/>
              <a:t>i</a:t>
            </a:r>
            <a:r>
              <a:rPr lang="zh-CN" altLang="en-US" dirty="0" smtClean="0"/>
              <a:t>无关，保持恒定。</a:t>
            </a:r>
          </a:p>
          <a:p>
            <a:pPr algn="just"/>
            <a:r>
              <a:rPr lang="zh-CN" altLang="en-US" dirty="0" smtClean="0"/>
              <a:t>在上述模型中，当</a:t>
            </a:r>
            <a:r>
              <a:rPr lang="en-US" i="1" dirty="0" err="1" smtClean="0"/>
              <a:t>ξ</a:t>
            </a:r>
            <a:r>
              <a:rPr lang="en-US" i="1" baseline="-25000" dirty="0" err="1" smtClean="0"/>
              <a:t>ij</a:t>
            </a:r>
            <a:r>
              <a:rPr lang="en-US" altLang="zh-CN" dirty="0" smtClean="0"/>
              <a:t>=</a:t>
            </a:r>
            <a:r>
              <a:rPr lang="en-US" dirty="0" smtClean="0"/>
              <a:t>1</a:t>
            </a:r>
            <a:r>
              <a:rPr lang="zh-CN" altLang="en-US" dirty="0" smtClean="0"/>
              <a:t>且</a:t>
            </a:r>
            <a:r>
              <a:rPr lang="en-US" i="1" dirty="0" smtClean="0"/>
              <a:t>γ</a:t>
            </a:r>
            <a:r>
              <a:rPr lang="zh-CN" altLang="en-US" dirty="0" smtClean="0"/>
              <a:t>＞</a:t>
            </a:r>
            <a:r>
              <a:rPr lang="en-US" dirty="0" smtClean="0"/>
              <a:t>1</a:t>
            </a:r>
            <a:r>
              <a:rPr lang="zh-CN" altLang="en-US" dirty="0" smtClean="0"/>
              <a:t>时，产生概率</a:t>
            </a:r>
            <a:r>
              <a:rPr lang="en-US" i="1" dirty="0" smtClean="0"/>
              <a:t>p</a:t>
            </a:r>
            <a:r>
              <a:rPr lang="zh-CN" altLang="en-US" dirty="0" smtClean="0"/>
              <a:t>是一个控制参量，当</a:t>
            </a:r>
            <a:r>
              <a:rPr lang="en-US" i="1" dirty="0" smtClean="0"/>
              <a:t>p</a:t>
            </a:r>
            <a:r>
              <a:rPr lang="zh-CN" altLang="en-US" dirty="0" smtClean="0"/>
              <a:t>＜</a:t>
            </a:r>
            <a:r>
              <a:rPr lang="en-US" i="1" dirty="0" smtClean="0"/>
              <a:t>p</a:t>
            </a:r>
            <a:r>
              <a:rPr lang="en-US" i="1" baseline="-25000" dirty="0" smtClean="0"/>
              <a:t>c</a:t>
            </a:r>
            <a:r>
              <a:rPr lang="zh-CN" altLang="en-US" dirty="0" smtClean="0"/>
              <a:t>时，所有的数据包都被送到目的地；当</a:t>
            </a:r>
            <a:r>
              <a:rPr lang="en-US" i="1" dirty="0" smtClean="0"/>
              <a:t>p</a:t>
            </a:r>
            <a:r>
              <a:rPr lang="zh-CN" altLang="en-US" dirty="0" smtClean="0"/>
              <a:t>＞</a:t>
            </a:r>
            <a:r>
              <a:rPr lang="en-US" i="1" dirty="0" smtClean="0"/>
              <a:t>p</a:t>
            </a:r>
            <a:r>
              <a:rPr lang="en-US" i="1" baseline="-25000" dirty="0" smtClean="0"/>
              <a:t>c</a:t>
            </a:r>
            <a:r>
              <a:rPr lang="zh-CN" altLang="en-US" dirty="0" smtClean="0"/>
              <a:t>时，并不是所有的数据包都能够到达目的地，且网络中总包裹数随时间一直增长。阈值</a:t>
            </a:r>
            <a:r>
              <a:rPr lang="en-US" i="1" dirty="0" smtClean="0"/>
              <a:t>p</a:t>
            </a:r>
            <a:r>
              <a:rPr lang="en-US" i="1" baseline="-25000" dirty="0" smtClean="0"/>
              <a:t>c</a:t>
            </a:r>
            <a:r>
              <a:rPr lang="zh-CN" altLang="en-US" dirty="0" smtClean="0"/>
              <a:t>的表达式为：</a:t>
            </a:r>
            <a:endParaRPr lang="en-US" altLang="zh-CN" dirty="0" smtClean="0"/>
          </a:p>
          <a:p>
            <a:pPr algn="just"/>
            <a:endParaRPr lang="en-US" altLang="zh-CN" dirty="0" smtClean="0"/>
          </a:p>
          <a:p>
            <a:pPr algn="just"/>
            <a:r>
              <a:rPr lang="zh-CN" altLang="en-US" dirty="0" smtClean="0"/>
              <a:t>其中，</a:t>
            </a:r>
            <a:r>
              <a:rPr lang="en-US" i="1" dirty="0" smtClean="0"/>
              <a:t>b</a:t>
            </a:r>
            <a:r>
              <a:rPr lang="zh-CN" altLang="en-US" dirty="0" smtClean="0"/>
              <a:t>代表这个</a:t>
            </a:r>
            <a:r>
              <a:rPr lang="en-US" dirty="0" err="1" smtClean="0"/>
              <a:t>Cayley</a:t>
            </a:r>
            <a:r>
              <a:rPr lang="zh-CN" altLang="en-US" dirty="0" smtClean="0"/>
              <a:t>树的分支数，</a:t>
            </a:r>
            <a:r>
              <a:rPr lang="en-US" i="1" dirty="0" smtClean="0"/>
              <a:t>m</a:t>
            </a:r>
            <a:r>
              <a:rPr lang="zh-CN" altLang="en-US" dirty="0" smtClean="0"/>
              <a:t>代表其层数。</a:t>
            </a:r>
            <a:endParaRPr lang="zh-CN" altLang="en-US" dirty="0"/>
          </a:p>
        </p:txBody>
      </p: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9569" name="Object 1"/>
          <p:cNvGraphicFramePr>
            <a:graphicFrameLocks noChangeAspect="1"/>
          </p:cNvGraphicFramePr>
          <p:nvPr/>
        </p:nvGraphicFramePr>
        <p:xfrm>
          <a:off x="3657594" y="5143512"/>
          <a:ext cx="1700224" cy="857256"/>
        </p:xfrm>
        <a:graphic>
          <a:graphicData uri="http://schemas.openxmlformats.org/presentationml/2006/ole">
            <p:oleObj spid="_x0000_s109569" name="Equation" r:id="rId3" imgW="1256755" imgH="634725" progId="Equation.DSMT4">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4.5.1  </a:t>
            </a:r>
            <a:r>
              <a:rPr lang="zh-CN" altLang="en-US" dirty="0" smtClean="0"/>
              <a:t>复杂网络上的数据包传递模型</a:t>
            </a:r>
            <a:endParaRPr lang="zh-CN" altLang="en-US" dirty="0"/>
          </a:p>
        </p:txBody>
      </p:sp>
      <p:sp>
        <p:nvSpPr>
          <p:cNvPr id="3" name="内容占位符 2"/>
          <p:cNvSpPr>
            <a:spLocks noGrp="1"/>
          </p:cNvSpPr>
          <p:nvPr>
            <p:ph sz="quarter" idx="1"/>
          </p:nvPr>
        </p:nvSpPr>
        <p:spPr/>
        <p:txBody>
          <a:bodyPr/>
          <a:lstStyle/>
          <a:p>
            <a:pPr algn="just"/>
            <a:r>
              <a:rPr lang="en-US" altLang="zh-CN" dirty="0" smtClean="0"/>
              <a:t>【</a:t>
            </a:r>
            <a:r>
              <a:rPr lang="zh-CN" altLang="en-US" b="1" dirty="0" smtClean="0"/>
              <a:t>例</a:t>
            </a:r>
            <a:r>
              <a:rPr lang="en-US" b="1" dirty="0" smtClean="0"/>
              <a:t>4.4</a:t>
            </a:r>
            <a:r>
              <a:rPr lang="en-US" altLang="zh-CN" dirty="0" smtClean="0"/>
              <a:t>】</a:t>
            </a:r>
            <a:r>
              <a:rPr lang="zh-CN" altLang="en-US" dirty="0" smtClean="0"/>
              <a:t>证明</a:t>
            </a:r>
            <a:r>
              <a:rPr lang="en-US" dirty="0" err="1" smtClean="0"/>
              <a:t>Cayley</a:t>
            </a:r>
            <a:r>
              <a:rPr lang="zh-CN" altLang="en-US" dirty="0" smtClean="0"/>
              <a:t>树模型在</a:t>
            </a:r>
            <a:r>
              <a:rPr lang="en-US" i="1" dirty="0" err="1" smtClean="0"/>
              <a:t>ξ</a:t>
            </a:r>
            <a:r>
              <a:rPr lang="en-US" i="1" baseline="-25000" dirty="0" err="1" smtClean="0"/>
              <a:t>ij</a:t>
            </a:r>
            <a:r>
              <a:rPr lang="en-US" altLang="zh-CN" dirty="0" smtClean="0"/>
              <a:t>=</a:t>
            </a:r>
            <a:r>
              <a:rPr lang="en-US" dirty="0" smtClean="0"/>
              <a:t>1</a:t>
            </a:r>
            <a:r>
              <a:rPr lang="zh-CN" altLang="en-US" dirty="0" smtClean="0"/>
              <a:t>且</a:t>
            </a:r>
            <a:r>
              <a:rPr lang="en-US" i="1" dirty="0" smtClean="0"/>
              <a:t>γ</a:t>
            </a:r>
            <a:r>
              <a:rPr lang="zh-CN" altLang="en-US" dirty="0" smtClean="0"/>
              <a:t>＞</a:t>
            </a:r>
            <a:r>
              <a:rPr lang="en-US" dirty="0" smtClean="0"/>
              <a:t>1</a:t>
            </a:r>
            <a:r>
              <a:rPr lang="zh-CN" altLang="en-US" dirty="0" smtClean="0"/>
              <a:t>时的数据包产生概率临界值</a:t>
            </a:r>
            <a:r>
              <a:rPr lang="zh-CN" altLang="en-US" dirty="0" smtClean="0"/>
              <a:t>公式               </a:t>
            </a:r>
            <a:r>
              <a:rPr lang="zh-CN" altLang="en-US" dirty="0" smtClean="0"/>
              <a:t>。</a:t>
            </a:r>
            <a:endParaRPr lang="en-US" altLang="zh-CN" dirty="0" smtClean="0"/>
          </a:p>
          <a:p>
            <a:pPr algn="just"/>
            <a:endParaRPr lang="en-US" altLang="zh-CN" dirty="0" smtClean="0"/>
          </a:p>
          <a:p>
            <a:pPr algn="just"/>
            <a:r>
              <a:rPr lang="zh-CN" altLang="en-US" dirty="0" smtClean="0"/>
              <a:t>证明：由于在稳定态下数据包没有积聚，层次结构顶层节点的单位时间收到的数据包</a:t>
            </a:r>
            <a:r>
              <a:rPr lang="en-US" dirty="0" smtClean="0"/>
              <a:t> </a:t>
            </a:r>
            <a:r>
              <a:rPr lang="zh-CN" altLang="en-US" dirty="0" smtClean="0"/>
              <a:t>从平均意义上等于网络一个分支产生的数据包</a:t>
            </a:r>
            <a:r>
              <a:rPr lang="en-US" altLang="zh-CN" dirty="0" smtClean="0"/>
              <a:t>(</a:t>
            </a:r>
            <a:r>
              <a:rPr lang="zh-CN" altLang="en-US" dirty="0" smtClean="0"/>
              <a:t>这些包的传送目的地在另外不同的分支</a:t>
            </a:r>
            <a:r>
              <a:rPr lang="en-US" altLang="zh-CN" dirty="0" smtClean="0"/>
              <a:t>)</a:t>
            </a:r>
            <a:r>
              <a:rPr lang="zh-CN" altLang="en-US" dirty="0" smtClean="0"/>
              <a:t>。由于数据包的源节点和目的节点是随机选择的，纯粹从几何方面考虑，可以直接估计出单位时间收到的数据包为：</a:t>
            </a:r>
            <a:endParaRPr lang="en-US" altLang="zh-CN" dirty="0" smtClean="0"/>
          </a:p>
          <a:p>
            <a:pPr algn="just"/>
            <a:endParaRPr lang="en-US" altLang="zh-CN" dirty="0" smtClean="0"/>
          </a:p>
          <a:p>
            <a:pPr algn="just"/>
            <a:r>
              <a:rPr lang="zh-CN" altLang="en-US" dirty="0" smtClean="0"/>
              <a:t>利用平均场法，很容易看出顶层节点确实是最拥塞的节点。另一方面，在平均场计算中，</a:t>
            </a:r>
            <a:r>
              <a:rPr lang="en-US" i="1" dirty="0" smtClean="0"/>
              <a:t>q</a:t>
            </a:r>
            <a:r>
              <a:rPr lang="en-US" baseline="-25000" dirty="0" smtClean="0"/>
              <a:t>12</a:t>
            </a:r>
            <a:r>
              <a:rPr lang="zh-CN" altLang="en-US" dirty="0" smtClean="0"/>
              <a:t>是一</a:t>
            </a:r>
            <a:endParaRPr lang="zh-CN" altLang="en-US" dirty="0"/>
          </a:p>
        </p:txBody>
      </p:sp>
      <p:sp>
        <p:nvSpPr>
          <p:cNvPr id="1085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545" name="Object 1"/>
          <p:cNvGraphicFramePr>
            <a:graphicFrameLocks noChangeAspect="1"/>
          </p:cNvGraphicFramePr>
          <p:nvPr/>
        </p:nvGraphicFramePr>
        <p:xfrm>
          <a:off x="3938591" y="2000244"/>
          <a:ext cx="1133475" cy="571500"/>
        </p:xfrm>
        <a:graphic>
          <a:graphicData uri="http://schemas.openxmlformats.org/presentationml/2006/ole">
            <p:oleObj spid="_x0000_s108545" name="Equation" r:id="rId3" imgW="1256755" imgH="634725" progId="Equation.DSMT4">
              <p:embed/>
            </p:oleObj>
          </a:graphicData>
        </a:graphic>
      </p:graphicFrame>
      <p:sp>
        <p:nvSpPr>
          <p:cNvPr id="1085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547" name="Object 3"/>
          <p:cNvGraphicFramePr>
            <a:graphicFrameLocks noChangeAspect="1"/>
          </p:cNvGraphicFramePr>
          <p:nvPr/>
        </p:nvGraphicFramePr>
        <p:xfrm>
          <a:off x="4786314" y="4714884"/>
          <a:ext cx="1771662" cy="571504"/>
        </p:xfrm>
        <a:graphic>
          <a:graphicData uri="http://schemas.openxmlformats.org/presentationml/2006/ole">
            <p:oleObj spid="_x0000_s108547" name="Equation" r:id="rId4" imgW="1485900" imgH="482600" progId="Equation.DSMT4">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96890"/>
            <a:ext cx="7467600" cy="1143000"/>
          </a:xfrm>
        </p:spPr>
        <p:txBody>
          <a:bodyPr/>
          <a:lstStyle/>
          <a:p>
            <a:r>
              <a:rPr lang="en-US" dirty="0" smtClean="0"/>
              <a:t>4.5.1  </a:t>
            </a:r>
            <a:r>
              <a:rPr lang="zh-CN" altLang="en-US" dirty="0" smtClean="0"/>
              <a:t>复杂网络上的数据包传递模型</a:t>
            </a:r>
            <a:endParaRPr lang="zh-CN" altLang="en-US" dirty="0"/>
          </a:p>
        </p:txBody>
      </p:sp>
      <p:sp>
        <p:nvSpPr>
          <p:cNvPr id="3" name="内容占位符 2"/>
          <p:cNvSpPr>
            <a:spLocks noGrp="1"/>
          </p:cNvSpPr>
          <p:nvPr>
            <p:ph sz="quarter" idx="1"/>
          </p:nvPr>
        </p:nvSpPr>
        <p:spPr>
          <a:xfrm>
            <a:off x="457200" y="1028672"/>
            <a:ext cx="7467600" cy="5329286"/>
          </a:xfrm>
        </p:spPr>
        <p:txBody>
          <a:bodyPr/>
          <a:lstStyle/>
          <a:p>
            <a:pPr algn="just"/>
            <a:r>
              <a:rPr lang="zh-CN" altLang="en-US" dirty="0" smtClean="0"/>
              <a:t>个给定数据包从第二层移动到第一层的概率</a:t>
            </a:r>
            <a:r>
              <a:rPr lang="en-US" altLang="zh-CN" dirty="0" smtClean="0"/>
              <a:t>(</a:t>
            </a:r>
            <a:r>
              <a:rPr lang="zh-CN" altLang="en-US" dirty="0" smtClean="0"/>
              <a:t>反过来也一样</a:t>
            </a:r>
            <a:r>
              <a:rPr lang="en-US" altLang="zh-CN" dirty="0" smtClean="0"/>
              <a:t>)</a:t>
            </a:r>
            <a:r>
              <a:rPr lang="zh-CN" altLang="en-US" dirty="0" smtClean="0"/>
              <a:t>，当</a:t>
            </a:r>
            <a:r>
              <a:rPr lang="en-US" i="1" dirty="0" err="1" smtClean="0"/>
              <a:t>ξ</a:t>
            </a:r>
            <a:r>
              <a:rPr lang="en-US" i="1" baseline="-25000" dirty="0" err="1" smtClean="0"/>
              <a:t>ij</a:t>
            </a:r>
            <a:r>
              <a:rPr lang="en-US" altLang="zh-CN" dirty="0" smtClean="0"/>
              <a:t>=</a:t>
            </a:r>
            <a:r>
              <a:rPr lang="en-US" dirty="0" smtClean="0"/>
              <a:t>1</a:t>
            </a:r>
            <a:r>
              <a:rPr lang="zh-CN" altLang="en-US" dirty="0" smtClean="0"/>
              <a:t>时，它等于：</a:t>
            </a:r>
            <a:endParaRPr lang="en-US" altLang="zh-CN" dirty="0" smtClean="0"/>
          </a:p>
          <a:p>
            <a:pPr algn="just"/>
            <a:r>
              <a:rPr lang="zh-CN" altLang="en-US" dirty="0" smtClean="0"/>
              <a:t>其中</a:t>
            </a:r>
            <a:r>
              <a:rPr lang="en-US" i="1" dirty="0" smtClean="0"/>
              <a:t>n</a:t>
            </a:r>
            <a:r>
              <a:rPr lang="en-US" baseline="-25000" dirty="0" smtClean="0"/>
              <a:t>1</a:t>
            </a:r>
            <a:r>
              <a:rPr lang="zh-CN" altLang="en-US" dirty="0" smtClean="0"/>
              <a:t>是顶层的平均数据包数，</a:t>
            </a:r>
            <a:r>
              <a:rPr lang="en-US" i="1" dirty="0" smtClean="0"/>
              <a:t>n</a:t>
            </a:r>
            <a:r>
              <a:rPr lang="en-US" baseline="-25000" dirty="0" smtClean="0"/>
              <a:t>2</a:t>
            </a:r>
            <a:r>
              <a:rPr lang="zh-CN" altLang="en-US" dirty="0" smtClean="0"/>
              <a:t>是第二层</a:t>
            </a:r>
            <a:r>
              <a:rPr lang="en-US" i="1" dirty="0" smtClean="0"/>
              <a:t>b</a:t>
            </a:r>
            <a:r>
              <a:rPr lang="zh-CN" altLang="en-US" dirty="0" smtClean="0"/>
              <a:t>个节点中每个节点的平均数据包数，这样一来，每次留在顶层的平均数据包数</a:t>
            </a:r>
            <a:r>
              <a:rPr lang="en-US" dirty="0" smtClean="0"/>
              <a:t>    </a:t>
            </a:r>
            <a:r>
              <a:rPr lang="zh-CN" altLang="en-US" dirty="0" smtClean="0"/>
              <a:t>为：</a:t>
            </a:r>
            <a:endParaRPr lang="en-US" altLang="zh-CN" dirty="0" smtClean="0"/>
          </a:p>
          <a:p>
            <a:pPr algn="just"/>
            <a:r>
              <a:rPr lang="zh-CN" altLang="en-US" dirty="0" smtClean="0"/>
              <a:t>而从第二层的</a:t>
            </a:r>
            <a:r>
              <a:rPr lang="en-US" i="1" dirty="0" smtClean="0"/>
              <a:t>b</a:t>
            </a:r>
            <a:r>
              <a:rPr lang="zh-CN" altLang="en-US" dirty="0" smtClean="0"/>
              <a:t>个节点出发到达顶层节点的平均数据包数为：</a:t>
            </a:r>
            <a:endParaRPr lang="en-US" altLang="zh-CN" dirty="0" smtClean="0"/>
          </a:p>
          <a:p>
            <a:pPr algn="just"/>
            <a:r>
              <a:rPr lang="zh-CN" altLang="en-US" dirty="0" smtClean="0"/>
              <a:t>式中</a:t>
            </a:r>
            <a:r>
              <a:rPr lang="en-US" i="1" dirty="0" smtClean="0"/>
              <a:t>α</a:t>
            </a:r>
            <a:r>
              <a:rPr lang="zh-CN" altLang="en-US" dirty="0" smtClean="0"/>
              <a:t>表示第二层节点中试着移向顶层的数据包所占比例。在极端情况下，顶层节点将极度拥塞，顶层节点与第二层节点的交通要比第二层和第三层之间的交通更拥塞。因此，我们假设</a:t>
            </a:r>
            <a:r>
              <a:rPr lang="en-US" i="1" dirty="0" smtClean="0"/>
              <a:t>α</a:t>
            </a:r>
            <a:r>
              <a:rPr lang="en-US" altLang="zh-CN" dirty="0" smtClean="0"/>
              <a:t>=</a:t>
            </a:r>
            <a:r>
              <a:rPr lang="en-US" dirty="0" smtClean="0"/>
              <a:t>1</a:t>
            </a:r>
            <a:r>
              <a:rPr lang="zh-CN" altLang="en-US" dirty="0" smtClean="0"/>
              <a:t>。这样一来，根据               稳态条件</a:t>
            </a:r>
            <a:r>
              <a:rPr lang="en-US" dirty="0" smtClean="0"/>
              <a:t> </a:t>
            </a:r>
            <a:r>
              <a:rPr lang="zh-CN" altLang="en-US" dirty="0" smtClean="0"/>
              <a:t>，得到：</a:t>
            </a:r>
            <a:endParaRPr lang="en-US" altLang="zh-CN" dirty="0" smtClean="0"/>
          </a:p>
          <a:p>
            <a:pPr algn="just"/>
            <a:r>
              <a:rPr lang="zh-CN" altLang="en-US" dirty="0" smtClean="0"/>
              <a:t>得到</a:t>
            </a:r>
            <a:r>
              <a:rPr lang="en-US" i="1" dirty="0" smtClean="0"/>
              <a:t>p</a:t>
            </a:r>
            <a:r>
              <a:rPr lang="zh-CN" altLang="en-US" dirty="0" smtClean="0"/>
              <a:t>的临界值式。不过，严格来说，</a:t>
            </a:r>
            <a:r>
              <a:rPr lang="en-US" i="1" dirty="0" smtClean="0"/>
              <a:t>α</a:t>
            </a:r>
            <a:r>
              <a:rPr lang="en-US" altLang="zh-CN" dirty="0" smtClean="0"/>
              <a:t>=</a:t>
            </a:r>
            <a:r>
              <a:rPr lang="en-US" dirty="0" smtClean="0"/>
              <a:t>1</a:t>
            </a:r>
            <a:r>
              <a:rPr lang="zh-CN" altLang="en-US" dirty="0" smtClean="0"/>
              <a:t>情况下求出的临界值是</a:t>
            </a:r>
            <a:r>
              <a:rPr lang="en-US" i="1" dirty="0" smtClean="0"/>
              <a:t>p</a:t>
            </a:r>
            <a:r>
              <a:rPr lang="en-US" i="1" baseline="-25000" dirty="0" smtClean="0"/>
              <a:t>c</a:t>
            </a:r>
            <a:r>
              <a:rPr lang="zh-CN" altLang="en-US" dirty="0" smtClean="0"/>
              <a:t>的一个上界。</a:t>
            </a:r>
            <a:endParaRPr lang="zh-CN" altLang="en-US" dirty="0"/>
          </a:p>
        </p:txBody>
      </p:sp>
      <p:sp>
        <p:nvSpPr>
          <p:cNvPr id="107522" name="Rectangle 2"/>
          <p:cNvSpPr>
            <a:spLocks noChangeArrowheads="1"/>
          </p:cNvSpPr>
          <p:nvPr/>
        </p:nvSpPr>
        <p:spPr bwMode="auto">
          <a:xfrm>
            <a:off x="0" y="-57152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7521" name="Object 1"/>
          <p:cNvGraphicFramePr>
            <a:graphicFrameLocks noChangeAspect="1"/>
          </p:cNvGraphicFramePr>
          <p:nvPr/>
        </p:nvGraphicFramePr>
        <p:xfrm>
          <a:off x="5072066" y="1357298"/>
          <a:ext cx="947493" cy="571504"/>
        </p:xfrm>
        <a:graphic>
          <a:graphicData uri="http://schemas.openxmlformats.org/presentationml/2006/ole">
            <p:oleObj spid="_x0000_s107521" name="Equation" r:id="rId3" imgW="749300" imgH="457200" progId="Equation.DSMT4">
              <p:embed/>
            </p:oleObj>
          </a:graphicData>
        </a:graphic>
      </p:graphicFrame>
      <p:sp>
        <p:nvSpPr>
          <p:cNvPr id="107524" name="Rectangle 4"/>
          <p:cNvSpPr>
            <a:spLocks noChangeArrowheads="1"/>
          </p:cNvSpPr>
          <p:nvPr/>
        </p:nvSpPr>
        <p:spPr bwMode="auto">
          <a:xfrm>
            <a:off x="0" y="-57152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7523" name="Object 3"/>
          <p:cNvGraphicFramePr>
            <a:graphicFrameLocks noChangeAspect="1"/>
          </p:cNvGraphicFramePr>
          <p:nvPr/>
        </p:nvGraphicFramePr>
        <p:xfrm>
          <a:off x="3331381" y="2652728"/>
          <a:ext cx="214314" cy="321471"/>
        </p:xfrm>
        <a:graphic>
          <a:graphicData uri="http://schemas.openxmlformats.org/presentationml/2006/ole">
            <p:oleObj spid="_x0000_s107523" name="Equation" r:id="rId4" imgW="164957" imgH="241091" progId="Equation.DSMT4">
              <p:embed/>
            </p:oleObj>
          </a:graphicData>
        </a:graphic>
      </p:graphicFrame>
      <p:sp>
        <p:nvSpPr>
          <p:cNvPr id="107526" name="Rectangle 6"/>
          <p:cNvSpPr>
            <a:spLocks noChangeArrowheads="1"/>
          </p:cNvSpPr>
          <p:nvPr/>
        </p:nvSpPr>
        <p:spPr bwMode="auto">
          <a:xfrm>
            <a:off x="0" y="-57152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7525" name="Object 5"/>
          <p:cNvGraphicFramePr>
            <a:graphicFrameLocks noChangeAspect="1"/>
          </p:cNvGraphicFramePr>
          <p:nvPr/>
        </p:nvGraphicFramePr>
        <p:xfrm>
          <a:off x="4071934" y="2714620"/>
          <a:ext cx="714380" cy="285752"/>
        </p:xfrm>
        <a:graphic>
          <a:graphicData uri="http://schemas.openxmlformats.org/presentationml/2006/ole">
            <p:oleObj spid="_x0000_s107525" name="Equation" r:id="rId5" imgW="596900" imgH="241300" progId="Equation.DSMT4">
              <p:embed/>
            </p:oleObj>
          </a:graphicData>
        </a:graphic>
      </p:graphicFrame>
      <p:sp>
        <p:nvSpPr>
          <p:cNvPr id="107528" name="Rectangle 8"/>
          <p:cNvSpPr>
            <a:spLocks noChangeArrowheads="1"/>
          </p:cNvSpPr>
          <p:nvPr/>
        </p:nvSpPr>
        <p:spPr bwMode="auto">
          <a:xfrm>
            <a:off x="0" y="-57152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7527" name="Object 7"/>
          <p:cNvGraphicFramePr>
            <a:graphicFrameLocks noChangeAspect="1"/>
          </p:cNvGraphicFramePr>
          <p:nvPr/>
        </p:nvGraphicFramePr>
        <p:xfrm>
          <a:off x="1928794" y="3500438"/>
          <a:ext cx="957269" cy="285752"/>
        </p:xfrm>
        <a:graphic>
          <a:graphicData uri="http://schemas.openxmlformats.org/presentationml/2006/ole">
            <p:oleObj spid="_x0000_s107527" name="Equation" r:id="rId6" imgW="799753" imgH="241195" progId="Equation.DSMT4">
              <p:embed/>
            </p:oleObj>
          </a:graphicData>
        </a:graphic>
      </p:graphicFrame>
      <p:sp>
        <p:nvSpPr>
          <p:cNvPr id="107530" name="Rectangle 10"/>
          <p:cNvSpPr>
            <a:spLocks noChangeArrowheads="1"/>
          </p:cNvSpPr>
          <p:nvPr/>
        </p:nvSpPr>
        <p:spPr bwMode="auto">
          <a:xfrm>
            <a:off x="0" y="-57152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7529" name="Object 9"/>
          <p:cNvGraphicFramePr>
            <a:graphicFrameLocks noChangeAspect="1"/>
          </p:cNvGraphicFramePr>
          <p:nvPr/>
        </p:nvGraphicFramePr>
        <p:xfrm>
          <a:off x="7643834" y="5000636"/>
          <a:ext cx="571504" cy="300792"/>
        </p:xfrm>
        <a:graphic>
          <a:graphicData uri="http://schemas.openxmlformats.org/presentationml/2006/ole">
            <p:oleObj spid="_x0000_s107529" name="Equation" r:id="rId7" imgW="457200" imgH="241300" progId="Equation.DSMT4">
              <p:embed/>
            </p:oleObj>
          </a:graphicData>
        </a:graphic>
      </p:graphicFrame>
      <p:sp>
        <p:nvSpPr>
          <p:cNvPr id="107532" name="Rectangle 12"/>
          <p:cNvSpPr>
            <a:spLocks noChangeArrowheads="1"/>
          </p:cNvSpPr>
          <p:nvPr/>
        </p:nvSpPr>
        <p:spPr bwMode="auto">
          <a:xfrm>
            <a:off x="0" y="-57152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7531" name="Object 11"/>
          <p:cNvGraphicFramePr>
            <a:graphicFrameLocks noChangeAspect="1"/>
          </p:cNvGraphicFramePr>
          <p:nvPr/>
        </p:nvGraphicFramePr>
        <p:xfrm>
          <a:off x="3214678" y="5357826"/>
          <a:ext cx="1734923" cy="357190"/>
        </p:xfrm>
        <a:graphic>
          <a:graphicData uri="http://schemas.openxmlformats.org/presentationml/2006/ole">
            <p:oleObj spid="_x0000_s107531" name="Equation" r:id="rId8" imgW="1218671" imgH="253890" progId="Equation.DSMT4">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4.2.1</a:t>
            </a:r>
            <a:r>
              <a:rPr lang="zh-CN" altLang="en-US" dirty="0" smtClean="0"/>
              <a:t>流行病传播的基本模型</a:t>
            </a:r>
            <a:endParaRPr lang="zh-CN" altLang="en-US" dirty="0"/>
          </a:p>
        </p:txBody>
      </p:sp>
      <p:sp>
        <p:nvSpPr>
          <p:cNvPr id="16387" name="内容占位符 2"/>
          <p:cNvSpPr>
            <a:spLocks noGrp="1"/>
          </p:cNvSpPr>
          <p:nvPr>
            <p:ph sz="quarter" idx="1"/>
          </p:nvPr>
        </p:nvSpPr>
        <p:spPr>
          <a:xfrm>
            <a:off x="457200" y="1600200"/>
            <a:ext cx="7467600" cy="4873625"/>
          </a:xfrm>
        </p:spPr>
        <p:txBody>
          <a:bodyPr/>
          <a:lstStyle/>
          <a:p>
            <a:pPr algn="just" eaLnBrk="1" hangingPunct="1"/>
            <a:r>
              <a:rPr lang="en-US" altLang="zh-CN" dirty="0" smtClean="0"/>
              <a:t>2. SIS</a:t>
            </a:r>
            <a:r>
              <a:rPr lang="zh-CN" altLang="en-US" dirty="0" smtClean="0"/>
              <a:t>模型</a:t>
            </a:r>
            <a:endParaRPr lang="en-US" altLang="zh-CN" dirty="0" smtClean="0"/>
          </a:p>
          <a:p>
            <a:pPr algn="just" eaLnBrk="1" hangingPunct="1"/>
            <a:r>
              <a:rPr lang="en-US" dirty="0" smtClean="0"/>
              <a:t>SIS</a:t>
            </a:r>
            <a:r>
              <a:rPr lang="zh-CN" altLang="en-US" dirty="0" smtClean="0"/>
              <a:t>传播模型适合描述像感冒、淋病这类治愈后患者不能获得免疫力的疾病；计算机病毒也属于这一类型。</a:t>
            </a:r>
            <a:endParaRPr lang="en-US" altLang="zh-CN" dirty="0" smtClean="0"/>
          </a:p>
          <a:p>
            <a:pPr algn="just" eaLnBrk="1" hangingPunct="1"/>
            <a:r>
              <a:rPr lang="zh-CN" altLang="en-US" dirty="0" smtClean="0"/>
              <a:t>在</a:t>
            </a:r>
            <a:r>
              <a:rPr lang="en-US" dirty="0" smtClean="0"/>
              <a:t>SIS</a:t>
            </a:r>
            <a:r>
              <a:rPr lang="zh-CN" altLang="en-US" dirty="0" smtClean="0"/>
              <a:t>传播模型中，个体只存在两种状态：易感状态</a:t>
            </a:r>
            <a:r>
              <a:rPr lang="en-US" altLang="zh-CN" dirty="0" smtClean="0"/>
              <a:t>(</a:t>
            </a:r>
            <a:r>
              <a:rPr lang="en-US" dirty="0" smtClean="0"/>
              <a:t>S</a:t>
            </a:r>
            <a:r>
              <a:rPr lang="en-US" altLang="zh-CN" dirty="0" smtClean="0"/>
              <a:t>)</a:t>
            </a:r>
            <a:r>
              <a:rPr lang="zh-CN" altLang="en-US" dirty="0" smtClean="0"/>
              <a:t>和感染状态</a:t>
            </a:r>
            <a:r>
              <a:rPr lang="en-US" altLang="zh-CN" dirty="0" smtClean="0"/>
              <a:t>(</a:t>
            </a:r>
            <a:r>
              <a:rPr lang="en-US" dirty="0" smtClean="0"/>
              <a:t>I</a:t>
            </a:r>
            <a:r>
              <a:rPr lang="en-US" altLang="zh-CN" dirty="0" smtClean="0"/>
              <a:t>)</a:t>
            </a:r>
            <a:r>
              <a:rPr lang="zh-CN" altLang="en-US" dirty="0" smtClean="0"/>
              <a:t>。感染个体为传染的源头，它通过一定的概率</a:t>
            </a:r>
            <a:r>
              <a:rPr lang="en-US" i="1" dirty="0" smtClean="0"/>
              <a:t>α</a:t>
            </a:r>
            <a:r>
              <a:rPr lang="zh-CN" altLang="en-US" dirty="0" smtClean="0"/>
              <a:t>将传染病传给易感个体。同时，感染个体本身以一定的概率</a:t>
            </a:r>
            <a:r>
              <a:rPr lang="en-US" i="1" dirty="0" smtClean="0"/>
              <a:t>β</a:t>
            </a:r>
            <a:r>
              <a:rPr lang="zh-CN" altLang="en-US" dirty="0" smtClean="0"/>
              <a:t>得以治愈。另一方面，易感人群一旦被感染，就又成为新的感染源。</a:t>
            </a:r>
            <a:r>
              <a:rPr lang="en-US" dirty="0" smtClean="0"/>
              <a:t>SIS</a:t>
            </a:r>
            <a:r>
              <a:rPr lang="zh-CN" altLang="en-US" dirty="0" smtClean="0"/>
              <a:t>模型的感染机制可以描述如下：</a:t>
            </a:r>
          </a:p>
        </p:txBody>
      </p:sp>
      <p:sp>
        <p:nvSpPr>
          <p:cNvPr id="163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88" name="Object 4"/>
          <p:cNvGraphicFramePr>
            <a:graphicFrameLocks noChangeAspect="1"/>
          </p:cNvGraphicFramePr>
          <p:nvPr/>
        </p:nvGraphicFramePr>
        <p:xfrm>
          <a:off x="2428860" y="5214950"/>
          <a:ext cx="4356165" cy="1214446"/>
        </p:xfrm>
        <a:graphic>
          <a:graphicData uri="http://schemas.openxmlformats.org/presentationml/2006/ole">
            <p:oleObj spid="_x0000_s16388" name="Equation" r:id="rId3" imgW="1739900" imgH="482600" progId="Equation.DSMT4">
              <p:embed/>
            </p:oleObj>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4.5.1  </a:t>
            </a:r>
            <a:r>
              <a:rPr lang="zh-CN" altLang="en-US" dirty="0" smtClean="0"/>
              <a:t>复杂网络上的数据包传递模型</a:t>
            </a:r>
            <a:endParaRPr lang="zh-CN" altLang="en-US" dirty="0"/>
          </a:p>
        </p:txBody>
      </p:sp>
      <p:sp>
        <p:nvSpPr>
          <p:cNvPr id="3" name="内容占位符 2"/>
          <p:cNvSpPr>
            <a:spLocks noGrp="1"/>
          </p:cNvSpPr>
          <p:nvPr>
            <p:ph sz="quarter" idx="1"/>
          </p:nvPr>
        </p:nvSpPr>
        <p:spPr/>
        <p:txBody>
          <a:bodyPr/>
          <a:lstStyle/>
          <a:p>
            <a:pPr algn="just"/>
            <a:r>
              <a:rPr lang="en-US" dirty="0" smtClean="0"/>
              <a:t>2</a:t>
            </a:r>
            <a:r>
              <a:rPr lang="zh-CN" altLang="en-US" dirty="0" smtClean="0"/>
              <a:t>． 随机行走模型</a:t>
            </a:r>
            <a:endParaRPr lang="en-US" altLang="zh-CN" dirty="0" smtClean="0"/>
          </a:p>
          <a:p>
            <a:pPr algn="just"/>
            <a:r>
              <a:rPr lang="zh-CN" altLang="en-US" dirty="0" smtClean="0"/>
              <a:t>随机行走模型假设粒子在网络中随机地从一个节点走到另一个节点来研究网络搜索策略、平均首达时间等基本动力学量。</a:t>
            </a:r>
            <a:endParaRPr lang="en-US" altLang="zh-CN" dirty="0" smtClean="0"/>
          </a:p>
          <a:p>
            <a:pPr algn="just"/>
            <a:r>
              <a:rPr lang="zh-CN" altLang="en-US" dirty="0" smtClean="0"/>
              <a:t>这类模型通常不考虑粒子间的相互作用，即不考虑网络节点的容量限制，而认为每个节点只能被一个粒子占据。</a:t>
            </a:r>
            <a:endParaRPr lang="en-US" altLang="zh-CN" dirty="0" smtClean="0"/>
          </a:p>
          <a:p>
            <a:pPr algn="just"/>
            <a:r>
              <a:rPr lang="zh-CN" altLang="en-US" dirty="0" smtClean="0"/>
              <a:t>不同拓扑结构的网络引发拥塞的临界粒子密度也不同。另外，发生于无标度网络中的拥塞动力学过程同其它均匀网络有着本质的不同。</a:t>
            </a:r>
          </a:p>
          <a:p>
            <a:pPr algn="just"/>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4.5.2  </a:t>
            </a:r>
            <a:r>
              <a:rPr lang="zh-CN" altLang="en-US" dirty="0" smtClean="0"/>
              <a:t>复杂网络上的数据包传递路由策略</a:t>
            </a:r>
            <a:endParaRPr lang="zh-CN" altLang="en-US" dirty="0"/>
          </a:p>
        </p:txBody>
      </p:sp>
      <p:sp>
        <p:nvSpPr>
          <p:cNvPr id="3" name="内容占位符 2"/>
          <p:cNvSpPr>
            <a:spLocks noGrp="1"/>
          </p:cNvSpPr>
          <p:nvPr>
            <p:ph sz="quarter" idx="1"/>
          </p:nvPr>
        </p:nvSpPr>
        <p:spPr/>
        <p:txBody>
          <a:bodyPr/>
          <a:lstStyle/>
          <a:p>
            <a:pPr algn="just"/>
            <a:r>
              <a:rPr lang="en-US" dirty="0" smtClean="0"/>
              <a:t>1</a:t>
            </a:r>
            <a:r>
              <a:rPr lang="zh-CN" altLang="en-US" dirty="0" smtClean="0"/>
              <a:t>． 基于全局信息的路由策略</a:t>
            </a:r>
          </a:p>
          <a:p>
            <a:pPr algn="just"/>
            <a:r>
              <a:rPr lang="zh-CN" altLang="en-US" dirty="0" smtClean="0"/>
              <a:t>在实际网络传输中，由于受限于节点的投递能力，数据包可能需要很长的时间在某个节点的缓冲区等待。因此，拓扑距离短并不意味着传递最快，特别是在网络负荷很重的时段。通常，如果一条路径中包含高介数节点的话，传输数据包需要等待的时间就越长。</a:t>
            </a:r>
            <a:endParaRPr lang="en-US" altLang="zh-CN" dirty="0" smtClean="0"/>
          </a:p>
          <a:p>
            <a:pPr algn="just"/>
            <a:r>
              <a:rPr lang="zh-CN" altLang="en-US" dirty="0" smtClean="0"/>
              <a:t>通过改变路由规则来提高网络的整体性能是一个高效并且开销很小的方法，也凸显出在信息流传播过程中，数据包传递路由规则的重要性。</a:t>
            </a:r>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4.5.2  </a:t>
            </a:r>
            <a:r>
              <a:rPr lang="zh-CN" altLang="en-US" dirty="0" smtClean="0"/>
              <a:t>复杂网络上的数据包传递路由策略</a:t>
            </a:r>
            <a:endParaRPr lang="zh-CN" altLang="en-US" dirty="0"/>
          </a:p>
        </p:txBody>
      </p:sp>
      <p:sp>
        <p:nvSpPr>
          <p:cNvPr id="3" name="内容占位符 2"/>
          <p:cNvSpPr>
            <a:spLocks noGrp="1"/>
          </p:cNvSpPr>
          <p:nvPr>
            <p:ph sz="quarter" idx="1"/>
          </p:nvPr>
        </p:nvSpPr>
        <p:spPr/>
        <p:txBody>
          <a:bodyPr/>
          <a:lstStyle/>
          <a:p>
            <a:pPr algn="just"/>
            <a:r>
              <a:rPr lang="en-US" dirty="0" smtClean="0"/>
              <a:t>2</a:t>
            </a:r>
            <a:r>
              <a:rPr lang="zh-CN" altLang="en-US" dirty="0" smtClean="0"/>
              <a:t>．基于最近邻局域信息路由策略</a:t>
            </a:r>
            <a:endParaRPr lang="en-US" altLang="zh-CN" dirty="0" smtClean="0"/>
          </a:p>
          <a:p>
            <a:pPr algn="just"/>
            <a:r>
              <a:rPr lang="zh-CN" altLang="en-US" dirty="0" smtClean="0"/>
              <a:t>取最短路径的路由策略不一定是最好策略，特别是在交通流量很大的情况下。因为在度大的中枢节点</a:t>
            </a:r>
            <a:r>
              <a:rPr lang="en-US" altLang="zh-CN" dirty="0" smtClean="0"/>
              <a:t>(</a:t>
            </a:r>
            <a:r>
              <a:rPr lang="en-US" dirty="0" smtClean="0"/>
              <a:t>hub</a:t>
            </a:r>
            <a:r>
              <a:rPr lang="en-US" altLang="zh-CN" dirty="0" smtClean="0"/>
              <a:t>)</a:t>
            </a:r>
            <a:r>
              <a:rPr lang="zh-CN" altLang="en-US" dirty="0" smtClean="0"/>
              <a:t>处，最容易发生拥塞，而导致网络通讯能力</a:t>
            </a:r>
            <a:r>
              <a:rPr lang="en-US" i="1" dirty="0" err="1" smtClean="0"/>
              <a:t>r</a:t>
            </a:r>
            <a:r>
              <a:rPr lang="en-US" i="1" baseline="-25000" dirty="0" err="1" smtClean="0"/>
              <a:t>c</a:t>
            </a:r>
            <a:r>
              <a:rPr lang="zh-CN" altLang="en-US" dirty="0" smtClean="0"/>
              <a:t>的下降。</a:t>
            </a:r>
            <a:endParaRPr lang="en-US" altLang="zh-CN" dirty="0" smtClean="0"/>
          </a:p>
          <a:p>
            <a:pPr algn="just"/>
            <a:r>
              <a:rPr lang="zh-CN" altLang="en-US" dirty="0" smtClean="0"/>
              <a:t>通过数值模拟和基于平均场假设的分析，用从自由流到阻塞态的相变刻画网络的吞吐量，发现存在最优路由参数值</a:t>
            </a:r>
            <a:r>
              <a:rPr lang="en-US" i="1" dirty="0" smtClean="0"/>
              <a:t>α</a:t>
            </a:r>
            <a:r>
              <a:rPr lang="zh-CN" altLang="en-US" dirty="0" smtClean="0"/>
              <a:t>使网络的吞吐量最大化。</a:t>
            </a:r>
            <a:endParaRPr lang="en-US" altLang="zh-CN" dirty="0" smtClean="0"/>
          </a:p>
          <a:p>
            <a:pPr algn="just"/>
            <a:r>
              <a:rPr lang="zh-CN" altLang="en-US" dirty="0" smtClean="0"/>
              <a:t>负荷大的部分中枢节点的阻塞是网络阻塞的根本原因。适当的提高极少部分中枢节点的处理能力可以高效地提高网络的整体处理能力，有效的减少网络信息阻塞的发生。</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4.5.3  </a:t>
            </a:r>
            <a:r>
              <a:rPr lang="zh-CN" altLang="en-US" dirty="0" smtClean="0"/>
              <a:t>复杂网络上的拥塞控制</a:t>
            </a:r>
            <a:endParaRPr lang="zh-CN" altLang="en-US" dirty="0"/>
          </a:p>
        </p:txBody>
      </p:sp>
      <p:sp>
        <p:nvSpPr>
          <p:cNvPr id="3" name="内容占位符 2"/>
          <p:cNvSpPr>
            <a:spLocks noGrp="1"/>
          </p:cNvSpPr>
          <p:nvPr>
            <p:ph sz="quarter" idx="1"/>
          </p:nvPr>
        </p:nvSpPr>
        <p:spPr/>
        <p:txBody>
          <a:bodyPr/>
          <a:lstStyle/>
          <a:p>
            <a:pPr algn="just"/>
            <a:r>
              <a:rPr lang="zh-CN" altLang="en-US" dirty="0" smtClean="0"/>
              <a:t>如何在现有设备条件下，如何通过网络协议或算法的改进来提升通讯的容量，从而达到降低或控制拥塞的目的。下面介绍几种典型的方法。</a:t>
            </a:r>
            <a:endParaRPr lang="en-US" altLang="zh-CN" dirty="0" smtClean="0"/>
          </a:p>
          <a:p>
            <a:pPr algn="just"/>
            <a:r>
              <a:rPr lang="en-US" dirty="0" smtClean="0"/>
              <a:t>1</a:t>
            </a:r>
            <a:r>
              <a:rPr lang="zh-CN" altLang="en-US" dirty="0" smtClean="0"/>
              <a:t>．</a:t>
            </a:r>
            <a:r>
              <a:rPr lang="en-US" dirty="0" smtClean="0"/>
              <a:t> EGM</a:t>
            </a:r>
            <a:r>
              <a:rPr lang="zh-CN" altLang="en-US" dirty="0" smtClean="0"/>
              <a:t>方法</a:t>
            </a:r>
          </a:p>
          <a:p>
            <a:pPr algn="just"/>
            <a:r>
              <a:rPr lang="en-US" dirty="0" smtClean="0"/>
              <a:t>EGM</a:t>
            </a:r>
            <a:r>
              <a:rPr lang="zh-CN" altLang="en-US" dirty="0" smtClean="0"/>
              <a:t>方法的具体做法如下：假定节点</a:t>
            </a:r>
            <a:r>
              <a:rPr lang="en-US" dirty="0" err="1" smtClean="0"/>
              <a:t>v</a:t>
            </a:r>
            <a:r>
              <a:rPr lang="en-US" i="1" baseline="-25000" dirty="0" err="1" smtClean="0"/>
              <a:t>l</a:t>
            </a:r>
            <a:r>
              <a:rPr lang="zh-CN" altLang="en-US" dirty="0" smtClean="0"/>
              <a:t>上有一个数据包需要传送到节点</a:t>
            </a:r>
            <a:r>
              <a:rPr lang="en-US" dirty="0" err="1" smtClean="0"/>
              <a:t>v</a:t>
            </a:r>
            <a:r>
              <a:rPr lang="en-US" i="1" baseline="-25000" dirty="0" err="1" smtClean="0"/>
              <a:t>j</a:t>
            </a:r>
            <a:r>
              <a:rPr lang="zh-CN" altLang="en-US" dirty="0" smtClean="0"/>
              <a:t>，则对节点</a:t>
            </a:r>
            <a:r>
              <a:rPr lang="en-US" dirty="0" err="1" smtClean="0"/>
              <a:t>v</a:t>
            </a:r>
            <a:r>
              <a:rPr lang="en-US" i="1" baseline="-25000" dirty="0" err="1" smtClean="0"/>
              <a:t>l</a:t>
            </a:r>
            <a:r>
              <a:rPr lang="zh-CN" altLang="en-US" dirty="0" smtClean="0"/>
              <a:t>的每一个邻居</a:t>
            </a:r>
            <a:r>
              <a:rPr lang="en-US" dirty="0" smtClean="0"/>
              <a:t>v</a:t>
            </a:r>
            <a:r>
              <a:rPr lang="en-US" i="1" baseline="-25000" dirty="0" smtClean="0"/>
              <a:t>i</a:t>
            </a:r>
            <a:r>
              <a:rPr lang="zh-CN" altLang="en-US" dirty="0" smtClean="0"/>
              <a:t>定义一个到目的地</a:t>
            </a:r>
            <a:r>
              <a:rPr lang="en-US" dirty="0" err="1" smtClean="0"/>
              <a:t>v</a:t>
            </a:r>
            <a:r>
              <a:rPr lang="en-US" i="1" baseline="-25000" dirty="0" err="1" smtClean="0"/>
              <a:t>j</a:t>
            </a:r>
            <a:r>
              <a:rPr lang="zh-CN" altLang="en-US" dirty="0" smtClean="0"/>
              <a:t>的有效距离：                        </a:t>
            </a:r>
            <a:r>
              <a:rPr lang="en-US" altLang="zh-CN" dirty="0" smtClean="0"/>
              <a:t>(#)</a:t>
            </a:r>
          </a:p>
          <a:p>
            <a:pPr algn="just"/>
            <a:r>
              <a:rPr lang="zh-CN" altLang="en-US" dirty="0" smtClean="0"/>
              <a:t>其中，</a:t>
            </a:r>
            <a:r>
              <a:rPr lang="en-US" i="1" dirty="0" err="1" smtClean="0"/>
              <a:t>d</a:t>
            </a:r>
            <a:r>
              <a:rPr lang="en-US" i="1" baseline="-25000" dirty="0" err="1" smtClean="0"/>
              <a:t>i</a:t>
            </a:r>
            <a:r>
              <a:rPr lang="zh-CN" altLang="en-US" dirty="0" smtClean="0"/>
              <a:t>为从</a:t>
            </a:r>
            <a:r>
              <a:rPr lang="en-US" dirty="0" smtClean="0"/>
              <a:t>v</a:t>
            </a:r>
            <a:r>
              <a:rPr lang="en-US" i="1" baseline="-25000" dirty="0" smtClean="0"/>
              <a:t>i</a:t>
            </a:r>
            <a:r>
              <a:rPr lang="zh-CN" altLang="en-US" dirty="0" smtClean="0"/>
              <a:t>到</a:t>
            </a:r>
            <a:r>
              <a:rPr lang="en-US" dirty="0" err="1" smtClean="0"/>
              <a:t>v</a:t>
            </a:r>
            <a:r>
              <a:rPr lang="en-US" i="1" baseline="-25000" dirty="0" err="1" smtClean="0"/>
              <a:t>j</a:t>
            </a:r>
            <a:r>
              <a:rPr lang="zh-CN" altLang="en-US" dirty="0" smtClean="0"/>
              <a:t>的最短距离，</a:t>
            </a:r>
            <a:r>
              <a:rPr lang="en-US" i="1" dirty="0" err="1" smtClean="0"/>
              <a:t>c</a:t>
            </a:r>
            <a:r>
              <a:rPr lang="en-US" i="1" baseline="-25000" dirty="0" err="1" smtClean="0"/>
              <a:t>i</a:t>
            </a:r>
            <a:r>
              <a:rPr lang="zh-CN" altLang="en-US" dirty="0" smtClean="0"/>
              <a:t>为</a:t>
            </a:r>
            <a:r>
              <a:rPr lang="en-US" dirty="0" smtClean="0"/>
              <a:t>v</a:t>
            </a:r>
            <a:r>
              <a:rPr lang="en-US" i="1" baseline="-25000" dirty="0" smtClean="0"/>
              <a:t>i</a:t>
            </a:r>
            <a:r>
              <a:rPr lang="zh-CN" altLang="en-US" dirty="0" smtClean="0"/>
              <a:t>上积压的数据包数，</a:t>
            </a:r>
            <a:r>
              <a:rPr lang="en-US" i="1" dirty="0" smtClean="0"/>
              <a:t>h</a:t>
            </a:r>
            <a:r>
              <a:rPr lang="zh-CN" altLang="en-US" dirty="0" smtClean="0"/>
              <a:t>为</a:t>
            </a:r>
            <a:r>
              <a:rPr lang="en-US" dirty="0" smtClean="0"/>
              <a:t>0</a:t>
            </a:r>
            <a:r>
              <a:rPr lang="zh-CN" altLang="en-US" dirty="0" smtClean="0"/>
              <a:t>到</a:t>
            </a:r>
            <a:r>
              <a:rPr lang="en-US" dirty="0" smtClean="0"/>
              <a:t>1</a:t>
            </a:r>
            <a:r>
              <a:rPr lang="zh-CN" altLang="en-US" dirty="0" smtClean="0"/>
              <a:t>之间的一个常数。很显然，当</a:t>
            </a:r>
            <a:r>
              <a:rPr lang="en-US" i="1" dirty="0" smtClean="0"/>
              <a:t>h</a:t>
            </a:r>
            <a:r>
              <a:rPr lang="en-US" altLang="zh-CN" dirty="0" smtClean="0"/>
              <a:t>=</a:t>
            </a:r>
            <a:r>
              <a:rPr lang="en-US" dirty="0" smtClean="0"/>
              <a:t>0</a:t>
            </a:r>
            <a:r>
              <a:rPr lang="zh-CN" altLang="en-US" dirty="0" smtClean="0"/>
              <a:t>时，有效距离就是最短距离</a:t>
            </a:r>
            <a:r>
              <a:rPr lang="en-US" i="1" dirty="0" err="1" smtClean="0"/>
              <a:t>d</a:t>
            </a:r>
            <a:r>
              <a:rPr lang="en-US" i="1" baseline="-25000" dirty="0" err="1" smtClean="0"/>
              <a:t>i</a:t>
            </a:r>
            <a:r>
              <a:rPr lang="zh-CN" altLang="en-US" dirty="0" smtClean="0"/>
              <a:t>。然后比较</a:t>
            </a:r>
            <a:r>
              <a:rPr lang="en-US" dirty="0" err="1" smtClean="0"/>
              <a:t>v</a:t>
            </a:r>
            <a:r>
              <a:rPr lang="en-US" i="1" baseline="-25000" dirty="0" err="1" smtClean="0"/>
              <a:t>j</a:t>
            </a:r>
            <a:r>
              <a:rPr lang="zh-CN" altLang="en-US" dirty="0" smtClean="0"/>
              <a:t>的各个邻居上有效距离的大小，选择最小有效距离的那个节点作为数据包的下一个中继站。按照此步骤对</a:t>
            </a:r>
            <a:r>
              <a:rPr lang="en-US" dirty="0" err="1" smtClean="0"/>
              <a:t>v</a:t>
            </a:r>
            <a:r>
              <a:rPr lang="en-US" i="1" baseline="-25000" dirty="0" err="1" smtClean="0"/>
              <a:t>l</a:t>
            </a:r>
            <a:r>
              <a:rPr lang="zh-CN" altLang="en-US" dirty="0" smtClean="0"/>
              <a:t>到</a:t>
            </a:r>
            <a:r>
              <a:rPr lang="en-US" dirty="0" err="1" smtClean="0"/>
              <a:t>v</a:t>
            </a:r>
            <a:r>
              <a:rPr lang="en-US" i="1" baseline="-25000" dirty="0" err="1" smtClean="0"/>
              <a:t>j</a:t>
            </a:r>
            <a:r>
              <a:rPr lang="zh-CN" altLang="en-US" dirty="0" smtClean="0"/>
              <a:t>路线上的其他中继站的选取作相同的处理。</a:t>
            </a:r>
            <a:endParaRPr lang="zh-CN" altLang="en-US" dirty="0"/>
          </a:p>
        </p:txBody>
      </p:sp>
      <p:sp>
        <p:nvSpPr>
          <p:cNvPr id="150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0529" name="Object 1"/>
          <p:cNvGraphicFramePr>
            <a:graphicFrameLocks noChangeAspect="1"/>
          </p:cNvGraphicFramePr>
          <p:nvPr/>
        </p:nvGraphicFramePr>
        <p:xfrm>
          <a:off x="5214942" y="4000504"/>
          <a:ext cx="2049960" cy="357190"/>
        </p:xfrm>
        <a:graphic>
          <a:graphicData uri="http://schemas.openxmlformats.org/presentationml/2006/ole">
            <p:oleObj spid="_x0000_s150529" name="Equation" r:id="rId3" imgW="1384300" imgH="241300" progId="Equation.DSMT4">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4.5.3  </a:t>
            </a:r>
            <a:r>
              <a:rPr lang="zh-CN" altLang="en-US" dirty="0" smtClean="0"/>
              <a:t>复杂网络上的拥塞控制</a:t>
            </a:r>
            <a:endParaRPr lang="zh-CN" altLang="en-US" dirty="0"/>
          </a:p>
        </p:txBody>
      </p:sp>
      <p:sp>
        <p:nvSpPr>
          <p:cNvPr id="3" name="内容占位符 2"/>
          <p:cNvSpPr>
            <a:spLocks noGrp="1"/>
          </p:cNvSpPr>
          <p:nvPr>
            <p:ph sz="quarter" idx="1"/>
          </p:nvPr>
        </p:nvSpPr>
        <p:spPr/>
        <p:txBody>
          <a:bodyPr/>
          <a:lstStyle/>
          <a:p>
            <a:pPr algn="just"/>
            <a:r>
              <a:rPr lang="en-US" dirty="0" smtClean="0"/>
              <a:t>2</a:t>
            </a:r>
            <a:r>
              <a:rPr lang="zh-CN" altLang="en-US" dirty="0" smtClean="0"/>
              <a:t>． 经济方法</a:t>
            </a:r>
            <a:endParaRPr lang="en-US" altLang="zh-CN" dirty="0" smtClean="0"/>
          </a:p>
          <a:p>
            <a:pPr algn="just"/>
            <a:r>
              <a:rPr lang="zh-CN" altLang="en-US" dirty="0" smtClean="0"/>
              <a:t>方法认为数据包产生率与传输率都与节点的度成正比。假定节点</a:t>
            </a:r>
            <a:r>
              <a:rPr lang="en-US" dirty="0" smtClean="0"/>
              <a:t>v</a:t>
            </a:r>
            <a:r>
              <a:rPr lang="en-US" i="1" baseline="-25000" dirty="0" smtClean="0"/>
              <a:t>i</a:t>
            </a:r>
            <a:r>
              <a:rPr lang="zh-CN" altLang="en-US" dirty="0" smtClean="0"/>
              <a:t>的度为</a:t>
            </a:r>
            <a:r>
              <a:rPr lang="en-US" i="1" dirty="0" err="1" smtClean="0"/>
              <a:t>k</a:t>
            </a:r>
            <a:r>
              <a:rPr lang="en-US" i="1" baseline="-25000" dirty="0" err="1" smtClean="0"/>
              <a:t>i</a:t>
            </a:r>
            <a:r>
              <a:rPr lang="zh-CN" altLang="en-US" dirty="0" smtClean="0"/>
              <a:t>，取产生率为</a:t>
            </a:r>
            <a:r>
              <a:rPr lang="en-US" i="1" dirty="0" err="1" smtClean="0"/>
              <a:t>rk</a:t>
            </a:r>
            <a:r>
              <a:rPr lang="en-US" i="1" baseline="-25000" dirty="0" err="1" smtClean="0"/>
              <a:t>i</a:t>
            </a:r>
            <a:r>
              <a:rPr lang="zh-CN" altLang="en-US" dirty="0" smtClean="0"/>
              <a:t>、传输率为</a:t>
            </a:r>
            <a:r>
              <a:rPr lang="en-US" dirty="0" smtClean="0"/>
              <a:t>1</a:t>
            </a:r>
            <a:r>
              <a:rPr lang="en-US" altLang="zh-CN" dirty="0" smtClean="0"/>
              <a:t>+</a:t>
            </a:r>
            <a:r>
              <a:rPr lang="en-US" i="1" dirty="0" smtClean="0"/>
              <a:t>βk</a:t>
            </a:r>
            <a:r>
              <a:rPr lang="en-US" i="1" baseline="-25000" dirty="0" smtClean="0"/>
              <a:t>i</a:t>
            </a:r>
            <a:r>
              <a:rPr lang="zh-CN" altLang="en-US" dirty="0" smtClean="0"/>
              <a:t>，这里</a:t>
            </a:r>
            <a:r>
              <a:rPr lang="en-US" i="1" dirty="0" smtClean="0"/>
              <a:t>r</a:t>
            </a:r>
            <a:r>
              <a:rPr lang="zh-CN" altLang="en-US" dirty="0" smtClean="0"/>
              <a:t>和</a:t>
            </a:r>
            <a:r>
              <a:rPr lang="en-US" i="1" dirty="0" smtClean="0"/>
              <a:t>β</a:t>
            </a:r>
            <a:r>
              <a:rPr lang="zh-CN" altLang="en-US" dirty="0" smtClean="0"/>
              <a:t>为常数，</a:t>
            </a:r>
            <a:r>
              <a:rPr lang="en-US" dirty="0" err="1" smtClean="0"/>
              <a:t>l</a:t>
            </a:r>
            <a:r>
              <a:rPr lang="en-US" altLang="zh-CN" dirty="0" err="1" smtClean="0"/>
              <a:t>+</a:t>
            </a:r>
            <a:r>
              <a:rPr lang="en-US" i="1" dirty="0" err="1" smtClean="0"/>
              <a:t>βk</a:t>
            </a:r>
            <a:r>
              <a:rPr lang="en-US" i="1" baseline="-25000" dirty="0" err="1" smtClean="0"/>
              <a:t>i</a:t>
            </a:r>
            <a:r>
              <a:rPr lang="zh-CN" altLang="en-US" dirty="0" smtClean="0"/>
              <a:t>中的</a:t>
            </a:r>
            <a:r>
              <a:rPr lang="en-US" dirty="0" smtClean="0"/>
              <a:t>1</a:t>
            </a:r>
            <a:r>
              <a:rPr lang="zh-CN" altLang="en-US" dirty="0" smtClean="0"/>
              <a:t>来自于每个节点每一步应能传送至少一个数据包。具体算法如下：</a:t>
            </a:r>
            <a:endParaRPr lang="en-US" altLang="zh-CN" dirty="0" smtClean="0"/>
          </a:p>
          <a:p>
            <a:pPr algn="just"/>
            <a:r>
              <a:rPr lang="en-US" altLang="zh-CN" dirty="0" smtClean="0"/>
              <a:t>(</a:t>
            </a:r>
            <a:r>
              <a:rPr lang="en-US" dirty="0" smtClean="0"/>
              <a:t>1</a:t>
            </a:r>
            <a:r>
              <a:rPr lang="en-US" altLang="zh-CN" dirty="0" smtClean="0"/>
              <a:t>)</a:t>
            </a:r>
            <a:r>
              <a:rPr lang="zh-CN" altLang="en-US" dirty="0" smtClean="0"/>
              <a:t>在每一步，节点</a:t>
            </a:r>
            <a:r>
              <a:rPr lang="en-US" dirty="0" smtClean="0"/>
              <a:t>v</a:t>
            </a:r>
            <a:r>
              <a:rPr lang="en-US" i="1" baseline="-25000" dirty="0" smtClean="0"/>
              <a:t>i</a:t>
            </a:r>
            <a:r>
              <a:rPr lang="zh-CN" altLang="en-US" dirty="0" smtClean="0"/>
              <a:t>以速率</a:t>
            </a:r>
            <a:r>
              <a:rPr lang="en-US" i="1" dirty="0" err="1" smtClean="0"/>
              <a:t>rk</a:t>
            </a:r>
            <a:r>
              <a:rPr lang="en-US" i="1" baseline="-25000" dirty="0" err="1" smtClean="0"/>
              <a:t>i</a:t>
            </a:r>
            <a:r>
              <a:rPr lang="zh-CN" altLang="en-US" dirty="0" smtClean="0"/>
              <a:t>产生数据包，并给数据包随机选取一个目的地。如果节点</a:t>
            </a:r>
            <a:r>
              <a:rPr lang="en-US" dirty="0" smtClean="0"/>
              <a:t>v</a:t>
            </a:r>
            <a:r>
              <a:rPr lang="en-US" i="1" baseline="-25000" dirty="0" smtClean="0"/>
              <a:t>i</a:t>
            </a:r>
            <a:r>
              <a:rPr lang="zh-CN" altLang="en-US" dirty="0" smtClean="0"/>
              <a:t>已有积压的数据包，则新产生的数据包排在最后。</a:t>
            </a:r>
          </a:p>
          <a:p>
            <a:pPr algn="just"/>
            <a:r>
              <a:rPr lang="en-US" dirty="0" smtClean="0"/>
              <a:t> </a:t>
            </a:r>
            <a:r>
              <a:rPr lang="en-US" altLang="zh-CN" dirty="0" smtClean="0"/>
              <a:t>(</a:t>
            </a:r>
            <a:r>
              <a:rPr lang="en-US" dirty="0" smtClean="0"/>
              <a:t>2</a:t>
            </a:r>
            <a:r>
              <a:rPr lang="en-US" altLang="zh-CN" dirty="0" smtClean="0"/>
              <a:t>)</a:t>
            </a:r>
            <a:r>
              <a:rPr lang="zh-CN" altLang="en-US" dirty="0" smtClean="0"/>
              <a:t>对于已产生的数据包，路由器将为其找到一条最短路径走向目的地。如果同时存在若干条最短路径，则选择那条排队较短的。</a:t>
            </a:r>
          </a:p>
          <a:p>
            <a:pPr algn="just"/>
            <a:r>
              <a:rPr lang="en-US" dirty="0" smtClean="0"/>
              <a:t>    </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4.5.3  </a:t>
            </a:r>
            <a:r>
              <a:rPr lang="zh-CN" altLang="en-US" dirty="0" smtClean="0"/>
              <a:t>复杂网络上的拥塞控制</a:t>
            </a:r>
            <a:endParaRPr lang="zh-CN" altLang="en-US" dirty="0"/>
          </a:p>
        </p:txBody>
      </p:sp>
      <p:sp>
        <p:nvSpPr>
          <p:cNvPr id="3" name="内容占位符 2"/>
          <p:cNvSpPr>
            <a:spLocks noGrp="1"/>
          </p:cNvSpPr>
          <p:nvPr>
            <p:ph sz="quarter" idx="1"/>
          </p:nvPr>
        </p:nvSpPr>
        <p:spPr/>
        <p:txBody>
          <a:bodyPr/>
          <a:lstStyle/>
          <a:p>
            <a:pPr algn="just"/>
            <a:r>
              <a:rPr lang="en-US" altLang="zh-CN" dirty="0" smtClean="0"/>
              <a:t>(</a:t>
            </a:r>
            <a:r>
              <a:rPr lang="en-US" dirty="0" smtClean="0"/>
              <a:t>3</a:t>
            </a:r>
            <a:r>
              <a:rPr lang="en-US" altLang="zh-CN" dirty="0" smtClean="0"/>
              <a:t>)</a:t>
            </a:r>
            <a:r>
              <a:rPr lang="zh-CN" altLang="en-US" dirty="0" smtClean="0"/>
              <a:t>在每一步，节点</a:t>
            </a:r>
            <a:r>
              <a:rPr lang="en-US" dirty="0" smtClean="0"/>
              <a:t>v</a:t>
            </a:r>
            <a:r>
              <a:rPr lang="en-US" i="1" baseline="-25000" dirty="0" smtClean="0"/>
              <a:t>i</a:t>
            </a:r>
            <a:r>
              <a:rPr lang="zh-CN" altLang="en-US" dirty="0" smtClean="0"/>
              <a:t>以先进先出的原则送出</a:t>
            </a:r>
            <a:r>
              <a:rPr lang="en-US" dirty="0" smtClean="0"/>
              <a:t>1</a:t>
            </a:r>
            <a:r>
              <a:rPr lang="en-US" altLang="zh-CN" dirty="0" smtClean="0"/>
              <a:t>+</a:t>
            </a:r>
            <a:r>
              <a:rPr lang="en-US" i="1" dirty="0" smtClean="0"/>
              <a:t>βk</a:t>
            </a:r>
            <a:r>
              <a:rPr lang="en-US" i="1" baseline="-25000" dirty="0" smtClean="0"/>
              <a:t>i</a:t>
            </a:r>
            <a:r>
              <a:rPr lang="zh-CN" altLang="en-US" dirty="0" smtClean="0"/>
              <a:t>个数据包到它们的下一个中继站。如果</a:t>
            </a:r>
            <a:r>
              <a:rPr lang="en-US" dirty="0" smtClean="0"/>
              <a:t>1</a:t>
            </a:r>
            <a:r>
              <a:rPr lang="en-US" altLang="zh-CN" dirty="0" smtClean="0"/>
              <a:t>+</a:t>
            </a:r>
            <a:r>
              <a:rPr lang="en-US" i="1" dirty="0" smtClean="0"/>
              <a:t>βk</a:t>
            </a:r>
            <a:r>
              <a:rPr lang="en-US" i="1" baseline="-25000" dirty="0" smtClean="0"/>
              <a:t>i</a:t>
            </a:r>
            <a:r>
              <a:rPr lang="zh-CN" altLang="en-US" dirty="0" smtClean="0"/>
              <a:t>为非整数时，则小数部分以概率实现。</a:t>
            </a:r>
          </a:p>
          <a:p>
            <a:pPr algn="just"/>
            <a:r>
              <a:rPr lang="en-US" dirty="0" smtClean="0"/>
              <a:t> </a:t>
            </a:r>
            <a:r>
              <a:rPr lang="en-US" altLang="zh-CN" dirty="0" smtClean="0"/>
              <a:t>(</a:t>
            </a:r>
            <a:r>
              <a:rPr lang="en-US" dirty="0" smtClean="0"/>
              <a:t>4</a:t>
            </a:r>
            <a:r>
              <a:rPr lang="en-US" altLang="zh-CN" dirty="0" smtClean="0"/>
              <a:t>)</a:t>
            </a:r>
            <a:r>
              <a:rPr lang="zh-CN" altLang="en-US" dirty="0" smtClean="0"/>
              <a:t>到达中继站的数据包排在队列的尾部。如果中继站就是目的地时，则将数据包从系统中删除。</a:t>
            </a:r>
            <a:endParaRPr lang="en-US" altLang="zh-CN" dirty="0" smtClean="0"/>
          </a:p>
          <a:p>
            <a:pPr algn="just"/>
            <a:r>
              <a:rPr lang="zh-CN" altLang="en-US" dirty="0" smtClean="0"/>
              <a:t>上述这几个步骤在每个节点上同时进行操作。为简单起见，每个数据包只包含两个信息：产生的时间与目的地地址。</a:t>
            </a:r>
            <a:endParaRPr lang="en-US" altLang="zh-CN" dirty="0" smtClean="0"/>
          </a:p>
          <a:p>
            <a:pPr algn="just"/>
            <a:r>
              <a:rPr lang="zh-CN" altLang="en-US" dirty="0" smtClean="0"/>
              <a:t>由于无标度网上存在少量大节点，因此大节点就极容易导致拥塞。将这种每个节点具有相同</a:t>
            </a:r>
            <a:r>
              <a:rPr lang="en-US" i="1" dirty="0" smtClean="0"/>
              <a:t>β</a:t>
            </a:r>
            <a:r>
              <a:rPr lang="zh-CN" altLang="en-US" dirty="0" smtClean="0"/>
              <a:t>的情形叫正常途径。</a:t>
            </a:r>
          </a:p>
          <a:p>
            <a:pPr algn="just"/>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4.5.3  </a:t>
            </a:r>
            <a:r>
              <a:rPr lang="zh-CN" altLang="en-US" dirty="0" smtClean="0"/>
              <a:t>复杂网络上的拥塞控制</a:t>
            </a:r>
            <a:endParaRPr lang="zh-CN" altLang="en-US" dirty="0"/>
          </a:p>
        </p:txBody>
      </p:sp>
      <p:sp>
        <p:nvSpPr>
          <p:cNvPr id="3" name="内容占位符 2"/>
          <p:cNvSpPr>
            <a:spLocks noGrp="1"/>
          </p:cNvSpPr>
          <p:nvPr>
            <p:ph sz="quarter" idx="1"/>
          </p:nvPr>
        </p:nvSpPr>
        <p:spPr/>
        <p:txBody>
          <a:bodyPr/>
          <a:lstStyle/>
          <a:p>
            <a:pPr algn="just"/>
            <a:r>
              <a:rPr lang="zh-CN" altLang="en-US" dirty="0" smtClean="0"/>
              <a:t>克服拥塞的一个容易想到的办法就是提升网络容量，即增加</a:t>
            </a:r>
            <a:r>
              <a:rPr lang="en-US" i="1" dirty="0" smtClean="0"/>
              <a:t>β</a:t>
            </a:r>
            <a:r>
              <a:rPr lang="zh-CN" altLang="en-US" dirty="0" smtClean="0"/>
              <a:t>。</a:t>
            </a:r>
            <a:endParaRPr lang="en-US" altLang="zh-CN" dirty="0" smtClean="0"/>
          </a:p>
          <a:p>
            <a:pPr algn="just"/>
            <a:r>
              <a:rPr lang="zh-CN" altLang="en-US" dirty="0" smtClean="0"/>
              <a:t>将这种只提升大节点的</a:t>
            </a:r>
            <a:r>
              <a:rPr lang="en-US" i="1" dirty="0" smtClean="0"/>
              <a:t>β</a:t>
            </a:r>
            <a:r>
              <a:rPr lang="zh-CN" altLang="en-US" dirty="0" smtClean="0"/>
              <a:t>的方法叫经济或有效方法，经济方法可以以较少的花费代价换取较大的容量提升，具体做法如下：选取百分比为</a:t>
            </a:r>
            <a:r>
              <a:rPr lang="en-US" i="1" dirty="0" smtClean="0"/>
              <a:t>f</a:t>
            </a:r>
            <a:r>
              <a:rPr lang="zh-CN" altLang="en-US" dirty="0" smtClean="0"/>
              <a:t>的大节点</a:t>
            </a:r>
            <a:r>
              <a:rPr lang="en-US" altLang="zh-CN" dirty="0" smtClean="0"/>
              <a:t>(</a:t>
            </a:r>
            <a:r>
              <a:rPr lang="zh-CN" altLang="en-US" dirty="0" smtClean="0"/>
              <a:t>其集合为</a:t>
            </a:r>
            <a:r>
              <a:rPr lang="en-US" dirty="0" smtClean="0"/>
              <a:t>F</a:t>
            </a:r>
            <a:r>
              <a:rPr lang="en-US" altLang="zh-CN" dirty="0" smtClean="0"/>
              <a:t>)</a:t>
            </a:r>
            <a:r>
              <a:rPr lang="zh-CN" altLang="en-US" dirty="0" smtClean="0"/>
              <a:t>来增加其容量使</a:t>
            </a:r>
            <a:r>
              <a:rPr lang="en-US" i="1" dirty="0" smtClean="0"/>
              <a:t>β</a:t>
            </a:r>
            <a:r>
              <a:rPr lang="zh-CN" altLang="en-US" dirty="0" smtClean="0"/>
              <a:t>＞</a:t>
            </a:r>
            <a:r>
              <a:rPr lang="en-US" dirty="0" smtClean="0"/>
              <a:t>0</a:t>
            </a:r>
            <a:r>
              <a:rPr lang="zh-CN" altLang="en-US" dirty="0" smtClean="0"/>
              <a:t>，而让其他节点呆在</a:t>
            </a:r>
            <a:r>
              <a:rPr lang="en-US" i="1" dirty="0" smtClean="0"/>
              <a:t>β</a:t>
            </a:r>
            <a:r>
              <a:rPr lang="en-US" altLang="zh-CN" dirty="0" smtClean="0"/>
              <a:t>=</a:t>
            </a:r>
            <a:r>
              <a:rPr lang="en-US" dirty="0" smtClean="0"/>
              <a:t>0</a:t>
            </a:r>
            <a:r>
              <a:rPr lang="zh-CN" altLang="en-US" dirty="0" smtClean="0"/>
              <a:t>的状态，因此每步向前输送的总节点数为：</a:t>
            </a:r>
            <a:endParaRPr lang="zh-CN" altLang="en-US" dirty="0"/>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7457" name="Object 1"/>
          <p:cNvGraphicFramePr>
            <a:graphicFrameLocks noChangeAspect="1"/>
          </p:cNvGraphicFramePr>
          <p:nvPr/>
        </p:nvGraphicFramePr>
        <p:xfrm>
          <a:off x="3428992" y="4500570"/>
          <a:ext cx="1537610" cy="476251"/>
        </p:xfrm>
        <a:graphic>
          <a:graphicData uri="http://schemas.openxmlformats.org/presentationml/2006/ole">
            <p:oleObj spid="_x0000_s147457" name="Equation" r:id="rId3" imgW="1193800" imgH="368300" progId="Equation.DSMT4">
              <p:embed/>
            </p:oleObj>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4.5.3  </a:t>
            </a:r>
            <a:r>
              <a:rPr lang="zh-CN" altLang="en-US" dirty="0" smtClean="0"/>
              <a:t>复杂网络上的拥塞控制</a:t>
            </a:r>
            <a:endParaRPr lang="zh-CN" altLang="en-US" dirty="0"/>
          </a:p>
        </p:txBody>
      </p:sp>
      <p:sp>
        <p:nvSpPr>
          <p:cNvPr id="3" name="内容占位符 2"/>
          <p:cNvSpPr>
            <a:spLocks noGrp="1"/>
          </p:cNvSpPr>
          <p:nvPr>
            <p:ph sz="quarter" idx="1"/>
          </p:nvPr>
        </p:nvSpPr>
        <p:spPr/>
        <p:txBody>
          <a:bodyPr/>
          <a:lstStyle/>
          <a:p>
            <a:pPr algn="just"/>
            <a:r>
              <a:rPr lang="en-US" dirty="0" smtClean="0"/>
              <a:t>3</a:t>
            </a:r>
            <a:r>
              <a:rPr lang="zh-CN" altLang="en-US" dirty="0" smtClean="0"/>
              <a:t>． 改进</a:t>
            </a:r>
            <a:r>
              <a:rPr lang="en-US" dirty="0" smtClean="0"/>
              <a:t>EGM</a:t>
            </a:r>
            <a:r>
              <a:rPr lang="zh-CN" altLang="en-US" dirty="0" smtClean="0"/>
              <a:t>方法</a:t>
            </a:r>
            <a:endParaRPr lang="en-US" altLang="zh-CN" dirty="0" smtClean="0"/>
          </a:p>
          <a:p>
            <a:pPr algn="just"/>
            <a:r>
              <a:rPr lang="zh-CN" altLang="en-US" dirty="0" smtClean="0"/>
              <a:t>考虑所有节点的数据包产生率与传输率都依赖于节点的度后，</a:t>
            </a:r>
            <a:r>
              <a:rPr lang="en-US" dirty="0" smtClean="0"/>
              <a:t>EGM</a:t>
            </a:r>
            <a:r>
              <a:rPr lang="zh-CN" altLang="en-US" dirty="0" smtClean="0"/>
              <a:t>方法就需要进行改进，即将</a:t>
            </a:r>
            <a:r>
              <a:rPr lang="en-US" altLang="zh-CN" dirty="0" smtClean="0"/>
              <a:t>(#)</a:t>
            </a:r>
            <a:r>
              <a:rPr lang="zh-CN" altLang="en-US" dirty="0" smtClean="0"/>
              <a:t>式改成</a:t>
            </a:r>
            <a:r>
              <a:rPr lang="en-US" altLang="zh-CN" dirty="0" smtClean="0"/>
              <a:t>.</a:t>
            </a:r>
          </a:p>
          <a:p>
            <a:pPr algn="just"/>
            <a:endParaRPr lang="en-US" altLang="zh-CN" dirty="0" smtClean="0"/>
          </a:p>
          <a:p>
            <a:pPr algn="just"/>
            <a:r>
              <a:rPr lang="zh-CN" altLang="en-US" dirty="0" smtClean="0"/>
              <a:t>其中</a:t>
            </a:r>
            <a:r>
              <a:rPr lang="en-US" i="1" dirty="0" err="1" smtClean="0"/>
              <a:t>c</a:t>
            </a:r>
            <a:r>
              <a:rPr lang="en-US" i="1" baseline="-25000" dirty="0" err="1" smtClean="0"/>
              <a:t>i</a:t>
            </a:r>
            <a:r>
              <a:rPr lang="en-US" i="1" dirty="0" smtClean="0"/>
              <a:t>/</a:t>
            </a:r>
            <a:r>
              <a:rPr lang="en-US" altLang="zh-CN" dirty="0" smtClean="0"/>
              <a:t>(</a:t>
            </a:r>
            <a:r>
              <a:rPr lang="en-US" dirty="0" smtClean="0"/>
              <a:t>1</a:t>
            </a:r>
            <a:r>
              <a:rPr lang="en-US" altLang="zh-CN" dirty="0" smtClean="0"/>
              <a:t>+</a:t>
            </a:r>
            <a:r>
              <a:rPr lang="en-US" i="1" dirty="0" smtClean="0"/>
              <a:t>βk</a:t>
            </a:r>
            <a:r>
              <a:rPr lang="en-US" i="1" baseline="-25000" dirty="0" smtClean="0"/>
              <a:t>i</a:t>
            </a:r>
            <a:r>
              <a:rPr lang="en-US" altLang="zh-CN" dirty="0" smtClean="0"/>
              <a:t>)</a:t>
            </a:r>
            <a:r>
              <a:rPr lang="zh-CN" altLang="en-US" dirty="0" smtClean="0"/>
              <a:t>为将节点</a:t>
            </a:r>
            <a:r>
              <a:rPr lang="en-US" dirty="0" smtClean="0"/>
              <a:t>v</a:t>
            </a:r>
            <a:r>
              <a:rPr lang="en-US" i="1" baseline="-25000" dirty="0" smtClean="0"/>
              <a:t>i</a:t>
            </a:r>
            <a:r>
              <a:rPr lang="zh-CN" altLang="en-US" dirty="0" smtClean="0"/>
              <a:t>上积压的数据包</a:t>
            </a:r>
            <a:r>
              <a:rPr lang="en-US" i="1" dirty="0" err="1" smtClean="0"/>
              <a:t>c</a:t>
            </a:r>
            <a:r>
              <a:rPr lang="en-US" i="1" baseline="-25000" dirty="0" err="1" smtClean="0"/>
              <a:t>i</a:t>
            </a:r>
            <a:r>
              <a:rPr lang="zh-CN" altLang="en-US" dirty="0" smtClean="0"/>
              <a:t>输送出去所需要的步数。考虑到无标度上的拥塞主要来自于大节点，当大节点发生拥塞时，小节点可能还没有达到饱和状态。因此通过将路线调整为非最短路径，从而减缓大节点上的拥塞情况来达到控制拥塞的目的。这样一来，系统的网络容量就得到了提升。</a:t>
            </a:r>
            <a:endParaRPr lang="en-US" altLang="zh-CN" dirty="0" smtClean="0"/>
          </a:p>
        </p:txBody>
      </p:sp>
      <p:sp>
        <p:nvSpPr>
          <p:cNvPr id="146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6433" name="Object 1"/>
          <p:cNvGraphicFramePr>
            <a:graphicFrameLocks noChangeAspect="1"/>
          </p:cNvGraphicFramePr>
          <p:nvPr/>
        </p:nvGraphicFramePr>
        <p:xfrm>
          <a:off x="3357554" y="2857496"/>
          <a:ext cx="2286016" cy="571504"/>
        </p:xfrm>
        <a:graphic>
          <a:graphicData uri="http://schemas.openxmlformats.org/presentationml/2006/ole">
            <p:oleObj spid="_x0000_s146433" name="Equation" r:id="rId3" imgW="1727200" imgH="431800" progId="Equation.DSMT4">
              <p:embed/>
            </p:oleObj>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4.5.3  </a:t>
            </a:r>
            <a:r>
              <a:rPr lang="zh-CN" altLang="en-US" dirty="0" smtClean="0"/>
              <a:t>复杂网络上的拥塞控制</a:t>
            </a:r>
            <a:endParaRPr lang="zh-CN" altLang="en-US" dirty="0"/>
          </a:p>
        </p:txBody>
      </p:sp>
      <p:sp>
        <p:nvSpPr>
          <p:cNvPr id="3" name="内容占位符 2"/>
          <p:cNvSpPr>
            <a:spLocks noGrp="1"/>
          </p:cNvSpPr>
          <p:nvPr>
            <p:ph sz="quarter" idx="1"/>
          </p:nvPr>
        </p:nvSpPr>
        <p:spPr/>
        <p:txBody>
          <a:bodyPr/>
          <a:lstStyle/>
          <a:p>
            <a:pPr algn="just"/>
            <a:r>
              <a:rPr lang="zh-CN" altLang="en-US" dirty="0" smtClean="0"/>
              <a:t>对给定的</a:t>
            </a:r>
            <a:r>
              <a:rPr lang="en-US" i="1" dirty="0" smtClean="0"/>
              <a:t>β</a:t>
            </a:r>
            <a:r>
              <a:rPr lang="zh-CN" altLang="en-US" dirty="0" smtClean="0"/>
              <a:t>，如果最短路径方法的临界产生率为</a:t>
            </a:r>
            <a:r>
              <a:rPr lang="en-US" i="1" dirty="0" err="1" smtClean="0"/>
              <a:t>r</a:t>
            </a:r>
            <a:r>
              <a:rPr lang="en-US" i="1" baseline="-25000" dirty="0" err="1" smtClean="0"/>
              <a:t>c</a:t>
            </a:r>
            <a:r>
              <a:rPr lang="zh-CN" altLang="en-US" dirty="0" smtClean="0"/>
              <a:t>，当</a:t>
            </a:r>
            <a:r>
              <a:rPr lang="en-US" i="1" dirty="0" smtClean="0"/>
              <a:t>r</a:t>
            </a:r>
            <a:r>
              <a:rPr lang="zh-CN" altLang="en-US" dirty="0" smtClean="0"/>
              <a:t>＜</a:t>
            </a:r>
            <a:r>
              <a:rPr lang="en-US" i="1" dirty="0" err="1" smtClean="0"/>
              <a:t>r</a:t>
            </a:r>
            <a:r>
              <a:rPr lang="en-US" i="1" baseline="-25000" dirty="0" err="1" smtClean="0"/>
              <a:t>c</a:t>
            </a:r>
            <a:r>
              <a:rPr lang="zh-CN" altLang="en-US" dirty="0" smtClean="0"/>
              <a:t>时，系统处于自由相，而当</a:t>
            </a:r>
            <a:r>
              <a:rPr lang="en-US" i="1" dirty="0" smtClean="0"/>
              <a:t>r</a:t>
            </a:r>
            <a:r>
              <a:rPr lang="zh-CN" altLang="en-US" dirty="0" smtClean="0"/>
              <a:t>＞</a:t>
            </a:r>
            <a:r>
              <a:rPr lang="en-US" i="1" dirty="0" err="1" smtClean="0"/>
              <a:t>r</a:t>
            </a:r>
            <a:r>
              <a:rPr lang="en-US" i="1" baseline="-25000" dirty="0" err="1" smtClean="0"/>
              <a:t>c</a:t>
            </a:r>
            <a:r>
              <a:rPr lang="zh-CN" altLang="en-US" dirty="0" smtClean="0"/>
              <a:t>时，系统则处于阻塞相。若采用</a:t>
            </a:r>
            <a:r>
              <a:rPr lang="en-US" dirty="0" smtClean="0"/>
              <a:t>EGM</a:t>
            </a:r>
            <a:r>
              <a:rPr lang="zh-CN" altLang="en-US" dirty="0" smtClean="0"/>
              <a:t>方法．则临界产生率</a:t>
            </a:r>
            <a:r>
              <a:rPr lang="en-US" i="1" dirty="0" err="1" smtClean="0"/>
              <a:t>r</a:t>
            </a:r>
            <a:r>
              <a:rPr lang="en-US" i="1" baseline="-25000" dirty="0" err="1" smtClean="0"/>
              <a:t>c</a:t>
            </a:r>
            <a:r>
              <a:rPr lang="zh-CN" altLang="en-US" dirty="0" smtClean="0"/>
              <a:t>将变大，即网络的容量变大了，因此</a:t>
            </a:r>
            <a:r>
              <a:rPr lang="en-US" dirty="0" smtClean="0"/>
              <a:t>EGM</a:t>
            </a:r>
            <a:r>
              <a:rPr lang="zh-CN" altLang="en-US" dirty="0" smtClean="0"/>
              <a:t>方法的优点就是通过改变路线提升了网络的容量。同样，对于给定的</a:t>
            </a:r>
            <a:r>
              <a:rPr lang="en-US" i="1" dirty="0" smtClean="0"/>
              <a:t>r</a:t>
            </a:r>
            <a:r>
              <a:rPr lang="zh-CN" altLang="en-US" dirty="0" smtClean="0"/>
              <a:t>，也存在一个临界值</a:t>
            </a:r>
            <a:r>
              <a:rPr lang="en-US" i="1" dirty="0" err="1" smtClean="0"/>
              <a:t>β</a:t>
            </a:r>
            <a:r>
              <a:rPr lang="en-US" i="1" baseline="-25000" dirty="0" err="1" smtClean="0"/>
              <a:t>c</a:t>
            </a:r>
            <a:r>
              <a:rPr lang="zh-CN" altLang="en-US" dirty="0" smtClean="0"/>
              <a:t>，当</a:t>
            </a:r>
            <a:r>
              <a:rPr lang="en-US" i="1" dirty="0" smtClean="0"/>
              <a:t>β</a:t>
            </a:r>
            <a:r>
              <a:rPr lang="zh-CN" altLang="en-US" dirty="0" smtClean="0"/>
              <a:t>＞</a:t>
            </a:r>
            <a:r>
              <a:rPr lang="en-US" i="1" dirty="0" err="1" smtClean="0"/>
              <a:t>β</a:t>
            </a:r>
            <a:r>
              <a:rPr lang="en-US" i="1" baseline="-25000" dirty="0" err="1" smtClean="0"/>
              <a:t>c</a:t>
            </a:r>
            <a:r>
              <a:rPr lang="zh-CN" altLang="en-US" dirty="0" smtClean="0"/>
              <a:t>时，系统处于自由相，而当</a:t>
            </a:r>
            <a:r>
              <a:rPr lang="en-US" i="1" dirty="0" smtClean="0"/>
              <a:t>β</a:t>
            </a:r>
            <a:r>
              <a:rPr lang="zh-CN" altLang="en-US" dirty="0" smtClean="0"/>
              <a:t>＜</a:t>
            </a:r>
            <a:r>
              <a:rPr lang="en-US" i="1" dirty="0" err="1" smtClean="0"/>
              <a:t>β</a:t>
            </a:r>
            <a:r>
              <a:rPr lang="en-US" i="1" baseline="-25000" dirty="0" err="1" smtClean="0"/>
              <a:t>c</a:t>
            </a:r>
            <a:r>
              <a:rPr lang="zh-CN" altLang="en-US" dirty="0" smtClean="0"/>
              <a:t>时，系统则处于阻塞相。</a:t>
            </a:r>
            <a:r>
              <a:rPr lang="en-US" dirty="0" smtClean="0"/>
              <a:t>EGM</a:t>
            </a:r>
            <a:r>
              <a:rPr lang="zh-CN" altLang="en-US" dirty="0" smtClean="0"/>
              <a:t>方法的优点也可看成是降低了</a:t>
            </a:r>
            <a:r>
              <a:rPr lang="en-US" i="1" dirty="0" err="1" smtClean="0"/>
              <a:t>β</a:t>
            </a:r>
            <a:r>
              <a:rPr lang="en-US" i="1" baseline="-25000" dirty="0" err="1" smtClean="0"/>
              <a:t>c</a:t>
            </a:r>
            <a:r>
              <a:rPr lang="zh-CN" altLang="en-US" dirty="0" smtClean="0"/>
              <a:t>。</a:t>
            </a:r>
            <a:endParaRPr lang="en-US" altLang="zh-CN" dirty="0" smtClean="0"/>
          </a:p>
          <a:p>
            <a:pPr algn="just"/>
            <a:r>
              <a:rPr lang="zh-CN" altLang="en-US" dirty="0" smtClean="0"/>
              <a:t>尽管</a:t>
            </a:r>
            <a:r>
              <a:rPr lang="en-US" dirty="0" smtClean="0"/>
              <a:t>EGM</a:t>
            </a:r>
            <a:r>
              <a:rPr lang="zh-CN" altLang="en-US" dirty="0" smtClean="0"/>
              <a:t>方法取得了成功，它还有值得改进的地方。比如它只考虑了最近邻上的数据包积压情况，而没有考虑次近邻及更远的中继站上的积压情况。为此我们可以代替计算有效距离的上式，计算：</a:t>
            </a:r>
            <a:endParaRPr lang="zh-CN" altLang="en-US" dirty="0"/>
          </a:p>
        </p:txBody>
      </p:sp>
      <p:sp>
        <p:nvSpPr>
          <p:cNvPr id="152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2577" name="Object 1"/>
          <p:cNvGraphicFramePr>
            <a:graphicFrameLocks noChangeAspect="1"/>
          </p:cNvGraphicFramePr>
          <p:nvPr/>
        </p:nvGraphicFramePr>
        <p:xfrm>
          <a:off x="3500429" y="6143644"/>
          <a:ext cx="1728451" cy="571504"/>
        </p:xfrm>
        <a:graphic>
          <a:graphicData uri="http://schemas.openxmlformats.org/presentationml/2006/ole">
            <p:oleObj spid="_x0000_s152577" name="Equation" r:id="rId3" imgW="1307532" imgH="431613" progId="Equation.DSMT4">
              <p:embed/>
            </p:oleObj>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4.5.3  </a:t>
            </a:r>
            <a:r>
              <a:rPr lang="zh-CN" altLang="en-US" dirty="0" smtClean="0"/>
              <a:t>复杂网络上的拥塞控制</a:t>
            </a:r>
            <a:endParaRPr lang="zh-CN" altLang="en-US" dirty="0"/>
          </a:p>
        </p:txBody>
      </p:sp>
      <p:sp>
        <p:nvSpPr>
          <p:cNvPr id="3" name="内容占位符 2"/>
          <p:cNvSpPr>
            <a:spLocks noGrp="1"/>
          </p:cNvSpPr>
          <p:nvPr>
            <p:ph sz="quarter" idx="1"/>
          </p:nvPr>
        </p:nvSpPr>
        <p:spPr>
          <a:xfrm>
            <a:off x="457200" y="1600200"/>
            <a:ext cx="7615262" cy="4873752"/>
          </a:xfrm>
        </p:spPr>
        <p:txBody>
          <a:bodyPr/>
          <a:lstStyle/>
          <a:p>
            <a:pPr algn="just"/>
            <a:r>
              <a:rPr lang="zh-CN" altLang="en-US" dirty="0" smtClean="0"/>
              <a:t>这里</a:t>
            </a:r>
            <a:r>
              <a:rPr lang="en-US" dirty="0" smtClean="0"/>
              <a:t>{</a:t>
            </a:r>
            <a:r>
              <a:rPr lang="en-US" i="1" dirty="0" err="1" smtClean="0"/>
              <a:t>SP</a:t>
            </a:r>
            <a:r>
              <a:rPr lang="en-US" dirty="0" err="1" smtClean="0"/>
              <a:t>:</a:t>
            </a:r>
            <a:r>
              <a:rPr lang="en-US" i="1" dirty="0" err="1" smtClean="0"/>
              <a:t>i</a:t>
            </a:r>
            <a:r>
              <a:rPr lang="en-US" dirty="0" err="1" smtClean="0"/>
              <a:t>,</a:t>
            </a:r>
            <a:r>
              <a:rPr lang="en-US" i="1" dirty="0" err="1" smtClean="0"/>
              <a:t>j</a:t>
            </a:r>
            <a:r>
              <a:rPr lang="en-US" dirty="0" smtClean="0"/>
              <a:t>}</a:t>
            </a:r>
            <a:r>
              <a:rPr lang="zh-CN" altLang="en-US" dirty="0" smtClean="0"/>
              <a:t>表示从</a:t>
            </a:r>
            <a:r>
              <a:rPr lang="en-US" dirty="0" smtClean="0"/>
              <a:t>v</a:t>
            </a:r>
            <a:r>
              <a:rPr lang="en-US" i="1" baseline="-25000" dirty="0" smtClean="0"/>
              <a:t>i</a:t>
            </a:r>
            <a:r>
              <a:rPr lang="zh-CN" altLang="en-US" dirty="0" smtClean="0"/>
              <a:t>到</a:t>
            </a:r>
            <a:r>
              <a:rPr lang="en-US" dirty="0" err="1" smtClean="0"/>
              <a:t>v</a:t>
            </a:r>
            <a:r>
              <a:rPr lang="en-US" i="1" baseline="-25000" dirty="0" err="1" smtClean="0"/>
              <a:t>j</a:t>
            </a:r>
            <a:r>
              <a:rPr lang="zh-CN" altLang="en-US" dirty="0" smtClean="0"/>
              <a:t>的最短路线。上式</a:t>
            </a:r>
            <a:r>
              <a:rPr lang="en-US" altLang="zh-CN" dirty="0" smtClean="0"/>
              <a:t>(</a:t>
            </a:r>
            <a:r>
              <a:rPr lang="zh-CN" altLang="en-US" dirty="0" smtClean="0"/>
              <a:t>的特点之一是考虑了时刻</a:t>
            </a:r>
            <a:r>
              <a:rPr lang="en-US" i="1" dirty="0" smtClean="0"/>
              <a:t>t</a:t>
            </a:r>
            <a:r>
              <a:rPr lang="zh-CN" altLang="en-US" dirty="0" smtClean="0"/>
              <a:t>路线</a:t>
            </a:r>
            <a:r>
              <a:rPr lang="en-US" dirty="0" smtClean="0"/>
              <a:t>{</a:t>
            </a:r>
            <a:r>
              <a:rPr lang="en-US" i="1" dirty="0" err="1" smtClean="0"/>
              <a:t>SP</a:t>
            </a:r>
            <a:r>
              <a:rPr lang="en-US" dirty="0" err="1" smtClean="0"/>
              <a:t>:</a:t>
            </a:r>
            <a:r>
              <a:rPr lang="en-US" i="1" dirty="0" err="1" smtClean="0"/>
              <a:t>i</a:t>
            </a:r>
            <a:r>
              <a:rPr lang="en-US" dirty="0" err="1" smtClean="0"/>
              <a:t>,</a:t>
            </a:r>
            <a:r>
              <a:rPr lang="en-US" i="1" dirty="0" err="1" smtClean="0"/>
              <a:t>j</a:t>
            </a:r>
            <a:r>
              <a:rPr lang="en-US" dirty="0" smtClean="0"/>
              <a:t>}</a:t>
            </a:r>
            <a:r>
              <a:rPr lang="zh-CN" altLang="en-US" dirty="0" smtClean="0"/>
              <a:t>上所有的数据包积压情况，特点之二是不再需要参数</a:t>
            </a:r>
            <a:r>
              <a:rPr lang="en-US" i="1" dirty="0" smtClean="0"/>
              <a:t>h</a:t>
            </a:r>
            <a:r>
              <a:rPr lang="zh-CN" altLang="en-US" dirty="0" smtClean="0"/>
              <a:t>了。改进方法就是选上式中</a:t>
            </a:r>
            <a:r>
              <a:rPr lang="en-US" i="1" dirty="0" smtClean="0"/>
              <a:t>d</a:t>
            </a:r>
            <a:r>
              <a:rPr lang="en-US" altLang="zh-CN" dirty="0" smtClean="0"/>
              <a:t>(</a:t>
            </a:r>
            <a:r>
              <a:rPr lang="en-US" i="1" dirty="0" err="1" smtClean="0"/>
              <a:t>i</a:t>
            </a:r>
            <a:r>
              <a:rPr lang="en-US" altLang="zh-CN" dirty="0" smtClean="0"/>
              <a:t>)</a:t>
            </a:r>
            <a:r>
              <a:rPr lang="zh-CN" altLang="en-US" dirty="0" smtClean="0"/>
              <a:t>最小的那个节点作为数据包的下一个中继站。按照此步骤对</a:t>
            </a:r>
            <a:r>
              <a:rPr lang="en-US" dirty="0" smtClean="0"/>
              <a:t>v</a:t>
            </a:r>
            <a:r>
              <a:rPr lang="en-US" i="1" baseline="-25000" dirty="0" smtClean="0"/>
              <a:t>i</a:t>
            </a:r>
            <a:r>
              <a:rPr lang="zh-CN" altLang="en-US" dirty="0" smtClean="0"/>
              <a:t>到</a:t>
            </a:r>
            <a:r>
              <a:rPr lang="en-US" dirty="0" err="1" smtClean="0"/>
              <a:t>v</a:t>
            </a:r>
            <a:r>
              <a:rPr lang="en-US" i="1" baseline="-25000" dirty="0" err="1" smtClean="0"/>
              <a:t>j</a:t>
            </a:r>
            <a:r>
              <a:rPr lang="zh-CN" altLang="en-US" dirty="0" smtClean="0"/>
              <a:t>路线上的其他中继站的选取作相同的处理。将此改进方法叫做最优传输策略。当系统处于自由相时，</a:t>
            </a:r>
            <a:r>
              <a:rPr lang="en-US" dirty="0" smtClean="0"/>
              <a:t>EGM</a:t>
            </a:r>
            <a:r>
              <a:rPr lang="zh-CN" altLang="en-US" dirty="0" smtClean="0"/>
              <a:t>方法及最优传输策略都回到最短路径法。对于给定</a:t>
            </a:r>
            <a:r>
              <a:rPr lang="en-US" i="1" dirty="0" smtClean="0"/>
              <a:t>λ</a:t>
            </a:r>
            <a:r>
              <a:rPr lang="zh-CN" altLang="en-US" dirty="0" smtClean="0"/>
              <a:t>，临界点</a:t>
            </a:r>
            <a:r>
              <a:rPr lang="en-US" i="1" dirty="0" err="1" smtClean="0"/>
              <a:t>β</a:t>
            </a:r>
            <a:r>
              <a:rPr lang="en-US" i="1" baseline="-25000" dirty="0" err="1" smtClean="0"/>
              <a:t>c</a:t>
            </a:r>
            <a:r>
              <a:rPr lang="zh-CN" altLang="en-US" dirty="0" smtClean="0"/>
              <a:t>可由序参量</a:t>
            </a:r>
            <a:endParaRPr lang="en-US" altLang="zh-CN" dirty="0" smtClean="0"/>
          </a:p>
          <a:p>
            <a:pPr algn="just"/>
            <a:endParaRPr lang="en-US" altLang="zh-CN" dirty="0" smtClean="0"/>
          </a:p>
          <a:p>
            <a:pPr algn="just"/>
            <a:r>
              <a:rPr lang="zh-CN" altLang="en-US" dirty="0" smtClean="0"/>
              <a:t>来决定，其中</a:t>
            </a:r>
            <a:r>
              <a:rPr lang="en-US" dirty="0" smtClean="0"/>
              <a:t>∆</a:t>
            </a:r>
            <a:r>
              <a:rPr lang="en-US" i="1" dirty="0" smtClean="0"/>
              <a:t>n</a:t>
            </a:r>
            <a:r>
              <a:rPr lang="zh-CN" altLang="en-US" dirty="0" smtClean="0"/>
              <a:t>＝</a:t>
            </a:r>
            <a:r>
              <a:rPr lang="en-US" i="1" dirty="0" smtClean="0"/>
              <a:t>n</a:t>
            </a:r>
            <a:r>
              <a:rPr lang="en-US" altLang="zh-CN" dirty="0" smtClean="0"/>
              <a:t>(</a:t>
            </a:r>
            <a:r>
              <a:rPr lang="en-US" i="1" dirty="0" smtClean="0"/>
              <a:t>t</a:t>
            </a:r>
            <a:r>
              <a:rPr lang="en-US" i="1" dirty="0" smtClean="0"/>
              <a:t>+</a:t>
            </a:r>
            <a:r>
              <a:rPr lang="en-US" dirty="0" smtClean="0"/>
              <a:t>∆</a:t>
            </a:r>
            <a:r>
              <a:rPr lang="en-US" i="1" dirty="0" smtClean="0"/>
              <a:t>t</a:t>
            </a:r>
            <a:r>
              <a:rPr lang="en-US" altLang="zh-CN" dirty="0" smtClean="0"/>
              <a:t>)-</a:t>
            </a:r>
            <a:r>
              <a:rPr lang="en-US" i="1" dirty="0" smtClean="0"/>
              <a:t>n</a:t>
            </a:r>
            <a:r>
              <a:rPr lang="en-US" altLang="zh-CN" dirty="0" smtClean="0"/>
              <a:t>(</a:t>
            </a:r>
            <a:r>
              <a:rPr lang="en-US" i="1" dirty="0" smtClean="0"/>
              <a:t>t</a:t>
            </a:r>
            <a:r>
              <a:rPr lang="en-US" altLang="zh-CN" dirty="0" smtClean="0"/>
              <a:t>)</a:t>
            </a:r>
            <a:r>
              <a:rPr lang="zh-CN" altLang="en-US" dirty="0" smtClean="0"/>
              <a:t>，＜</a:t>
            </a:r>
            <a:r>
              <a:rPr lang="en-US" dirty="0" smtClean="0"/>
              <a:t>∆</a:t>
            </a:r>
            <a:r>
              <a:rPr lang="en-US" i="1" dirty="0" smtClean="0"/>
              <a:t>n</a:t>
            </a:r>
            <a:r>
              <a:rPr lang="zh-CN" altLang="en-US" dirty="0" smtClean="0"/>
              <a:t>＞表示在时间</a:t>
            </a:r>
            <a:r>
              <a:rPr lang="en-US" i="1" dirty="0" smtClean="0"/>
              <a:t>t</a:t>
            </a:r>
            <a:r>
              <a:rPr lang="zh-CN" altLang="en-US" dirty="0" smtClean="0"/>
              <a:t>内对所有点的平均。序参量</a:t>
            </a:r>
            <a:r>
              <a:rPr lang="en-US" i="1" dirty="0" smtClean="0"/>
              <a:t>η </a:t>
            </a:r>
            <a:r>
              <a:rPr lang="zh-CN" altLang="en-US" dirty="0" smtClean="0"/>
              <a:t>［</a:t>
            </a:r>
            <a:r>
              <a:rPr lang="en-US" dirty="0" smtClean="0"/>
              <a:t>0</a:t>
            </a:r>
            <a:r>
              <a:rPr lang="zh-CN" altLang="en-US" dirty="0" smtClean="0"/>
              <a:t>，</a:t>
            </a:r>
            <a:r>
              <a:rPr lang="en-US" dirty="0" smtClean="0"/>
              <a:t>l</a:t>
            </a:r>
            <a:r>
              <a:rPr lang="zh-CN" altLang="en-US" dirty="0" smtClean="0"/>
              <a:t>］是</a:t>
            </a:r>
            <a:r>
              <a:rPr lang="en-US" i="1" dirty="0" smtClean="0"/>
              <a:t>n</a:t>
            </a:r>
            <a:r>
              <a:rPr lang="en-US" altLang="zh-CN" dirty="0" smtClean="0"/>
              <a:t>(</a:t>
            </a:r>
            <a:r>
              <a:rPr lang="en-US" i="1" dirty="0" smtClean="0"/>
              <a:t>t</a:t>
            </a:r>
            <a:r>
              <a:rPr lang="en-US" altLang="zh-CN" dirty="0" smtClean="0"/>
              <a:t>)</a:t>
            </a:r>
            <a:r>
              <a:rPr lang="zh-CN" altLang="en-US" dirty="0" smtClean="0"/>
              <a:t>在长时间内变化的斜率。当网络处在自由相时有</a:t>
            </a:r>
            <a:r>
              <a:rPr lang="en-US" i="1" dirty="0" smtClean="0"/>
              <a:t>η</a:t>
            </a:r>
            <a:r>
              <a:rPr lang="en-US" altLang="zh-CN" dirty="0" smtClean="0"/>
              <a:t>=</a:t>
            </a:r>
            <a:r>
              <a:rPr lang="en-US" dirty="0" smtClean="0"/>
              <a:t>0</a:t>
            </a:r>
            <a:r>
              <a:rPr lang="zh-CN" altLang="en-US" dirty="0" smtClean="0"/>
              <a:t>，处在阻塞相时有</a:t>
            </a:r>
            <a:r>
              <a:rPr lang="en-US" i="1" dirty="0" smtClean="0"/>
              <a:t>η</a:t>
            </a:r>
            <a:r>
              <a:rPr lang="zh-CN" altLang="en-US" dirty="0" smtClean="0"/>
              <a:t>＞</a:t>
            </a:r>
            <a:r>
              <a:rPr lang="en-US" dirty="0" smtClean="0"/>
              <a:t>0</a:t>
            </a:r>
            <a:r>
              <a:rPr lang="zh-CN" altLang="en-US" dirty="0" smtClean="0"/>
              <a:t>。</a:t>
            </a:r>
            <a:r>
              <a:rPr lang="en-US" i="1" dirty="0" err="1" smtClean="0"/>
              <a:t>β</a:t>
            </a:r>
            <a:r>
              <a:rPr lang="en-US" i="1" baseline="-25000" dirty="0" err="1" smtClean="0"/>
              <a:t>c</a:t>
            </a:r>
            <a:r>
              <a:rPr lang="zh-CN" altLang="en-US" dirty="0" smtClean="0"/>
              <a:t>就是从</a:t>
            </a:r>
            <a:r>
              <a:rPr lang="en-US" i="1" dirty="0" smtClean="0"/>
              <a:t>η</a:t>
            </a:r>
            <a:r>
              <a:rPr lang="en-US" altLang="zh-CN" dirty="0" smtClean="0"/>
              <a:t>=</a:t>
            </a:r>
            <a:r>
              <a:rPr lang="en-US" dirty="0" smtClean="0"/>
              <a:t>0</a:t>
            </a:r>
            <a:r>
              <a:rPr lang="zh-CN" altLang="en-US" dirty="0" smtClean="0"/>
              <a:t>到</a:t>
            </a:r>
            <a:r>
              <a:rPr lang="en-US" i="1" dirty="0" smtClean="0"/>
              <a:t>η</a:t>
            </a:r>
            <a:r>
              <a:rPr lang="zh-CN" altLang="en-US" dirty="0" smtClean="0"/>
              <a:t>＞</a:t>
            </a:r>
            <a:r>
              <a:rPr lang="en-US" dirty="0" smtClean="0"/>
              <a:t>0</a:t>
            </a:r>
            <a:r>
              <a:rPr lang="zh-CN" altLang="en-US" dirty="0" smtClean="0"/>
              <a:t>的转变点。</a:t>
            </a:r>
            <a:endParaRPr lang="zh-CN" altLang="en-US" dirty="0"/>
          </a:p>
        </p:txBody>
      </p:sp>
      <p:sp>
        <p:nvSpPr>
          <p:cNvPr id="156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6673" name="Object 1"/>
          <p:cNvGraphicFramePr>
            <a:graphicFrameLocks noChangeAspect="1"/>
          </p:cNvGraphicFramePr>
          <p:nvPr/>
        </p:nvGraphicFramePr>
        <p:xfrm>
          <a:off x="3643306" y="4572008"/>
          <a:ext cx="1608320" cy="500066"/>
        </p:xfrm>
        <a:graphic>
          <a:graphicData uri="http://schemas.openxmlformats.org/presentationml/2006/ole">
            <p:oleObj spid="_x0000_s156673" name="Equation" r:id="rId3" imgW="1269449" imgH="393529" progId="Equation.DSMT4">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4.2.1</a:t>
            </a:r>
            <a:r>
              <a:rPr lang="zh-CN" altLang="en-US" dirty="0" smtClean="0"/>
              <a:t>流行病传播的基本模型</a:t>
            </a:r>
            <a:endParaRPr lang="zh-CN" altLang="en-US" dirty="0"/>
          </a:p>
        </p:txBody>
      </p:sp>
      <p:sp>
        <p:nvSpPr>
          <p:cNvPr id="17411" name="内容占位符 2"/>
          <p:cNvSpPr>
            <a:spLocks noGrp="1"/>
          </p:cNvSpPr>
          <p:nvPr>
            <p:ph sz="quarter" idx="1"/>
          </p:nvPr>
        </p:nvSpPr>
        <p:spPr>
          <a:xfrm>
            <a:off x="457200" y="1600200"/>
            <a:ext cx="7467600" cy="4873625"/>
          </a:xfrm>
        </p:spPr>
        <p:txBody>
          <a:bodyPr/>
          <a:lstStyle/>
          <a:p>
            <a:pPr algn="just" eaLnBrk="1" hangingPunct="1"/>
            <a:r>
              <a:rPr lang="zh-CN" altLang="en-US" dirty="0" smtClean="0"/>
              <a:t>假设</a:t>
            </a:r>
            <a:r>
              <a:rPr lang="en-US" i="1" dirty="0" smtClean="0"/>
              <a:t>t</a:t>
            </a:r>
            <a:r>
              <a:rPr lang="zh-CN" altLang="en-US" dirty="0" smtClean="0"/>
              <a:t>时刻系统中处于易感状态、感染状态的个体的密度分别为</a:t>
            </a:r>
            <a:r>
              <a:rPr lang="en-US" i="1" dirty="0" smtClean="0"/>
              <a:t>s</a:t>
            </a:r>
            <a:r>
              <a:rPr lang="en-US" altLang="zh-CN" dirty="0" smtClean="0"/>
              <a:t>(</a:t>
            </a:r>
            <a:r>
              <a:rPr lang="en-US" i="1" dirty="0" smtClean="0"/>
              <a:t>t</a:t>
            </a:r>
            <a:r>
              <a:rPr lang="en-US" altLang="zh-CN" dirty="0" smtClean="0"/>
              <a:t>)</a:t>
            </a:r>
            <a:r>
              <a:rPr lang="zh-CN" altLang="en-US" dirty="0" smtClean="0"/>
              <a:t>和</a:t>
            </a:r>
            <a:r>
              <a:rPr lang="en-US" i="1" dirty="0" err="1" smtClean="0"/>
              <a:t>i</a:t>
            </a:r>
            <a:r>
              <a:rPr lang="en-US" altLang="zh-CN" dirty="0" smtClean="0"/>
              <a:t>(</a:t>
            </a:r>
            <a:r>
              <a:rPr lang="en-US" i="1" dirty="0" smtClean="0"/>
              <a:t>t</a:t>
            </a:r>
            <a:r>
              <a:rPr lang="en-US" altLang="zh-CN" dirty="0" smtClean="0"/>
              <a:t>)</a:t>
            </a:r>
            <a:r>
              <a:rPr lang="zh-CN" altLang="en-US" dirty="0" smtClean="0"/>
              <a:t>。当易感个体和感染个体充分混合时，</a:t>
            </a:r>
            <a:r>
              <a:rPr lang="en-US" dirty="0" smtClean="0"/>
              <a:t>SIS</a:t>
            </a:r>
            <a:r>
              <a:rPr lang="zh-CN" altLang="en-US" dirty="0" smtClean="0"/>
              <a:t>模型的动力学行为可以描述为如下的微分方程组</a:t>
            </a:r>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endParaRPr lang="en-US" altLang="zh-CN" dirty="0" smtClean="0"/>
          </a:p>
          <a:p>
            <a:pPr algn="just" eaLnBrk="1" hangingPunct="1"/>
            <a:r>
              <a:rPr lang="zh-CN" altLang="en-US" dirty="0" smtClean="0"/>
              <a:t>令有效传染率</a:t>
            </a:r>
            <a:r>
              <a:rPr lang="en-US" i="1" dirty="0" smtClean="0"/>
              <a:t>λ</a:t>
            </a:r>
            <a:r>
              <a:rPr lang="zh-CN" altLang="en-US" dirty="0" smtClean="0"/>
              <a:t>＝</a:t>
            </a:r>
            <a:r>
              <a:rPr lang="en-US" i="1" dirty="0" smtClean="0"/>
              <a:t>α</a:t>
            </a:r>
            <a:r>
              <a:rPr lang="zh-CN" altLang="en-US" dirty="0" smtClean="0"/>
              <a:t>／</a:t>
            </a:r>
            <a:r>
              <a:rPr lang="en-US" i="1" dirty="0" smtClean="0"/>
              <a:t>β</a:t>
            </a:r>
            <a:r>
              <a:rPr lang="zh-CN" altLang="en-US" dirty="0" smtClean="0"/>
              <a:t>，该方程存在阈值</a:t>
            </a:r>
            <a:r>
              <a:rPr lang="en-US" i="1" dirty="0" err="1" smtClean="0"/>
              <a:t>λ</a:t>
            </a:r>
            <a:r>
              <a:rPr lang="en-US" i="1" baseline="-25000" dirty="0" err="1" smtClean="0"/>
              <a:t>c</a:t>
            </a:r>
            <a:r>
              <a:rPr lang="zh-CN" altLang="en-US" dirty="0" smtClean="0"/>
              <a:t>，当</a:t>
            </a:r>
            <a:r>
              <a:rPr lang="en-US" i="1" dirty="0" smtClean="0"/>
              <a:t>λ</a:t>
            </a:r>
            <a:r>
              <a:rPr lang="zh-CN" altLang="en-US" dirty="0" smtClean="0"/>
              <a:t>＜</a:t>
            </a:r>
            <a:r>
              <a:rPr lang="en-US" i="1" dirty="0" err="1" smtClean="0"/>
              <a:t>λ</a:t>
            </a:r>
            <a:r>
              <a:rPr lang="en-US" i="1" baseline="-25000" dirty="0" err="1" smtClean="0"/>
              <a:t>c</a:t>
            </a:r>
            <a:r>
              <a:rPr lang="zh-CN" altLang="en-US" dirty="0" smtClean="0"/>
              <a:t>时，稳态解</a:t>
            </a:r>
            <a:r>
              <a:rPr lang="en-US" i="1" dirty="0" err="1" smtClean="0"/>
              <a:t>i</a:t>
            </a:r>
            <a:r>
              <a:rPr lang="en-US" altLang="zh-CN" dirty="0" smtClean="0"/>
              <a:t>(</a:t>
            </a:r>
            <a:r>
              <a:rPr lang="en-US" i="1" dirty="0" smtClean="0"/>
              <a:t>T</a:t>
            </a:r>
            <a:r>
              <a:rPr lang="en-US" altLang="zh-CN" dirty="0" smtClean="0"/>
              <a:t>)</a:t>
            </a:r>
            <a:r>
              <a:rPr lang="zh-CN" altLang="en-US" dirty="0" smtClean="0"/>
              <a:t>＝</a:t>
            </a:r>
            <a:r>
              <a:rPr lang="en-US" dirty="0" smtClean="0"/>
              <a:t>0</a:t>
            </a:r>
            <a:r>
              <a:rPr lang="zh-CN" altLang="en-US" dirty="0" smtClean="0"/>
              <a:t>；而当</a:t>
            </a:r>
            <a:r>
              <a:rPr lang="en-US" i="1" dirty="0" smtClean="0"/>
              <a:t>λ</a:t>
            </a:r>
            <a:r>
              <a:rPr lang="zh-CN" altLang="en-US" dirty="0" smtClean="0"/>
              <a:t>＞</a:t>
            </a:r>
            <a:r>
              <a:rPr lang="en-US" i="1" dirty="0" err="1" smtClean="0"/>
              <a:t>λ</a:t>
            </a:r>
            <a:r>
              <a:rPr lang="en-US" i="1" baseline="-25000" dirty="0" err="1" smtClean="0"/>
              <a:t>c</a:t>
            </a:r>
            <a:r>
              <a:rPr lang="zh-CN" altLang="en-US" dirty="0" smtClean="0"/>
              <a:t>时，稳态解</a:t>
            </a:r>
            <a:r>
              <a:rPr lang="en-US" i="1" dirty="0" err="1" smtClean="0"/>
              <a:t>i</a:t>
            </a:r>
            <a:r>
              <a:rPr lang="en-US" altLang="zh-CN" dirty="0" smtClean="0"/>
              <a:t>(</a:t>
            </a:r>
            <a:r>
              <a:rPr lang="en-US" i="1" dirty="0" smtClean="0"/>
              <a:t>T</a:t>
            </a:r>
            <a:r>
              <a:rPr lang="en-US" altLang="zh-CN" dirty="0" smtClean="0"/>
              <a:t>)</a:t>
            </a:r>
            <a:r>
              <a:rPr lang="zh-CN" altLang="en-US" dirty="0" smtClean="0"/>
              <a:t>＞</a:t>
            </a:r>
            <a:r>
              <a:rPr lang="en-US" dirty="0" smtClean="0"/>
              <a:t>0</a:t>
            </a:r>
            <a:r>
              <a:rPr lang="zh-CN" altLang="en-US" dirty="0" smtClean="0"/>
              <a:t>。其中，</a:t>
            </a:r>
            <a:r>
              <a:rPr lang="en-US" i="1" dirty="0" smtClean="0"/>
              <a:t>T</a:t>
            </a:r>
            <a:r>
              <a:rPr lang="zh-CN" altLang="en-US" dirty="0" smtClean="0"/>
              <a:t>代表达到稳态所经历的时间。</a:t>
            </a:r>
          </a:p>
        </p:txBody>
      </p:sp>
      <p:sp>
        <p:nvSpPr>
          <p:cNvPr id="1741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12" name="Object 4"/>
          <p:cNvGraphicFramePr>
            <a:graphicFrameLocks noChangeAspect="1"/>
          </p:cNvGraphicFramePr>
          <p:nvPr/>
        </p:nvGraphicFramePr>
        <p:xfrm>
          <a:off x="2786049" y="3143248"/>
          <a:ext cx="3691265" cy="1857388"/>
        </p:xfrm>
        <a:graphic>
          <a:graphicData uri="http://schemas.openxmlformats.org/presentationml/2006/ole">
            <p:oleObj spid="_x0000_s17412" name="Equation" r:id="rId3" imgW="1663700" imgH="838200" progId="Equation.DSMT4">
              <p:embed/>
            </p:oleObj>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2858</TotalTime>
  <Words>10931</Words>
  <Application>Microsoft Office PowerPoint</Application>
  <PresentationFormat>全屏显示(4:3)</PresentationFormat>
  <Paragraphs>518</Paragraphs>
  <Slides>90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92" baseType="lpstr">
      <vt:lpstr>凸显</vt:lpstr>
      <vt:lpstr>Equation</vt:lpstr>
      <vt:lpstr>复杂网络</vt:lpstr>
      <vt:lpstr>4.1  引言 </vt:lpstr>
      <vt:lpstr>4.2复杂网络上的流行病传播</vt:lpstr>
      <vt:lpstr>4.2复杂网络上的流行病传播</vt:lpstr>
      <vt:lpstr>4.2复杂网络上的流行病传播</vt:lpstr>
      <vt:lpstr>4.2.1流行病传播的基本模型</vt:lpstr>
      <vt:lpstr>4.2.1流行病传播的基本模型</vt:lpstr>
      <vt:lpstr>4.2.1流行病传播的基本模型</vt:lpstr>
      <vt:lpstr>4.2.1流行病传播的基本模型</vt:lpstr>
      <vt:lpstr>4.2.1流行病传播的基本模型</vt:lpstr>
      <vt:lpstr>4.2.1流行病传播的基本模型</vt:lpstr>
      <vt:lpstr>4.2.1流行病传播的基本模型</vt:lpstr>
      <vt:lpstr>4.2.1流行病传播的基本模型</vt:lpstr>
      <vt:lpstr>4.2.1流行病传播的基本模型</vt:lpstr>
      <vt:lpstr>4.2.1流行病传播的基本模型</vt:lpstr>
      <vt:lpstr>4.2.2均匀网络中的流行病传播</vt:lpstr>
      <vt:lpstr>4.2.2均匀网络中的流行病传播</vt:lpstr>
      <vt:lpstr>4.2.2均匀网络中的流行病传播</vt:lpstr>
      <vt:lpstr>4.2.2均匀网络中的流行病传播</vt:lpstr>
      <vt:lpstr>4.2.2均匀网络中的流行病传播</vt:lpstr>
      <vt:lpstr>幻灯片 21</vt:lpstr>
      <vt:lpstr>4.2.2均匀网络中的流行病传播</vt:lpstr>
      <vt:lpstr>4.2.2均匀网络中的流行病传播</vt:lpstr>
      <vt:lpstr>4.2.3  非均匀网中的流行病传播</vt:lpstr>
      <vt:lpstr>4.2.3  非均匀网中的流行病传播</vt:lpstr>
      <vt:lpstr>4.2.3  非均匀网中的流行病传播</vt:lpstr>
      <vt:lpstr>4.2.3  非均匀网中的流行病传播</vt:lpstr>
      <vt:lpstr>4.2.3  非均匀网中的流行病传播</vt:lpstr>
      <vt:lpstr>4.2.3  非均匀网中的流行病传播</vt:lpstr>
      <vt:lpstr>4.2.3  非均匀网中的流行病传播</vt:lpstr>
      <vt:lpstr>4.2.3  非均匀网中的流行病传播</vt:lpstr>
      <vt:lpstr>4.2.3  非均匀网中的流行病传播</vt:lpstr>
      <vt:lpstr>4.2.3  非均匀网中的流行病传播</vt:lpstr>
      <vt:lpstr>4.2.3  非均匀网中的流行病传播</vt:lpstr>
      <vt:lpstr>4.2.4  社团网上的流行病传播</vt:lpstr>
      <vt:lpstr>4.2.4  社团网上的流行病传播</vt:lpstr>
      <vt:lpstr>4.2.4  社团网上的流行病传播</vt:lpstr>
      <vt:lpstr>4.2.4  社团网上的流行病传播</vt:lpstr>
      <vt:lpstr>4.2.4  社团网上的流行病传播</vt:lpstr>
      <vt:lpstr>4.2.4  社团网上的流行病传播</vt:lpstr>
      <vt:lpstr>4.2.5  有限规模无标度网络和广义无标度网络的传播阈值</vt:lpstr>
      <vt:lpstr>4.2.5  有限规模无标度网络和广义无标度网络的传播阈值</vt:lpstr>
      <vt:lpstr>4.2.5  有限规模无标度网络和广义无标度网络的传播阈值</vt:lpstr>
      <vt:lpstr>4.2.5  有限规模无标度网络和广义无标度网络的传播阈值</vt:lpstr>
      <vt:lpstr>4.2.5  有限规模无标度网络和广义无标度网络的传播阈值</vt:lpstr>
      <vt:lpstr>4.2.5  有限规模无标度网络和广义无标度网络的传播阈值</vt:lpstr>
      <vt:lpstr>4.2.6  关联网络的传播阈值</vt:lpstr>
      <vt:lpstr>4.2.6  关联网络的传播阈值</vt:lpstr>
      <vt:lpstr>4.3  复杂网络上的免疫策略</vt:lpstr>
      <vt:lpstr>4.3.1  随机免疫</vt:lpstr>
      <vt:lpstr>4.3.2  目标免疫</vt:lpstr>
      <vt:lpstr>4.3.2  目标免疫</vt:lpstr>
      <vt:lpstr>4.3.3  熟人免疫</vt:lpstr>
      <vt:lpstr>4.4  复杂网络上的舆论传播和知识传播</vt:lpstr>
      <vt:lpstr>4.4.1  复杂网络上的舆论演化动力学</vt:lpstr>
      <vt:lpstr>4.4.1  复杂网络上的舆论演化动力学</vt:lpstr>
      <vt:lpstr>4.4.1  复杂网络上的舆论演化动力学</vt:lpstr>
      <vt:lpstr>4.4.1  复杂网络上的舆论演化动力学</vt:lpstr>
      <vt:lpstr>4.4.2  复杂网络上的舆论传播</vt:lpstr>
      <vt:lpstr>4.4.2  复杂网络上的舆论传播</vt:lpstr>
      <vt:lpstr>4.4.2  复杂网络上的舆论传播</vt:lpstr>
      <vt:lpstr>4.4.2  复杂网络上的舆论传播</vt:lpstr>
      <vt:lpstr>4.4.2  复杂网络上的舆论传播</vt:lpstr>
      <vt:lpstr>4.4.2  复杂网络上的舆论传播</vt:lpstr>
      <vt:lpstr>4.4.2  复杂网络上的舆论传播</vt:lpstr>
      <vt:lpstr>4.4.2  复杂网络上的舆论传播</vt:lpstr>
      <vt:lpstr>4.4.3  复杂网络上的知识传播</vt:lpstr>
      <vt:lpstr>4.4.3  复杂网络上的知识传播</vt:lpstr>
      <vt:lpstr>4.4.3  复杂网络上的知识传播</vt:lpstr>
      <vt:lpstr>4.4.3  复杂网络上的知识传播</vt:lpstr>
      <vt:lpstr>4.4.3  复杂网络上的知识传播</vt:lpstr>
      <vt:lpstr>4.4.3  复杂网络上的知识传播</vt:lpstr>
      <vt:lpstr>4.4.3  复杂网络上的知识传播</vt:lpstr>
      <vt:lpstr>4.5  复杂网络上的数据包传递和拥塞控制</vt:lpstr>
      <vt:lpstr>4.5.1  复杂网络上的数据包传递模型</vt:lpstr>
      <vt:lpstr>4.5.1  复杂网络上的数据包传递模型</vt:lpstr>
      <vt:lpstr>4.5.1  复杂网络上的数据包传递模型</vt:lpstr>
      <vt:lpstr>4.5.1  复杂网络上的数据包传递模型</vt:lpstr>
      <vt:lpstr>4.5.1  复杂网络上的数据包传递模型</vt:lpstr>
      <vt:lpstr>4.5.1  复杂网络上的数据包传递模型</vt:lpstr>
      <vt:lpstr>4.5.2  复杂网络上的数据包传递路由策略</vt:lpstr>
      <vt:lpstr>4.5.2  复杂网络上的数据包传递路由策略</vt:lpstr>
      <vt:lpstr>4.5.3  复杂网络上的拥塞控制</vt:lpstr>
      <vt:lpstr>4.5.3  复杂网络上的拥塞控制</vt:lpstr>
      <vt:lpstr>4.5.3  复杂网络上的拥塞控制</vt:lpstr>
      <vt:lpstr>4.5.3  复杂网络上的拥塞控制</vt:lpstr>
      <vt:lpstr>4.5.3  复杂网络上的拥塞控制</vt:lpstr>
      <vt:lpstr>4.5.3  复杂网络上的拥塞控制</vt:lpstr>
      <vt:lpstr>4.5.3  复杂网络上的拥塞控制</vt:lpstr>
      <vt:lpstr>幻灯片 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c:creator>
  <cp:lastModifiedBy>Hui Li</cp:lastModifiedBy>
  <cp:revision>324</cp:revision>
  <dcterms:created xsi:type="dcterms:W3CDTF">2012-04-23T13:31:34Z</dcterms:created>
  <dcterms:modified xsi:type="dcterms:W3CDTF">2012-06-25T11:22:16Z</dcterms:modified>
</cp:coreProperties>
</file>