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9346-0D47-1E54-02B7-14246FC74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E95E-1436-A3CC-FC35-3116AD43C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88DE9-8E63-AA63-6B38-A611F485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A69C6-149C-6593-C908-2F283882C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787E3-4341-4BDD-89F3-9DF2F057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893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6F9C-3030-0323-BD7A-6539338D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927BE-A3AB-2152-FBFA-5924C1D60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AE02-9B2B-2850-6A46-F4F23873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24353-36C4-87EA-4D3A-990511A3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6CDA-06FD-0438-AD4A-7B88912C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029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FB453-6134-3731-8131-A6D899DF7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D658E-93BA-B8D9-CC98-2DBEC77A3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B2C0A-8EA8-B7FB-03D5-623B9C2B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A6BB7-BF54-C6E5-E204-0F7D2B8E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D3C62-3361-33B9-881A-3566F6C1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13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9FC3-3500-20F0-DA87-D87AAE1B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E399-EE95-FF01-E063-109576A5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4E403-73B6-118E-FDE2-A269B92B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AB89-5B96-535B-5C0E-2B62CDB5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1A38-08E3-EE46-A2CC-4B9EA604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1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CFD0-D312-ECBD-D7C1-E1BF2715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EBF9-ACD9-0BDF-65F8-72F44083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FAEDA-DEA5-B82E-B8F2-94C1BEEC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6D20-AF7B-1A10-54A7-FDA5B4F5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BD45-4140-EF06-E756-3C001FAB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5860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ACDD-7D4D-122F-2813-11F96416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A53E-C3A9-E1B0-D22E-CD8018EF0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BB965-6C72-C5BA-9B3C-FDDE1D223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8CC5D-004E-4DBC-A232-7D3FD36E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9981E-D021-AADE-AF3C-A40FD618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D1D97-0FE8-E9AC-DEB8-A650F847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238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3E79-6F95-556E-8DE1-8EF1AC69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59B14-8C3E-521E-F763-E9F08100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D0AA8-443C-89EB-63F8-1DBDF0F7C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DBB32-7CF6-FD77-F410-5B1F873B1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E6F0-8C61-83D0-E97C-C759D77C0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8B0C7-5477-56D0-B343-92CCB0A3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F56BE-EA22-6359-4A63-781F5D98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75B15-0023-6DBC-BB60-E8395EEC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139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5F87-7271-51CE-3073-978DDA83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0D314-5254-6BC8-493D-F638D5A6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79377-1A29-EBAA-8F4F-20684231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72549-1F1D-7D87-7BC1-F6F7537B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3323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43C17-0FC6-8499-6098-BF854C76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837F9-054A-46B6-3369-21DA3538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965FB-363B-8AC4-7146-DBC853E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5391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CDDA2-F814-E42D-7B5A-14D3AED3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95CAB-5117-3794-B556-1E3CE3AD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7A3F9-A4D8-9E58-587F-B9B9DF523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BA83D-5CD6-2EE1-BCD5-0A558F85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B7B27-987F-E152-E359-A3AEBA17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E7567-8324-CF96-F149-FDDCABD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4512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81E4-9CF9-3F9C-9CD1-9E1249B1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A9F39-445A-D88C-ACE2-704B0DEEF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69BE2-E25C-5171-57A1-CC593C79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5A5A0-CF6B-40F9-331F-75447F00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F4EDF-CFB6-B3A2-B76A-A1D9E432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32749-03B9-D882-279A-4FD5A886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035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71100-F7EF-86E4-E37D-47166523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7D43-6765-B775-654C-FA33F22D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98FC-B9BA-614A-233A-8E40DF478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4B8AA-469B-49AD-8663-A5B53A02D833}" type="datetimeFigureOut">
              <a:rPr lang="en-SE" smtClean="0"/>
              <a:t>2025-03-24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780C-EE81-A0C8-BAB3-CC4575071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E4D22-CF14-A341-73AA-83FF638C5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9672F1-5EF3-43AF-9DA6-D5BC4FA2C49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237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5281C9-36FC-F9D9-EDB1-9A6D3A7F4B93}"/>
              </a:ext>
            </a:extLst>
          </p:cNvPr>
          <p:cNvCxnSpPr/>
          <p:nvPr/>
        </p:nvCxnSpPr>
        <p:spPr>
          <a:xfrm>
            <a:off x="2407028" y="900953"/>
            <a:ext cx="0" cy="512332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05CF03-48E7-5282-52D0-F91870A06FEC}"/>
              </a:ext>
            </a:extLst>
          </p:cNvPr>
          <p:cNvSpPr txBox="1"/>
          <p:nvPr/>
        </p:nvSpPr>
        <p:spPr>
          <a:xfrm>
            <a:off x="1082496" y="900953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Game Overview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93493-2DDB-28DB-E978-869A48FC3EFB}"/>
              </a:ext>
            </a:extLst>
          </p:cNvPr>
          <p:cNvSpPr txBox="1"/>
          <p:nvPr/>
        </p:nvSpPr>
        <p:spPr>
          <a:xfrm>
            <a:off x="1082496" y="2020202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Technical Setup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DC701-FE27-6746-FF0E-F18C4913A9E1}"/>
              </a:ext>
            </a:extLst>
          </p:cNvPr>
          <p:cNvSpPr txBox="1"/>
          <p:nvPr/>
        </p:nvSpPr>
        <p:spPr>
          <a:xfrm>
            <a:off x="867347" y="3139452"/>
            <a:ext cx="138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Challenges &amp; Solutions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47025-6596-DED5-C584-0C92C4D58202}"/>
              </a:ext>
            </a:extLst>
          </p:cNvPr>
          <p:cNvSpPr txBox="1"/>
          <p:nvPr/>
        </p:nvSpPr>
        <p:spPr>
          <a:xfrm>
            <a:off x="141197" y="4258702"/>
            <a:ext cx="211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Course Relevance &amp; Ethics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E2CDBA-0393-FF7A-EA4B-80B273C18911}"/>
              </a:ext>
            </a:extLst>
          </p:cNvPr>
          <p:cNvSpPr txBox="1"/>
          <p:nvPr/>
        </p:nvSpPr>
        <p:spPr>
          <a:xfrm>
            <a:off x="1082496" y="5377951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Future Work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24531-BBED-37EB-B7B4-6CA2377E95C4}"/>
              </a:ext>
            </a:extLst>
          </p:cNvPr>
          <p:cNvSpPr txBox="1"/>
          <p:nvPr/>
        </p:nvSpPr>
        <p:spPr>
          <a:xfrm>
            <a:off x="4435294" y="3245762"/>
            <a:ext cx="606685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LT2216/LT2816 V25 Dialogue Systems </a:t>
            </a:r>
          </a:p>
          <a:p>
            <a:pPr algn="ctr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Project</a:t>
            </a:r>
          </a:p>
          <a:p>
            <a:pPr algn="ctr"/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Quest for </a:t>
            </a:r>
          </a:p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Home Preparedness</a:t>
            </a:r>
            <a:endParaRPr lang="en-SE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DDF1A0-035A-C33C-FA2C-71AFF288A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551" y="1147484"/>
            <a:ext cx="1991968" cy="19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0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02900-8D4F-CE4C-88C2-E274ED75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4F50E2-4BBF-6DC8-FD6B-2845C090995F}"/>
              </a:ext>
            </a:extLst>
          </p:cNvPr>
          <p:cNvCxnSpPr>
            <a:cxnSpLocks/>
          </p:cNvCxnSpPr>
          <p:nvPr/>
        </p:nvCxnSpPr>
        <p:spPr>
          <a:xfrm>
            <a:off x="2401526" y="900953"/>
            <a:ext cx="0" cy="512332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C6A190-7C86-2386-985D-E98817F3A2B2}"/>
              </a:ext>
            </a:extLst>
          </p:cNvPr>
          <p:cNvSpPr txBox="1"/>
          <p:nvPr/>
        </p:nvSpPr>
        <p:spPr>
          <a:xfrm>
            <a:off x="1082496" y="900953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Game Overview</a:t>
            </a:r>
            <a:endParaRPr lang="en-S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530A8-46B2-C2FD-D681-CB78B5FD5B29}"/>
              </a:ext>
            </a:extLst>
          </p:cNvPr>
          <p:cNvSpPr txBox="1"/>
          <p:nvPr/>
        </p:nvSpPr>
        <p:spPr>
          <a:xfrm>
            <a:off x="1082496" y="2020202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Technical Setup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6779A-A0D5-E398-1FAB-AB860B922585}"/>
              </a:ext>
            </a:extLst>
          </p:cNvPr>
          <p:cNvSpPr txBox="1"/>
          <p:nvPr/>
        </p:nvSpPr>
        <p:spPr>
          <a:xfrm>
            <a:off x="867347" y="3139452"/>
            <a:ext cx="138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Challenges &amp; Solutions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E8ADF-BBAB-57C9-EE3C-7BA21E4A7034}"/>
              </a:ext>
            </a:extLst>
          </p:cNvPr>
          <p:cNvSpPr txBox="1"/>
          <p:nvPr/>
        </p:nvSpPr>
        <p:spPr>
          <a:xfrm>
            <a:off x="141197" y="4258702"/>
            <a:ext cx="211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Course Relevance &amp; Ethics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2BFC2-7B63-0FDB-4489-80C395DF3529}"/>
              </a:ext>
            </a:extLst>
          </p:cNvPr>
          <p:cNvSpPr txBox="1"/>
          <p:nvPr/>
        </p:nvSpPr>
        <p:spPr>
          <a:xfrm>
            <a:off x="1082496" y="5377951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Future Work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B29B1-7BC2-587C-D75F-5D9B454BCECF}"/>
              </a:ext>
            </a:extLst>
          </p:cNvPr>
          <p:cNvSpPr txBox="1"/>
          <p:nvPr/>
        </p:nvSpPr>
        <p:spPr>
          <a:xfrm>
            <a:off x="3287630" y="844967"/>
            <a:ext cx="51736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 live in uncertain times. MSB (Swedish Civil Contingencies Agency) urges all residents of Sweden to build resilience and be prepared to manage on their own for at least one week.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‘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Quest for Home Preparedness’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game aims to raise awareness on how to maintain access to water, food, communication and heating in the event of a crisis – as recommended by MSB.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 the game, ‘Agent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Lagom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’ challenges users to devise a home preparedness plan adapted to the needs of their household. Users get missions to solve and earn badges along the way.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Aimed at players of all ages, this voice-only game encourages shared play – creating an interactive experience for the whole household.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22AB234-E893-8506-88D7-DDC1DFA4951D}"/>
              </a:ext>
            </a:extLst>
          </p:cNvPr>
          <p:cNvSpPr/>
          <p:nvPr/>
        </p:nvSpPr>
        <p:spPr>
          <a:xfrm>
            <a:off x="2311526" y="1104214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1026" name="Picture 2" descr="The Coming Crises and the Ways to War ...">
            <a:extLst>
              <a:ext uri="{FF2B5EF4-FFF2-40B4-BE49-F238E27FC236}">
                <a16:creationId xmlns:a16="http://schemas.microsoft.com/office/drawing/2014/main" id="{5CC1FBA0-7AC2-9AAC-29A0-D53DA27D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110" y="1729357"/>
            <a:ext cx="2183592" cy="154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edish Civil Contingencies Agency ...">
            <a:extLst>
              <a:ext uri="{FF2B5EF4-FFF2-40B4-BE49-F238E27FC236}">
                <a16:creationId xmlns:a16="http://schemas.microsoft.com/office/drawing/2014/main" id="{AC79AEF4-7515-CFEF-0A7D-9936AF40AC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4" b="18219"/>
          <a:stretch/>
        </p:blipFill>
        <p:spPr bwMode="auto">
          <a:xfrm>
            <a:off x="9040147" y="4161453"/>
            <a:ext cx="2143125" cy="13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56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CCBCF-B728-685B-B904-453108081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18E753-ABA9-FCC6-0B59-FBB47390C108}"/>
              </a:ext>
            </a:extLst>
          </p:cNvPr>
          <p:cNvCxnSpPr>
            <a:cxnSpLocks/>
          </p:cNvCxnSpPr>
          <p:nvPr/>
        </p:nvCxnSpPr>
        <p:spPr>
          <a:xfrm>
            <a:off x="2401526" y="900953"/>
            <a:ext cx="0" cy="512332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47A98C-A180-973B-7A21-FE0C542525AD}"/>
              </a:ext>
            </a:extLst>
          </p:cNvPr>
          <p:cNvSpPr txBox="1"/>
          <p:nvPr/>
        </p:nvSpPr>
        <p:spPr>
          <a:xfrm>
            <a:off x="1082496" y="900953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Game Overview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8D579-7B63-C82C-232E-1E7810E6AE37}"/>
              </a:ext>
            </a:extLst>
          </p:cNvPr>
          <p:cNvSpPr txBox="1"/>
          <p:nvPr/>
        </p:nvSpPr>
        <p:spPr>
          <a:xfrm>
            <a:off x="1082496" y="2020202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Technical Setup</a:t>
            </a:r>
            <a:endParaRPr lang="en-S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9D7E7-F167-9869-E4E0-4A27B3773985}"/>
              </a:ext>
            </a:extLst>
          </p:cNvPr>
          <p:cNvSpPr txBox="1"/>
          <p:nvPr/>
        </p:nvSpPr>
        <p:spPr>
          <a:xfrm>
            <a:off x="867347" y="3139452"/>
            <a:ext cx="138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Challenges &amp; Solutions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41542-DEFD-F9D4-1BC7-8E4FCE946015}"/>
              </a:ext>
            </a:extLst>
          </p:cNvPr>
          <p:cNvSpPr txBox="1"/>
          <p:nvPr/>
        </p:nvSpPr>
        <p:spPr>
          <a:xfrm>
            <a:off x="141197" y="4258702"/>
            <a:ext cx="211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Course Relevance &amp; Ethics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96EB2F-DE6B-3B80-F902-E65C5EEC63C5}"/>
              </a:ext>
            </a:extLst>
          </p:cNvPr>
          <p:cNvSpPr txBox="1"/>
          <p:nvPr/>
        </p:nvSpPr>
        <p:spPr>
          <a:xfrm>
            <a:off x="1082496" y="5377951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Future Work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8DD8B5-DFA9-2592-2F05-2A5E7870CC1B}"/>
              </a:ext>
            </a:extLst>
          </p:cNvPr>
          <p:cNvSpPr txBox="1"/>
          <p:nvPr/>
        </p:nvSpPr>
        <p:spPr>
          <a:xfrm>
            <a:off x="3287630" y="844967"/>
            <a:ext cx="59173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Platform for interactive dialogue system development: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Speechstate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Dialogue management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XState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state management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TypeScript (VS Code, GitHub)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Speech Services: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ASR – Microsoft Azure Cognitive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TTS – Microsoft Azure Cognitive Services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Standards &amp; 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Statecharts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(states, transitions, events, nesting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ISO 9241-154:2013 Ergonomics of human-system interaction – Part 154: IVR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7.4 Synonyms in grammars (yes/no grammar)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9.1.8 Audio quality of prompts and announcements (choice of TTS voice)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9.2.8 Constraining speech input (“please answer with...”)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13.2 Feedback to caller input (“ok, [...] humans”)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14.4 Error message content (silence, invalid input)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4DA5DE-0E5B-B27F-E40E-341B68D5D2AB}"/>
              </a:ext>
            </a:extLst>
          </p:cNvPr>
          <p:cNvSpPr/>
          <p:nvPr/>
        </p:nvSpPr>
        <p:spPr>
          <a:xfrm>
            <a:off x="2311526" y="2289200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0253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94D8A-EEBD-B8C6-D296-ABF5B4D4D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2538A6-3C45-79AC-7A9E-ED9506237A71}"/>
              </a:ext>
            </a:extLst>
          </p:cNvPr>
          <p:cNvCxnSpPr>
            <a:cxnSpLocks/>
          </p:cNvCxnSpPr>
          <p:nvPr/>
        </p:nvCxnSpPr>
        <p:spPr>
          <a:xfrm>
            <a:off x="2401526" y="900953"/>
            <a:ext cx="0" cy="512332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ACAD8D-C072-AB27-B38D-C04FAEE23E57}"/>
              </a:ext>
            </a:extLst>
          </p:cNvPr>
          <p:cNvSpPr txBox="1"/>
          <p:nvPr/>
        </p:nvSpPr>
        <p:spPr>
          <a:xfrm>
            <a:off x="1082496" y="900953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Game Overview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67F78-116B-6D22-AAD5-445DD2A73018}"/>
              </a:ext>
            </a:extLst>
          </p:cNvPr>
          <p:cNvSpPr txBox="1"/>
          <p:nvPr/>
        </p:nvSpPr>
        <p:spPr>
          <a:xfrm>
            <a:off x="1082496" y="2020202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Technical Setup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F18D8-0C0A-A936-6154-8E45F939A426}"/>
              </a:ext>
            </a:extLst>
          </p:cNvPr>
          <p:cNvSpPr txBox="1"/>
          <p:nvPr/>
        </p:nvSpPr>
        <p:spPr>
          <a:xfrm>
            <a:off x="867347" y="3139452"/>
            <a:ext cx="138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Challenges &amp; Solutions</a:t>
            </a:r>
            <a:endParaRPr lang="en-S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51F8C-CC5F-E433-EEE6-D431992A3BEC}"/>
              </a:ext>
            </a:extLst>
          </p:cNvPr>
          <p:cNvSpPr txBox="1"/>
          <p:nvPr/>
        </p:nvSpPr>
        <p:spPr>
          <a:xfrm>
            <a:off x="141197" y="4258702"/>
            <a:ext cx="211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Course Relevance &amp; Ethics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85777-61EB-19BC-C8F7-535E01843EA6}"/>
              </a:ext>
            </a:extLst>
          </p:cNvPr>
          <p:cNvSpPr txBox="1"/>
          <p:nvPr/>
        </p:nvSpPr>
        <p:spPr>
          <a:xfrm>
            <a:off x="1082496" y="5377951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Future Work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C597B-E0C8-4A7C-4D54-305F0B27627F}"/>
              </a:ext>
            </a:extLst>
          </p:cNvPr>
          <p:cNvSpPr txBox="1"/>
          <p:nvPr/>
        </p:nvSpPr>
        <p:spPr>
          <a:xfrm>
            <a:off x="3287629" y="844967"/>
            <a:ext cx="63652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Steep learning curve (GitHub, TypeScript,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Statecharts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Speechstate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, ssh, Azure cognitive services)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Online participation (remote lab work, Discord, e-mail, ssh/firewalls)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Resolving unexpected conflicts (Azure subscription, locale conflicts)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Best practices for implementing DM components using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statecharts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29D6A-5628-D09A-ECBC-3CA835FC8131}"/>
              </a:ext>
            </a:extLst>
          </p:cNvPr>
          <p:cNvSpPr/>
          <p:nvPr/>
        </p:nvSpPr>
        <p:spPr>
          <a:xfrm>
            <a:off x="2311526" y="3399550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A20730-BA03-4F41-EBF9-B5148F4A7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885247"/>
              </p:ext>
            </p:extLst>
          </p:nvPr>
        </p:nvGraphicFramePr>
        <p:xfrm>
          <a:off x="3096774" y="2500937"/>
          <a:ext cx="7693144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374">
                  <a:extLst>
                    <a:ext uri="{9D8B030D-6E8A-4147-A177-3AD203B41FA5}">
                      <a16:colId xmlns:a16="http://schemas.microsoft.com/office/drawing/2014/main" val="3962745766"/>
                    </a:ext>
                  </a:extLst>
                </a:gridCol>
                <a:gridCol w="3792770">
                  <a:extLst>
                    <a:ext uri="{9D8B030D-6E8A-4147-A177-3AD203B41FA5}">
                      <a16:colId xmlns:a16="http://schemas.microsoft.com/office/drawing/2014/main" val="6801979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Challenge</a:t>
                      </a:r>
                      <a:endParaRPr lang="en-SE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Solution</a:t>
                      </a:r>
                      <a:endParaRPr lang="en-SE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49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Testing (as code grows, with nested transitions, test takes longer time, interrupting running code browser clears the console log)</a:t>
                      </a:r>
                      <a:endParaRPr lang="en-SE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Bypass states for module testing using Done-state and on: event handling. Hard-code context variable values where necessary.</a:t>
                      </a:r>
                      <a:endParaRPr lang="en-SE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65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Editing prompt wordings in code is slow (scrolling to locate prompt text strings in code)</a:t>
                      </a:r>
                      <a:endParaRPr lang="en-SE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Cluster prompts outside of state machine code, use variable references inside states</a:t>
                      </a:r>
                      <a:endParaRPr lang="en-SE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66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Code growth when doing multi-step error recovery prompting (e.g. silence, invalid input)</a:t>
                      </a:r>
                      <a:endParaRPr lang="en-SE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counter to trigger variable ref in multi-step prompting (e.g. prompt1, prompt2)</a:t>
                      </a:r>
                      <a:endParaRPr lang="en-SE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68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Code duplication for repeated states (Silence, Invalid speech, </a:t>
                      </a:r>
                      <a:r>
                        <a:rPr lang="en-US" sz="14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YesNo</a:t>
                      </a: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input capture)</a:t>
                      </a:r>
                      <a:endParaRPr lang="en-SE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Used history state for </a:t>
                      </a:r>
                      <a:r>
                        <a:rPr lang="en-US" sz="14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NoInput</a:t>
                      </a: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(unable to solve for e.g. </a:t>
                      </a:r>
                      <a:r>
                        <a:rPr lang="en-US" sz="1400" dirty="0" err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InvalidInput</a:t>
                      </a:r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 and Confirm states due to variables inside prompts)</a:t>
                      </a:r>
                      <a:endParaRPr lang="en-SE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863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Add NLU to enable user to say “I think it is...” and to allow users to guess objects – ran into locale conflicts blocking NLU use</a:t>
                      </a:r>
                      <a:endParaRPr lang="en-SE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Decided to use regular ASR in order to keep the TTS voice (English with British accent).</a:t>
                      </a:r>
                      <a:endParaRPr lang="en-SE" sz="14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15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714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2EF284-B745-1D3E-5B9E-35B95B47A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4D4B33-4390-89CA-6B1A-C905D8F92429}"/>
              </a:ext>
            </a:extLst>
          </p:cNvPr>
          <p:cNvCxnSpPr>
            <a:cxnSpLocks/>
          </p:cNvCxnSpPr>
          <p:nvPr/>
        </p:nvCxnSpPr>
        <p:spPr>
          <a:xfrm>
            <a:off x="2401526" y="900953"/>
            <a:ext cx="0" cy="512332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D333E5-7A24-9723-0935-7E9675677437}"/>
              </a:ext>
            </a:extLst>
          </p:cNvPr>
          <p:cNvSpPr txBox="1"/>
          <p:nvPr/>
        </p:nvSpPr>
        <p:spPr>
          <a:xfrm>
            <a:off x="1082496" y="900953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Game Overview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24E9B0-8E5D-F040-B38D-CF598873531D}"/>
              </a:ext>
            </a:extLst>
          </p:cNvPr>
          <p:cNvSpPr txBox="1"/>
          <p:nvPr/>
        </p:nvSpPr>
        <p:spPr>
          <a:xfrm>
            <a:off x="1082496" y="2020202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Technical Setup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74E03-8644-4FE4-FCDF-B53F3FBBCFD7}"/>
              </a:ext>
            </a:extLst>
          </p:cNvPr>
          <p:cNvSpPr txBox="1"/>
          <p:nvPr/>
        </p:nvSpPr>
        <p:spPr>
          <a:xfrm>
            <a:off x="867347" y="3139452"/>
            <a:ext cx="138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Challenges &amp; Solutions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AD2FC-3FD4-3D57-8C83-CC7E7623AA96}"/>
              </a:ext>
            </a:extLst>
          </p:cNvPr>
          <p:cNvSpPr txBox="1"/>
          <p:nvPr/>
        </p:nvSpPr>
        <p:spPr>
          <a:xfrm>
            <a:off x="141197" y="4258702"/>
            <a:ext cx="211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Course Relevance &amp; Ethics</a:t>
            </a:r>
            <a:endParaRPr lang="en-S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C8120-7E0A-0717-5383-1C773311C2A9}"/>
              </a:ext>
            </a:extLst>
          </p:cNvPr>
          <p:cNvSpPr txBox="1"/>
          <p:nvPr/>
        </p:nvSpPr>
        <p:spPr>
          <a:xfrm>
            <a:off x="1082496" y="5377951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Future Work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555BF-3F8F-EE3C-10B1-A4A67A14EDCB}"/>
              </a:ext>
            </a:extLst>
          </p:cNvPr>
          <p:cNvSpPr txBox="1"/>
          <p:nvPr/>
        </p:nvSpPr>
        <p:spPr>
          <a:xfrm>
            <a:off x="3287629" y="844967"/>
            <a:ext cx="6723062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Relation to course contents: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Most useful: hands on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labwork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XState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TypeScript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Other lecture topics, (e.g. repair and ASR/TTS tuning) interesting and relevant for DS but felt disconnected from the lab work, difficult to recap missed lectures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Suitability of state charts?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Don’t know – why did we use it? How does it compare to other platforms?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However – will now explore concept with product simulator team at my work that work with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statecharts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for vehicle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Ethical concerns: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Accuracy &amp; misinformation: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the information must be factually correct and up-to-date (misleading instructions could put users at risk)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Emotional impact: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thinking about crisis might cause stress (the game should make users feel empowered, not scared)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Inclusivity &amp; accessibility: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voice-only interfaces can be difficult for users with hearing impairments or language barriers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Privacy &amp; data collection: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if the game captures data about household size, pets or living situation – how is the data handled?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>
                    <a:lumMod val="95000"/>
                  </a:schemeClr>
                </a:solidFill>
              </a:rPr>
              <a:t>Real-world action is needed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: ‘preparedness’ is not just earning badges in the game, users will need to act on the instructions</a:t>
            </a:r>
            <a:endParaRPr lang="en-US" sz="1400" i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7E6C637-CF40-FA60-DF8F-367E4BB59607}"/>
              </a:ext>
            </a:extLst>
          </p:cNvPr>
          <p:cNvSpPr/>
          <p:nvPr/>
        </p:nvSpPr>
        <p:spPr>
          <a:xfrm>
            <a:off x="2311526" y="4528557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810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5EF46-A504-D18B-4EAA-FC68B191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621E7A-990D-F8DB-A622-D18082404D84}"/>
              </a:ext>
            </a:extLst>
          </p:cNvPr>
          <p:cNvCxnSpPr>
            <a:cxnSpLocks/>
          </p:cNvCxnSpPr>
          <p:nvPr/>
        </p:nvCxnSpPr>
        <p:spPr>
          <a:xfrm>
            <a:off x="2401526" y="900953"/>
            <a:ext cx="0" cy="5123329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68150F-E670-9836-A437-D098589DE479}"/>
              </a:ext>
            </a:extLst>
          </p:cNvPr>
          <p:cNvSpPr txBox="1"/>
          <p:nvPr/>
        </p:nvSpPr>
        <p:spPr>
          <a:xfrm>
            <a:off x="1082496" y="900953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Game Overview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45A2F-9E10-FA97-729A-39DF826A39DA}"/>
              </a:ext>
            </a:extLst>
          </p:cNvPr>
          <p:cNvSpPr txBox="1"/>
          <p:nvPr/>
        </p:nvSpPr>
        <p:spPr>
          <a:xfrm>
            <a:off x="1082496" y="2020202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Technical Setup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A7B06-75A5-6129-2706-D2C75E052594}"/>
              </a:ext>
            </a:extLst>
          </p:cNvPr>
          <p:cNvSpPr txBox="1"/>
          <p:nvPr/>
        </p:nvSpPr>
        <p:spPr>
          <a:xfrm>
            <a:off x="867347" y="3139452"/>
            <a:ext cx="1385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Challenges &amp; Solutions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A6185-FEE7-D150-C1A3-434BDFA520A8}"/>
              </a:ext>
            </a:extLst>
          </p:cNvPr>
          <p:cNvSpPr txBox="1"/>
          <p:nvPr/>
        </p:nvSpPr>
        <p:spPr>
          <a:xfrm>
            <a:off x="141197" y="4258702"/>
            <a:ext cx="211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Course Relevance &amp; Ethics</a:t>
            </a:r>
            <a:endParaRPr lang="en-S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43AEB3-8B4E-5937-50A2-440CAEFC206D}"/>
              </a:ext>
            </a:extLst>
          </p:cNvPr>
          <p:cNvSpPr txBox="1"/>
          <p:nvPr/>
        </p:nvSpPr>
        <p:spPr>
          <a:xfrm>
            <a:off x="1082496" y="5377951"/>
            <a:ext cx="116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Future Work</a:t>
            </a:r>
            <a:endParaRPr lang="en-SE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952D73-FBA1-BE28-97E3-072C9322F91D}"/>
              </a:ext>
            </a:extLst>
          </p:cNvPr>
          <p:cNvSpPr txBox="1"/>
          <p:nvPr/>
        </p:nvSpPr>
        <p:spPr>
          <a:xfrm>
            <a:off x="3287630" y="844967"/>
            <a:ext cx="5140753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Develop game and conversational features: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Add missions for other important objects (communication, currency etc) to complete the ‘home preparedness’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Global commands (“help”, “repeat”,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The ability for user to say “don’t know” or “get a clue”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The ability for user to pause dialogue to think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Improve latency (e.g. buffer speech to avoid user speaking before ASR is listening to input)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Tune TTS, use different prompts/voices based on age of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Add NLU to allow more flexible input on user speech, e.g. “Ehm I guess it is important to keep warm”, “A cat and two dogs”, and to allow the user to more freely guess items that are important to keep in the house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Add sound effects to make the game more engaging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A7FDE-6923-8CE8-105A-1477EDB257CE}"/>
              </a:ext>
            </a:extLst>
          </p:cNvPr>
          <p:cNvSpPr/>
          <p:nvPr/>
        </p:nvSpPr>
        <p:spPr>
          <a:xfrm>
            <a:off x="2311526" y="5648232"/>
            <a:ext cx="180000" cy="18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49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741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fea2623-af8f-4fb8-b1cf-b63cc8e496aa}" enabled="1" method="Standard" siteId="{81fa766e-a349-4867-8bf4-ab35e250a08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9551</TotalTime>
  <Words>943</Words>
  <Application>Microsoft Office PowerPoint</Application>
  <PresentationFormat>Widescreen</PresentationFormat>
  <Paragraphs>115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Volvo Cars Group W11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Wilkie, Jenny</dc:creator>
  <cp:lastModifiedBy>Wilkie, Jenny</cp:lastModifiedBy>
  <cp:revision>2</cp:revision>
  <dcterms:created xsi:type="dcterms:W3CDTF">2025-03-17T08:56:35Z</dcterms:created>
  <dcterms:modified xsi:type="dcterms:W3CDTF">2025-03-24T15:38:34Z</dcterms:modified>
</cp:coreProperties>
</file>