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4" r:id="rId5"/>
    <p:sldId id="271" r:id="rId6"/>
    <p:sldId id="263" r:id="rId7"/>
    <p:sldId id="264" r:id="rId8"/>
    <p:sldId id="265" r:id="rId9"/>
    <p:sldId id="267" r:id="rId10"/>
    <p:sldId id="266" r:id="rId11"/>
    <p:sldId id="273" r:id="rId12"/>
    <p:sldId id="277" r:id="rId13"/>
    <p:sldId id="275" r:id="rId14"/>
    <p:sldId id="276" r:id="rId15"/>
    <p:sldId id="272" r:id="rId16"/>
    <p:sldId id="269" r:id="rId17"/>
    <p:sldId id="270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132856"/>
            <a:ext cx="59046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latin typeface="华文新魏" pitchFamily="2" charset="-122"/>
                <a:ea typeface="华文新魏" pitchFamily="2" charset="-122"/>
              </a:rPr>
              <a:t>汽车目的地预测</a:t>
            </a:r>
            <a:endParaRPr lang="zh-CN" altLang="en-US" sz="44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23528" y="476672"/>
            <a:ext cx="504056" cy="504056"/>
          </a:xfrm>
          <a:prstGeom prst="ellips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003412" y="300844"/>
            <a:ext cx="175828" cy="175828"/>
          </a:xfrm>
          <a:prstGeom prst="ellips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23900" y="1268760"/>
            <a:ext cx="351656" cy="351656"/>
          </a:xfrm>
          <a:prstGeom prst="ellips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7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379403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模型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朴素贝叶斯分类器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332656"/>
            <a:ext cx="395536" cy="616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990155" y="1851574"/>
                <a:ext cx="5742085" cy="1145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zh-CN" altLang="zh-CN" sz="24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/>
                            </a:rPr>
                            <m:t>𝒄</m:t>
                          </m:r>
                        </m:e>
                        <m:e>
                          <m:r>
                            <a:rPr lang="en-US" altLang="zh-CN" sz="2400" b="1" i="1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altLang="zh-CN" sz="2400" b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4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zh-CN" altLang="zh-CN" sz="24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𝒄</m:t>
                              </m:r>
                            </m:e>
                          </m:d>
                          <m:r>
                            <a:rPr lang="en-US" altLang="zh-CN" sz="2400" b="1" i="1">
                              <a:latin typeface="Cambria Math"/>
                            </a:rPr>
                            <m:t>𝒑</m:t>
                          </m:r>
                          <m:d>
                            <m:dPr>
                              <m:ctrlPr>
                                <a:rPr lang="zh-CN" altLang="zh-CN" sz="24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𝒄</m:t>
                              </m:r>
                            </m:e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b="1" i="1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zh-CN" altLang="zh-CN" sz="24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</m:den>
                      </m:f>
                      <m:r>
                        <a:rPr lang="en-US" altLang="zh-CN" sz="24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4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zh-CN" altLang="zh-CN" sz="24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𝒄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b="1" i="1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zh-CN" altLang="zh-CN" sz="24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∏"/>
                          <m:limLoc m:val="undOvr"/>
                          <m:ctrlPr>
                            <a:rPr lang="zh-CN" altLang="zh-CN" sz="2400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CN" sz="2400" b="1" i="1">
                              <a:latin typeface="Cambria Math"/>
                            </a:rPr>
                            <m:t>𝒊</m:t>
                          </m:r>
                          <m:r>
                            <a:rPr lang="en-US" altLang="zh-CN" sz="2400" b="1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400" b="1" i="1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>
                              <a:latin typeface="Cambria Math"/>
                            </a:rPr>
                            <m:t>𝒅</m:t>
                          </m:r>
                        </m:sup>
                        <m:e>
                          <m:r>
                            <a:rPr lang="en-US" altLang="zh-CN" sz="2400" b="1" i="1">
                              <a:latin typeface="Cambria Math"/>
                            </a:rPr>
                            <m:t>𝒑</m:t>
                          </m:r>
                          <m:r>
                            <a:rPr lang="en-US" altLang="zh-CN" sz="2400" b="1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sz="2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/>
                            </a:rPr>
                            <m:t>|</m:t>
                          </m:r>
                          <m:r>
                            <a:rPr lang="en-US" altLang="zh-CN" sz="2400" b="1" i="1">
                              <a:latin typeface="Cambria Math"/>
                            </a:rPr>
                            <m:t>𝒄</m:t>
                          </m:r>
                          <m:r>
                            <a:rPr lang="en-US" altLang="zh-CN" sz="2400" b="1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zh-CN" sz="2400" b="1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155" y="1851574"/>
                <a:ext cx="5742085" cy="114537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1393036" y="3717032"/>
            <a:ext cx="1564174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93036" y="4347102"/>
            <a:ext cx="1564174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出发地点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93036" y="4977172"/>
            <a:ext cx="1564174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星期几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93036" y="5607242"/>
            <a:ext cx="1564174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是否节假日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3930451" y="4724711"/>
            <a:ext cx="882098" cy="4408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08104" y="4619018"/>
            <a:ext cx="1224136" cy="7715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目的地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ID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907704" y="2708920"/>
            <a:ext cx="0" cy="93610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1547664" y="2708920"/>
            <a:ext cx="4248472" cy="1800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18282" y="5205797"/>
            <a:ext cx="11064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基于历史统计得到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93036" y="6237312"/>
            <a:ext cx="1564174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时段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1210" y="1062135"/>
            <a:ext cx="69971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号车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日（星期四）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7:30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（时段编号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）从（区域编号为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）的地方出发的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目的地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条件概率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827584" y="1523800"/>
            <a:ext cx="28803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455849" y="1516143"/>
            <a:ext cx="100272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169777" y="1537714"/>
            <a:ext cx="100272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120172" y="1516143"/>
            <a:ext cx="100272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106888" y="1909031"/>
            <a:ext cx="100272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98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379403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模型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朴素贝叶斯分类器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332656"/>
            <a:ext cx="395536" cy="616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971600" y="2132856"/>
                <a:ext cx="5742085" cy="1145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zh-CN" altLang="zh-CN" sz="24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/>
                            </a:rPr>
                            <m:t>𝒄</m:t>
                          </m:r>
                        </m:e>
                        <m:e>
                          <m:r>
                            <a:rPr lang="en-US" altLang="zh-CN" sz="2400" b="1" i="1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altLang="zh-CN" sz="2400" b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4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zh-CN" altLang="zh-CN" sz="24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𝒄</m:t>
                              </m:r>
                            </m:e>
                          </m:d>
                          <m:r>
                            <a:rPr lang="en-US" altLang="zh-CN" sz="2400" b="1" i="1">
                              <a:latin typeface="Cambria Math"/>
                            </a:rPr>
                            <m:t>𝒑</m:t>
                          </m:r>
                          <m:d>
                            <m:dPr>
                              <m:ctrlPr>
                                <a:rPr lang="zh-CN" altLang="zh-CN" sz="24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𝒄</m:t>
                              </m:r>
                            </m:e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b="1" i="1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zh-CN" altLang="zh-CN" sz="24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</m:den>
                      </m:f>
                      <m:r>
                        <a:rPr lang="en-US" altLang="zh-CN" sz="24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4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zh-CN" altLang="zh-CN" sz="24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𝒄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b="1" i="1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zh-CN" altLang="zh-CN" sz="24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∏"/>
                          <m:limLoc m:val="undOvr"/>
                          <m:ctrlPr>
                            <a:rPr lang="zh-CN" altLang="zh-CN" sz="2400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CN" sz="2400" b="1" i="1">
                              <a:latin typeface="Cambria Math"/>
                            </a:rPr>
                            <m:t>𝒊</m:t>
                          </m:r>
                          <m:r>
                            <a:rPr lang="en-US" altLang="zh-CN" sz="2400" b="1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400" b="1" i="1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>
                              <a:latin typeface="Cambria Math"/>
                            </a:rPr>
                            <m:t>𝒅</m:t>
                          </m:r>
                        </m:sup>
                        <m:e>
                          <m:r>
                            <a:rPr lang="en-US" altLang="zh-CN" sz="2400" b="1" i="1">
                              <a:latin typeface="Cambria Math"/>
                            </a:rPr>
                            <m:t>𝒑</m:t>
                          </m:r>
                          <m:r>
                            <a:rPr lang="en-US" altLang="zh-CN" sz="2400" b="1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sz="2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/>
                            </a:rPr>
                            <m:t>|</m:t>
                          </m:r>
                          <m:r>
                            <a:rPr lang="en-US" altLang="zh-CN" sz="2400" b="1" i="1">
                              <a:latin typeface="Cambria Math"/>
                            </a:rPr>
                            <m:t>𝒄</m:t>
                          </m:r>
                          <m:r>
                            <a:rPr lang="en-US" altLang="zh-CN" sz="2400" b="1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zh-CN" sz="2400" b="1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132856"/>
                <a:ext cx="5742085" cy="114537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2671845" y="5710614"/>
            <a:ext cx="279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（非节假日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目的地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71845" y="4977172"/>
            <a:ext cx="252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（周四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目的地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71845" y="3776266"/>
            <a:ext cx="3211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ID=101025 |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目的地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=3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29" name="矩形 28"/>
          <p:cNvSpPr/>
          <p:nvPr/>
        </p:nvSpPr>
        <p:spPr>
          <a:xfrm>
            <a:off x="827584" y="3717032"/>
            <a:ext cx="1564174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27584" y="4347102"/>
            <a:ext cx="1564174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出发地点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27584" y="4977172"/>
            <a:ext cx="1564174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星期几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27584" y="5607242"/>
            <a:ext cx="1564174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是否节假日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27584" y="6237312"/>
            <a:ext cx="1564174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时段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71845" y="6304674"/>
            <a:ext cx="279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（时段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=1|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目的地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71845" y="4334285"/>
            <a:ext cx="279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（出发地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=10|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目的地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936520" y="4242414"/>
            <a:ext cx="1786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（目的地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6963890" y="4792506"/>
                <a:ext cx="16185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zh-CN" altLang="zh-CN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𝑿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做归一化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890" y="4792506"/>
                <a:ext cx="161858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3008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6977281" y="5422576"/>
                <a:ext cx="13726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zh-CN" altLang="zh-CN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𝒄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𝟑</m:t>
                          </m:r>
                        </m:e>
                        <m:e>
                          <m:r>
                            <a:rPr lang="en-US" altLang="zh-CN" b="1" i="1">
                              <a:latin typeface="Cambria Math"/>
                            </a:rPr>
                            <m:t>𝑿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281" y="5422576"/>
                <a:ext cx="1372619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6977281" y="5895280"/>
            <a:ext cx="1843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同理推广大各个可能的目的地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71210" y="1062135"/>
            <a:ext cx="69971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号车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日（星期四）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7:30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（时段编号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）从（区域编号为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）的地方出发的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目的地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条件概率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827584" y="1523800"/>
            <a:ext cx="28803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455849" y="1516143"/>
            <a:ext cx="100272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169777" y="1537714"/>
            <a:ext cx="100272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120172" y="1516143"/>
            <a:ext cx="100272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106888" y="1909031"/>
            <a:ext cx="100272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64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379403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未完待续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332656"/>
            <a:ext cx="395536" cy="616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08786" y="1268760"/>
            <a:ext cx="73916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两条路线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对每个用户分别构单独建模型进行学习训练（耗时、调参问题）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对所有用户构建一个模型进行学习（如何使用车辆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信息）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9090" y="3212976"/>
            <a:ext cx="6552728" cy="1976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改进：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针对有些用户个性化特征明显，有些用户和集体的规律比较一致，可以利用准确率进行分类，不同类型数据根据其特征选择不同模型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509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32656"/>
            <a:ext cx="395536" cy="616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3568" y="379403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小经验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80112" y="1660157"/>
            <a:ext cx="1656184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Groupby</a:t>
            </a:r>
            <a:endParaRPr lang="en-US" altLang="zh-CN" sz="2400" dirty="0" smtClean="0"/>
          </a:p>
          <a:p>
            <a:r>
              <a:rPr lang="en-US" altLang="zh-CN" sz="2400" dirty="0" smtClean="0"/>
              <a:t>Map</a:t>
            </a:r>
            <a:endParaRPr lang="en-US" altLang="zh-CN" sz="2400" dirty="0"/>
          </a:p>
          <a:p>
            <a:r>
              <a:rPr lang="en-US" altLang="zh-CN" sz="2400" dirty="0" err="1"/>
              <a:t>lamda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1844824"/>
            <a:ext cx="1162000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For</a:t>
            </a:r>
          </a:p>
          <a:p>
            <a:r>
              <a:rPr lang="en-US" altLang="zh-CN" sz="2400" dirty="0" smtClean="0"/>
              <a:t>If</a:t>
            </a:r>
          </a:p>
        </p:txBody>
      </p:sp>
      <p:sp>
        <p:nvSpPr>
          <p:cNvPr id="6" name="右箭头 5"/>
          <p:cNvSpPr/>
          <p:nvPr/>
        </p:nvSpPr>
        <p:spPr>
          <a:xfrm>
            <a:off x="3347864" y="2060848"/>
            <a:ext cx="165618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64088" y="328498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数据量大的时候提高运行速度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872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4447" y="2575931"/>
            <a:ext cx="6840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某论文说：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给定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Y=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yi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（特定目的地）的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情况下，出发的经纬度和时间三个变量符合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维高斯分布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332656"/>
            <a:ext cx="395536" cy="616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3568" y="379403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站在前人的肩膀上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6560" y="1484784"/>
            <a:ext cx="70567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某博客说：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时间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与目的地之间具有</a:t>
            </a:r>
            <a:r>
              <a:rPr lang="zh-CN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一维的正态分布关系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，出发地点经纬度与目的地之间有</a:t>
            </a:r>
            <a:r>
              <a:rPr lang="zh-CN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二维正态分布关系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，所以我们在建模的时候需要将一维和二维联合起来，建立一个</a:t>
            </a:r>
            <a:r>
              <a:rPr lang="zh-CN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三维的模型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49" y="4267783"/>
            <a:ext cx="27146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55"/>
          <a:stretch/>
        </p:blipFill>
        <p:spPr bwMode="auto">
          <a:xfrm>
            <a:off x="3688882" y="4149080"/>
            <a:ext cx="4762500" cy="1370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842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4447" y="2575931"/>
            <a:ext cx="6840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某论文说：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给定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Y=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yi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（特定目的地）的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情况下，出发的经纬度和时间三个变量符合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维高斯分布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332656"/>
            <a:ext cx="395536" cy="616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3568" y="379403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站在前人的肩膀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6560" y="1484784"/>
            <a:ext cx="70567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某博客说：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时间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与目的地之间具有</a:t>
            </a:r>
            <a:r>
              <a:rPr lang="zh-CN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一维的正态分布关系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，出发地点经纬度与目的地之间有</a:t>
            </a:r>
            <a:r>
              <a:rPr lang="zh-CN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二维正态分布关系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，所以我们在建模的时候需要将一维和二维联合起来，建立一个</a:t>
            </a:r>
            <a:r>
              <a:rPr lang="zh-CN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三维的模型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5718" y="4149080"/>
            <a:ext cx="6559489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在特征明确的情况下，基于统计的方法有时候优于机器学习某些黑匣子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学习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的方法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需要了解问题适用的方法和模型适用的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问题。很多问题不只是技术问题，而是数学问题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85302" y="5733256"/>
            <a:ext cx="656625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排名第一的大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神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模式：查论文！查资料！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50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408246"/>
            <a:ext cx="6552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latin typeface="华文新魏" pitchFamily="2" charset="-122"/>
                <a:ea typeface="华文新魏" pitchFamily="2" charset="-122"/>
              </a:rPr>
              <a:t>壮士，干了这碗鸡汤</a:t>
            </a:r>
            <a:endParaRPr lang="zh-CN" altLang="en-US" sz="54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23528" y="476672"/>
            <a:ext cx="504056" cy="504056"/>
          </a:xfrm>
          <a:prstGeom prst="ellips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003412" y="300844"/>
            <a:ext cx="175828" cy="175828"/>
          </a:xfrm>
          <a:prstGeom prst="ellips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23900" y="1268760"/>
            <a:ext cx="351656" cy="351656"/>
          </a:xfrm>
          <a:prstGeom prst="ellips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5556" y="2722871"/>
            <a:ext cx="9361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en-US" sz="3600" dirty="0" smtClean="0">
                <a:latin typeface="华文新魏" pitchFamily="2" charset="-122"/>
                <a:ea typeface="华文新魏" pitchFamily="2" charset="-122"/>
              </a:rPr>
              <a:t>亲自动手的乐趣远大于袖手旁观</a:t>
            </a:r>
            <a:endParaRPr lang="en-US" altLang="zh-CN" sz="3600" dirty="0" smtClean="0">
              <a:latin typeface="华文新魏" pitchFamily="2" charset="-122"/>
              <a:ea typeface="华文新魏" pitchFamily="2" charset="-122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zh-CN" altLang="en-US" sz="3600" dirty="0" smtClean="0">
                <a:latin typeface="华文新魏" pitchFamily="2" charset="-122"/>
                <a:ea typeface="华文新魏" pitchFamily="2" charset="-122"/>
              </a:rPr>
              <a:t>深入解决问题的乐趣远大于浅尝辄止</a:t>
            </a:r>
            <a:endParaRPr lang="en-US" altLang="zh-CN" sz="3600" dirty="0" smtClean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428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9832" y="2132856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latin typeface="华文新魏" pitchFamily="2" charset="-122"/>
                <a:ea typeface="华文新魏" pitchFamily="2" charset="-122"/>
              </a:rPr>
              <a:t>谢  谢</a:t>
            </a:r>
            <a:endParaRPr lang="zh-CN" altLang="en-US" sz="54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23528" y="476672"/>
            <a:ext cx="504056" cy="504056"/>
          </a:xfrm>
          <a:prstGeom prst="ellips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003412" y="300844"/>
            <a:ext cx="175828" cy="175828"/>
          </a:xfrm>
          <a:prstGeom prst="ellips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23900" y="1268760"/>
            <a:ext cx="351656" cy="351656"/>
          </a:xfrm>
          <a:prstGeom prst="ellips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23728" y="3573015"/>
            <a:ext cx="52565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华文新魏" pitchFamily="2" charset="-122"/>
                <a:ea typeface="华文新魏" pitchFamily="2" charset="-122"/>
              </a:rPr>
              <a:t>请老师同学点评指导</a:t>
            </a:r>
          </a:p>
        </p:txBody>
      </p:sp>
    </p:spTree>
    <p:extLst>
      <p:ext uri="{BB962C8B-B14F-4D97-AF65-F5344CB8AC3E}">
        <p14:creationId xmlns:p14="http://schemas.microsoft.com/office/powerpoint/2010/main" val="319921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379403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数据说明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734303"/>
              </p:ext>
            </p:extLst>
          </p:nvPr>
        </p:nvGraphicFramePr>
        <p:xfrm>
          <a:off x="1511660" y="2636911"/>
          <a:ext cx="6264696" cy="4104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348"/>
                <a:gridCol w="3132348"/>
              </a:tblGrid>
              <a:tr h="641329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训练集（</a:t>
                      </a:r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1.5</a:t>
                      </a:r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亿条数据）</a:t>
                      </a:r>
                      <a:endParaRPr lang="en-US" altLang="zh-CN" sz="18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en-US" altLang="zh-CN" b="1" dirty="0" smtClean="0"/>
                        <a:t>6000</a:t>
                      </a:r>
                      <a:r>
                        <a:rPr lang="zh-CN" altLang="zh-CN" b="1" dirty="0" smtClean="0"/>
                        <a:t>辆车</a:t>
                      </a:r>
                      <a:r>
                        <a:rPr lang="en-US" altLang="zh-CN" b="1" dirty="0" smtClean="0"/>
                        <a:t>8</a:t>
                      </a:r>
                      <a:r>
                        <a:rPr lang="zh-CN" altLang="zh-CN" b="1" dirty="0" smtClean="0"/>
                        <a:t>个月</a:t>
                      </a:r>
                      <a:r>
                        <a:rPr lang="zh-CN" altLang="en-US" b="1" dirty="0" smtClean="0"/>
                        <a:t>数据</a:t>
                      </a:r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测试集（</a:t>
                      </a:r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5.8</a:t>
                      </a:r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万条数据）</a:t>
                      </a:r>
                      <a:endParaRPr lang="en-US" altLang="zh-CN" sz="18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（最后一个月部分数据）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32891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记录编号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记录编号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32891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汽车编号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汽车编号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32891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出发时间（年月日时分秒）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出发时间（年月日时分秒）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32891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出发经度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出发经度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32891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出发维度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出发维度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32891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到达时间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32891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到达经度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预测值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32891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到达维度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预测值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0" y="332656"/>
            <a:ext cx="395536" cy="616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887702" y="1124553"/>
            <a:ext cx="1748194" cy="432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出发时间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30670" y="1713627"/>
            <a:ext cx="1748194" cy="432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出发地点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4224529" y="1639087"/>
            <a:ext cx="986108" cy="277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37776" y="1461599"/>
            <a:ext cx="1368152" cy="5040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目的地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67944" y="848906"/>
            <a:ext cx="15961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基于历史数据，预测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547664" y="835124"/>
            <a:ext cx="5976664" cy="168016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17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268760"/>
            <a:ext cx="7632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1.5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亿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条训练数据，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5.8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万条测试数据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5033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辆车需要进行目的地预测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对于每一辆车，训练数据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100-500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条不等，测试数据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1-20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条不等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379403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观察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332656"/>
            <a:ext cx="395536" cy="616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968789"/>
            <a:ext cx="3603209" cy="2492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2968789"/>
            <a:ext cx="3656918" cy="2476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039056" y="5693080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6000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多辆车轨迹遍布全国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076056" y="579551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单辆车轨迹有规律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639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739" y="404664"/>
            <a:ext cx="3922439" cy="2712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44" y="3789040"/>
            <a:ext cx="3528715" cy="2440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789040"/>
            <a:ext cx="3600499" cy="245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95835" y="317232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一辆车的日常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52120" y="633380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一辆车的节假日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28056" y="6345921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一辆车的工作日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265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379403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假设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332656"/>
            <a:ext cx="395536" cy="616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15616" y="1700808"/>
            <a:ext cx="6984776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假设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同一个用户在同样的时间段同一出发点会更倾向于去同一个地方。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工作日：家和公司之间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周末：会有几个常去的地方商场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除了紧急出差、旅游、生病之类的没有办法预测，因此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允许误差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988478"/>
            <a:ext cx="3240359" cy="2241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246" y="3989542"/>
            <a:ext cx="3306277" cy="2253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34532" y="6399183"/>
            <a:ext cx="204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一辆车的节假日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10468" y="6411301"/>
            <a:ext cx="204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一辆车的工作日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10468" y="887718"/>
            <a:ext cx="5073825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研究表明，人类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93%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的行为都是可以预测的</a:t>
            </a:r>
          </a:p>
        </p:txBody>
      </p:sp>
    </p:spTree>
    <p:extLst>
      <p:ext uri="{BB962C8B-B14F-4D97-AF65-F5344CB8AC3E}">
        <p14:creationId xmlns:p14="http://schemas.microsoft.com/office/powerpoint/2010/main" val="200866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379403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模型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官网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baseline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332656"/>
            <a:ext cx="395536" cy="616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331641" y="2887776"/>
            <a:ext cx="1800200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出发经度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31641" y="3679864"/>
            <a:ext cx="1800200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出发维度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53750" y="4336320"/>
            <a:ext cx="1800200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星期几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53750" y="5066024"/>
            <a:ext cx="1800200" cy="702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与七个最常去地方的距离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4148954" y="4402059"/>
            <a:ext cx="882098" cy="4408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12160" y="4185806"/>
            <a:ext cx="2016224" cy="8273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到七个最常去地方的概率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902201" y="2492896"/>
            <a:ext cx="7918271" cy="424847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483568" y="3325921"/>
            <a:ext cx="2312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基于历史数据，得到预测的模型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3568" y="1268760"/>
            <a:ext cx="7128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找到每个星期几用户最常去的七个地方作为备选目的地，预测去这七个地方的概率（训练时的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为用户是否去了这七个地方）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371216" y="5877272"/>
            <a:ext cx="1800200" cy="702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七个最常去地方的频数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107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71600" y="1896258"/>
            <a:ext cx="2576286" cy="7406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出发时间</a:t>
            </a:r>
            <a:endParaRPr lang="zh-CN" altLang="en-US" sz="3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1960" y="2081919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日 时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3648" y="3945830"/>
            <a:ext cx="756084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星期几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是否为节假日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周末和法定节假日如端午十一均属于节假日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个时间段（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0:00-7:00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7:00-9:00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9:00-11:00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11:00-13:00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13:00-15:00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15:00-17:00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17:00-19:00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19:00-22:00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12:00-24:00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不均分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379403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特征工程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32656"/>
            <a:ext cx="395536" cy="616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下箭头 1"/>
          <p:cNvSpPr/>
          <p:nvPr/>
        </p:nvSpPr>
        <p:spPr>
          <a:xfrm>
            <a:off x="3851920" y="3068960"/>
            <a:ext cx="792088" cy="50405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31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4552" y="1816330"/>
            <a:ext cx="2576286" cy="7406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出发地点</a:t>
            </a:r>
            <a:endParaRPr lang="zh-CN" altLang="en-US" sz="3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5179" y="5158920"/>
            <a:ext cx="7045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离散化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：进行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密度聚类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，按其所属的类别进行编号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/>
              <a:t>	    </a:t>
            </a:r>
            <a:r>
              <a:rPr lang="en-US" altLang="zh-CN" sz="2400" dirty="0" err="1" smtClean="0"/>
              <a:t>Geohash</a:t>
            </a:r>
            <a:r>
              <a:rPr lang="zh-CN" altLang="en-US" sz="2400" dirty="0"/>
              <a:t>对地理位置进行</a:t>
            </a:r>
            <a:r>
              <a:rPr lang="zh-CN" altLang="en-US" sz="2400" dirty="0" smtClean="0"/>
              <a:t>分区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编码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982734" y="3004037"/>
            <a:ext cx="2016224" cy="8640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目的地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2556984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地理位置的经纬度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379403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特征工程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32656"/>
            <a:ext cx="395536" cy="616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4211960" y="4077072"/>
            <a:ext cx="792088" cy="50405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19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1600" y="1412776"/>
            <a:ext cx="2295254" cy="776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出发时间</a:t>
            </a: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（年月日 时分秒）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4552" y="2441462"/>
            <a:ext cx="2292302" cy="776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出发地点</a:t>
            </a: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（经纬度）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707903" y="2221029"/>
            <a:ext cx="882098" cy="4408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08146" y="2024443"/>
            <a:ext cx="1224136" cy="7715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目的地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（经纬度）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71901" y="1205366"/>
            <a:ext cx="11881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基于历史数据，预测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379403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模型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332656"/>
            <a:ext cx="395536" cy="616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71600" y="3789040"/>
            <a:ext cx="1564174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71600" y="4365104"/>
            <a:ext cx="1564174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出发地点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93709" y="4941168"/>
            <a:ext cx="1564174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星期几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93709" y="5517232"/>
            <a:ext cx="1564174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是否节假日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3347864" y="4932351"/>
            <a:ext cx="882098" cy="4408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08146" y="4763034"/>
            <a:ext cx="1224136" cy="7715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目的地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ID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20272" y="1801272"/>
            <a:ext cx="1800200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连续数据的回归问题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20272" y="4653136"/>
            <a:ext cx="1800200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离散数据的分类问题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右箭头 17"/>
          <p:cNvSpPr/>
          <p:nvPr/>
        </p:nvSpPr>
        <p:spPr>
          <a:xfrm rot="5400000">
            <a:off x="7457809" y="3351505"/>
            <a:ext cx="1104044" cy="394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83568" y="1052736"/>
            <a:ext cx="5976664" cy="249624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542161" y="3795316"/>
            <a:ext cx="5976664" cy="287404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123527" y="3916688"/>
            <a:ext cx="11064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基于历史数据，预测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93709" y="6120747"/>
            <a:ext cx="1564174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时段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414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1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1716</TotalTime>
  <Words>1035</Words>
  <Application>Microsoft Office PowerPoint</Application>
  <PresentationFormat>全屏显示(4:3)</PresentationFormat>
  <Paragraphs>134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凸显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44</cp:revision>
  <dcterms:created xsi:type="dcterms:W3CDTF">2018-11-08T11:31:07Z</dcterms:created>
  <dcterms:modified xsi:type="dcterms:W3CDTF">2020-03-15T02:06:50Z</dcterms:modified>
</cp:coreProperties>
</file>