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428" r:id="rId2"/>
    <p:sldId id="409" r:id="rId3"/>
    <p:sldId id="429" r:id="rId4"/>
    <p:sldId id="444" r:id="rId5"/>
    <p:sldId id="438" r:id="rId6"/>
    <p:sldId id="446" r:id="rId7"/>
    <p:sldId id="449" r:id="rId8"/>
    <p:sldId id="445" r:id="rId9"/>
    <p:sldId id="422" r:id="rId10"/>
  </p:sldIdLst>
  <p:sldSz cx="9144000" cy="6858000" type="screen4x3"/>
  <p:notesSz cx="6797675" cy="9928225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orient="horz" pos="1102" userDrawn="1">
          <p15:clr>
            <a:srgbClr val="A4A3A4"/>
          </p15:clr>
        </p15:guide>
        <p15:guide id="7" orient="horz" pos="1026" userDrawn="1">
          <p15:clr>
            <a:srgbClr val="A4A3A4"/>
          </p15:clr>
        </p15:guide>
        <p15:guide id="8" orient="horz" pos="2432" userDrawn="1">
          <p15:clr>
            <a:srgbClr val="A4A3A4"/>
          </p15:clr>
        </p15:guide>
        <p15:guide id="9" orient="horz" pos="2523" userDrawn="1">
          <p15:clr>
            <a:srgbClr val="A4A3A4"/>
          </p15:clr>
        </p15:guide>
        <p15:guide id="10" orient="horz" pos="336" userDrawn="1">
          <p15:clr>
            <a:srgbClr val="A4A3A4"/>
          </p15:clr>
        </p15:guide>
        <p15:guide id="11" pos="2848" userDrawn="1">
          <p15:clr>
            <a:srgbClr val="A4A3A4"/>
          </p15:clr>
        </p15:guide>
        <p15:guide id="12" pos="340" userDrawn="1">
          <p15:clr>
            <a:srgbClr val="A4A3A4"/>
          </p15:clr>
        </p15:guide>
        <p15:guide id="13" pos="5420" userDrawn="1">
          <p15:clr>
            <a:srgbClr val="A4A3A4"/>
          </p15:clr>
        </p15:guide>
        <p15:guide id="14" pos="2925" userDrawn="1">
          <p15:clr>
            <a:srgbClr val="A4A3A4"/>
          </p15:clr>
        </p15:guide>
        <p15:guide id="15" pos="1973" userDrawn="1">
          <p15:clr>
            <a:srgbClr val="A4A3A4"/>
          </p15:clr>
        </p15:guide>
        <p15:guide id="16" pos="2070" userDrawn="1">
          <p15:clr>
            <a:srgbClr val="A4A3A4"/>
          </p15:clr>
        </p15:guide>
        <p15:guide id="17" pos="3787" userDrawn="1">
          <p15:clr>
            <a:srgbClr val="A4A3A4"/>
          </p15:clr>
        </p15:guide>
        <p15:guide id="18" pos="1111" userDrawn="1">
          <p15:clr>
            <a:srgbClr val="A4A3A4"/>
          </p15:clr>
        </p15:guide>
        <p15:guide id="19" pos="4649" userDrawn="1">
          <p15:clr>
            <a:srgbClr val="A4A3A4"/>
          </p15:clr>
        </p15:guide>
        <p15:guide id="20" pos="4558" userDrawn="1">
          <p15:clr>
            <a:srgbClr val="A4A3A4"/>
          </p15:clr>
        </p15:guide>
        <p15:guide id="21" pos="3696" userDrawn="1">
          <p15:clr>
            <a:srgbClr val="A4A3A4"/>
          </p15:clr>
        </p15:guide>
        <p15:guide id="22" pos="1202" userDrawn="1">
          <p15:clr>
            <a:srgbClr val="A4A3A4"/>
          </p15:clr>
        </p15:guide>
        <p15:guide id="23" orient="horz" pos="3884" userDrawn="1">
          <p15:clr>
            <a:srgbClr val="A4A3A4"/>
          </p15:clr>
        </p15:guide>
        <p15:guide id="24" orient="horz" pos="1117" userDrawn="1">
          <p15:clr>
            <a:srgbClr val="A4A3A4"/>
          </p15:clr>
        </p15:guide>
        <p15:guide id="25" orient="horz" pos="3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1" name="Curt Moldenhauer" initials="CFM" lastIdx="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C00"/>
    <a:srgbClr val="0074B4"/>
    <a:srgbClr val="A32020"/>
    <a:srgbClr val="D9D9D9"/>
    <a:srgbClr val="968C6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9" autoAdjust="0"/>
    <p:restoredTop sz="85957" autoAdjust="0"/>
  </p:normalViewPr>
  <p:slideViewPr>
    <p:cSldViewPr>
      <p:cViewPr>
        <p:scale>
          <a:sx n="100" d="100"/>
          <a:sy n="100" d="100"/>
        </p:scale>
        <p:origin x="944" y="-8"/>
      </p:cViewPr>
      <p:guideLst>
        <p:guide orient="horz" pos="144"/>
        <p:guide orient="horz" pos="436"/>
        <p:guide orient="horz" pos="4201"/>
        <p:guide orient="horz" pos="3888"/>
        <p:guide orient="horz" pos="3974"/>
        <p:guide orient="horz" pos="1102"/>
        <p:guide orient="horz" pos="1026"/>
        <p:guide orient="horz" pos="2432"/>
        <p:guide orient="horz" pos="2523"/>
        <p:guide orient="horz" pos="336"/>
        <p:guide pos="2848"/>
        <p:guide pos="340"/>
        <p:guide pos="5420"/>
        <p:guide pos="2925"/>
        <p:guide pos="1973"/>
        <p:guide pos="2070"/>
        <p:guide pos="3787"/>
        <p:guide pos="1111"/>
        <p:guide pos="4649"/>
        <p:guide pos="4558"/>
        <p:guide pos="3696"/>
        <p:guide pos="1202"/>
        <p:guide orient="horz" pos="3884"/>
        <p:guide orient="horz" pos="1117"/>
        <p:guide orient="horz" pos="3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114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tags" Target="tags/tag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35F05CFF-548C-4E04-B325-CF1209D66BDC}" type="datetimeFigureOut">
              <a:rPr lang="en-US" altLang="zh-CN" smtClean="0">
                <a:latin typeface="Arial" pitchFamily="34" charset="0"/>
                <a:cs typeface="Arial" pitchFamily="34" charset="0"/>
              </a:rPr>
              <a:pPr/>
              <a:t>3/4/18</a:t>
            </a:fld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4EE90EF7-3E10-491C-87C2-59674BB3AAF6}" type="slidenum">
              <a:rPr lang="en-US" altLang="zh-CN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599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5EFB8DA3-BCA9-4B7D-B50D-14F47506B614}" type="datetimeFigureOut">
              <a:rPr lang="en-US" altLang="zh-CN" smtClean="0"/>
              <a:pPr/>
              <a:t>3/4/18</a:t>
            </a:fld>
            <a:endParaRPr lang="zh-CN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0" tIns="45665" rIns="91330" bIns="4566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330" tIns="45665" rIns="91330" bIns="45665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F07B8F03-BC93-4120-96CA-A36DF640BE2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9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>
                <a:ea typeface="Arial Unicode MS" panose="020B0604020202020204" pitchFamily="34" charset="-122"/>
              </a:rPr>
              <a:pPr/>
              <a:t>1</a:t>
            </a:fld>
            <a:endParaRPr lang="zh-CN" altLang="en-US" dirty="0">
              <a:ea typeface="Arial Unicode MS" panose="020B0604020202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ea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597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71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4113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51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60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37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954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5063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02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5350" y="739775"/>
            <a:ext cx="4927600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51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tags" Target="../tags/tag10.xml"/><Relationship Id="rId10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 bwMode="gray">
          <a:xfrm>
            <a:off x="1752601" y="5"/>
            <a:ext cx="73914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7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 smtClean="0"/>
              <a:t>Click to add the presentation’s main title</a:t>
            </a:r>
            <a:endParaRPr lang="zh-CN" altLang="en-US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7" y="1828803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zh-CN" noProof="0" dirty="0" smtClean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zh-CN" noProof="0" dirty="0" err="1" smtClean="0"/>
              <a:t>www.pwc.com</a:t>
            </a:r>
            <a:endParaRPr lang="zh-CN" altLang="en-US" noProof="0" dirty="0"/>
          </a:p>
        </p:txBody>
      </p:sp>
      <p:grpSp>
        <p:nvGrpSpPr>
          <p:cNvPr id="16" name="Group 32"/>
          <p:cNvGrpSpPr/>
          <p:nvPr userDrawn="1"/>
        </p:nvGrpSpPr>
        <p:grpSpPr>
          <a:xfrm>
            <a:off x="968592" y="6170995"/>
            <a:ext cx="9144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  <p:pic>
        <p:nvPicPr>
          <p:cNvPr id="2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2" y="6360762"/>
            <a:ext cx="1211653" cy="28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7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9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489" indent="-263519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57" indent="-266693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26" indent="-266693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05" indent="-266693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273" indent="-271456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2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5"/>
            <a:ext cx="80772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 smtClean="0"/>
              <a:t>Click to edit Master title style</a:t>
            </a:r>
            <a:endParaRPr lang="zh-CN" altLang="en-US" noProof="0" dirty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5"/>
            <a:ext cx="80772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noProof="0" dirty="0" smtClean="0"/>
              <a:t>Click to edit Master subtitle style</a:t>
            </a:r>
            <a:endParaRPr lang="zh-CN" altLang="en-US" noProof="0" dirty="0" smtClean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1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0"/>
            <a:ext cx="80772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0"/>
            <a:ext cx="80772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zh-CN" noProof="0" dirty="0" smtClean="0"/>
              <a:t>Click to edit Master subtitle style</a:t>
            </a:r>
            <a:endParaRPr lang="zh-CN" altLang="en-US" noProof="0" dirty="0" smtClean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2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altLang="zh-CN" sz="1000" noProof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PwC</a:t>
            </a:r>
            <a:endParaRPr lang="zh-CN" altLang="en-US" sz="1000" noProof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533400" y="685800"/>
            <a:ext cx="80772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 smtClean="0"/>
              <a:t>Click to edit Master title style</a:t>
            </a:r>
            <a:endParaRPr lang="zh-CN" altLang="en-US" noProof="0" dirty="0" smtClean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533403" y="2819400"/>
            <a:ext cx="39623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 smtClean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533400" y="1905001"/>
            <a:ext cx="80772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zh-CN" noProof="0" dirty="0" smtClean="0"/>
              <a:t>Click to edit Master subtitle style</a:t>
            </a:r>
            <a:endParaRPr lang="zh-CN" altLang="en-US" noProof="0" dirty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3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5096259" y="-2734056"/>
            <a:ext cx="152399" cy="6839712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895477" y="69215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 smtClean="0"/>
              <a:t>Click to add the presentation’s main title</a:t>
            </a:r>
            <a:endParaRPr lang="zh-CN" altLang="en-US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895477" y="1752604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zh-CN" noProof="0" dirty="0" smtClean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zh-CN" noProof="0" dirty="0" err="1" smtClean="0"/>
              <a:t>www.pwc.com</a:t>
            </a:r>
            <a:endParaRPr lang="zh-CN" altLang="en-US" noProof="0" dirty="0"/>
          </a:p>
        </p:txBody>
      </p:sp>
      <p:grpSp>
        <p:nvGrpSpPr>
          <p:cNvPr id="102" name="Group 101"/>
          <p:cNvGrpSpPr>
            <a:grpSpLocks noChangeAspect="1"/>
          </p:cNvGrpSpPr>
          <p:nvPr userDrawn="1"/>
        </p:nvGrpSpPr>
        <p:grpSpPr>
          <a:xfrm>
            <a:off x="968594" y="5768685"/>
            <a:ext cx="1232283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 bwMode="gray">
          <a:xfrm>
            <a:off x="1752601" y="5"/>
            <a:ext cx="73914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609601" y="3048000"/>
            <a:ext cx="9144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489088" y="2901701"/>
            <a:ext cx="1209752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7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 smtClean="0"/>
              <a:t>Click to add the presentation’s main title</a:t>
            </a:r>
            <a:endParaRPr lang="zh-CN" altLang="en-US" noProof="0" dirty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7" y="1828803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zh-CN" noProof="0" dirty="0" smtClean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zh-CN" noProof="0" dirty="0" err="1" smtClean="0"/>
              <a:t>www.pwc.com</a:t>
            </a:r>
            <a:endParaRPr lang="zh-CN" altLang="en-US" noProof="0" dirty="0"/>
          </a:p>
        </p:txBody>
      </p:sp>
      <p:grpSp>
        <p:nvGrpSpPr>
          <p:cNvPr id="96" name="Group 32"/>
          <p:cNvGrpSpPr/>
          <p:nvPr/>
        </p:nvGrpSpPr>
        <p:grpSpPr>
          <a:xfrm>
            <a:off x="968592" y="6170995"/>
            <a:ext cx="9144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 bwMode="gray">
          <a:xfrm>
            <a:off x="1752601" y="5"/>
            <a:ext cx="73914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7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 smtClean="0"/>
              <a:t>Click to add the presentation’s main title</a:t>
            </a:r>
            <a:endParaRPr lang="zh-CN" altLang="en-US" noProof="0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7" y="1828803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zh-CN" noProof="0" dirty="0" smtClean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zh-CN" noProof="0" dirty="0" err="1" smtClean="0"/>
              <a:t>www.pwc.com</a:t>
            </a:r>
            <a:endParaRPr lang="zh-CN" altLang="en-US" noProof="0" dirty="0"/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1752600" y="2899981"/>
            <a:ext cx="63246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18" name="Group 32"/>
          <p:cNvGrpSpPr/>
          <p:nvPr userDrawn="1"/>
        </p:nvGrpSpPr>
        <p:grpSpPr>
          <a:xfrm>
            <a:off x="968592" y="6170995"/>
            <a:ext cx="9144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32" name="PwCFirm"/>
          <p:cNvSpPr txBox="1"/>
          <p:nvPr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altLang="zh-CN" sz="1000" noProof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PwC</a:t>
            </a:r>
            <a:endParaRPr lang="zh-CN" altLang="en-US" sz="1000" noProof="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7391400" y="685804"/>
            <a:ext cx="17526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 noProof="0" dirty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1752600" y="0"/>
            <a:ext cx="56388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 noProof="0" dirty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1752600" y="685800"/>
            <a:ext cx="56388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 noProof="0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95477" y="838200"/>
            <a:ext cx="5343525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 smtClean="0"/>
              <a:t>Click to add the presentation’s main title</a:t>
            </a:r>
            <a:endParaRPr lang="zh-CN" altLang="en-US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95477" y="1828803"/>
            <a:ext cx="5343525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189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377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566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754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5943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131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32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altLang="zh-CN" noProof="0" dirty="0" smtClean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895475" y="374904"/>
            <a:ext cx="4105656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altLang="zh-CN" noProof="0" dirty="0" err="1" smtClean="0"/>
              <a:t>www.pwc.com</a:t>
            </a:r>
            <a:endParaRPr lang="zh-CN" altLang="en-US" noProof="0" dirty="0"/>
          </a:p>
        </p:txBody>
      </p:sp>
      <p:grpSp>
        <p:nvGrpSpPr>
          <p:cNvPr id="11" name="Group 32"/>
          <p:cNvGrpSpPr/>
          <p:nvPr userDrawn="1"/>
        </p:nvGrpSpPr>
        <p:grpSpPr>
          <a:xfrm>
            <a:off x="968592" y="6170995"/>
            <a:ext cx="9144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5867400"/>
            <a:ext cx="48006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noProof="0" dirty="0" smtClean="0"/>
              <a:t>Add legal and copyright disclaimers here.</a:t>
            </a:r>
            <a:endParaRPr lang="zh-CN" altLang="en-US" noProof="0" dirty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3" name="Shape 2"/>
          <p:cNvCxnSpPr/>
          <p:nvPr userDrawn="1"/>
        </p:nvCxnSpPr>
        <p:spPr>
          <a:xfrm rot="5400000" flipH="1" flipV="1">
            <a:off x="4419606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91429" tIns="45714" rIns="91429" bIns="45714"/>
          <a:lstStyle/>
          <a:p>
            <a:r>
              <a:rPr lang="en-US" altLang="zh-CN" smtClean="0">
                <a:solidFill>
                  <a:srgbClr val="000000"/>
                </a:solidFill>
              </a:rPr>
              <a:t>2012</a:t>
            </a:r>
            <a:r>
              <a:rPr lang="zh-CN" altLang="en-US" smtClean="0">
                <a:solidFill>
                  <a:srgbClr val="000000"/>
                </a:solidFill>
              </a:rPr>
              <a:t>年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月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2DF778-1442-401B-B211-B5D1CD77277D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pwc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9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: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2"/>
          <p:cNvSpPr>
            <a:spLocks noGrp="1"/>
          </p:cNvSpPr>
          <p:nvPr>
            <p:ph sz="quarter" idx="24"/>
          </p:nvPr>
        </p:nvSpPr>
        <p:spPr>
          <a:xfrm>
            <a:off x="482138" y="1952517"/>
            <a:ext cx="4023360" cy="1879899"/>
          </a:xfrm>
        </p:spPr>
        <p:txBody>
          <a:bodyPr tIns="0" bIns="0"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en-US" noProof="0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5"/>
          </p:nvPr>
        </p:nvSpPr>
        <p:spPr>
          <a:xfrm>
            <a:off x="4638502" y="1952517"/>
            <a:ext cx="4023360" cy="1879899"/>
          </a:xfrm>
        </p:spPr>
        <p:txBody>
          <a:bodyPr tIns="0" bIns="0"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en-US" noProof="0" dirty="0"/>
          </a:p>
        </p:txBody>
      </p:sp>
      <p:sp>
        <p:nvSpPr>
          <p:cNvPr id="38" name="Content Placeholder 4"/>
          <p:cNvSpPr>
            <a:spLocks noGrp="1"/>
          </p:cNvSpPr>
          <p:nvPr>
            <p:ph sz="quarter" idx="26"/>
          </p:nvPr>
        </p:nvSpPr>
        <p:spPr>
          <a:xfrm>
            <a:off x="482138" y="3969576"/>
            <a:ext cx="4023360" cy="1879899"/>
          </a:xfrm>
        </p:spPr>
        <p:txBody>
          <a:bodyPr tIns="0" bIns="0"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en-US" noProof="0" dirty="0"/>
          </a:p>
        </p:txBody>
      </p:sp>
      <p:sp>
        <p:nvSpPr>
          <p:cNvPr id="40" name="Content Placeholder 5"/>
          <p:cNvSpPr>
            <a:spLocks noGrp="1"/>
          </p:cNvSpPr>
          <p:nvPr>
            <p:ph sz="quarter" idx="27"/>
          </p:nvPr>
        </p:nvSpPr>
        <p:spPr>
          <a:xfrm>
            <a:off x="4638502" y="3969576"/>
            <a:ext cx="4023360" cy="1879899"/>
          </a:xfrm>
        </p:spPr>
        <p:txBody>
          <a:bodyPr tIns="0" bIns="0"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en-US" noProof="0" dirty="0"/>
          </a:p>
        </p:txBody>
      </p:sp>
      <p:sp>
        <p:nvSpPr>
          <p:cNvPr id="19" name="Section Header"/>
          <p:cNvSpPr txBox="1"/>
          <p:nvPr userDrawn="1">
            <p:custDataLst>
              <p:tags r:id="rId1"/>
            </p:custDataLst>
          </p:nvPr>
        </p:nvSpPr>
        <p:spPr>
          <a:xfrm>
            <a:off x="482139" y="750346"/>
            <a:ext cx="4987636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 sz="800" noProof="0" dirty="0" smtClean="0">
              <a:solidFill>
                <a:schemeClr val="tx1"/>
              </a:solidFill>
            </a:endParaRPr>
          </a:p>
        </p:txBody>
      </p:sp>
      <p:sp>
        <p:nvSpPr>
          <p:cNvPr id="24" name="Date/Filepath" hidden="1"/>
          <p:cNvSpPr txBox="1"/>
          <p:nvPr userDrawn="1">
            <p:custDataLst>
              <p:tags r:id="rId2"/>
            </p:custDataLst>
          </p:nvPr>
        </p:nvSpPr>
        <p:spPr>
          <a:xfrm>
            <a:off x="2999515" y="474679"/>
            <a:ext cx="5652655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800" noProof="0" dirty="0" smtClean="0"/>
              <a:t>2/24/2014 C:\Users\SiuFung Chan\Documents\Working\Projects\Ref\China\entry options.pptx</a:t>
            </a:r>
            <a:endParaRPr lang="en-US" sz="800" noProof="0" dirty="0"/>
          </a:p>
        </p:txBody>
      </p:sp>
      <p:sp>
        <p:nvSpPr>
          <p:cNvPr id="32" name="Draft stamp" hidden="1"/>
          <p:cNvSpPr txBox="1"/>
          <p:nvPr userDrawn="1">
            <p:custDataLst>
              <p:tags r:id="rId3"/>
            </p:custDataLst>
          </p:nvPr>
        </p:nvSpPr>
        <p:spPr>
          <a:xfrm>
            <a:off x="8296124" y="710008"/>
            <a:ext cx="35266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100" noProof="0" dirty="0" smtClean="0"/>
              <a:t>Draft</a:t>
            </a:r>
            <a:endParaRPr lang="en-US" sz="1100" noProof="0" dirty="0"/>
          </a:p>
        </p:txBody>
      </p:sp>
      <p:sp>
        <p:nvSpPr>
          <p:cNvPr id="26" name="PwC Text"/>
          <p:cNvSpPr txBox="1"/>
          <p:nvPr userDrawn="1"/>
        </p:nvSpPr>
        <p:spPr>
          <a:xfrm>
            <a:off x="488979" y="6430384"/>
            <a:ext cx="249382" cy="9455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97"/>
              </a:lnSpc>
            </a:pPr>
            <a:r>
              <a:rPr lang="en-US" sz="800" noProof="0" dirty="0" smtClean="0">
                <a:latin typeface="+mn-lt"/>
                <a:cs typeface="Arial" pitchFamily="34" charset="0"/>
              </a:rPr>
              <a:t>PwC</a:t>
            </a:r>
            <a:endParaRPr lang="en-US" sz="800" noProof="0" dirty="0">
              <a:latin typeface="+mn-lt"/>
              <a:cs typeface="Arial" pitchFamily="34" charset="0"/>
            </a:endParaRPr>
          </a:p>
        </p:txBody>
      </p:sp>
      <p:sp>
        <p:nvSpPr>
          <p:cNvPr id="27" name="Page Number"/>
          <p:cNvSpPr txBox="1"/>
          <p:nvPr userDrawn="1">
            <p:custDataLst>
              <p:tags r:id="rId4"/>
            </p:custDataLst>
          </p:nvPr>
        </p:nvSpPr>
        <p:spPr>
          <a:xfrm>
            <a:off x="8361224" y="6430388"/>
            <a:ext cx="290945" cy="938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97"/>
              </a:lnSpc>
            </a:pPr>
            <a:endParaRPr lang="en-US" sz="800" noProof="0" dirty="0" smtClean="0"/>
          </a:p>
        </p:txBody>
      </p:sp>
      <p:sp>
        <p:nvSpPr>
          <p:cNvPr id="29" name="Section Footer"/>
          <p:cNvSpPr txBox="1"/>
          <p:nvPr userDrawn="1">
            <p:custDataLst>
              <p:tags r:id="rId5"/>
            </p:custDataLst>
          </p:nvPr>
        </p:nvSpPr>
        <p:spPr>
          <a:xfrm>
            <a:off x="488633" y="6296188"/>
            <a:ext cx="4015047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800" noProof="0" dirty="0" smtClean="0">
              <a:solidFill>
                <a:schemeClr val="tx1"/>
              </a:solidFill>
            </a:endParaRPr>
          </a:p>
        </p:txBody>
      </p:sp>
      <p:sp>
        <p:nvSpPr>
          <p:cNvPr id="30" name="Executive Summary"/>
          <p:cNvSpPr txBox="1"/>
          <p:nvPr userDrawn="1">
            <p:custDataLst>
              <p:tags r:id="rId6"/>
            </p:custDataLst>
          </p:nvPr>
        </p:nvSpPr>
        <p:spPr>
          <a:xfrm>
            <a:off x="482138" y="6115722"/>
            <a:ext cx="1803863" cy="1795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36"/>
              </a:lnSpc>
            </a:pPr>
            <a:endParaRPr lang="en-US" sz="1400" noProof="0" dirty="0" smtClean="0">
              <a:solidFill>
                <a:schemeClr val="tx1"/>
              </a:solidFill>
            </a:endParaRPr>
          </a:p>
        </p:txBody>
      </p:sp>
      <p:sp>
        <p:nvSpPr>
          <p:cNvPr id="31" name="Report Date"/>
          <p:cNvSpPr txBox="1"/>
          <p:nvPr userDrawn="1">
            <p:custDataLst>
              <p:tags r:id="rId7"/>
            </p:custDataLst>
          </p:nvPr>
        </p:nvSpPr>
        <p:spPr>
          <a:xfrm>
            <a:off x="7986503" y="6301296"/>
            <a:ext cx="6668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6169" algn="r">
              <a:spcAft>
                <a:spcPts val="808"/>
              </a:spcAft>
            </a:pPr>
            <a:r>
              <a:rPr lang="en-US" sz="800" dirty="0" smtClean="0">
                <a:latin typeface="+mn-lt"/>
              </a:rPr>
              <a:t>February 2014</a:t>
            </a:r>
          </a:p>
        </p:txBody>
      </p:sp>
      <p:sp>
        <p:nvSpPr>
          <p:cNvPr id="33" name="Presentation Disclaimer" hidden="1"/>
          <p:cNvSpPr txBox="1"/>
          <p:nvPr userDrawn="1">
            <p:custDataLst>
              <p:tags r:id="rId8"/>
            </p:custDataLst>
          </p:nvPr>
        </p:nvSpPr>
        <p:spPr>
          <a:xfrm>
            <a:off x="488632" y="6179937"/>
            <a:ext cx="7340138" cy="1231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endParaRPr lang="en-US" sz="800" dirty="0" smtClean="0"/>
          </a:p>
        </p:txBody>
      </p:sp>
      <p:sp>
        <p:nvSpPr>
          <p:cNvPr id="18" name="Disclaimer" hidden="1"/>
          <p:cNvSpPr txBox="1"/>
          <p:nvPr userDrawn="1">
            <p:custDataLst>
              <p:tags r:id="rId9"/>
            </p:custDataLst>
          </p:nvPr>
        </p:nvSpPr>
        <p:spPr>
          <a:xfrm>
            <a:off x="4638502" y="6419648"/>
            <a:ext cx="295101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ct val="100000"/>
              </a:lnSpc>
            </a:pPr>
            <a:endParaRPr lang="en-US" sz="800" noProof="0" dirty="0" smtClean="0"/>
          </a:p>
        </p:txBody>
      </p:sp>
      <p:cxnSp>
        <p:nvCxnSpPr>
          <p:cNvPr id="20" name="Frame Line"/>
          <p:cNvCxnSpPr/>
          <p:nvPr userDrawn="1"/>
        </p:nvCxnSpPr>
        <p:spPr>
          <a:xfrm flipV="1">
            <a:off x="346366" y="941294"/>
            <a:ext cx="8312729" cy="153296"/>
          </a:xfrm>
          <a:prstGeom prst="bentConnector3">
            <a:avLst>
              <a:gd name="adj1" fmla="val 0"/>
            </a:avLst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Insert banner statement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6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1752605"/>
            <a:ext cx="3962400" cy="4419599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648203" y="1752600"/>
            <a:ext cx="3962399" cy="44196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2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1"/>
            <a:ext cx="8077200" cy="914400"/>
          </a:xfrm>
        </p:spPr>
        <p:txBody>
          <a:bodyPr/>
          <a:lstStyle/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533400" y="1752605"/>
            <a:ext cx="2590800" cy="4419599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3276603" y="1752605"/>
            <a:ext cx="2590799" cy="4419599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019800" y="1752605"/>
            <a:ext cx="2590800" cy="4419599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3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3352800"/>
            <a:ext cx="3962400" cy="28194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648201" y="3352800"/>
            <a:ext cx="3962401" cy="28194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8077200" cy="14478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5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6019800" y="1752600"/>
            <a:ext cx="2590800" cy="21336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019800" y="4038600"/>
            <a:ext cx="2590800" cy="21336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5334000" cy="44196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5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533400" y="1752600"/>
            <a:ext cx="2590800" cy="21336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4038600"/>
            <a:ext cx="2590800" cy="21336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76600" y="1752600"/>
            <a:ext cx="5334000" cy="4419600"/>
          </a:xfrm>
        </p:spPr>
        <p:txBody>
          <a:bodyPr/>
          <a:lstStyle/>
          <a:p>
            <a:pPr lvl="0"/>
            <a:r>
              <a:rPr lang="en-US" altLang="zh-CN" noProof="0" dirty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5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685800"/>
            <a:ext cx="5334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3276600" y="1752600"/>
            <a:ext cx="5334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33400" y="1752600"/>
            <a:ext cx="25908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CN" noProof="1" smtClean="0"/>
              <a:t>Click to 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5791203" y="-2057400"/>
            <a:ext cx="152399" cy="54864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3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/>
          <a:p>
            <a:r>
              <a:rPr lang="en-US" altLang="zh-CN" noProof="0" dirty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324600"/>
            <a:ext cx="52578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4419603" y="-3429000"/>
            <a:ext cx="152399" cy="82296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11" name="PwCFirm"/>
          <p:cNvSpPr txBox="1"/>
          <p:nvPr userDrawn="1"/>
        </p:nvSpPr>
        <p:spPr>
          <a:xfrm>
            <a:off x="533400" y="6477004"/>
            <a:ext cx="25908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altLang="zh-CN" sz="1000" noProof="0" dirty="0" smtClean="0">
                <a:latin typeface="Arial" pitchFamily="34" charset="0"/>
                <a:cs typeface="Arial" pitchFamily="34" charset="0"/>
              </a:rPr>
              <a:t>PwC</a:t>
            </a:r>
            <a:endParaRPr lang="zh-CN" altLang="en-US" sz="1000" noProof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2" y="685800"/>
            <a:ext cx="80772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 noProof="0" dirty="0" smtClean="0"/>
              <a:t>Click to edit</a:t>
            </a:r>
            <a:br>
              <a:rPr lang="en-US" altLang="zh-CN" noProof="0" dirty="0" smtClean="0"/>
            </a:br>
            <a:r>
              <a:rPr lang="en-US" altLang="zh-CN" noProof="0" dirty="0" smtClean="0"/>
              <a:t>Master title style</a:t>
            </a:r>
            <a:endParaRPr lang="zh-CN" alt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3" y="1752600"/>
            <a:ext cx="80771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  <a:endParaRPr lang="zh-CN" alt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7000"/>
            <a:ext cx="1527048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EBD5762-3BDC-484D-9503-7EA6D5A9A8CE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086600" y="6324600"/>
            <a:ext cx="1524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smtClean="0"/>
              <a:t>三月 </a:t>
            </a:r>
            <a:r>
              <a:rPr lang="en-US" altLang="zh-CN" smtClean="0"/>
              <a:t>2014</a:t>
            </a:r>
            <a:endParaRPr lang="zh-CN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352" y="6324600"/>
            <a:ext cx="5260848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377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13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26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39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53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13" marR="0" indent="-274313" algn="l" defTabSz="914377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26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39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13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tags" Target="../tags/tag16.xml"/><Relationship Id="rId7" Type="http://schemas.openxmlformats.org/officeDocument/2006/relationships/tags" Target="../tags/tag17.xml"/><Relationship Id="rId8" Type="http://schemas.openxmlformats.org/officeDocument/2006/relationships/tags" Target="../tags/tag18.xml"/><Relationship Id="rId9" Type="http://schemas.openxmlformats.org/officeDocument/2006/relationships/slideLayout" Target="../slideLayouts/slideLayout22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notesSlide" Target="../notesSlides/notesSlide6.xml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0112"/>
            <a:ext cx="9144000" cy="5057775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 bwMode="ltGray">
          <a:xfrm>
            <a:off x="554727" y="447848"/>
            <a:ext cx="3963844" cy="452264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Georgia" pitchFamily="18" charset="0"/>
              </a:rPr>
              <a:t>Project</a:t>
            </a:r>
            <a:r>
              <a:rPr lang="zh-CN" altLang="en-US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Georgia" pitchFamily="18" charset="0"/>
              </a:rPr>
              <a:t>2:</a:t>
            </a:r>
            <a:r>
              <a:rPr lang="zh-CN" altLang="en-US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Georgia" pitchFamily="18" charset="0"/>
              </a:rPr>
              <a:t>CAT</a:t>
            </a:r>
            <a:r>
              <a:rPr lang="zh-CN" altLang="en-US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Georgia" pitchFamily="18" charset="0"/>
              </a:rPr>
              <a:t>or</a:t>
            </a:r>
            <a:r>
              <a:rPr lang="zh-CN" altLang="en-US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Georgia" pitchFamily="18" charset="0"/>
              </a:rPr>
              <a:t>DOG?</a:t>
            </a:r>
            <a:endParaRPr lang="en-GB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Pentagon 6"/>
          <p:cNvSpPr/>
          <p:nvPr/>
        </p:nvSpPr>
        <p:spPr bwMode="ltGray">
          <a:xfrm>
            <a:off x="5292080" y="5013176"/>
            <a:ext cx="3312368" cy="1584176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Georgia" pitchFamily="18" charset="0"/>
              </a:rPr>
              <a:t>Group</a:t>
            </a:r>
            <a:r>
              <a:rPr lang="zh-CN" altLang="en-US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Georgia" pitchFamily="18" charset="0"/>
              </a:rPr>
              <a:t>Members: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Alek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Anichowski</a:t>
            </a:r>
            <a:endParaRPr lang="en-US" altLang="zh-CN" sz="1600" b="1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Keith James Rodriguez </a:t>
            </a:r>
            <a:endParaRPr lang="en-US" altLang="zh-CN" sz="1600" b="1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6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Mingyue</a:t>
            </a:r>
            <a:r>
              <a:rPr lang="en-US" altLang="zh-CN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Kong </a:t>
            </a:r>
            <a:endParaRPr lang="en-US" altLang="zh-CN" sz="1600" b="1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Sophie </a:t>
            </a:r>
            <a:r>
              <a:rPr lang="en-US" altLang="zh-CN" sz="16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Beiers</a:t>
            </a:r>
            <a:r>
              <a:rPr lang="en-US" altLang="zh-CN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Yun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</a:t>
            </a:r>
            <a:endParaRPr lang="en-US" altLang="zh-CN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7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900112"/>
            <a:ext cx="9144000" cy="5057775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5404" y="2262356"/>
            <a:ext cx="4688072" cy="524272"/>
            <a:chOff x="535404" y="2276872"/>
            <a:chExt cx="4688072" cy="524272"/>
          </a:xfrm>
        </p:grpSpPr>
        <p:sp>
          <p:nvSpPr>
            <p:cNvPr id="7" name="Pentagon 6"/>
            <p:cNvSpPr/>
            <p:nvPr/>
          </p:nvSpPr>
          <p:spPr bwMode="ltGray">
            <a:xfrm>
              <a:off x="1259632" y="2348880"/>
              <a:ext cx="3963844" cy="452264"/>
            </a:xfrm>
            <a:prstGeom prst="homePlate">
              <a:avLst>
                <a:gd name="adj" fmla="val 0"/>
              </a:avLst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Feature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Georgia" pitchFamily="18" charset="0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Extraction</a:t>
              </a:r>
              <a:endParaRPr lang="en-GB" sz="2000" b="1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5404" y="2276872"/>
              <a:ext cx="720080" cy="52427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2800" b="1" i="1" dirty="0">
                  <a:solidFill>
                    <a:schemeClr val="accent5"/>
                  </a:solidFill>
                  <a:latin typeface="Georgia" pitchFamily="18" charset="0"/>
                </a:rPr>
                <a:t>02</a:t>
              </a:r>
              <a:endParaRPr lang="zh-CN" altLang="en-US" sz="2800" b="1" i="1" dirty="0" err="1">
                <a:solidFill>
                  <a:schemeClr val="accent5"/>
                </a:solidFill>
                <a:latin typeface="Georgia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5404" y="2842828"/>
            <a:ext cx="4688072" cy="544488"/>
            <a:chOff x="535404" y="2832720"/>
            <a:chExt cx="4688072" cy="544488"/>
          </a:xfrm>
        </p:grpSpPr>
        <p:sp>
          <p:nvSpPr>
            <p:cNvPr id="8" name="Pentagon 7"/>
            <p:cNvSpPr/>
            <p:nvPr/>
          </p:nvSpPr>
          <p:spPr bwMode="ltGray">
            <a:xfrm>
              <a:off x="1259632" y="2924944"/>
              <a:ext cx="3963844" cy="452264"/>
            </a:xfrm>
            <a:prstGeom prst="homePlate">
              <a:avLst>
                <a:gd name="adj" fmla="val 0"/>
              </a:avLst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Model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Georgia" pitchFamily="18" charset="0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Selection</a:t>
              </a:r>
              <a:endParaRPr lang="en-GB" sz="2000" b="1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5404" y="2832720"/>
              <a:ext cx="720080" cy="52427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2800" b="1" i="1" dirty="0">
                  <a:solidFill>
                    <a:schemeClr val="accent5"/>
                  </a:solidFill>
                  <a:latin typeface="Georgia" pitchFamily="18" charset="0"/>
                </a:rPr>
                <a:t>03</a:t>
              </a:r>
              <a:endParaRPr lang="zh-CN" altLang="en-US" sz="2800" b="1" i="1" dirty="0" err="1">
                <a:solidFill>
                  <a:schemeClr val="accent5"/>
                </a:solidFill>
                <a:latin typeface="Georgia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5404" y="3443516"/>
            <a:ext cx="4688072" cy="524272"/>
            <a:chOff x="535404" y="3429000"/>
            <a:chExt cx="4688072" cy="524272"/>
          </a:xfrm>
        </p:grpSpPr>
        <p:sp>
          <p:nvSpPr>
            <p:cNvPr id="9" name="Pentagon 8"/>
            <p:cNvSpPr/>
            <p:nvPr/>
          </p:nvSpPr>
          <p:spPr bwMode="ltGray">
            <a:xfrm>
              <a:off x="1259632" y="3501008"/>
              <a:ext cx="3963844" cy="452264"/>
            </a:xfrm>
            <a:prstGeom prst="homePlate">
              <a:avLst>
                <a:gd name="adj" fmla="val 0"/>
              </a:avLst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Best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Georgia" pitchFamily="18" charset="0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three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Georgia" pitchFamily="18" charset="0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Models</a:t>
              </a:r>
              <a:endParaRPr lang="en-GB" sz="2000" b="1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5404" y="3429000"/>
              <a:ext cx="720080" cy="52427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2800" b="1" i="1" dirty="0">
                  <a:solidFill>
                    <a:schemeClr val="accent5"/>
                  </a:solidFill>
                  <a:latin typeface="Georgia" pitchFamily="18" charset="0"/>
                </a:rPr>
                <a:t>04</a:t>
              </a:r>
              <a:endParaRPr lang="zh-CN" altLang="en-US" sz="2800" b="1" i="1" dirty="0" err="1">
                <a:solidFill>
                  <a:schemeClr val="accent5"/>
                </a:solidFill>
                <a:latin typeface="Georgia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35406" y="1680593"/>
            <a:ext cx="4702095" cy="525564"/>
            <a:chOff x="535404" y="1680592"/>
            <a:chExt cx="4702094" cy="525564"/>
          </a:xfrm>
        </p:grpSpPr>
        <p:sp>
          <p:nvSpPr>
            <p:cNvPr id="17" name="Pentagon 16"/>
            <p:cNvSpPr/>
            <p:nvPr/>
          </p:nvSpPr>
          <p:spPr bwMode="ltGray">
            <a:xfrm>
              <a:off x="1273654" y="1753892"/>
              <a:ext cx="3963844" cy="452264"/>
            </a:xfrm>
            <a:prstGeom prst="homePlate">
              <a:avLst>
                <a:gd name="adj" fmla="val 0"/>
              </a:avLst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Project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Georgia" pitchFamily="18" charset="0"/>
                </a:rPr>
                <a:t> 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Georgia" pitchFamily="18" charset="0"/>
                </a:rPr>
                <a:t>Overview</a:t>
              </a:r>
              <a:endParaRPr lang="en-GB" sz="2000" b="1" dirty="0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5404" y="1680592"/>
              <a:ext cx="720080" cy="52427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>
                <a:spcAft>
                  <a:spcPts val="900"/>
                </a:spcAft>
                <a:defRPr sz="2800" b="1" i="1">
                  <a:solidFill>
                    <a:schemeClr val="bg1">
                      <a:lumMod val="85000"/>
                    </a:schemeClr>
                  </a:solidFill>
                  <a:latin typeface="Georgia" pitchFamily="18" charset="0"/>
                </a:defRPr>
              </a:lvl1pPr>
            </a:lstStyle>
            <a:p>
              <a:r>
                <a:rPr lang="en-US" altLang="zh-CN">
                  <a:solidFill>
                    <a:schemeClr val="accent5"/>
                  </a:solidFill>
                </a:rPr>
                <a:t>01</a:t>
              </a:r>
              <a:endParaRPr lang="zh-CN" altLang="en-US" dirty="0" err="1">
                <a:solidFill>
                  <a:schemeClr val="accent5"/>
                </a:solidFill>
              </a:endParaRPr>
            </a:p>
          </p:txBody>
        </p:sp>
      </p:grpSp>
      <p:sp>
        <p:nvSpPr>
          <p:cNvPr id="18" name="Pentagon 17"/>
          <p:cNvSpPr/>
          <p:nvPr/>
        </p:nvSpPr>
        <p:spPr bwMode="ltGray">
          <a:xfrm>
            <a:off x="1273657" y="4085887"/>
            <a:ext cx="3963844" cy="452264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Georgia" pitchFamily="18" charset="0"/>
              </a:rPr>
              <a:t>Proposed</a:t>
            </a:r>
            <a:r>
              <a:rPr lang="zh-CN" altLang="en-US" sz="2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Georgia" pitchFamily="18" charset="0"/>
              </a:rPr>
              <a:t>Model</a:t>
            </a:r>
            <a:endParaRPr lang="en-GB" sz="20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9429" y="4013879"/>
            <a:ext cx="720080" cy="52427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Aft>
                <a:spcPts val="900"/>
              </a:spcAft>
            </a:pPr>
            <a:r>
              <a:rPr lang="en-US" altLang="zh-CN" sz="2800" b="1" i="1" dirty="0" smtClean="0">
                <a:solidFill>
                  <a:schemeClr val="accent5"/>
                </a:solidFill>
                <a:latin typeface="Georgia" pitchFamily="18" charset="0"/>
              </a:rPr>
              <a:t>05</a:t>
            </a:r>
            <a:endParaRPr lang="zh-CN" altLang="en-US" sz="2800" b="1" i="1" dirty="0" err="1">
              <a:solidFill>
                <a:schemeClr val="accent5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49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Parallelogram 10"/>
          <p:cNvSpPr/>
          <p:nvPr/>
        </p:nvSpPr>
        <p:spPr bwMode="ltGray">
          <a:xfrm flipH="1">
            <a:off x="1106181" y="2294842"/>
            <a:ext cx="3280793" cy="3877361"/>
          </a:xfrm>
          <a:prstGeom prst="parallelogram">
            <a:avLst>
              <a:gd name="adj" fmla="val 77827"/>
            </a:avLst>
          </a:prstGeom>
          <a:solidFill>
            <a:srgbClr val="968C6D">
              <a:alpha val="3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31456" y="2348880"/>
            <a:ext cx="4034848" cy="720080"/>
            <a:chOff x="1131453" y="2348879"/>
            <a:chExt cx="4034848" cy="720080"/>
          </a:xfrm>
        </p:grpSpPr>
        <p:sp>
          <p:nvSpPr>
            <p:cNvPr id="12" name="Rectangle 2"/>
            <p:cNvSpPr/>
            <p:nvPr/>
          </p:nvSpPr>
          <p:spPr bwMode="ltGray">
            <a:xfrm>
              <a:off x="1131453" y="2348879"/>
              <a:ext cx="4016608" cy="720080"/>
            </a:xfrm>
            <a:custGeom>
              <a:avLst/>
              <a:gdLst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0 w 3744987"/>
                <a:gd name="connsiteY3" fmla="*/ 720080 h 720080"/>
                <a:gd name="connsiteX4" fmla="*/ 0 w 3744987"/>
                <a:gd name="connsiteY4" fmla="*/ 0 h 720080"/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467591 w 3744987"/>
                <a:gd name="connsiteY3" fmla="*/ 720080 h 720080"/>
                <a:gd name="connsiteX4" fmla="*/ 0 w 3744987"/>
                <a:gd name="connsiteY4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4987" h="720080">
                  <a:moveTo>
                    <a:pt x="0" y="0"/>
                  </a:moveTo>
                  <a:lnTo>
                    <a:pt x="3744987" y="0"/>
                  </a:lnTo>
                  <a:lnTo>
                    <a:pt x="3744987" y="720080"/>
                  </a:lnTo>
                  <a:lnTo>
                    <a:pt x="467591" y="720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35995" y="2447742"/>
              <a:ext cx="671512" cy="5105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GB" sz="2800" b="1" i="1" dirty="0">
                  <a:solidFill>
                    <a:schemeClr val="bg1"/>
                  </a:solidFill>
                  <a:latin typeface="Georgia" pitchFamily="18" charset="0"/>
                </a:rPr>
                <a:t>01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07990" y="2463193"/>
              <a:ext cx="2858311" cy="50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Run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Baseline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Model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(GBM)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with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SIFT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Features</a:t>
              </a:r>
              <a:r>
                <a:rPr lang="en-US" altLang="zh-CN" sz="1500" b="1" i="1" dirty="0" smtClean="0">
                  <a:solidFill>
                    <a:srgbClr val="C00000"/>
                  </a:solidFill>
                  <a:latin typeface="+mj-lt"/>
                  <a:cs typeface="Arial" panose="020B0604020202020204" pitchFamily="34" charset="0"/>
                </a:rPr>
                <a:t>(72.8%)</a:t>
              </a:r>
              <a:endParaRPr lang="en-GB" sz="11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0241" y="3286132"/>
            <a:ext cx="2830715" cy="736821"/>
            <a:chOff x="530238" y="3286129"/>
            <a:chExt cx="2830715" cy="736821"/>
          </a:xfrm>
        </p:grpSpPr>
        <p:sp>
          <p:nvSpPr>
            <p:cNvPr id="13" name="Rectangle 2"/>
            <p:cNvSpPr/>
            <p:nvPr/>
          </p:nvSpPr>
          <p:spPr bwMode="ltGray">
            <a:xfrm flipH="1" flipV="1">
              <a:off x="530238" y="3286129"/>
              <a:ext cx="2830715" cy="736821"/>
            </a:xfrm>
            <a:custGeom>
              <a:avLst/>
              <a:gdLst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0 w 3744987"/>
                <a:gd name="connsiteY3" fmla="*/ 720080 h 720080"/>
                <a:gd name="connsiteX4" fmla="*/ 0 w 3744987"/>
                <a:gd name="connsiteY4" fmla="*/ 0 h 720080"/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467591 w 3744987"/>
                <a:gd name="connsiteY3" fmla="*/ 720080 h 720080"/>
                <a:gd name="connsiteX4" fmla="*/ 0 w 3744987"/>
                <a:gd name="connsiteY4" fmla="*/ 0 h 720080"/>
                <a:gd name="connsiteX0" fmla="*/ 0 w 3744987"/>
                <a:gd name="connsiteY0" fmla="*/ 0 h 730471"/>
                <a:gd name="connsiteX1" fmla="*/ 3744987 w 3744987"/>
                <a:gd name="connsiteY1" fmla="*/ 0 h 730471"/>
                <a:gd name="connsiteX2" fmla="*/ 3744987 w 3744987"/>
                <a:gd name="connsiteY2" fmla="*/ 720080 h 730471"/>
                <a:gd name="connsiteX3" fmla="*/ 563391 w 3744987"/>
                <a:gd name="connsiteY3" fmla="*/ 730471 h 730471"/>
                <a:gd name="connsiteX4" fmla="*/ 0 w 3744987"/>
                <a:gd name="connsiteY4" fmla="*/ 0 h 730471"/>
                <a:gd name="connsiteX0" fmla="*/ 0 w 3744987"/>
                <a:gd name="connsiteY0" fmla="*/ 0 h 733646"/>
                <a:gd name="connsiteX1" fmla="*/ 3744987 w 3744987"/>
                <a:gd name="connsiteY1" fmla="*/ 0 h 733646"/>
                <a:gd name="connsiteX2" fmla="*/ 3744987 w 3744987"/>
                <a:gd name="connsiteY2" fmla="*/ 720080 h 733646"/>
                <a:gd name="connsiteX3" fmla="*/ 605209 w 3744987"/>
                <a:gd name="connsiteY3" fmla="*/ 733646 h 733646"/>
                <a:gd name="connsiteX4" fmla="*/ 0 w 3744987"/>
                <a:gd name="connsiteY4" fmla="*/ 0 h 733646"/>
                <a:gd name="connsiteX0" fmla="*/ 0 w 3728260"/>
                <a:gd name="connsiteY0" fmla="*/ 0 h 736821"/>
                <a:gd name="connsiteX1" fmla="*/ 3728260 w 3728260"/>
                <a:gd name="connsiteY1" fmla="*/ 3175 h 736821"/>
                <a:gd name="connsiteX2" fmla="*/ 3728260 w 3728260"/>
                <a:gd name="connsiteY2" fmla="*/ 723255 h 736821"/>
                <a:gd name="connsiteX3" fmla="*/ 588482 w 3728260"/>
                <a:gd name="connsiteY3" fmla="*/ 736821 h 736821"/>
                <a:gd name="connsiteX4" fmla="*/ 0 w 3728260"/>
                <a:gd name="connsiteY4" fmla="*/ 0 h 736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8260" h="736821">
                  <a:moveTo>
                    <a:pt x="0" y="0"/>
                  </a:moveTo>
                  <a:lnTo>
                    <a:pt x="3728260" y="3175"/>
                  </a:lnTo>
                  <a:lnTo>
                    <a:pt x="3728260" y="723255"/>
                  </a:lnTo>
                  <a:lnTo>
                    <a:pt x="588482" y="736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8C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78674" y="3324987"/>
              <a:ext cx="671512" cy="5105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GB" sz="2800" b="1" i="1" dirty="0">
                  <a:solidFill>
                    <a:schemeClr val="bg1"/>
                  </a:solidFill>
                  <a:latin typeface="Georgia" pitchFamily="18" charset="0"/>
                </a:rPr>
                <a:t>02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1061" y="3437404"/>
              <a:ext cx="2207341" cy="50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Consider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better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models</a:t>
              </a:r>
              <a:r>
                <a:rPr lang="zh-CN" altLang="en-US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and</a:t>
              </a:r>
              <a:r>
                <a:rPr lang="zh-CN" altLang="en-US" sz="1500" b="1" i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5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features</a:t>
              </a:r>
              <a:endParaRPr lang="en-US" altLang="zh-CN" sz="15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78675" y="4194982"/>
            <a:ext cx="2942216" cy="723255"/>
            <a:chOff x="2378674" y="4194978"/>
            <a:chExt cx="2942215" cy="723255"/>
          </a:xfrm>
        </p:grpSpPr>
        <p:sp>
          <p:nvSpPr>
            <p:cNvPr id="14" name="Rectangle 2"/>
            <p:cNvSpPr/>
            <p:nvPr/>
          </p:nvSpPr>
          <p:spPr bwMode="ltGray">
            <a:xfrm>
              <a:off x="2378674" y="4194978"/>
              <a:ext cx="2767016" cy="723255"/>
            </a:xfrm>
            <a:custGeom>
              <a:avLst/>
              <a:gdLst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0 w 3744987"/>
                <a:gd name="connsiteY3" fmla="*/ 720080 h 720080"/>
                <a:gd name="connsiteX4" fmla="*/ 0 w 3744987"/>
                <a:gd name="connsiteY4" fmla="*/ 0 h 720080"/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467591 w 3744987"/>
                <a:gd name="connsiteY3" fmla="*/ 720080 h 720080"/>
                <a:gd name="connsiteX4" fmla="*/ 0 w 3744987"/>
                <a:gd name="connsiteY4" fmla="*/ 0 h 720080"/>
                <a:gd name="connsiteX0" fmla="*/ 0 w 3664286"/>
                <a:gd name="connsiteY0" fmla="*/ 0 h 720080"/>
                <a:gd name="connsiteX1" fmla="*/ 3664286 w 3664286"/>
                <a:gd name="connsiteY1" fmla="*/ 0 h 720080"/>
                <a:gd name="connsiteX2" fmla="*/ 3664286 w 3664286"/>
                <a:gd name="connsiteY2" fmla="*/ 720080 h 720080"/>
                <a:gd name="connsiteX3" fmla="*/ 386890 w 3664286"/>
                <a:gd name="connsiteY3" fmla="*/ 720080 h 720080"/>
                <a:gd name="connsiteX4" fmla="*/ 0 w 3664286"/>
                <a:gd name="connsiteY4" fmla="*/ 0 h 720080"/>
                <a:gd name="connsiteX0" fmla="*/ 0 w 3664286"/>
                <a:gd name="connsiteY0" fmla="*/ 0 h 723255"/>
                <a:gd name="connsiteX1" fmla="*/ 3664286 w 3664286"/>
                <a:gd name="connsiteY1" fmla="*/ 0 h 723255"/>
                <a:gd name="connsiteX2" fmla="*/ 3664286 w 3664286"/>
                <a:gd name="connsiteY2" fmla="*/ 720080 h 723255"/>
                <a:gd name="connsiteX3" fmla="*/ 595014 w 3664286"/>
                <a:gd name="connsiteY3" fmla="*/ 723255 h 723255"/>
                <a:gd name="connsiteX4" fmla="*/ 0 w 3664286"/>
                <a:gd name="connsiteY4" fmla="*/ 0 h 72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286" h="723255">
                  <a:moveTo>
                    <a:pt x="0" y="0"/>
                  </a:moveTo>
                  <a:lnTo>
                    <a:pt x="3664286" y="0"/>
                  </a:lnTo>
                  <a:lnTo>
                    <a:pt x="3664286" y="720080"/>
                  </a:lnTo>
                  <a:lnTo>
                    <a:pt x="595014" y="723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8405" y="4299311"/>
              <a:ext cx="671512" cy="5105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GB" sz="2800" b="1" i="1" dirty="0">
                  <a:solidFill>
                    <a:schemeClr val="bg1"/>
                  </a:solidFill>
                  <a:latin typeface="Georgia" pitchFamily="18" charset="0"/>
                </a:rPr>
                <a:t>03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79307" y="4302564"/>
              <a:ext cx="1941582" cy="50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60000"/>
                </a:lnSpc>
                <a:spcAft>
                  <a:spcPts val="900"/>
                </a:spcAft>
              </a:pPr>
              <a:r>
                <a:rPr lang="en-US" altLang="zh-CN" sz="12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Model</a:t>
              </a:r>
              <a:r>
                <a:rPr lang="zh-CN" altLang="en-US" sz="12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CN" sz="12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Assessment,</a:t>
              </a:r>
              <a:endParaRPr lang="en-US" altLang="zh-CN" sz="1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  <a:p>
              <a:pPr>
                <a:lnSpc>
                  <a:spcPct val="60000"/>
                </a:lnSpc>
                <a:spcAft>
                  <a:spcPts val="900"/>
                </a:spcAft>
              </a:pPr>
              <a:r>
                <a:rPr lang="en-US" altLang="zh-CN" sz="12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Validation,</a:t>
              </a:r>
            </a:p>
            <a:p>
              <a:pPr>
                <a:lnSpc>
                  <a:spcPct val="60000"/>
                </a:lnSpc>
                <a:spcAft>
                  <a:spcPts val="900"/>
                </a:spcAft>
              </a:pPr>
              <a:r>
                <a:rPr lang="en-US" altLang="zh-CN" sz="12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</a:t>
              </a:r>
              <a:r>
                <a:rPr lang="en-US" altLang="zh-CN" sz="12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omparison</a:t>
              </a:r>
              <a:r>
                <a:rPr lang="zh-CN" altLang="en-US" sz="1200" b="1" i="1" dirty="0" smtClean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 </a:t>
              </a:r>
              <a:endParaRPr lang="en-GB" sz="105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3403" y="5142492"/>
            <a:ext cx="3816697" cy="730472"/>
            <a:chOff x="533400" y="5142492"/>
            <a:chExt cx="3816697" cy="730472"/>
          </a:xfrm>
        </p:grpSpPr>
        <p:sp>
          <p:nvSpPr>
            <p:cNvPr id="15" name="Rectangle 2"/>
            <p:cNvSpPr/>
            <p:nvPr/>
          </p:nvSpPr>
          <p:spPr bwMode="ltGray">
            <a:xfrm flipH="1" flipV="1">
              <a:off x="533400" y="5142492"/>
              <a:ext cx="3816697" cy="730472"/>
            </a:xfrm>
            <a:custGeom>
              <a:avLst/>
              <a:gdLst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0 w 3744987"/>
                <a:gd name="connsiteY3" fmla="*/ 720080 h 720080"/>
                <a:gd name="connsiteX4" fmla="*/ 0 w 3744987"/>
                <a:gd name="connsiteY4" fmla="*/ 0 h 720080"/>
                <a:gd name="connsiteX0" fmla="*/ 0 w 3744987"/>
                <a:gd name="connsiteY0" fmla="*/ 0 h 720080"/>
                <a:gd name="connsiteX1" fmla="*/ 3744987 w 3744987"/>
                <a:gd name="connsiteY1" fmla="*/ 0 h 720080"/>
                <a:gd name="connsiteX2" fmla="*/ 3744987 w 3744987"/>
                <a:gd name="connsiteY2" fmla="*/ 720080 h 720080"/>
                <a:gd name="connsiteX3" fmla="*/ 467591 w 3744987"/>
                <a:gd name="connsiteY3" fmla="*/ 720080 h 720080"/>
                <a:gd name="connsiteX4" fmla="*/ 0 w 3744987"/>
                <a:gd name="connsiteY4" fmla="*/ 0 h 720080"/>
                <a:gd name="connsiteX0" fmla="*/ 0 w 3744987"/>
                <a:gd name="connsiteY0" fmla="*/ 0 h 730471"/>
                <a:gd name="connsiteX1" fmla="*/ 3744987 w 3744987"/>
                <a:gd name="connsiteY1" fmla="*/ 0 h 730471"/>
                <a:gd name="connsiteX2" fmla="*/ 3744987 w 3744987"/>
                <a:gd name="connsiteY2" fmla="*/ 720080 h 730471"/>
                <a:gd name="connsiteX3" fmla="*/ 563391 w 3744987"/>
                <a:gd name="connsiteY3" fmla="*/ 730471 h 730471"/>
                <a:gd name="connsiteX4" fmla="*/ 0 w 3744987"/>
                <a:gd name="connsiteY4" fmla="*/ 0 h 730471"/>
                <a:gd name="connsiteX0" fmla="*/ 0 w 3744987"/>
                <a:gd name="connsiteY0" fmla="*/ 0 h 725709"/>
                <a:gd name="connsiteX1" fmla="*/ 3744987 w 3744987"/>
                <a:gd name="connsiteY1" fmla="*/ 0 h 725709"/>
                <a:gd name="connsiteX2" fmla="*/ 3744987 w 3744987"/>
                <a:gd name="connsiteY2" fmla="*/ 720080 h 725709"/>
                <a:gd name="connsiteX3" fmla="*/ 300553 w 3744987"/>
                <a:gd name="connsiteY3" fmla="*/ 725709 h 725709"/>
                <a:gd name="connsiteX4" fmla="*/ 0 w 3744987"/>
                <a:gd name="connsiteY4" fmla="*/ 0 h 725709"/>
                <a:gd name="connsiteX0" fmla="*/ 0 w 3900743"/>
                <a:gd name="connsiteY0" fmla="*/ 0 h 730472"/>
                <a:gd name="connsiteX1" fmla="*/ 3900743 w 3900743"/>
                <a:gd name="connsiteY1" fmla="*/ 4763 h 730472"/>
                <a:gd name="connsiteX2" fmla="*/ 3900743 w 3900743"/>
                <a:gd name="connsiteY2" fmla="*/ 724843 h 730472"/>
                <a:gd name="connsiteX3" fmla="*/ 456309 w 3900743"/>
                <a:gd name="connsiteY3" fmla="*/ 730472 h 730472"/>
                <a:gd name="connsiteX4" fmla="*/ 0 w 3900743"/>
                <a:gd name="connsiteY4" fmla="*/ 0 h 73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0743" h="730472">
                  <a:moveTo>
                    <a:pt x="0" y="0"/>
                  </a:moveTo>
                  <a:lnTo>
                    <a:pt x="3900743" y="4763"/>
                  </a:lnTo>
                  <a:lnTo>
                    <a:pt x="3900743" y="724843"/>
                  </a:lnTo>
                  <a:lnTo>
                    <a:pt x="456309" y="730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76484" y="5188188"/>
              <a:ext cx="671512" cy="5105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GB" sz="2800" b="1" i="1" dirty="0">
                  <a:solidFill>
                    <a:schemeClr val="bg1"/>
                  </a:solidFill>
                  <a:latin typeface="Georgia" pitchFamily="18" charset="0"/>
                </a:rPr>
                <a:t>04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4089" y="5293192"/>
              <a:ext cx="3058151" cy="50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Prediction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with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proposed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model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and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combined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+mj-lt"/>
                  <a:ea typeface="Arial" charset="0"/>
                  <a:cs typeface="Arial" charset="0"/>
                </a:rPr>
                <a:t>features</a:t>
              </a:r>
              <a:endParaRPr lang="en-GB" sz="1500" b="1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endParaRPr>
            </a:p>
          </p:txBody>
        </p:sp>
      </p:grpSp>
      <p:sp>
        <p:nvSpPr>
          <p:cNvPr id="64" name="Rectangle 188"/>
          <p:cNvSpPr>
            <a:spLocks noChangeArrowheads="1"/>
          </p:cNvSpPr>
          <p:nvPr/>
        </p:nvSpPr>
        <p:spPr bwMode="auto">
          <a:xfrm>
            <a:off x="5956831" y="3682887"/>
            <a:ext cx="2653771" cy="1186273"/>
          </a:xfrm>
          <a:prstGeom prst="rect">
            <a:avLst/>
          </a:prstGeom>
          <a:noFill/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vert="horz" wrap="square" lIns="72000" tIns="72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798513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500" b="1" dirty="0">
                <a:latin typeface="Arial" panose="020B0604020202020204" pitchFamily="34" charset="0"/>
              </a:rPr>
              <a:t>Predictive Modelling with Image </a:t>
            </a:r>
            <a:r>
              <a:rPr lang="en-US" altLang="zh-CN" sz="1500" b="1" dirty="0" smtClean="0">
                <a:latin typeface="Arial" panose="020B0604020202020204" pitchFamily="34" charset="0"/>
              </a:rPr>
              <a:t>Data</a:t>
            </a:r>
          </a:p>
          <a:p>
            <a:pPr marL="285750" indent="-285750" defTabSz="798513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500" b="1" dirty="0" smtClean="0">
                <a:latin typeface="Arial" panose="020B0604020202020204" pitchFamily="34" charset="0"/>
              </a:rPr>
              <a:t>To</a:t>
            </a:r>
            <a:r>
              <a:rPr lang="zh-CN" altLang="en-US" sz="1500" b="1" dirty="0" smtClean="0">
                <a:latin typeface="Arial" panose="020B0604020202020204" pitchFamily="34" charset="0"/>
              </a:rPr>
              <a:t> </a:t>
            </a:r>
            <a:r>
              <a:rPr lang="en-US" altLang="zh-CN" sz="1500" b="1" dirty="0">
                <a:latin typeface="Arial" panose="020B0604020202020204" pitchFamily="34" charset="0"/>
              </a:rPr>
              <a:t>distinguish between dogs and </a:t>
            </a:r>
            <a:r>
              <a:rPr lang="en-US" altLang="zh-CN" sz="1500" b="1" dirty="0" smtClean="0">
                <a:latin typeface="Arial" panose="020B0604020202020204" pitchFamily="34" charset="0"/>
              </a:rPr>
              <a:t>cats</a:t>
            </a:r>
          </a:p>
        </p:txBody>
      </p:sp>
      <p:sp>
        <p:nvSpPr>
          <p:cNvPr id="10" name="Right Arrow 9"/>
          <p:cNvSpPr/>
          <p:nvPr/>
        </p:nvSpPr>
        <p:spPr bwMode="ltGray">
          <a:xfrm>
            <a:off x="5349115" y="3890822"/>
            <a:ext cx="447021" cy="69030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5047"/>
              </p:ext>
            </p:extLst>
          </p:nvPr>
        </p:nvGraphicFramePr>
        <p:xfrm>
          <a:off x="605410" y="1519591"/>
          <a:ext cx="4512356" cy="370840"/>
        </p:xfrm>
        <a:graphic>
          <a:graphicData uri="http://schemas.openxmlformats.org/drawingml/2006/table">
            <a:tbl>
              <a:tblPr firstRow="1" bandRow="1">
                <a:tableStyleId>{69D073F8-1565-44D7-B386-08B59EADF2EE}</a:tableStyleId>
              </a:tblPr>
              <a:tblGrid>
                <a:gridCol w="4512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WORKFLOW</a:t>
                      </a:r>
                      <a:endParaRPr lang="en-GB" altLang="zh-CN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37595"/>
              </p:ext>
            </p:extLst>
          </p:nvPr>
        </p:nvGraphicFramePr>
        <p:xfrm>
          <a:off x="5868145" y="1519591"/>
          <a:ext cx="2742458" cy="370840"/>
        </p:xfrm>
        <a:graphic>
          <a:graphicData uri="http://schemas.openxmlformats.org/drawingml/2006/table">
            <a:tbl>
              <a:tblPr firstRow="1" bandRow="1">
                <a:tableStyleId>{69D073F8-1565-44D7-B386-08B59EADF2EE}</a:tableStyleId>
              </a:tblPr>
              <a:tblGrid>
                <a:gridCol w="27424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Questions</a:t>
                      </a:r>
                      <a:r>
                        <a:rPr lang="zh-CN" alt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</a:t>
                      </a:r>
                      <a:r>
                        <a:rPr lang="zh-CN" alt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</a:t>
                      </a:r>
                      <a:r>
                        <a:rPr lang="zh-CN" alt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trying</a:t>
                      </a:r>
                      <a:r>
                        <a:rPr lang="zh-CN" alt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zh-CN" alt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answer</a:t>
                      </a:r>
                      <a:endParaRPr lang="en-GB" altLang="zh-CN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7" name="Pentagon 66"/>
          <p:cNvSpPr/>
          <p:nvPr/>
        </p:nvSpPr>
        <p:spPr bwMode="ltGray">
          <a:xfrm>
            <a:off x="7086600" y="335869"/>
            <a:ext cx="1554480" cy="212811"/>
          </a:xfrm>
          <a:prstGeom prst="homePlate">
            <a:avLst/>
          </a:prstGeom>
          <a:solidFill>
            <a:srgbClr val="A32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8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zh-CN" altLang="en-US" sz="8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GB" sz="8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5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6043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86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4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32800" y="687600"/>
            <a:ext cx="8179724" cy="5422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61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+mj-lt"/>
              </a:rPr>
              <a:t>2.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Feature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Extraction</a:t>
            </a:r>
            <a:endParaRPr lang="en-GB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3" name="Pentagon 32"/>
          <p:cNvSpPr/>
          <p:nvPr/>
        </p:nvSpPr>
        <p:spPr bwMode="ltGray">
          <a:xfrm>
            <a:off x="7086600" y="335869"/>
            <a:ext cx="1554480" cy="212811"/>
          </a:xfrm>
          <a:prstGeom prst="homePlate">
            <a:avLst/>
          </a:prstGeom>
          <a:solidFill>
            <a:srgbClr val="A32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lang="en-GB" sz="7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345" y="1628775"/>
            <a:ext cx="4571727" cy="4367408"/>
            <a:chOff x="1728464" y="1628775"/>
            <a:chExt cx="4571727" cy="4367408"/>
          </a:xfrm>
        </p:grpSpPr>
        <p:grpSp>
          <p:nvGrpSpPr>
            <p:cNvPr id="104" name="Group 33"/>
            <p:cNvGrpSpPr>
              <a:grpSpLocks/>
            </p:cNvGrpSpPr>
            <p:nvPr/>
          </p:nvGrpSpPr>
          <p:grpSpPr bwMode="auto">
            <a:xfrm>
              <a:off x="1728464" y="1628775"/>
              <a:ext cx="4571727" cy="4367408"/>
              <a:chOff x="671" y="890"/>
              <a:chExt cx="3039" cy="3039"/>
            </a:xfrm>
          </p:grpSpPr>
          <p:sp>
            <p:nvSpPr>
              <p:cNvPr id="105" name="_s1034"/>
              <p:cNvSpPr>
                <a:spLocks noChangeArrowheads="1" noTextEdit="1"/>
              </p:cNvSpPr>
              <p:nvPr>
                <p:custDataLst>
                  <p:tags r:id="rId1"/>
                </p:custDataLst>
              </p:nvPr>
            </p:nvSpPr>
            <p:spPr bwMode="gray">
              <a:xfrm>
                <a:off x="1282" y="2115"/>
                <a:ext cx="1814" cy="181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06" name="_s1036"/>
              <p:cNvSpPr>
                <a:spLocks noChangeArrowheads="1" noTextEdit="1"/>
              </p:cNvSpPr>
              <p:nvPr>
                <p:custDataLst>
                  <p:tags r:id="rId2"/>
                </p:custDataLst>
              </p:nvPr>
            </p:nvSpPr>
            <p:spPr bwMode="gray">
              <a:xfrm>
                <a:off x="671" y="1503"/>
                <a:ext cx="1814" cy="181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07" name="_s1028"/>
              <p:cNvSpPr>
                <a:spLocks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288" y="890"/>
                <a:ext cx="1814" cy="181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 algn="ctr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08" name="_s1030"/>
              <p:cNvSpPr>
                <a:spLocks noChangeArrowheads="1" noTextEdit="1"/>
              </p:cNvSpPr>
              <p:nvPr>
                <p:custDataLst>
                  <p:tags r:id="rId4"/>
                </p:custDataLst>
              </p:nvPr>
            </p:nvSpPr>
            <p:spPr bwMode="gray">
              <a:xfrm>
                <a:off x="1896" y="1503"/>
                <a:ext cx="1814" cy="181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109" name="Group 10"/>
              <p:cNvGrpSpPr>
                <a:grpSpLocks/>
              </p:cNvGrpSpPr>
              <p:nvPr/>
            </p:nvGrpSpPr>
            <p:grpSpPr bwMode="auto">
              <a:xfrm>
                <a:off x="1283" y="1502"/>
                <a:ext cx="1815" cy="1815"/>
                <a:chOff x="1283" y="1502"/>
                <a:chExt cx="1815" cy="1815"/>
              </a:xfrm>
            </p:grpSpPr>
            <p:sp>
              <p:nvSpPr>
                <p:cNvPr id="128" name="Freeform 11"/>
                <p:cNvSpPr>
                  <a:spLocks/>
                </p:cNvSpPr>
                <p:nvPr/>
              </p:nvSpPr>
              <p:spPr bwMode="auto">
                <a:xfrm>
                  <a:off x="1283" y="1502"/>
                  <a:ext cx="907" cy="909"/>
                </a:xfrm>
                <a:custGeom>
                  <a:avLst/>
                  <a:gdLst>
                    <a:gd name="T0" fmla="*/ 36 w 907"/>
                    <a:gd name="T1" fmla="*/ 39 h 909"/>
                    <a:gd name="T2" fmla="*/ 17 w 907"/>
                    <a:gd name="T3" fmla="*/ 118 h 909"/>
                    <a:gd name="T4" fmla="*/ 1 w 907"/>
                    <a:gd name="T5" fmla="*/ 237 h 909"/>
                    <a:gd name="T6" fmla="*/ 0 w 907"/>
                    <a:gd name="T7" fmla="*/ 343 h 909"/>
                    <a:gd name="T8" fmla="*/ 17 w 907"/>
                    <a:gd name="T9" fmla="*/ 482 h 909"/>
                    <a:gd name="T10" fmla="*/ 48 w 907"/>
                    <a:gd name="T11" fmla="*/ 592 h 909"/>
                    <a:gd name="T12" fmla="*/ 75 w 907"/>
                    <a:gd name="T13" fmla="*/ 654 h 909"/>
                    <a:gd name="T14" fmla="*/ 104 w 907"/>
                    <a:gd name="T15" fmla="*/ 715 h 909"/>
                    <a:gd name="T16" fmla="*/ 133 w 907"/>
                    <a:gd name="T17" fmla="*/ 764 h 909"/>
                    <a:gd name="T18" fmla="*/ 151 w 907"/>
                    <a:gd name="T19" fmla="*/ 796 h 909"/>
                    <a:gd name="T20" fmla="*/ 175 w 907"/>
                    <a:gd name="T21" fmla="*/ 827 h 909"/>
                    <a:gd name="T22" fmla="*/ 198 w 907"/>
                    <a:gd name="T23" fmla="*/ 863 h 909"/>
                    <a:gd name="T24" fmla="*/ 238 w 907"/>
                    <a:gd name="T25" fmla="*/ 909 h 909"/>
                    <a:gd name="T26" fmla="*/ 294 w 907"/>
                    <a:gd name="T27" fmla="*/ 853 h 909"/>
                    <a:gd name="T28" fmla="*/ 348 w 907"/>
                    <a:gd name="T29" fmla="*/ 808 h 909"/>
                    <a:gd name="T30" fmla="*/ 393 w 907"/>
                    <a:gd name="T31" fmla="*/ 774 h 909"/>
                    <a:gd name="T32" fmla="*/ 441 w 907"/>
                    <a:gd name="T33" fmla="*/ 742 h 909"/>
                    <a:gd name="T34" fmla="*/ 498 w 907"/>
                    <a:gd name="T35" fmla="*/ 712 h 909"/>
                    <a:gd name="T36" fmla="*/ 547 w 907"/>
                    <a:gd name="T37" fmla="*/ 687 h 909"/>
                    <a:gd name="T38" fmla="*/ 588 w 907"/>
                    <a:gd name="T39" fmla="*/ 670 h 909"/>
                    <a:gd name="T40" fmla="*/ 652 w 907"/>
                    <a:gd name="T41" fmla="*/ 649 h 909"/>
                    <a:gd name="T42" fmla="*/ 685 w 907"/>
                    <a:gd name="T43" fmla="*/ 549 h 909"/>
                    <a:gd name="T44" fmla="*/ 723 w 907"/>
                    <a:gd name="T45" fmla="*/ 471 h 909"/>
                    <a:gd name="T46" fmla="*/ 756 w 907"/>
                    <a:gd name="T47" fmla="*/ 418 h 909"/>
                    <a:gd name="T48" fmla="*/ 822 w 907"/>
                    <a:gd name="T49" fmla="*/ 328 h 909"/>
                    <a:gd name="T50" fmla="*/ 907 w 907"/>
                    <a:gd name="T51" fmla="*/ 237 h 909"/>
                    <a:gd name="T52" fmla="*/ 855 w 907"/>
                    <a:gd name="T53" fmla="*/ 195 h 909"/>
                    <a:gd name="T54" fmla="*/ 795 w 907"/>
                    <a:gd name="T55" fmla="*/ 151 h 909"/>
                    <a:gd name="T56" fmla="*/ 742 w 907"/>
                    <a:gd name="T57" fmla="*/ 120 h 909"/>
                    <a:gd name="T58" fmla="*/ 697 w 907"/>
                    <a:gd name="T59" fmla="*/ 93 h 909"/>
                    <a:gd name="T60" fmla="*/ 648 w 907"/>
                    <a:gd name="T61" fmla="*/ 72 h 909"/>
                    <a:gd name="T62" fmla="*/ 574 w 907"/>
                    <a:gd name="T63" fmla="*/ 43 h 909"/>
                    <a:gd name="T64" fmla="*/ 499 w 907"/>
                    <a:gd name="T65" fmla="*/ 24 h 909"/>
                    <a:gd name="T66" fmla="*/ 439 w 907"/>
                    <a:gd name="T67" fmla="*/ 12 h 909"/>
                    <a:gd name="T68" fmla="*/ 367 w 907"/>
                    <a:gd name="T69" fmla="*/ 4 h 909"/>
                    <a:gd name="T70" fmla="*/ 301 w 907"/>
                    <a:gd name="T71" fmla="*/ 0 h 909"/>
                    <a:gd name="T72" fmla="*/ 226 w 907"/>
                    <a:gd name="T73" fmla="*/ 3 h 909"/>
                    <a:gd name="T74" fmla="*/ 129 w 907"/>
                    <a:gd name="T75" fmla="*/ 16 h 909"/>
                    <a:gd name="T76" fmla="*/ 36 w 907"/>
                    <a:gd name="T77" fmla="*/ 39 h 90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07"/>
                    <a:gd name="T118" fmla="*/ 0 h 909"/>
                    <a:gd name="T119" fmla="*/ 907 w 907"/>
                    <a:gd name="T120" fmla="*/ 909 h 909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07" h="909">
                      <a:moveTo>
                        <a:pt x="36" y="39"/>
                      </a:moveTo>
                      <a:lnTo>
                        <a:pt x="17" y="118"/>
                      </a:lnTo>
                      <a:lnTo>
                        <a:pt x="1" y="237"/>
                      </a:lnTo>
                      <a:lnTo>
                        <a:pt x="0" y="343"/>
                      </a:lnTo>
                      <a:lnTo>
                        <a:pt x="17" y="482"/>
                      </a:lnTo>
                      <a:lnTo>
                        <a:pt x="48" y="592"/>
                      </a:lnTo>
                      <a:lnTo>
                        <a:pt x="75" y="654"/>
                      </a:lnTo>
                      <a:lnTo>
                        <a:pt x="104" y="715"/>
                      </a:lnTo>
                      <a:lnTo>
                        <a:pt x="133" y="764"/>
                      </a:lnTo>
                      <a:lnTo>
                        <a:pt x="151" y="796"/>
                      </a:lnTo>
                      <a:lnTo>
                        <a:pt x="175" y="827"/>
                      </a:lnTo>
                      <a:lnTo>
                        <a:pt x="198" y="863"/>
                      </a:lnTo>
                      <a:lnTo>
                        <a:pt x="238" y="909"/>
                      </a:lnTo>
                      <a:lnTo>
                        <a:pt x="294" y="853"/>
                      </a:lnTo>
                      <a:lnTo>
                        <a:pt x="348" y="808"/>
                      </a:lnTo>
                      <a:lnTo>
                        <a:pt x="393" y="774"/>
                      </a:lnTo>
                      <a:lnTo>
                        <a:pt x="441" y="742"/>
                      </a:lnTo>
                      <a:lnTo>
                        <a:pt x="498" y="712"/>
                      </a:lnTo>
                      <a:lnTo>
                        <a:pt x="547" y="687"/>
                      </a:lnTo>
                      <a:lnTo>
                        <a:pt x="588" y="670"/>
                      </a:lnTo>
                      <a:lnTo>
                        <a:pt x="652" y="649"/>
                      </a:lnTo>
                      <a:lnTo>
                        <a:pt x="685" y="549"/>
                      </a:lnTo>
                      <a:lnTo>
                        <a:pt x="723" y="471"/>
                      </a:lnTo>
                      <a:lnTo>
                        <a:pt x="756" y="418"/>
                      </a:lnTo>
                      <a:lnTo>
                        <a:pt x="822" y="328"/>
                      </a:lnTo>
                      <a:lnTo>
                        <a:pt x="907" y="237"/>
                      </a:lnTo>
                      <a:lnTo>
                        <a:pt x="855" y="195"/>
                      </a:lnTo>
                      <a:lnTo>
                        <a:pt x="795" y="151"/>
                      </a:lnTo>
                      <a:lnTo>
                        <a:pt x="742" y="120"/>
                      </a:lnTo>
                      <a:lnTo>
                        <a:pt x="697" y="93"/>
                      </a:lnTo>
                      <a:lnTo>
                        <a:pt x="648" y="72"/>
                      </a:lnTo>
                      <a:lnTo>
                        <a:pt x="574" y="43"/>
                      </a:lnTo>
                      <a:lnTo>
                        <a:pt x="499" y="24"/>
                      </a:lnTo>
                      <a:lnTo>
                        <a:pt x="439" y="12"/>
                      </a:lnTo>
                      <a:lnTo>
                        <a:pt x="367" y="4"/>
                      </a:lnTo>
                      <a:lnTo>
                        <a:pt x="301" y="0"/>
                      </a:lnTo>
                      <a:lnTo>
                        <a:pt x="226" y="3"/>
                      </a:lnTo>
                      <a:lnTo>
                        <a:pt x="129" y="16"/>
                      </a:lnTo>
                      <a:lnTo>
                        <a:pt x="36" y="39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0" tIns="0" rIns="0" bIns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129" name="Freeform 12"/>
                <p:cNvSpPr>
                  <a:spLocks/>
                </p:cNvSpPr>
                <p:nvPr/>
              </p:nvSpPr>
              <p:spPr bwMode="auto">
                <a:xfrm flipH="1">
                  <a:off x="2191" y="1502"/>
                  <a:ext cx="907" cy="909"/>
                </a:xfrm>
                <a:custGeom>
                  <a:avLst/>
                  <a:gdLst>
                    <a:gd name="T0" fmla="*/ 36 w 907"/>
                    <a:gd name="T1" fmla="*/ 39 h 909"/>
                    <a:gd name="T2" fmla="*/ 17 w 907"/>
                    <a:gd name="T3" fmla="*/ 118 h 909"/>
                    <a:gd name="T4" fmla="*/ 1 w 907"/>
                    <a:gd name="T5" fmla="*/ 237 h 909"/>
                    <a:gd name="T6" fmla="*/ 0 w 907"/>
                    <a:gd name="T7" fmla="*/ 343 h 909"/>
                    <a:gd name="T8" fmla="*/ 17 w 907"/>
                    <a:gd name="T9" fmla="*/ 482 h 909"/>
                    <a:gd name="T10" fmla="*/ 48 w 907"/>
                    <a:gd name="T11" fmla="*/ 592 h 909"/>
                    <a:gd name="T12" fmla="*/ 75 w 907"/>
                    <a:gd name="T13" fmla="*/ 654 h 909"/>
                    <a:gd name="T14" fmla="*/ 104 w 907"/>
                    <a:gd name="T15" fmla="*/ 715 h 909"/>
                    <a:gd name="T16" fmla="*/ 133 w 907"/>
                    <a:gd name="T17" fmla="*/ 764 h 909"/>
                    <a:gd name="T18" fmla="*/ 151 w 907"/>
                    <a:gd name="T19" fmla="*/ 796 h 909"/>
                    <a:gd name="T20" fmla="*/ 175 w 907"/>
                    <a:gd name="T21" fmla="*/ 827 h 909"/>
                    <a:gd name="T22" fmla="*/ 198 w 907"/>
                    <a:gd name="T23" fmla="*/ 863 h 909"/>
                    <a:gd name="T24" fmla="*/ 238 w 907"/>
                    <a:gd name="T25" fmla="*/ 909 h 909"/>
                    <a:gd name="T26" fmla="*/ 294 w 907"/>
                    <a:gd name="T27" fmla="*/ 853 h 909"/>
                    <a:gd name="T28" fmla="*/ 348 w 907"/>
                    <a:gd name="T29" fmla="*/ 808 h 909"/>
                    <a:gd name="T30" fmla="*/ 393 w 907"/>
                    <a:gd name="T31" fmla="*/ 774 h 909"/>
                    <a:gd name="T32" fmla="*/ 441 w 907"/>
                    <a:gd name="T33" fmla="*/ 742 h 909"/>
                    <a:gd name="T34" fmla="*/ 498 w 907"/>
                    <a:gd name="T35" fmla="*/ 712 h 909"/>
                    <a:gd name="T36" fmla="*/ 547 w 907"/>
                    <a:gd name="T37" fmla="*/ 687 h 909"/>
                    <a:gd name="T38" fmla="*/ 588 w 907"/>
                    <a:gd name="T39" fmla="*/ 670 h 909"/>
                    <a:gd name="T40" fmla="*/ 652 w 907"/>
                    <a:gd name="T41" fmla="*/ 649 h 909"/>
                    <a:gd name="T42" fmla="*/ 685 w 907"/>
                    <a:gd name="T43" fmla="*/ 549 h 909"/>
                    <a:gd name="T44" fmla="*/ 723 w 907"/>
                    <a:gd name="T45" fmla="*/ 471 h 909"/>
                    <a:gd name="T46" fmla="*/ 756 w 907"/>
                    <a:gd name="T47" fmla="*/ 418 h 909"/>
                    <a:gd name="T48" fmla="*/ 822 w 907"/>
                    <a:gd name="T49" fmla="*/ 328 h 909"/>
                    <a:gd name="T50" fmla="*/ 907 w 907"/>
                    <a:gd name="T51" fmla="*/ 237 h 909"/>
                    <a:gd name="T52" fmla="*/ 855 w 907"/>
                    <a:gd name="T53" fmla="*/ 195 h 909"/>
                    <a:gd name="T54" fmla="*/ 795 w 907"/>
                    <a:gd name="T55" fmla="*/ 151 h 909"/>
                    <a:gd name="T56" fmla="*/ 742 w 907"/>
                    <a:gd name="T57" fmla="*/ 120 h 909"/>
                    <a:gd name="T58" fmla="*/ 697 w 907"/>
                    <a:gd name="T59" fmla="*/ 93 h 909"/>
                    <a:gd name="T60" fmla="*/ 648 w 907"/>
                    <a:gd name="T61" fmla="*/ 72 h 909"/>
                    <a:gd name="T62" fmla="*/ 574 w 907"/>
                    <a:gd name="T63" fmla="*/ 43 h 909"/>
                    <a:gd name="T64" fmla="*/ 499 w 907"/>
                    <a:gd name="T65" fmla="*/ 24 h 909"/>
                    <a:gd name="T66" fmla="*/ 439 w 907"/>
                    <a:gd name="T67" fmla="*/ 12 h 909"/>
                    <a:gd name="T68" fmla="*/ 367 w 907"/>
                    <a:gd name="T69" fmla="*/ 4 h 909"/>
                    <a:gd name="T70" fmla="*/ 301 w 907"/>
                    <a:gd name="T71" fmla="*/ 0 h 909"/>
                    <a:gd name="T72" fmla="*/ 226 w 907"/>
                    <a:gd name="T73" fmla="*/ 3 h 909"/>
                    <a:gd name="T74" fmla="*/ 129 w 907"/>
                    <a:gd name="T75" fmla="*/ 16 h 909"/>
                    <a:gd name="T76" fmla="*/ 36 w 907"/>
                    <a:gd name="T77" fmla="*/ 39 h 90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07"/>
                    <a:gd name="T118" fmla="*/ 0 h 909"/>
                    <a:gd name="T119" fmla="*/ 907 w 907"/>
                    <a:gd name="T120" fmla="*/ 909 h 909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07" h="909">
                      <a:moveTo>
                        <a:pt x="36" y="39"/>
                      </a:moveTo>
                      <a:lnTo>
                        <a:pt x="17" y="118"/>
                      </a:lnTo>
                      <a:lnTo>
                        <a:pt x="1" y="237"/>
                      </a:lnTo>
                      <a:lnTo>
                        <a:pt x="0" y="343"/>
                      </a:lnTo>
                      <a:lnTo>
                        <a:pt x="17" y="482"/>
                      </a:lnTo>
                      <a:lnTo>
                        <a:pt x="48" y="592"/>
                      </a:lnTo>
                      <a:lnTo>
                        <a:pt x="75" y="654"/>
                      </a:lnTo>
                      <a:lnTo>
                        <a:pt x="104" y="715"/>
                      </a:lnTo>
                      <a:lnTo>
                        <a:pt x="133" y="764"/>
                      </a:lnTo>
                      <a:lnTo>
                        <a:pt x="151" y="796"/>
                      </a:lnTo>
                      <a:lnTo>
                        <a:pt x="175" y="827"/>
                      </a:lnTo>
                      <a:lnTo>
                        <a:pt x="198" y="863"/>
                      </a:lnTo>
                      <a:lnTo>
                        <a:pt x="238" y="909"/>
                      </a:lnTo>
                      <a:lnTo>
                        <a:pt x="294" y="853"/>
                      </a:lnTo>
                      <a:lnTo>
                        <a:pt x="348" y="808"/>
                      </a:lnTo>
                      <a:lnTo>
                        <a:pt x="393" y="774"/>
                      </a:lnTo>
                      <a:lnTo>
                        <a:pt x="441" y="742"/>
                      </a:lnTo>
                      <a:lnTo>
                        <a:pt x="498" y="712"/>
                      </a:lnTo>
                      <a:lnTo>
                        <a:pt x="547" y="687"/>
                      </a:lnTo>
                      <a:lnTo>
                        <a:pt x="588" y="670"/>
                      </a:lnTo>
                      <a:lnTo>
                        <a:pt x="652" y="649"/>
                      </a:lnTo>
                      <a:lnTo>
                        <a:pt x="685" y="549"/>
                      </a:lnTo>
                      <a:lnTo>
                        <a:pt x="723" y="471"/>
                      </a:lnTo>
                      <a:lnTo>
                        <a:pt x="756" y="418"/>
                      </a:lnTo>
                      <a:lnTo>
                        <a:pt x="822" y="328"/>
                      </a:lnTo>
                      <a:lnTo>
                        <a:pt x="907" y="237"/>
                      </a:lnTo>
                      <a:lnTo>
                        <a:pt x="855" y="195"/>
                      </a:lnTo>
                      <a:lnTo>
                        <a:pt x="795" y="151"/>
                      </a:lnTo>
                      <a:lnTo>
                        <a:pt x="742" y="120"/>
                      </a:lnTo>
                      <a:lnTo>
                        <a:pt x="697" y="93"/>
                      </a:lnTo>
                      <a:lnTo>
                        <a:pt x="648" y="72"/>
                      </a:lnTo>
                      <a:lnTo>
                        <a:pt x="574" y="43"/>
                      </a:lnTo>
                      <a:lnTo>
                        <a:pt x="499" y="24"/>
                      </a:lnTo>
                      <a:lnTo>
                        <a:pt x="439" y="12"/>
                      </a:lnTo>
                      <a:lnTo>
                        <a:pt x="367" y="4"/>
                      </a:lnTo>
                      <a:lnTo>
                        <a:pt x="301" y="0"/>
                      </a:lnTo>
                      <a:lnTo>
                        <a:pt x="226" y="3"/>
                      </a:lnTo>
                      <a:lnTo>
                        <a:pt x="129" y="16"/>
                      </a:lnTo>
                      <a:lnTo>
                        <a:pt x="36" y="39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0" tIns="0" rIns="0" bIns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130" name="Freeform 13"/>
                <p:cNvSpPr>
                  <a:spLocks/>
                </p:cNvSpPr>
                <p:nvPr/>
              </p:nvSpPr>
              <p:spPr bwMode="auto">
                <a:xfrm flipV="1">
                  <a:off x="1283" y="2408"/>
                  <a:ext cx="907" cy="909"/>
                </a:xfrm>
                <a:custGeom>
                  <a:avLst/>
                  <a:gdLst>
                    <a:gd name="T0" fmla="*/ 36 w 907"/>
                    <a:gd name="T1" fmla="*/ 39 h 909"/>
                    <a:gd name="T2" fmla="*/ 17 w 907"/>
                    <a:gd name="T3" fmla="*/ 118 h 909"/>
                    <a:gd name="T4" fmla="*/ 1 w 907"/>
                    <a:gd name="T5" fmla="*/ 237 h 909"/>
                    <a:gd name="T6" fmla="*/ 0 w 907"/>
                    <a:gd name="T7" fmla="*/ 343 h 909"/>
                    <a:gd name="T8" fmla="*/ 17 w 907"/>
                    <a:gd name="T9" fmla="*/ 482 h 909"/>
                    <a:gd name="T10" fmla="*/ 48 w 907"/>
                    <a:gd name="T11" fmla="*/ 592 h 909"/>
                    <a:gd name="T12" fmla="*/ 75 w 907"/>
                    <a:gd name="T13" fmla="*/ 654 h 909"/>
                    <a:gd name="T14" fmla="*/ 104 w 907"/>
                    <a:gd name="T15" fmla="*/ 715 h 909"/>
                    <a:gd name="T16" fmla="*/ 133 w 907"/>
                    <a:gd name="T17" fmla="*/ 764 h 909"/>
                    <a:gd name="T18" fmla="*/ 151 w 907"/>
                    <a:gd name="T19" fmla="*/ 796 h 909"/>
                    <a:gd name="T20" fmla="*/ 175 w 907"/>
                    <a:gd name="T21" fmla="*/ 827 h 909"/>
                    <a:gd name="T22" fmla="*/ 198 w 907"/>
                    <a:gd name="T23" fmla="*/ 863 h 909"/>
                    <a:gd name="T24" fmla="*/ 238 w 907"/>
                    <a:gd name="T25" fmla="*/ 909 h 909"/>
                    <a:gd name="T26" fmla="*/ 294 w 907"/>
                    <a:gd name="T27" fmla="*/ 853 h 909"/>
                    <a:gd name="T28" fmla="*/ 348 w 907"/>
                    <a:gd name="T29" fmla="*/ 808 h 909"/>
                    <a:gd name="T30" fmla="*/ 393 w 907"/>
                    <a:gd name="T31" fmla="*/ 774 h 909"/>
                    <a:gd name="T32" fmla="*/ 441 w 907"/>
                    <a:gd name="T33" fmla="*/ 742 h 909"/>
                    <a:gd name="T34" fmla="*/ 498 w 907"/>
                    <a:gd name="T35" fmla="*/ 712 h 909"/>
                    <a:gd name="T36" fmla="*/ 547 w 907"/>
                    <a:gd name="T37" fmla="*/ 687 h 909"/>
                    <a:gd name="T38" fmla="*/ 588 w 907"/>
                    <a:gd name="T39" fmla="*/ 670 h 909"/>
                    <a:gd name="T40" fmla="*/ 652 w 907"/>
                    <a:gd name="T41" fmla="*/ 649 h 909"/>
                    <a:gd name="T42" fmla="*/ 685 w 907"/>
                    <a:gd name="T43" fmla="*/ 549 h 909"/>
                    <a:gd name="T44" fmla="*/ 723 w 907"/>
                    <a:gd name="T45" fmla="*/ 471 h 909"/>
                    <a:gd name="T46" fmla="*/ 756 w 907"/>
                    <a:gd name="T47" fmla="*/ 418 h 909"/>
                    <a:gd name="T48" fmla="*/ 822 w 907"/>
                    <a:gd name="T49" fmla="*/ 328 h 909"/>
                    <a:gd name="T50" fmla="*/ 907 w 907"/>
                    <a:gd name="T51" fmla="*/ 237 h 909"/>
                    <a:gd name="T52" fmla="*/ 855 w 907"/>
                    <a:gd name="T53" fmla="*/ 195 h 909"/>
                    <a:gd name="T54" fmla="*/ 795 w 907"/>
                    <a:gd name="T55" fmla="*/ 151 h 909"/>
                    <a:gd name="T56" fmla="*/ 742 w 907"/>
                    <a:gd name="T57" fmla="*/ 120 h 909"/>
                    <a:gd name="T58" fmla="*/ 697 w 907"/>
                    <a:gd name="T59" fmla="*/ 93 h 909"/>
                    <a:gd name="T60" fmla="*/ 648 w 907"/>
                    <a:gd name="T61" fmla="*/ 72 h 909"/>
                    <a:gd name="T62" fmla="*/ 574 w 907"/>
                    <a:gd name="T63" fmla="*/ 43 h 909"/>
                    <a:gd name="T64" fmla="*/ 499 w 907"/>
                    <a:gd name="T65" fmla="*/ 24 h 909"/>
                    <a:gd name="T66" fmla="*/ 439 w 907"/>
                    <a:gd name="T67" fmla="*/ 12 h 909"/>
                    <a:gd name="T68" fmla="*/ 367 w 907"/>
                    <a:gd name="T69" fmla="*/ 4 h 909"/>
                    <a:gd name="T70" fmla="*/ 301 w 907"/>
                    <a:gd name="T71" fmla="*/ 0 h 909"/>
                    <a:gd name="T72" fmla="*/ 226 w 907"/>
                    <a:gd name="T73" fmla="*/ 3 h 909"/>
                    <a:gd name="T74" fmla="*/ 129 w 907"/>
                    <a:gd name="T75" fmla="*/ 16 h 909"/>
                    <a:gd name="T76" fmla="*/ 36 w 907"/>
                    <a:gd name="T77" fmla="*/ 39 h 90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07"/>
                    <a:gd name="T118" fmla="*/ 0 h 909"/>
                    <a:gd name="T119" fmla="*/ 907 w 907"/>
                    <a:gd name="T120" fmla="*/ 909 h 909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07" h="909">
                      <a:moveTo>
                        <a:pt x="36" y="39"/>
                      </a:moveTo>
                      <a:lnTo>
                        <a:pt x="17" y="118"/>
                      </a:lnTo>
                      <a:lnTo>
                        <a:pt x="1" y="237"/>
                      </a:lnTo>
                      <a:lnTo>
                        <a:pt x="0" y="343"/>
                      </a:lnTo>
                      <a:lnTo>
                        <a:pt x="17" y="482"/>
                      </a:lnTo>
                      <a:lnTo>
                        <a:pt x="48" y="592"/>
                      </a:lnTo>
                      <a:lnTo>
                        <a:pt x="75" y="654"/>
                      </a:lnTo>
                      <a:lnTo>
                        <a:pt x="104" y="715"/>
                      </a:lnTo>
                      <a:lnTo>
                        <a:pt x="133" y="764"/>
                      </a:lnTo>
                      <a:lnTo>
                        <a:pt x="151" y="796"/>
                      </a:lnTo>
                      <a:lnTo>
                        <a:pt x="175" y="827"/>
                      </a:lnTo>
                      <a:lnTo>
                        <a:pt x="198" y="863"/>
                      </a:lnTo>
                      <a:lnTo>
                        <a:pt x="238" y="909"/>
                      </a:lnTo>
                      <a:lnTo>
                        <a:pt x="294" y="853"/>
                      </a:lnTo>
                      <a:lnTo>
                        <a:pt x="348" y="808"/>
                      </a:lnTo>
                      <a:lnTo>
                        <a:pt x="393" y="774"/>
                      </a:lnTo>
                      <a:lnTo>
                        <a:pt x="441" y="742"/>
                      </a:lnTo>
                      <a:lnTo>
                        <a:pt x="498" y="712"/>
                      </a:lnTo>
                      <a:lnTo>
                        <a:pt x="547" y="687"/>
                      </a:lnTo>
                      <a:lnTo>
                        <a:pt x="588" y="670"/>
                      </a:lnTo>
                      <a:lnTo>
                        <a:pt x="652" y="649"/>
                      </a:lnTo>
                      <a:lnTo>
                        <a:pt x="685" y="549"/>
                      </a:lnTo>
                      <a:lnTo>
                        <a:pt x="723" y="471"/>
                      </a:lnTo>
                      <a:lnTo>
                        <a:pt x="756" y="418"/>
                      </a:lnTo>
                      <a:lnTo>
                        <a:pt x="822" y="328"/>
                      </a:lnTo>
                      <a:lnTo>
                        <a:pt x="907" y="237"/>
                      </a:lnTo>
                      <a:lnTo>
                        <a:pt x="855" y="195"/>
                      </a:lnTo>
                      <a:lnTo>
                        <a:pt x="795" y="151"/>
                      </a:lnTo>
                      <a:lnTo>
                        <a:pt x="742" y="120"/>
                      </a:lnTo>
                      <a:lnTo>
                        <a:pt x="697" y="93"/>
                      </a:lnTo>
                      <a:lnTo>
                        <a:pt x="648" y="72"/>
                      </a:lnTo>
                      <a:lnTo>
                        <a:pt x="574" y="43"/>
                      </a:lnTo>
                      <a:lnTo>
                        <a:pt x="499" y="24"/>
                      </a:lnTo>
                      <a:lnTo>
                        <a:pt x="439" y="12"/>
                      </a:lnTo>
                      <a:lnTo>
                        <a:pt x="367" y="4"/>
                      </a:lnTo>
                      <a:lnTo>
                        <a:pt x="301" y="0"/>
                      </a:lnTo>
                      <a:lnTo>
                        <a:pt x="226" y="3"/>
                      </a:lnTo>
                      <a:lnTo>
                        <a:pt x="129" y="16"/>
                      </a:lnTo>
                      <a:lnTo>
                        <a:pt x="36" y="39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0" tIns="0" rIns="0" bIns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131" name="Freeform 14"/>
                <p:cNvSpPr>
                  <a:spLocks/>
                </p:cNvSpPr>
                <p:nvPr/>
              </p:nvSpPr>
              <p:spPr bwMode="auto">
                <a:xfrm flipH="1" flipV="1">
                  <a:off x="2191" y="2408"/>
                  <a:ext cx="907" cy="909"/>
                </a:xfrm>
                <a:custGeom>
                  <a:avLst/>
                  <a:gdLst>
                    <a:gd name="T0" fmla="*/ 36 w 907"/>
                    <a:gd name="T1" fmla="*/ 39 h 909"/>
                    <a:gd name="T2" fmla="*/ 17 w 907"/>
                    <a:gd name="T3" fmla="*/ 118 h 909"/>
                    <a:gd name="T4" fmla="*/ 1 w 907"/>
                    <a:gd name="T5" fmla="*/ 237 h 909"/>
                    <a:gd name="T6" fmla="*/ 0 w 907"/>
                    <a:gd name="T7" fmla="*/ 343 h 909"/>
                    <a:gd name="T8" fmla="*/ 17 w 907"/>
                    <a:gd name="T9" fmla="*/ 482 h 909"/>
                    <a:gd name="T10" fmla="*/ 48 w 907"/>
                    <a:gd name="T11" fmla="*/ 592 h 909"/>
                    <a:gd name="T12" fmla="*/ 75 w 907"/>
                    <a:gd name="T13" fmla="*/ 654 h 909"/>
                    <a:gd name="T14" fmla="*/ 104 w 907"/>
                    <a:gd name="T15" fmla="*/ 715 h 909"/>
                    <a:gd name="T16" fmla="*/ 133 w 907"/>
                    <a:gd name="T17" fmla="*/ 764 h 909"/>
                    <a:gd name="T18" fmla="*/ 151 w 907"/>
                    <a:gd name="T19" fmla="*/ 796 h 909"/>
                    <a:gd name="T20" fmla="*/ 175 w 907"/>
                    <a:gd name="T21" fmla="*/ 827 h 909"/>
                    <a:gd name="T22" fmla="*/ 198 w 907"/>
                    <a:gd name="T23" fmla="*/ 863 h 909"/>
                    <a:gd name="T24" fmla="*/ 238 w 907"/>
                    <a:gd name="T25" fmla="*/ 909 h 909"/>
                    <a:gd name="T26" fmla="*/ 294 w 907"/>
                    <a:gd name="T27" fmla="*/ 853 h 909"/>
                    <a:gd name="T28" fmla="*/ 348 w 907"/>
                    <a:gd name="T29" fmla="*/ 808 h 909"/>
                    <a:gd name="T30" fmla="*/ 393 w 907"/>
                    <a:gd name="T31" fmla="*/ 774 h 909"/>
                    <a:gd name="T32" fmla="*/ 441 w 907"/>
                    <a:gd name="T33" fmla="*/ 742 h 909"/>
                    <a:gd name="T34" fmla="*/ 498 w 907"/>
                    <a:gd name="T35" fmla="*/ 712 h 909"/>
                    <a:gd name="T36" fmla="*/ 547 w 907"/>
                    <a:gd name="T37" fmla="*/ 687 h 909"/>
                    <a:gd name="T38" fmla="*/ 588 w 907"/>
                    <a:gd name="T39" fmla="*/ 670 h 909"/>
                    <a:gd name="T40" fmla="*/ 652 w 907"/>
                    <a:gd name="T41" fmla="*/ 649 h 909"/>
                    <a:gd name="T42" fmla="*/ 685 w 907"/>
                    <a:gd name="T43" fmla="*/ 549 h 909"/>
                    <a:gd name="T44" fmla="*/ 723 w 907"/>
                    <a:gd name="T45" fmla="*/ 471 h 909"/>
                    <a:gd name="T46" fmla="*/ 756 w 907"/>
                    <a:gd name="T47" fmla="*/ 418 h 909"/>
                    <a:gd name="T48" fmla="*/ 822 w 907"/>
                    <a:gd name="T49" fmla="*/ 328 h 909"/>
                    <a:gd name="T50" fmla="*/ 907 w 907"/>
                    <a:gd name="T51" fmla="*/ 237 h 909"/>
                    <a:gd name="T52" fmla="*/ 855 w 907"/>
                    <a:gd name="T53" fmla="*/ 195 h 909"/>
                    <a:gd name="T54" fmla="*/ 795 w 907"/>
                    <a:gd name="T55" fmla="*/ 151 h 909"/>
                    <a:gd name="T56" fmla="*/ 742 w 907"/>
                    <a:gd name="T57" fmla="*/ 120 h 909"/>
                    <a:gd name="T58" fmla="*/ 697 w 907"/>
                    <a:gd name="T59" fmla="*/ 93 h 909"/>
                    <a:gd name="T60" fmla="*/ 648 w 907"/>
                    <a:gd name="T61" fmla="*/ 72 h 909"/>
                    <a:gd name="T62" fmla="*/ 574 w 907"/>
                    <a:gd name="T63" fmla="*/ 43 h 909"/>
                    <a:gd name="T64" fmla="*/ 499 w 907"/>
                    <a:gd name="T65" fmla="*/ 24 h 909"/>
                    <a:gd name="T66" fmla="*/ 439 w 907"/>
                    <a:gd name="T67" fmla="*/ 12 h 909"/>
                    <a:gd name="T68" fmla="*/ 367 w 907"/>
                    <a:gd name="T69" fmla="*/ 4 h 909"/>
                    <a:gd name="T70" fmla="*/ 301 w 907"/>
                    <a:gd name="T71" fmla="*/ 0 h 909"/>
                    <a:gd name="T72" fmla="*/ 226 w 907"/>
                    <a:gd name="T73" fmla="*/ 3 h 909"/>
                    <a:gd name="T74" fmla="*/ 129 w 907"/>
                    <a:gd name="T75" fmla="*/ 16 h 909"/>
                    <a:gd name="T76" fmla="*/ 36 w 907"/>
                    <a:gd name="T77" fmla="*/ 39 h 90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07"/>
                    <a:gd name="T118" fmla="*/ 0 h 909"/>
                    <a:gd name="T119" fmla="*/ 907 w 907"/>
                    <a:gd name="T120" fmla="*/ 909 h 909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07" h="909">
                      <a:moveTo>
                        <a:pt x="36" y="39"/>
                      </a:moveTo>
                      <a:lnTo>
                        <a:pt x="17" y="118"/>
                      </a:lnTo>
                      <a:lnTo>
                        <a:pt x="1" y="237"/>
                      </a:lnTo>
                      <a:lnTo>
                        <a:pt x="0" y="343"/>
                      </a:lnTo>
                      <a:lnTo>
                        <a:pt x="17" y="482"/>
                      </a:lnTo>
                      <a:lnTo>
                        <a:pt x="48" y="592"/>
                      </a:lnTo>
                      <a:lnTo>
                        <a:pt x="75" y="654"/>
                      </a:lnTo>
                      <a:lnTo>
                        <a:pt x="104" y="715"/>
                      </a:lnTo>
                      <a:lnTo>
                        <a:pt x="133" y="764"/>
                      </a:lnTo>
                      <a:lnTo>
                        <a:pt x="151" y="796"/>
                      </a:lnTo>
                      <a:lnTo>
                        <a:pt x="175" y="827"/>
                      </a:lnTo>
                      <a:lnTo>
                        <a:pt x="198" y="863"/>
                      </a:lnTo>
                      <a:lnTo>
                        <a:pt x="238" y="909"/>
                      </a:lnTo>
                      <a:lnTo>
                        <a:pt x="294" y="853"/>
                      </a:lnTo>
                      <a:lnTo>
                        <a:pt x="348" y="808"/>
                      </a:lnTo>
                      <a:lnTo>
                        <a:pt x="393" y="774"/>
                      </a:lnTo>
                      <a:lnTo>
                        <a:pt x="441" y="742"/>
                      </a:lnTo>
                      <a:lnTo>
                        <a:pt x="498" y="712"/>
                      </a:lnTo>
                      <a:lnTo>
                        <a:pt x="547" y="687"/>
                      </a:lnTo>
                      <a:lnTo>
                        <a:pt x="588" y="670"/>
                      </a:lnTo>
                      <a:lnTo>
                        <a:pt x="652" y="649"/>
                      </a:lnTo>
                      <a:lnTo>
                        <a:pt x="685" y="549"/>
                      </a:lnTo>
                      <a:lnTo>
                        <a:pt x="723" y="471"/>
                      </a:lnTo>
                      <a:lnTo>
                        <a:pt x="756" y="418"/>
                      </a:lnTo>
                      <a:lnTo>
                        <a:pt x="822" y="328"/>
                      </a:lnTo>
                      <a:lnTo>
                        <a:pt x="907" y="237"/>
                      </a:lnTo>
                      <a:lnTo>
                        <a:pt x="855" y="195"/>
                      </a:lnTo>
                      <a:lnTo>
                        <a:pt x="795" y="151"/>
                      </a:lnTo>
                      <a:lnTo>
                        <a:pt x="742" y="120"/>
                      </a:lnTo>
                      <a:lnTo>
                        <a:pt x="697" y="93"/>
                      </a:lnTo>
                      <a:lnTo>
                        <a:pt x="648" y="72"/>
                      </a:lnTo>
                      <a:lnTo>
                        <a:pt x="574" y="43"/>
                      </a:lnTo>
                      <a:lnTo>
                        <a:pt x="499" y="24"/>
                      </a:lnTo>
                      <a:lnTo>
                        <a:pt x="439" y="12"/>
                      </a:lnTo>
                      <a:lnTo>
                        <a:pt x="367" y="4"/>
                      </a:lnTo>
                      <a:lnTo>
                        <a:pt x="301" y="0"/>
                      </a:lnTo>
                      <a:lnTo>
                        <a:pt x="226" y="3"/>
                      </a:lnTo>
                      <a:lnTo>
                        <a:pt x="129" y="16"/>
                      </a:lnTo>
                      <a:lnTo>
                        <a:pt x="36" y="39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0" tIns="0" rIns="0" bIns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</p:grpSp>
          <p:grpSp>
            <p:nvGrpSpPr>
              <p:cNvPr id="110" name="Group 15"/>
              <p:cNvGrpSpPr>
                <a:grpSpLocks/>
              </p:cNvGrpSpPr>
              <p:nvPr/>
            </p:nvGrpSpPr>
            <p:grpSpPr bwMode="auto">
              <a:xfrm>
                <a:off x="1522" y="1741"/>
                <a:ext cx="1338" cy="1338"/>
                <a:chOff x="1522" y="1741"/>
                <a:chExt cx="1338" cy="1338"/>
              </a:xfrm>
            </p:grpSpPr>
            <p:sp>
              <p:nvSpPr>
                <p:cNvPr id="123" name="Freeform 16"/>
                <p:cNvSpPr>
                  <a:spLocks/>
                </p:cNvSpPr>
                <p:nvPr/>
              </p:nvSpPr>
              <p:spPr bwMode="auto">
                <a:xfrm>
                  <a:off x="2446" y="2153"/>
                  <a:ext cx="414" cy="513"/>
                </a:xfrm>
                <a:custGeom>
                  <a:avLst/>
                  <a:gdLst>
                    <a:gd name="T0" fmla="*/ 2 w 414"/>
                    <a:gd name="T1" fmla="*/ 0 h 513"/>
                    <a:gd name="T2" fmla="*/ 84 w 414"/>
                    <a:gd name="T3" fmla="*/ 28 h 513"/>
                    <a:gd name="T4" fmla="*/ 159 w 414"/>
                    <a:gd name="T5" fmla="*/ 63 h 513"/>
                    <a:gd name="T6" fmla="*/ 242 w 414"/>
                    <a:gd name="T7" fmla="*/ 111 h 513"/>
                    <a:gd name="T8" fmla="*/ 309 w 414"/>
                    <a:gd name="T9" fmla="*/ 160 h 513"/>
                    <a:gd name="T10" fmla="*/ 354 w 414"/>
                    <a:gd name="T11" fmla="*/ 199 h 513"/>
                    <a:gd name="T12" fmla="*/ 404 w 414"/>
                    <a:gd name="T13" fmla="*/ 247 h 513"/>
                    <a:gd name="T14" fmla="*/ 414 w 414"/>
                    <a:gd name="T15" fmla="*/ 258 h 513"/>
                    <a:gd name="T16" fmla="*/ 375 w 414"/>
                    <a:gd name="T17" fmla="*/ 294 h 513"/>
                    <a:gd name="T18" fmla="*/ 325 w 414"/>
                    <a:gd name="T19" fmla="*/ 341 h 513"/>
                    <a:gd name="T20" fmla="*/ 288 w 414"/>
                    <a:gd name="T21" fmla="*/ 369 h 513"/>
                    <a:gd name="T22" fmla="*/ 256 w 414"/>
                    <a:gd name="T23" fmla="*/ 394 h 513"/>
                    <a:gd name="T24" fmla="*/ 211 w 414"/>
                    <a:gd name="T25" fmla="*/ 421 h 513"/>
                    <a:gd name="T26" fmla="*/ 167 w 414"/>
                    <a:gd name="T27" fmla="*/ 448 h 513"/>
                    <a:gd name="T28" fmla="*/ 124 w 414"/>
                    <a:gd name="T29" fmla="*/ 468 h 513"/>
                    <a:gd name="T30" fmla="*/ 56 w 414"/>
                    <a:gd name="T31" fmla="*/ 497 h 513"/>
                    <a:gd name="T32" fmla="*/ 0 w 414"/>
                    <a:gd name="T33" fmla="*/ 513 h 513"/>
                    <a:gd name="T34" fmla="*/ 14 w 414"/>
                    <a:gd name="T35" fmla="*/ 477 h 513"/>
                    <a:gd name="T36" fmla="*/ 25 w 414"/>
                    <a:gd name="T37" fmla="*/ 418 h 513"/>
                    <a:gd name="T38" fmla="*/ 32 w 414"/>
                    <a:gd name="T39" fmla="*/ 377 h 513"/>
                    <a:gd name="T40" fmla="*/ 37 w 414"/>
                    <a:gd name="T41" fmla="*/ 331 h 513"/>
                    <a:gd name="T42" fmla="*/ 39 w 414"/>
                    <a:gd name="T43" fmla="*/ 284 h 513"/>
                    <a:gd name="T44" fmla="*/ 40 w 414"/>
                    <a:gd name="T45" fmla="*/ 234 h 513"/>
                    <a:gd name="T46" fmla="*/ 37 w 414"/>
                    <a:gd name="T47" fmla="*/ 185 h 513"/>
                    <a:gd name="T48" fmla="*/ 33 w 414"/>
                    <a:gd name="T49" fmla="*/ 138 h 513"/>
                    <a:gd name="T50" fmla="*/ 25 w 414"/>
                    <a:gd name="T51" fmla="*/ 97 h 513"/>
                    <a:gd name="T52" fmla="*/ 16 w 414"/>
                    <a:gd name="T53" fmla="*/ 45 h 513"/>
                    <a:gd name="T54" fmla="*/ 2 w 414"/>
                    <a:gd name="T55" fmla="*/ 0 h 51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414"/>
                    <a:gd name="T85" fmla="*/ 0 h 513"/>
                    <a:gd name="T86" fmla="*/ 414 w 414"/>
                    <a:gd name="T87" fmla="*/ 513 h 51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414" h="513">
                      <a:moveTo>
                        <a:pt x="2" y="0"/>
                      </a:moveTo>
                      <a:lnTo>
                        <a:pt x="84" y="28"/>
                      </a:lnTo>
                      <a:lnTo>
                        <a:pt x="159" y="63"/>
                      </a:lnTo>
                      <a:lnTo>
                        <a:pt x="242" y="111"/>
                      </a:lnTo>
                      <a:lnTo>
                        <a:pt x="309" y="160"/>
                      </a:lnTo>
                      <a:lnTo>
                        <a:pt x="354" y="199"/>
                      </a:lnTo>
                      <a:lnTo>
                        <a:pt x="404" y="247"/>
                      </a:lnTo>
                      <a:lnTo>
                        <a:pt x="414" y="258"/>
                      </a:lnTo>
                      <a:lnTo>
                        <a:pt x="375" y="294"/>
                      </a:lnTo>
                      <a:lnTo>
                        <a:pt x="325" y="341"/>
                      </a:lnTo>
                      <a:lnTo>
                        <a:pt x="288" y="369"/>
                      </a:lnTo>
                      <a:lnTo>
                        <a:pt x="256" y="394"/>
                      </a:lnTo>
                      <a:lnTo>
                        <a:pt x="211" y="421"/>
                      </a:lnTo>
                      <a:lnTo>
                        <a:pt x="167" y="448"/>
                      </a:lnTo>
                      <a:lnTo>
                        <a:pt x="124" y="468"/>
                      </a:lnTo>
                      <a:lnTo>
                        <a:pt x="56" y="497"/>
                      </a:lnTo>
                      <a:lnTo>
                        <a:pt x="0" y="513"/>
                      </a:lnTo>
                      <a:lnTo>
                        <a:pt x="14" y="477"/>
                      </a:lnTo>
                      <a:lnTo>
                        <a:pt x="25" y="418"/>
                      </a:lnTo>
                      <a:lnTo>
                        <a:pt x="32" y="377"/>
                      </a:lnTo>
                      <a:lnTo>
                        <a:pt x="37" y="331"/>
                      </a:lnTo>
                      <a:lnTo>
                        <a:pt x="39" y="284"/>
                      </a:lnTo>
                      <a:lnTo>
                        <a:pt x="40" y="234"/>
                      </a:lnTo>
                      <a:lnTo>
                        <a:pt x="37" y="185"/>
                      </a:lnTo>
                      <a:lnTo>
                        <a:pt x="33" y="138"/>
                      </a:lnTo>
                      <a:lnTo>
                        <a:pt x="25" y="97"/>
                      </a:lnTo>
                      <a:lnTo>
                        <a:pt x="16" y="4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0" tIns="0" rIns="0" bIns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sp>
              <p:nvSpPr>
                <p:cNvPr id="124" name="Freeform 17"/>
                <p:cNvSpPr>
                  <a:spLocks/>
                </p:cNvSpPr>
                <p:nvPr/>
              </p:nvSpPr>
              <p:spPr bwMode="auto">
                <a:xfrm flipH="1">
                  <a:off x="1522" y="2153"/>
                  <a:ext cx="414" cy="513"/>
                </a:xfrm>
                <a:custGeom>
                  <a:avLst/>
                  <a:gdLst>
                    <a:gd name="T0" fmla="*/ 2 w 414"/>
                    <a:gd name="T1" fmla="*/ 0 h 513"/>
                    <a:gd name="T2" fmla="*/ 84 w 414"/>
                    <a:gd name="T3" fmla="*/ 28 h 513"/>
                    <a:gd name="T4" fmla="*/ 159 w 414"/>
                    <a:gd name="T5" fmla="*/ 63 h 513"/>
                    <a:gd name="T6" fmla="*/ 242 w 414"/>
                    <a:gd name="T7" fmla="*/ 111 h 513"/>
                    <a:gd name="T8" fmla="*/ 309 w 414"/>
                    <a:gd name="T9" fmla="*/ 160 h 513"/>
                    <a:gd name="T10" fmla="*/ 354 w 414"/>
                    <a:gd name="T11" fmla="*/ 199 h 513"/>
                    <a:gd name="T12" fmla="*/ 404 w 414"/>
                    <a:gd name="T13" fmla="*/ 247 h 513"/>
                    <a:gd name="T14" fmla="*/ 414 w 414"/>
                    <a:gd name="T15" fmla="*/ 258 h 513"/>
                    <a:gd name="T16" fmla="*/ 375 w 414"/>
                    <a:gd name="T17" fmla="*/ 294 h 513"/>
                    <a:gd name="T18" fmla="*/ 325 w 414"/>
                    <a:gd name="T19" fmla="*/ 341 h 513"/>
                    <a:gd name="T20" fmla="*/ 288 w 414"/>
                    <a:gd name="T21" fmla="*/ 369 h 513"/>
                    <a:gd name="T22" fmla="*/ 256 w 414"/>
                    <a:gd name="T23" fmla="*/ 394 h 513"/>
                    <a:gd name="T24" fmla="*/ 211 w 414"/>
                    <a:gd name="T25" fmla="*/ 421 h 513"/>
                    <a:gd name="T26" fmla="*/ 167 w 414"/>
                    <a:gd name="T27" fmla="*/ 448 h 513"/>
                    <a:gd name="T28" fmla="*/ 124 w 414"/>
                    <a:gd name="T29" fmla="*/ 468 h 513"/>
                    <a:gd name="T30" fmla="*/ 56 w 414"/>
                    <a:gd name="T31" fmla="*/ 497 h 513"/>
                    <a:gd name="T32" fmla="*/ 0 w 414"/>
                    <a:gd name="T33" fmla="*/ 513 h 513"/>
                    <a:gd name="T34" fmla="*/ 14 w 414"/>
                    <a:gd name="T35" fmla="*/ 477 h 513"/>
                    <a:gd name="T36" fmla="*/ 25 w 414"/>
                    <a:gd name="T37" fmla="*/ 418 h 513"/>
                    <a:gd name="T38" fmla="*/ 32 w 414"/>
                    <a:gd name="T39" fmla="*/ 377 h 513"/>
                    <a:gd name="T40" fmla="*/ 37 w 414"/>
                    <a:gd name="T41" fmla="*/ 331 h 513"/>
                    <a:gd name="T42" fmla="*/ 39 w 414"/>
                    <a:gd name="T43" fmla="*/ 284 h 513"/>
                    <a:gd name="T44" fmla="*/ 40 w 414"/>
                    <a:gd name="T45" fmla="*/ 234 h 513"/>
                    <a:gd name="T46" fmla="*/ 37 w 414"/>
                    <a:gd name="T47" fmla="*/ 185 h 513"/>
                    <a:gd name="T48" fmla="*/ 33 w 414"/>
                    <a:gd name="T49" fmla="*/ 138 h 513"/>
                    <a:gd name="T50" fmla="*/ 25 w 414"/>
                    <a:gd name="T51" fmla="*/ 97 h 513"/>
                    <a:gd name="T52" fmla="*/ 16 w 414"/>
                    <a:gd name="T53" fmla="*/ 45 h 513"/>
                    <a:gd name="T54" fmla="*/ 2 w 414"/>
                    <a:gd name="T55" fmla="*/ 0 h 51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414"/>
                    <a:gd name="T85" fmla="*/ 0 h 513"/>
                    <a:gd name="T86" fmla="*/ 414 w 414"/>
                    <a:gd name="T87" fmla="*/ 513 h 51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414" h="513">
                      <a:moveTo>
                        <a:pt x="2" y="0"/>
                      </a:moveTo>
                      <a:lnTo>
                        <a:pt x="84" y="28"/>
                      </a:lnTo>
                      <a:lnTo>
                        <a:pt x="159" y="63"/>
                      </a:lnTo>
                      <a:lnTo>
                        <a:pt x="242" y="111"/>
                      </a:lnTo>
                      <a:lnTo>
                        <a:pt x="309" y="160"/>
                      </a:lnTo>
                      <a:lnTo>
                        <a:pt x="354" y="199"/>
                      </a:lnTo>
                      <a:lnTo>
                        <a:pt x="404" y="247"/>
                      </a:lnTo>
                      <a:lnTo>
                        <a:pt x="414" y="258"/>
                      </a:lnTo>
                      <a:lnTo>
                        <a:pt x="375" y="294"/>
                      </a:lnTo>
                      <a:lnTo>
                        <a:pt x="325" y="341"/>
                      </a:lnTo>
                      <a:lnTo>
                        <a:pt x="288" y="369"/>
                      </a:lnTo>
                      <a:lnTo>
                        <a:pt x="256" y="394"/>
                      </a:lnTo>
                      <a:lnTo>
                        <a:pt x="211" y="421"/>
                      </a:lnTo>
                      <a:lnTo>
                        <a:pt x="167" y="448"/>
                      </a:lnTo>
                      <a:lnTo>
                        <a:pt x="124" y="468"/>
                      </a:lnTo>
                      <a:lnTo>
                        <a:pt x="56" y="497"/>
                      </a:lnTo>
                      <a:lnTo>
                        <a:pt x="0" y="513"/>
                      </a:lnTo>
                      <a:lnTo>
                        <a:pt x="14" y="477"/>
                      </a:lnTo>
                      <a:lnTo>
                        <a:pt x="25" y="418"/>
                      </a:lnTo>
                      <a:lnTo>
                        <a:pt x="32" y="377"/>
                      </a:lnTo>
                      <a:lnTo>
                        <a:pt x="37" y="331"/>
                      </a:lnTo>
                      <a:lnTo>
                        <a:pt x="39" y="284"/>
                      </a:lnTo>
                      <a:lnTo>
                        <a:pt x="40" y="234"/>
                      </a:lnTo>
                      <a:lnTo>
                        <a:pt x="37" y="185"/>
                      </a:lnTo>
                      <a:lnTo>
                        <a:pt x="33" y="138"/>
                      </a:lnTo>
                      <a:lnTo>
                        <a:pt x="25" y="97"/>
                      </a:lnTo>
                      <a:lnTo>
                        <a:pt x="16" y="4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0" tIns="0" rIns="0" bIns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+mj-lt"/>
                  </a:endParaRPr>
                </a:p>
              </p:txBody>
            </p:sp>
            <p:grpSp>
              <p:nvGrpSpPr>
                <p:cNvPr id="125" name="Group 18"/>
                <p:cNvGrpSpPr>
                  <a:grpSpLocks/>
                </p:cNvGrpSpPr>
                <p:nvPr/>
              </p:nvGrpSpPr>
              <p:grpSpPr bwMode="auto">
                <a:xfrm rot="-5400000">
                  <a:off x="1522" y="2153"/>
                  <a:ext cx="1338" cy="513"/>
                  <a:chOff x="1522" y="2609"/>
                  <a:chExt cx="1338" cy="513"/>
                </a:xfrm>
              </p:grpSpPr>
              <p:sp>
                <p:nvSpPr>
                  <p:cNvPr id="126" name="Freeform 19"/>
                  <p:cNvSpPr>
                    <a:spLocks/>
                  </p:cNvSpPr>
                  <p:nvPr/>
                </p:nvSpPr>
                <p:spPr bwMode="auto">
                  <a:xfrm>
                    <a:off x="2446" y="2609"/>
                    <a:ext cx="414" cy="513"/>
                  </a:xfrm>
                  <a:custGeom>
                    <a:avLst/>
                    <a:gdLst>
                      <a:gd name="T0" fmla="*/ 2 w 414"/>
                      <a:gd name="T1" fmla="*/ 0 h 513"/>
                      <a:gd name="T2" fmla="*/ 84 w 414"/>
                      <a:gd name="T3" fmla="*/ 28 h 513"/>
                      <a:gd name="T4" fmla="*/ 159 w 414"/>
                      <a:gd name="T5" fmla="*/ 63 h 513"/>
                      <a:gd name="T6" fmla="*/ 242 w 414"/>
                      <a:gd name="T7" fmla="*/ 111 h 513"/>
                      <a:gd name="T8" fmla="*/ 309 w 414"/>
                      <a:gd name="T9" fmla="*/ 160 h 513"/>
                      <a:gd name="T10" fmla="*/ 354 w 414"/>
                      <a:gd name="T11" fmla="*/ 199 h 513"/>
                      <a:gd name="T12" fmla="*/ 404 w 414"/>
                      <a:gd name="T13" fmla="*/ 247 h 513"/>
                      <a:gd name="T14" fmla="*/ 414 w 414"/>
                      <a:gd name="T15" fmla="*/ 258 h 513"/>
                      <a:gd name="T16" fmla="*/ 375 w 414"/>
                      <a:gd name="T17" fmla="*/ 294 h 513"/>
                      <a:gd name="T18" fmla="*/ 325 w 414"/>
                      <a:gd name="T19" fmla="*/ 341 h 513"/>
                      <a:gd name="T20" fmla="*/ 288 w 414"/>
                      <a:gd name="T21" fmla="*/ 369 h 513"/>
                      <a:gd name="T22" fmla="*/ 256 w 414"/>
                      <a:gd name="T23" fmla="*/ 394 h 513"/>
                      <a:gd name="T24" fmla="*/ 211 w 414"/>
                      <a:gd name="T25" fmla="*/ 421 h 513"/>
                      <a:gd name="T26" fmla="*/ 167 w 414"/>
                      <a:gd name="T27" fmla="*/ 448 h 513"/>
                      <a:gd name="T28" fmla="*/ 124 w 414"/>
                      <a:gd name="T29" fmla="*/ 468 h 513"/>
                      <a:gd name="T30" fmla="*/ 56 w 414"/>
                      <a:gd name="T31" fmla="*/ 497 h 513"/>
                      <a:gd name="T32" fmla="*/ 0 w 414"/>
                      <a:gd name="T33" fmla="*/ 513 h 513"/>
                      <a:gd name="T34" fmla="*/ 14 w 414"/>
                      <a:gd name="T35" fmla="*/ 477 h 513"/>
                      <a:gd name="T36" fmla="*/ 25 w 414"/>
                      <a:gd name="T37" fmla="*/ 418 h 513"/>
                      <a:gd name="T38" fmla="*/ 32 w 414"/>
                      <a:gd name="T39" fmla="*/ 377 h 513"/>
                      <a:gd name="T40" fmla="*/ 37 w 414"/>
                      <a:gd name="T41" fmla="*/ 331 h 513"/>
                      <a:gd name="T42" fmla="*/ 39 w 414"/>
                      <a:gd name="T43" fmla="*/ 284 h 513"/>
                      <a:gd name="T44" fmla="*/ 40 w 414"/>
                      <a:gd name="T45" fmla="*/ 234 h 513"/>
                      <a:gd name="T46" fmla="*/ 37 w 414"/>
                      <a:gd name="T47" fmla="*/ 185 h 513"/>
                      <a:gd name="T48" fmla="*/ 33 w 414"/>
                      <a:gd name="T49" fmla="*/ 138 h 513"/>
                      <a:gd name="T50" fmla="*/ 25 w 414"/>
                      <a:gd name="T51" fmla="*/ 97 h 513"/>
                      <a:gd name="T52" fmla="*/ 16 w 414"/>
                      <a:gd name="T53" fmla="*/ 45 h 513"/>
                      <a:gd name="T54" fmla="*/ 2 w 414"/>
                      <a:gd name="T55" fmla="*/ 0 h 513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414"/>
                      <a:gd name="T85" fmla="*/ 0 h 513"/>
                      <a:gd name="T86" fmla="*/ 414 w 414"/>
                      <a:gd name="T87" fmla="*/ 513 h 513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414" h="513">
                        <a:moveTo>
                          <a:pt x="2" y="0"/>
                        </a:moveTo>
                        <a:lnTo>
                          <a:pt x="84" y="28"/>
                        </a:lnTo>
                        <a:lnTo>
                          <a:pt x="159" y="63"/>
                        </a:lnTo>
                        <a:lnTo>
                          <a:pt x="242" y="111"/>
                        </a:lnTo>
                        <a:lnTo>
                          <a:pt x="309" y="160"/>
                        </a:lnTo>
                        <a:lnTo>
                          <a:pt x="354" y="199"/>
                        </a:lnTo>
                        <a:lnTo>
                          <a:pt x="404" y="247"/>
                        </a:lnTo>
                        <a:lnTo>
                          <a:pt x="414" y="258"/>
                        </a:lnTo>
                        <a:lnTo>
                          <a:pt x="375" y="294"/>
                        </a:lnTo>
                        <a:lnTo>
                          <a:pt x="325" y="341"/>
                        </a:lnTo>
                        <a:lnTo>
                          <a:pt x="288" y="369"/>
                        </a:lnTo>
                        <a:lnTo>
                          <a:pt x="256" y="394"/>
                        </a:lnTo>
                        <a:lnTo>
                          <a:pt x="211" y="421"/>
                        </a:lnTo>
                        <a:lnTo>
                          <a:pt x="167" y="448"/>
                        </a:lnTo>
                        <a:lnTo>
                          <a:pt x="124" y="468"/>
                        </a:lnTo>
                        <a:lnTo>
                          <a:pt x="56" y="497"/>
                        </a:lnTo>
                        <a:lnTo>
                          <a:pt x="0" y="513"/>
                        </a:lnTo>
                        <a:lnTo>
                          <a:pt x="14" y="477"/>
                        </a:lnTo>
                        <a:lnTo>
                          <a:pt x="25" y="418"/>
                        </a:lnTo>
                        <a:lnTo>
                          <a:pt x="32" y="377"/>
                        </a:lnTo>
                        <a:lnTo>
                          <a:pt x="37" y="331"/>
                        </a:lnTo>
                        <a:lnTo>
                          <a:pt x="39" y="284"/>
                        </a:lnTo>
                        <a:lnTo>
                          <a:pt x="40" y="234"/>
                        </a:lnTo>
                        <a:lnTo>
                          <a:pt x="37" y="185"/>
                        </a:lnTo>
                        <a:lnTo>
                          <a:pt x="33" y="138"/>
                        </a:lnTo>
                        <a:lnTo>
                          <a:pt x="25" y="97"/>
                        </a:lnTo>
                        <a:lnTo>
                          <a:pt x="16" y="4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 w="635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lIns="0" tIns="0" rIns="0" bIns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sp>
                <p:nvSpPr>
                  <p:cNvPr id="127" name="Freeform 20"/>
                  <p:cNvSpPr>
                    <a:spLocks/>
                  </p:cNvSpPr>
                  <p:nvPr/>
                </p:nvSpPr>
                <p:spPr bwMode="auto">
                  <a:xfrm flipH="1">
                    <a:off x="1522" y="2609"/>
                    <a:ext cx="414" cy="513"/>
                  </a:xfrm>
                  <a:custGeom>
                    <a:avLst/>
                    <a:gdLst>
                      <a:gd name="T0" fmla="*/ 2 w 414"/>
                      <a:gd name="T1" fmla="*/ 0 h 513"/>
                      <a:gd name="T2" fmla="*/ 84 w 414"/>
                      <a:gd name="T3" fmla="*/ 28 h 513"/>
                      <a:gd name="T4" fmla="*/ 159 w 414"/>
                      <a:gd name="T5" fmla="*/ 63 h 513"/>
                      <a:gd name="T6" fmla="*/ 242 w 414"/>
                      <a:gd name="T7" fmla="*/ 111 h 513"/>
                      <a:gd name="T8" fmla="*/ 309 w 414"/>
                      <a:gd name="T9" fmla="*/ 160 h 513"/>
                      <a:gd name="T10" fmla="*/ 354 w 414"/>
                      <a:gd name="T11" fmla="*/ 199 h 513"/>
                      <a:gd name="T12" fmla="*/ 404 w 414"/>
                      <a:gd name="T13" fmla="*/ 247 h 513"/>
                      <a:gd name="T14" fmla="*/ 414 w 414"/>
                      <a:gd name="T15" fmla="*/ 258 h 513"/>
                      <a:gd name="T16" fmla="*/ 375 w 414"/>
                      <a:gd name="T17" fmla="*/ 294 h 513"/>
                      <a:gd name="T18" fmla="*/ 325 w 414"/>
                      <a:gd name="T19" fmla="*/ 341 h 513"/>
                      <a:gd name="T20" fmla="*/ 288 w 414"/>
                      <a:gd name="T21" fmla="*/ 369 h 513"/>
                      <a:gd name="T22" fmla="*/ 256 w 414"/>
                      <a:gd name="T23" fmla="*/ 394 h 513"/>
                      <a:gd name="T24" fmla="*/ 211 w 414"/>
                      <a:gd name="T25" fmla="*/ 421 h 513"/>
                      <a:gd name="T26" fmla="*/ 167 w 414"/>
                      <a:gd name="T27" fmla="*/ 448 h 513"/>
                      <a:gd name="T28" fmla="*/ 124 w 414"/>
                      <a:gd name="T29" fmla="*/ 468 h 513"/>
                      <a:gd name="T30" fmla="*/ 56 w 414"/>
                      <a:gd name="T31" fmla="*/ 497 h 513"/>
                      <a:gd name="T32" fmla="*/ 0 w 414"/>
                      <a:gd name="T33" fmla="*/ 513 h 513"/>
                      <a:gd name="T34" fmla="*/ 14 w 414"/>
                      <a:gd name="T35" fmla="*/ 477 h 513"/>
                      <a:gd name="T36" fmla="*/ 25 w 414"/>
                      <a:gd name="T37" fmla="*/ 418 h 513"/>
                      <a:gd name="T38" fmla="*/ 32 w 414"/>
                      <a:gd name="T39" fmla="*/ 377 h 513"/>
                      <a:gd name="T40" fmla="*/ 37 w 414"/>
                      <a:gd name="T41" fmla="*/ 331 h 513"/>
                      <a:gd name="T42" fmla="*/ 39 w 414"/>
                      <a:gd name="T43" fmla="*/ 284 h 513"/>
                      <a:gd name="T44" fmla="*/ 40 w 414"/>
                      <a:gd name="T45" fmla="*/ 234 h 513"/>
                      <a:gd name="T46" fmla="*/ 37 w 414"/>
                      <a:gd name="T47" fmla="*/ 185 h 513"/>
                      <a:gd name="T48" fmla="*/ 33 w 414"/>
                      <a:gd name="T49" fmla="*/ 138 h 513"/>
                      <a:gd name="T50" fmla="*/ 25 w 414"/>
                      <a:gd name="T51" fmla="*/ 97 h 513"/>
                      <a:gd name="T52" fmla="*/ 16 w 414"/>
                      <a:gd name="T53" fmla="*/ 45 h 513"/>
                      <a:gd name="T54" fmla="*/ 2 w 414"/>
                      <a:gd name="T55" fmla="*/ 0 h 513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414"/>
                      <a:gd name="T85" fmla="*/ 0 h 513"/>
                      <a:gd name="T86" fmla="*/ 414 w 414"/>
                      <a:gd name="T87" fmla="*/ 513 h 513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414" h="513">
                        <a:moveTo>
                          <a:pt x="2" y="0"/>
                        </a:moveTo>
                        <a:lnTo>
                          <a:pt x="84" y="28"/>
                        </a:lnTo>
                        <a:lnTo>
                          <a:pt x="159" y="63"/>
                        </a:lnTo>
                        <a:lnTo>
                          <a:pt x="242" y="111"/>
                        </a:lnTo>
                        <a:lnTo>
                          <a:pt x="309" y="160"/>
                        </a:lnTo>
                        <a:lnTo>
                          <a:pt x="354" y="199"/>
                        </a:lnTo>
                        <a:lnTo>
                          <a:pt x="404" y="247"/>
                        </a:lnTo>
                        <a:lnTo>
                          <a:pt x="414" y="258"/>
                        </a:lnTo>
                        <a:lnTo>
                          <a:pt x="375" y="294"/>
                        </a:lnTo>
                        <a:lnTo>
                          <a:pt x="325" y="341"/>
                        </a:lnTo>
                        <a:lnTo>
                          <a:pt x="288" y="369"/>
                        </a:lnTo>
                        <a:lnTo>
                          <a:pt x="256" y="394"/>
                        </a:lnTo>
                        <a:lnTo>
                          <a:pt x="211" y="421"/>
                        </a:lnTo>
                        <a:lnTo>
                          <a:pt x="167" y="448"/>
                        </a:lnTo>
                        <a:lnTo>
                          <a:pt x="124" y="468"/>
                        </a:lnTo>
                        <a:lnTo>
                          <a:pt x="56" y="497"/>
                        </a:lnTo>
                        <a:lnTo>
                          <a:pt x="0" y="513"/>
                        </a:lnTo>
                        <a:lnTo>
                          <a:pt x="14" y="477"/>
                        </a:lnTo>
                        <a:lnTo>
                          <a:pt x="25" y="418"/>
                        </a:lnTo>
                        <a:lnTo>
                          <a:pt x="32" y="377"/>
                        </a:lnTo>
                        <a:lnTo>
                          <a:pt x="37" y="331"/>
                        </a:lnTo>
                        <a:lnTo>
                          <a:pt x="39" y="284"/>
                        </a:lnTo>
                        <a:lnTo>
                          <a:pt x="40" y="234"/>
                        </a:lnTo>
                        <a:lnTo>
                          <a:pt x="37" y="185"/>
                        </a:lnTo>
                        <a:lnTo>
                          <a:pt x="33" y="138"/>
                        </a:lnTo>
                        <a:lnTo>
                          <a:pt x="25" y="97"/>
                        </a:lnTo>
                        <a:lnTo>
                          <a:pt x="16" y="4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 w="635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lIns="0" tIns="0" rIns="0" bIns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</p:grpSp>
          </p:grpSp>
          <p:sp>
            <p:nvSpPr>
              <p:cNvPr id="111" name="Freeform 21"/>
              <p:cNvSpPr>
                <a:spLocks/>
              </p:cNvSpPr>
              <p:nvPr/>
            </p:nvSpPr>
            <p:spPr bwMode="auto">
              <a:xfrm>
                <a:off x="1896" y="2115"/>
                <a:ext cx="590" cy="590"/>
              </a:xfrm>
              <a:custGeom>
                <a:avLst/>
                <a:gdLst>
                  <a:gd name="T0" fmla="*/ 38 w 590"/>
                  <a:gd name="T1" fmla="*/ 36 h 590"/>
                  <a:gd name="T2" fmla="*/ 24 w 590"/>
                  <a:gd name="T3" fmla="*/ 87 h 590"/>
                  <a:gd name="T4" fmla="*/ 17 w 590"/>
                  <a:gd name="T5" fmla="*/ 125 h 590"/>
                  <a:gd name="T6" fmla="*/ 6 w 590"/>
                  <a:gd name="T7" fmla="*/ 185 h 590"/>
                  <a:gd name="T8" fmla="*/ 2 w 590"/>
                  <a:gd name="T9" fmla="*/ 234 h 590"/>
                  <a:gd name="T10" fmla="*/ 0 w 590"/>
                  <a:gd name="T11" fmla="*/ 282 h 590"/>
                  <a:gd name="T12" fmla="*/ 2 w 590"/>
                  <a:gd name="T13" fmla="*/ 323 h 590"/>
                  <a:gd name="T14" fmla="*/ 0 w 590"/>
                  <a:gd name="T15" fmla="*/ 354 h 590"/>
                  <a:gd name="T16" fmla="*/ 6 w 590"/>
                  <a:gd name="T17" fmla="*/ 395 h 590"/>
                  <a:gd name="T18" fmla="*/ 12 w 590"/>
                  <a:gd name="T19" fmla="*/ 438 h 590"/>
                  <a:gd name="T20" fmla="*/ 23 w 590"/>
                  <a:gd name="T21" fmla="*/ 497 h 590"/>
                  <a:gd name="T22" fmla="*/ 35 w 590"/>
                  <a:gd name="T23" fmla="*/ 543 h 590"/>
                  <a:gd name="T24" fmla="*/ 41 w 590"/>
                  <a:gd name="T25" fmla="*/ 554 h 590"/>
                  <a:gd name="T26" fmla="*/ 101 w 590"/>
                  <a:gd name="T27" fmla="*/ 569 h 590"/>
                  <a:gd name="T28" fmla="*/ 144 w 590"/>
                  <a:gd name="T29" fmla="*/ 578 h 590"/>
                  <a:gd name="T30" fmla="*/ 212 w 590"/>
                  <a:gd name="T31" fmla="*/ 587 h 590"/>
                  <a:gd name="T32" fmla="*/ 248 w 590"/>
                  <a:gd name="T33" fmla="*/ 588 h 590"/>
                  <a:gd name="T34" fmla="*/ 300 w 590"/>
                  <a:gd name="T35" fmla="*/ 590 h 590"/>
                  <a:gd name="T36" fmla="*/ 357 w 590"/>
                  <a:gd name="T37" fmla="*/ 587 h 590"/>
                  <a:gd name="T38" fmla="*/ 416 w 590"/>
                  <a:gd name="T39" fmla="*/ 581 h 590"/>
                  <a:gd name="T40" fmla="*/ 467 w 590"/>
                  <a:gd name="T41" fmla="*/ 573 h 590"/>
                  <a:gd name="T42" fmla="*/ 515 w 590"/>
                  <a:gd name="T43" fmla="*/ 563 h 590"/>
                  <a:gd name="T44" fmla="*/ 554 w 590"/>
                  <a:gd name="T45" fmla="*/ 551 h 590"/>
                  <a:gd name="T46" fmla="*/ 564 w 590"/>
                  <a:gd name="T47" fmla="*/ 506 h 590"/>
                  <a:gd name="T48" fmla="*/ 579 w 590"/>
                  <a:gd name="T49" fmla="*/ 428 h 590"/>
                  <a:gd name="T50" fmla="*/ 587 w 590"/>
                  <a:gd name="T51" fmla="*/ 356 h 590"/>
                  <a:gd name="T52" fmla="*/ 590 w 590"/>
                  <a:gd name="T53" fmla="*/ 302 h 590"/>
                  <a:gd name="T54" fmla="*/ 588 w 590"/>
                  <a:gd name="T55" fmla="*/ 252 h 590"/>
                  <a:gd name="T56" fmla="*/ 584 w 590"/>
                  <a:gd name="T57" fmla="*/ 194 h 590"/>
                  <a:gd name="T58" fmla="*/ 576 w 590"/>
                  <a:gd name="T59" fmla="*/ 144 h 590"/>
                  <a:gd name="T60" fmla="*/ 564 w 590"/>
                  <a:gd name="T61" fmla="*/ 84 h 590"/>
                  <a:gd name="T62" fmla="*/ 551 w 590"/>
                  <a:gd name="T63" fmla="*/ 36 h 590"/>
                  <a:gd name="T64" fmla="*/ 512 w 590"/>
                  <a:gd name="T65" fmla="*/ 27 h 590"/>
                  <a:gd name="T66" fmla="*/ 459 w 590"/>
                  <a:gd name="T67" fmla="*/ 14 h 590"/>
                  <a:gd name="T68" fmla="*/ 405 w 590"/>
                  <a:gd name="T69" fmla="*/ 6 h 590"/>
                  <a:gd name="T70" fmla="*/ 366 w 590"/>
                  <a:gd name="T71" fmla="*/ 2 h 590"/>
                  <a:gd name="T72" fmla="*/ 318 w 590"/>
                  <a:gd name="T73" fmla="*/ 0 h 590"/>
                  <a:gd name="T74" fmla="*/ 258 w 590"/>
                  <a:gd name="T75" fmla="*/ 0 h 590"/>
                  <a:gd name="T76" fmla="*/ 210 w 590"/>
                  <a:gd name="T77" fmla="*/ 3 h 590"/>
                  <a:gd name="T78" fmla="*/ 167 w 590"/>
                  <a:gd name="T79" fmla="*/ 9 h 590"/>
                  <a:gd name="T80" fmla="*/ 116 w 590"/>
                  <a:gd name="T81" fmla="*/ 18 h 590"/>
                  <a:gd name="T82" fmla="*/ 81 w 590"/>
                  <a:gd name="T83" fmla="*/ 24 h 590"/>
                  <a:gd name="T84" fmla="*/ 38 w 590"/>
                  <a:gd name="T85" fmla="*/ 36 h 59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90"/>
                  <a:gd name="T130" fmla="*/ 0 h 590"/>
                  <a:gd name="T131" fmla="*/ 590 w 590"/>
                  <a:gd name="T132" fmla="*/ 590 h 59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90" h="590">
                    <a:moveTo>
                      <a:pt x="38" y="36"/>
                    </a:moveTo>
                    <a:lnTo>
                      <a:pt x="24" y="87"/>
                    </a:lnTo>
                    <a:lnTo>
                      <a:pt x="17" y="125"/>
                    </a:lnTo>
                    <a:lnTo>
                      <a:pt x="6" y="185"/>
                    </a:lnTo>
                    <a:lnTo>
                      <a:pt x="2" y="234"/>
                    </a:lnTo>
                    <a:lnTo>
                      <a:pt x="0" y="282"/>
                    </a:lnTo>
                    <a:lnTo>
                      <a:pt x="2" y="323"/>
                    </a:lnTo>
                    <a:lnTo>
                      <a:pt x="0" y="354"/>
                    </a:lnTo>
                    <a:lnTo>
                      <a:pt x="6" y="395"/>
                    </a:lnTo>
                    <a:lnTo>
                      <a:pt x="12" y="438"/>
                    </a:lnTo>
                    <a:lnTo>
                      <a:pt x="23" y="497"/>
                    </a:lnTo>
                    <a:lnTo>
                      <a:pt x="35" y="543"/>
                    </a:lnTo>
                    <a:lnTo>
                      <a:pt x="41" y="554"/>
                    </a:lnTo>
                    <a:lnTo>
                      <a:pt x="101" y="569"/>
                    </a:lnTo>
                    <a:lnTo>
                      <a:pt x="144" y="578"/>
                    </a:lnTo>
                    <a:lnTo>
                      <a:pt x="212" y="587"/>
                    </a:lnTo>
                    <a:lnTo>
                      <a:pt x="248" y="588"/>
                    </a:lnTo>
                    <a:lnTo>
                      <a:pt x="300" y="590"/>
                    </a:lnTo>
                    <a:lnTo>
                      <a:pt x="357" y="587"/>
                    </a:lnTo>
                    <a:lnTo>
                      <a:pt x="416" y="581"/>
                    </a:lnTo>
                    <a:lnTo>
                      <a:pt x="467" y="573"/>
                    </a:lnTo>
                    <a:lnTo>
                      <a:pt x="515" y="563"/>
                    </a:lnTo>
                    <a:lnTo>
                      <a:pt x="554" y="551"/>
                    </a:lnTo>
                    <a:lnTo>
                      <a:pt x="564" y="506"/>
                    </a:lnTo>
                    <a:lnTo>
                      <a:pt x="579" y="428"/>
                    </a:lnTo>
                    <a:lnTo>
                      <a:pt x="587" y="356"/>
                    </a:lnTo>
                    <a:lnTo>
                      <a:pt x="590" y="302"/>
                    </a:lnTo>
                    <a:lnTo>
                      <a:pt x="588" y="252"/>
                    </a:lnTo>
                    <a:lnTo>
                      <a:pt x="584" y="194"/>
                    </a:lnTo>
                    <a:lnTo>
                      <a:pt x="576" y="144"/>
                    </a:lnTo>
                    <a:lnTo>
                      <a:pt x="564" y="84"/>
                    </a:lnTo>
                    <a:lnTo>
                      <a:pt x="551" y="36"/>
                    </a:lnTo>
                    <a:lnTo>
                      <a:pt x="512" y="27"/>
                    </a:lnTo>
                    <a:lnTo>
                      <a:pt x="459" y="14"/>
                    </a:lnTo>
                    <a:lnTo>
                      <a:pt x="405" y="6"/>
                    </a:lnTo>
                    <a:lnTo>
                      <a:pt x="366" y="2"/>
                    </a:lnTo>
                    <a:lnTo>
                      <a:pt x="318" y="0"/>
                    </a:lnTo>
                    <a:lnTo>
                      <a:pt x="258" y="0"/>
                    </a:lnTo>
                    <a:lnTo>
                      <a:pt x="210" y="3"/>
                    </a:lnTo>
                    <a:lnTo>
                      <a:pt x="167" y="9"/>
                    </a:lnTo>
                    <a:lnTo>
                      <a:pt x="116" y="18"/>
                    </a:lnTo>
                    <a:lnTo>
                      <a:pt x="81" y="24"/>
                    </a:lnTo>
                    <a:lnTo>
                      <a:pt x="38" y="36"/>
                    </a:lnTo>
                    <a:close/>
                  </a:path>
                </a:pathLst>
              </a:custGeom>
              <a:solidFill>
                <a:schemeClr val="accent5"/>
              </a:solidFill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grpSp>
            <p:nvGrpSpPr>
              <p:cNvPr id="116" name="Group 26"/>
              <p:cNvGrpSpPr>
                <a:grpSpLocks/>
              </p:cNvGrpSpPr>
              <p:nvPr/>
            </p:nvGrpSpPr>
            <p:grpSpPr bwMode="auto">
              <a:xfrm>
                <a:off x="671" y="890"/>
                <a:ext cx="3039" cy="3039"/>
                <a:chOff x="671" y="890"/>
                <a:chExt cx="3039" cy="3039"/>
              </a:xfrm>
            </p:grpSpPr>
            <p:grpSp>
              <p:nvGrpSpPr>
                <p:cNvPr id="117" name="Group 27"/>
                <p:cNvGrpSpPr>
                  <a:grpSpLocks/>
                </p:cNvGrpSpPr>
                <p:nvPr/>
              </p:nvGrpSpPr>
              <p:grpSpPr bwMode="auto">
                <a:xfrm>
                  <a:off x="1283" y="890"/>
                  <a:ext cx="1814" cy="3039"/>
                  <a:chOff x="1271" y="890"/>
                  <a:chExt cx="1814" cy="3039"/>
                </a:xfrm>
              </p:grpSpPr>
              <p:sp>
                <p:nvSpPr>
                  <p:cNvPr id="121" name="_s1034"/>
                  <p:cNvSpPr>
                    <a:spLocks noChangeArrowheads="1" noTextEdit="1"/>
                  </p:cNvSpPr>
                  <p:nvPr>
                    <p:custDataLst>
                      <p:tags r:id="rId7"/>
                    </p:custDataLst>
                  </p:nvPr>
                </p:nvSpPr>
                <p:spPr bwMode="gray">
                  <a:xfrm>
                    <a:off x="1271" y="2115"/>
                    <a:ext cx="1814" cy="1814"/>
                  </a:xfrm>
                  <a:prstGeom prst="ellipse">
                    <a:avLst/>
                  </a:prstGeom>
                  <a:noFill/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sp>
                <p:nvSpPr>
                  <p:cNvPr id="122" name="_s1034"/>
                  <p:cNvSpPr>
                    <a:spLocks noChangeArrowheads="1" noTextEdit="1"/>
                  </p:cNvSpPr>
                  <p:nvPr>
                    <p:custDataLst>
                      <p:tags r:id="rId8"/>
                    </p:custDataLst>
                  </p:nvPr>
                </p:nvSpPr>
                <p:spPr bwMode="gray">
                  <a:xfrm>
                    <a:off x="1271" y="890"/>
                    <a:ext cx="1814" cy="1814"/>
                  </a:xfrm>
                  <a:prstGeom prst="ellipse">
                    <a:avLst/>
                  </a:prstGeom>
                  <a:noFill/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</p:grpSp>
            <p:grpSp>
              <p:nvGrpSpPr>
                <p:cNvPr id="118" name="Group 30"/>
                <p:cNvGrpSpPr>
                  <a:grpSpLocks/>
                </p:cNvGrpSpPr>
                <p:nvPr/>
              </p:nvGrpSpPr>
              <p:grpSpPr bwMode="auto">
                <a:xfrm>
                  <a:off x="671" y="1503"/>
                  <a:ext cx="3039" cy="1814"/>
                  <a:chOff x="671" y="1503"/>
                  <a:chExt cx="3039" cy="1814"/>
                </a:xfrm>
              </p:grpSpPr>
              <p:sp>
                <p:nvSpPr>
                  <p:cNvPr id="119" name="_s1034"/>
                  <p:cNvSpPr>
                    <a:spLocks noChangeArrowheads="1" noTextEdit="1"/>
                  </p:cNvSpPr>
                  <p:nvPr>
                    <p:custDataLst>
                      <p:tags r:id="rId5"/>
                    </p:custDataLst>
                  </p:nvPr>
                </p:nvSpPr>
                <p:spPr bwMode="gray">
                  <a:xfrm rot="-5400000">
                    <a:off x="1896" y="1503"/>
                    <a:ext cx="1814" cy="1814"/>
                  </a:xfrm>
                  <a:prstGeom prst="ellipse">
                    <a:avLst/>
                  </a:prstGeom>
                  <a:noFill/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  <p:sp>
                <p:nvSpPr>
                  <p:cNvPr id="120" name="_s1034"/>
                  <p:cNvSpPr>
                    <a:spLocks noChangeArrowheads="1" noTextEdit="1"/>
                  </p:cNvSpPr>
                  <p:nvPr>
                    <p:custDataLst>
                      <p:tags r:id="rId6"/>
                    </p:custDataLst>
                  </p:nvPr>
                </p:nvSpPr>
                <p:spPr bwMode="gray">
                  <a:xfrm rot="-5400000">
                    <a:off x="671" y="1503"/>
                    <a:ext cx="1814" cy="1814"/>
                  </a:xfrm>
                  <a:prstGeom prst="ellipse">
                    <a:avLst/>
                  </a:prstGeom>
                  <a:noFill/>
                  <a:ln w="6350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+mj-lt"/>
                    </a:endParaRPr>
                  </a:p>
                </p:txBody>
              </p:sp>
            </p:grpSp>
          </p:grpSp>
        </p:grpSp>
        <p:sp>
          <p:nvSpPr>
            <p:cNvPr id="2" name="TextBox 1"/>
            <p:cNvSpPr txBox="1"/>
            <p:nvPr/>
          </p:nvSpPr>
          <p:spPr>
            <a:xfrm>
              <a:off x="3629963" y="2168198"/>
              <a:ext cx="942039" cy="3118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1400" b="1" smtClean="0">
                  <a:latin typeface="Arial" charset="0"/>
                  <a:ea typeface="Arial" charset="0"/>
                  <a:cs typeface="Arial" charset="0"/>
                </a:rPr>
                <a:t>SIFT(100)</a:t>
              </a:r>
              <a:endParaRPr lang="en-US" sz="14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050617" y="3712340"/>
              <a:ext cx="827396" cy="3118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1400" b="1" smtClean="0">
                  <a:latin typeface="Arial" charset="0"/>
                  <a:ea typeface="Arial" charset="0"/>
                  <a:cs typeface="Arial" charset="0"/>
                </a:rPr>
                <a:t>LBP(59)</a:t>
              </a:r>
              <a:endParaRPr lang="en-US" sz="14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340411" y="3672270"/>
              <a:ext cx="827396" cy="3118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1400" b="1" smtClean="0">
                  <a:latin typeface="Arial" charset="0"/>
                  <a:ea typeface="Arial" charset="0"/>
                  <a:cs typeface="Arial" charset="0"/>
                </a:rPr>
                <a:t>HOG</a:t>
              </a:r>
              <a:r>
                <a:rPr lang="en-US" altLang="zh-CN" sz="1400" b="1" smtClean="0">
                  <a:latin typeface="Arial" charset="0"/>
                  <a:ea typeface="Arial" charset="0"/>
                  <a:cs typeface="Arial" charset="0"/>
                </a:rPr>
                <a:t>(108)</a:t>
              </a:r>
              <a:endParaRPr lang="en-US" sz="14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558527" y="5242055"/>
              <a:ext cx="1013475" cy="3118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r>
                <a:rPr lang="en-US" altLang="zh-CN" sz="1200" b="1" smtClean="0">
                  <a:latin typeface="Arial" charset="0"/>
                  <a:ea typeface="Arial" charset="0"/>
                  <a:cs typeface="Arial" charset="0"/>
                </a:rPr>
                <a:t>COLOR</a:t>
              </a:r>
              <a:r>
                <a:rPr lang="en-US" altLang="zh-CN" sz="1200" b="1" smtClean="0">
                  <a:latin typeface="Arial" charset="0"/>
                  <a:ea typeface="Arial" charset="0"/>
                  <a:cs typeface="Arial" charset="0"/>
                </a:rPr>
                <a:t>(1000)</a:t>
              </a:r>
              <a:endParaRPr lang="en-US" sz="12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35" name="Right Arrow 134"/>
          <p:cNvSpPr/>
          <p:nvPr/>
        </p:nvSpPr>
        <p:spPr bwMode="ltGray">
          <a:xfrm>
            <a:off x="5395599" y="3545405"/>
            <a:ext cx="447021" cy="69030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36" name="Rectangle 188"/>
          <p:cNvSpPr>
            <a:spLocks noChangeArrowheads="1"/>
          </p:cNvSpPr>
          <p:nvPr/>
        </p:nvSpPr>
        <p:spPr bwMode="auto">
          <a:xfrm>
            <a:off x="5956832" y="3356992"/>
            <a:ext cx="2653771" cy="955440"/>
          </a:xfrm>
          <a:prstGeom prst="rect">
            <a:avLst/>
          </a:prstGeom>
          <a:noFill/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vert="horz" wrap="square" lIns="72000" tIns="72000" rIns="36000" bIns="3600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798513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500" b="1" dirty="0" smtClean="0">
                <a:latin typeface="Arial" panose="020B0604020202020204" pitchFamily="34" charset="0"/>
              </a:rPr>
              <a:t>Best</a:t>
            </a:r>
            <a:r>
              <a:rPr lang="zh-CN" altLang="en-US" sz="1500" b="1" dirty="0" smtClean="0">
                <a:latin typeface="Arial" panose="020B0604020202020204" pitchFamily="34" charset="0"/>
              </a:rPr>
              <a:t> </a:t>
            </a:r>
            <a:r>
              <a:rPr lang="en-US" altLang="zh-CN" sz="1500" b="1" dirty="0" smtClean="0">
                <a:latin typeface="Arial" panose="020B0604020202020204" pitchFamily="34" charset="0"/>
              </a:rPr>
              <a:t>Combined</a:t>
            </a:r>
            <a:r>
              <a:rPr lang="zh-CN" altLang="en-US" sz="1500" b="1" dirty="0" smtClean="0">
                <a:latin typeface="Arial" panose="020B0604020202020204" pitchFamily="34" charset="0"/>
              </a:rPr>
              <a:t> </a:t>
            </a:r>
            <a:r>
              <a:rPr lang="en-US" altLang="zh-CN" sz="1500" b="1" dirty="0" smtClean="0">
                <a:latin typeface="Arial" panose="020B0604020202020204" pitchFamily="34" charset="0"/>
              </a:rPr>
              <a:t>Features:</a:t>
            </a:r>
          </a:p>
          <a:p>
            <a:pPr marL="285750" indent="-285750" defTabSz="798513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5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SIFT</a:t>
            </a:r>
            <a:r>
              <a:rPr lang="zh-CN" altLang="en-US" sz="15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5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+</a:t>
            </a:r>
            <a:r>
              <a:rPr lang="zh-CN" altLang="en-US" sz="15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5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HOG</a:t>
            </a:r>
          </a:p>
        </p:txBody>
      </p:sp>
    </p:spTree>
    <p:extLst>
      <p:ext uri="{BB962C8B-B14F-4D97-AF65-F5344CB8AC3E}">
        <p14:creationId xmlns:p14="http://schemas.microsoft.com/office/powerpoint/2010/main" val="75707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6043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86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4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FEBD7F86-1881-4698-8703-FB80B0800997}" type="slidenum">
              <a:rPr lang="en-GB" sz="907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GB" sz="9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32800" y="687600"/>
            <a:ext cx="8179724" cy="5422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61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+mj-lt"/>
              </a:rPr>
              <a:t>3.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Model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Selection</a:t>
            </a:r>
            <a:endParaRPr lang="en-GB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8875" y="1954560"/>
            <a:ext cx="2124933" cy="39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Pentagon 32"/>
          <p:cNvSpPr/>
          <p:nvPr/>
        </p:nvSpPr>
        <p:spPr bwMode="ltGray">
          <a:xfrm>
            <a:off x="7086600" y="335869"/>
            <a:ext cx="1554480" cy="212811"/>
          </a:xfrm>
          <a:prstGeom prst="homePlate">
            <a:avLst/>
          </a:prstGeom>
          <a:solidFill>
            <a:srgbClr val="A32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en-GB" sz="7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092276" y="1600200"/>
            <a:ext cx="5040560" cy="4349080"/>
            <a:chOff x="3111596" y="1542951"/>
            <a:chExt cx="5861197" cy="5072911"/>
          </a:xfrm>
        </p:grpSpPr>
        <p:sp>
          <p:nvSpPr>
            <p:cNvPr id="14" name="Teardrop 13"/>
            <p:cNvSpPr/>
            <p:nvPr/>
          </p:nvSpPr>
          <p:spPr bwMode="ltGray">
            <a:xfrm rot="18900000">
              <a:off x="3175821" y="3071091"/>
              <a:ext cx="1083205" cy="1083205"/>
            </a:xfrm>
            <a:prstGeom prst="teardrop">
              <a:avLst>
                <a:gd name="adj" fmla="val 200000"/>
              </a:avLst>
            </a:prstGeom>
            <a:solidFill>
              <a:schemeClr val="bg1"/>
            </a:solidFill>
            <a:ln w="28575">
              <a:solidFill>
                <a:srgbClr val="968C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Teardrop 14"/>
            <p:cNvSpPr/>
            <p:nvPr/>
          </p:nvSpPr>
          <p:spPr bwMode="ltGray">
            <a:xfrm rot="18900000">
              <a:off x="3287212" y="3189751"/>
              <a:ext cx="860425" cy="860425"/>
            </a:xfrm>
            <a:prstGeom prst="teardrop">
              <a:avLst>
                <a:gd name="adj" fmla="val 141932"/>
              </a:avLst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11596" y="3403669"/>
              <a:ext cx="1224136" cy="987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Aft>
                  <a:spcPts val="770"/>
                </a:spcAft>
              </a:pPr>
              <a:r>
                <a:rPr lang="en-US" altLang="zh-CN" sz="1000" b="1" i="1" dirty="0" smtClean="0">
                  <a:solidFill>
                    <a:schemeClr val="bg1"/>
                  </a:solidFill>
                  <a:latin typeface="+mj-lt"/>
                </a:rPr>
                <a:t>Logistic</a:t>
              </a:r>
              <a:r>
                <a:rPr lang="zh-CN" altLang="en-US" sz="1000" b="1" i="1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1000" b="1" i="1" dirty="0" smtClean="0">
                  <a:solidFill>
                    <a:schemeClr val="bg1"/>
                  </a:solidFill>
                  <a:latin typeface="+mj-lt"/>
                </a:rPr>
                <a:t>Regression</a:t>
              </a:r>
              <a:endParaRPr lang="en-GB" sz="1000" b="1" i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3717423" y="1542951"/>
              <a:ext cx="0" cy="444341"/>
            </a:xfrm>
            <a:prstGeom prst="line">
              <a:avLst/>
            </a:prstGeom>
            <a:ln w="19050">
              <a:solidFill>
                <a:srgbClr val="968C6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332693" y="4368735"/>
              <a:ext cx="999430" cy="728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US" altLang="zh-CN" sz="900" b="1" i="1" dirty="0" smtClean="0">
                  <a:solidFill>
                    <a:schemeClr val="accent5"/>
                  </a:solidFill>
                  <a:latin typeface="+mj-lt"/>
                </a:rPr>
                <a:t>Logistic</a:t>
              </a:r>
              <a:r>
                <a:rPr lang="zh-CN" altLang="en-US" sz="900" b="1" i="1" dirty="0" smtClean="0">
                  <a:solidFill>
                    <a:schemeClr val="accent5"/>
                  </a:solidFill>
                  <a:latin typeface="+mj-lt"/>
                </a:rPr>
                <a:t> </a:t>
              </a:r>
              <a:r>
                <a:rPr lang="en-US" altLang="zh-CN" sz="900" b="1" i="1" dirty="0" smtClean="0">
                  <a:solidFill>
                    <a:schemeClr val="accent5"/>
                  </a:solidFill>
                  <a:latin typeface="+mj-lt"/>
                </a:rPr>
                <a:t>Regression</a:t>
              </a:r>
              <a:endParaRPr lang="en-GB" altLang="zh-CN" sz="900" dirty="0" smtClean="0">
                <a:latin typeface="+mj-lt"/>
              </a:endParaRPr>
            </a:p>
            <a:p>
              <a:pPr>
                <a:spcAft>
                  <a:spcPts val="770"/>
                </a:spcAft>
              </a:pPr>
              <a:r>
                <a:rPr lang="en-GB" altLang="zh-CN" sz="900" b="1" i="1" dirty="0" smtClean="0">
                  <a:solidFill>
                    <a:schemeClr val="accent5"/>
                  </a:solidFill>
                  <a:latin typeface="+mj-lt"/>
                </a:rPr>
                <a:t>W</a:t>
              </a:r>
              <a:r>
                <a:rPr lang="en-US" altLang="zh-CN" sz="900" b="1" i="1" dirty="0" err="1" smtClean="0">
                  <a:solidFill>
                    <a:schemeClr val="accent5"/>
                  </a:solidFill>
                  <a:latin typeface="+mj-lt"/>
                </a:rPr>
                <a:t>ith</a:t>
              </a:r>
              <a:r>
                <a:rPr lang="zh-CN" altLang="en-US" sz="900" b="1" i="1" dirty="0" smtClean="0">
                  <a:solidFill>
                    <a:schemeClr val="accent5"/>
                  </a:solidFill>
                  <a:latin typeface="+mj-lt"/>
                </a:rPr>
                <a:t> </a:t>
              </a:r>
              <a:r>
                <a:rPr lang="en-US" altLang="zh-CN" sz="900" b="1" i="1" dirty="0" smtClean="0">
                  <a:solidFill>
                    <a:schemeClr val="accent5"/>
                  </a:solidFill>
                  <a:latin typeface="+mj-lt"/>
                </a:rPr>
                <a:t>threshold:</a:t>
              </a:r>
              <a:r>
                <a:rPr lang="zh-CN" altLang="en-US" sz="900" b="1" i="1" dirty="0" smtClean="0">
                  <a:solidFill>
                    <a:schemeClr val="accent5"/>
                  </a:solidFill>
                  <a:latin typeface="+mj-lt"/>
                </a:rPr>
                <a:t> </a:t>
              </a:r>
              <a:r>
                <a:rPr lang="en-US" altLang="zh-CN" sz="900" b="1" i="1" dirty="0" smtClean="0">
                  <a:solidFill>
                    <a:schemeClr val="accent5"/>
                  </a:solidFill>
                  <a:latin typeface="+mj-lt"/>
                </a:rPr>
                <a:t>0.5</a:t>
              </a:r>
              <a:endParaRPr lang="en-GB" sz="900" b="1" i="1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19" name="Teardrop 18"/>
            <p:cNvSpPr/>
            <p:nvPr/>
          </p:nvSpPr>
          <p:spPr bwMode="ltGray">
            <a:xfrm rot="18900000">
              <a:off x="4817585" y="3930551"/>
              <a:ext cx="1083205" cy="1083205"/>
            </a:xfrm>
            <a:prstGeom prst="teardrop">
              <a:avLst>
                <a:gd name="adj" fmla="val 200000"/>
              </a:avLst>
            </a:prstGeom>
            <a:solidFill>
              <a:schemeClr val="bg1"/>
            </a:solidFill>
            <a:ln w="28575">
              <a:solidFill>
                <a:srgbClr val="968C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Teardrop 19"/>
            <p:cNvSpPr/>
            <p:nvPr/>
          </p:nvSpPr>
          <p:spPr bwMode="ltGray">
            <a:xfrm rot="18900000">
              <a:off x="4928976" y="4049211"/>
              <a:ext cx="860425" cy="860425"/>
            </a:xfrm>
            <a:prstGeom prst="teardrop">
              <a:avLst>
                <a:gd name="adj" fmla="val 141932"/>
              </a:avLst>
            </a:prstGeom>
            <a:solidFill>
              <a:schemeClr val="accent4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53114" y="4277667"/>
              <a:ext cx="1224136" cy="987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Aft>
                  <a:spcPts val="770"/>
                </a:spcAft>
              </a:pPr>
              <a:r>
                <a:rPr lang="en-US" altLang="zh-CN" sz="1200" b="1" i="1" dirty="0" smtClean="0">
                  <a:solidFill>
                    <a:schemeClr val="bg1"/>
                  </a:solidFill>
                  <a:latin typeface="+mj-lt"/>
                </a:rPr>
                <a:t>Random</a:t>
              </a:r>
              <a:r>
                <a:rPr lang="zh-CN" altLang="en-US" sz="1200" b="1" i="1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1200" b="1" i="1" dirty="0" smtClean="0">
                  <a:solidFill>
                    <a:schemeClr val="bg1"/>
                  </a:solidFill>
                  <a:latin typeface="+mj-lt"/>
                </a:rPr>
                <a:t>Forest</a:t>
              </a:r>
              <a:endParaRPr lang="en-GB" sz="1200" b="1" i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5359187" y="1542951"/>
              <a:ext cx="0" cy="1303801"/>
            </a:xfrm>
            <a:prstGeom prst="line">
              <a:avLst/>
            </a:prstGeom>
            <a:ln w="19050">
              <a:solidFill>
                <a:srgbClr val="968C6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118176" y="5232900"/>
              <a:ext cx="999430" cy="728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US" altLang="zh-CN" sz="1000" b="1" i="1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Random</a:t>
              </a:r>
              <a:r>
                <a:rPr lang="zh-CN" altLang="en-US" sz="1000" b="1" i="1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en-US" altLang="zh-CN" sz="1000" b="1" i="1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Forest</a:t>
              </a:r>
            </a:p>
            <a:p>
              <a:pPr>
                <a:spcAft>
                  <a:spcPts val="770"/>
                </a:spcAft>
              </a:pPr>
              <a:r>
                <a:rPr lang="en-US" altLang="zh-CN" sz="1000" b="1" i="1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Tree:</a:t>
              </a:r>
              <a:r>
                <a:rPr lang="zh-CN" altLang="en-US" sz="1000" b="1" i="1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en-US" altLang="zh-CN" sz="1000" b="1" i="1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4</a:t>
              </a:r>
              <a:r>
                <a:rPr lang="en-US" altLang="zh-CN" sz="1000" b="1" i="1" dirty="0" smtClean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00</a:t>
              </a:r>
            </a:p>
          </p:txBody>
        </p:sp>
        <p:sp>
          <p:nvSpPr>
            <p:cNvPr id="24" name="Teardrop 23"/>
            <p:cNvSpPr/>
            <p:nvPr/>
          </p:nvSpPr>
          <p:spPr bwMode="ltGray">
            <a:xfrm rot="18900000">
              <a:off x="6448958" y="2842314"/>
              <a:ext cx="1083205" cy="1083205"/>
            </a:xfrm>
            <a:prstGeom prst="teardrop">
              <a:avLst>
                <a:gd name="adj" fmla="val 200000"/>
              </a:avLst>
            </a:prstGeom>
            <a:solidFill>
              <a:schemeClr val="bg1"/>
            </a:solidFill>
            <a:ln w="28575">
              <a:solidFill>
                <a:srgbClr val="968C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Teardrop 24"/>
            <p:cNvSpPr/>
            <p:nvPr/>
          </p:nvSpPr>
          <p:spPr bwMode="ltGray">
            <a:xfrm rot="18900000">
              <a:off x="6560349" y="2960974"/>
              <a:ext cx="860425" cy="860425"/>
            </a:xfrm>
            <a:prstGeom prst="teardrop">
              <a:avLst>
                <a:gd name="adj" fmla="val 141932"/>
              </a:avLst>
            </a:prstGeom>
            <a:solidFill>
              <a:schemeClr val="tx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03242" y="3200183"/>
              <a:ext cx="1224136" cy="987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Aft>
                  <a:spcPts val="770"/>
                </a:spcAft>
              </a:pPr>
              <a:r>
                <a:rPr lang="en-US" altLang="zh-CN" b="1" i="1" smtClean="0">
                  <a:solidFill>
                    <a:schemeClr val="bg1"/>
                  </a:solidFill>
                  <a:latin typeface="+mj-lt"/>
                </a:rPr>
                <a:t>SVM</a:t>
              </a:r>
              <a:endParaRPr lang="en-GB" b="1" i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6990560" y="1560829"/>
              <a:ext cx="0" cy="197687"/>
            </a:xfrm>
            <a:prstGeom prst="line">
              <a:avLst/>
            </a:prstGeom>
            <a:ln w="19050">
              <a:solidFill>
                <a:srgbClr val="968C6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515741" y="4179790"/>
              <a:ext cx="1201203" cy="728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1000" b="1" i="1" dirty="0">
                  <a:solidFill>
                    <a:schemeClr val="tx2"/>
                  </a:solidFill>
                  <a:latin typeface="+mj-lt"/>
                </a:rPr>
                <a:t>Support vector </a:t>
              </a:r>
              <a:r>
                <a:rPr lang="en-GB" sz="1000" b="1" i="1" dirty="0" smtClean="0">
                  <a:solidFill>
                    <a:schemeClr val="tx2"/>
                  </a:solidFill>
                  <a:latin typeface="+mj-lt"/>
                </a:rPr>
                <a:t>machine</a:t>
              </a:r>
              <a:endParaRPr lang="en-GB" sz="1000" b="1" i="1" dirty="0">
                <a:solidFill>
                  <a:schemeClr val="tx2"/>
                </a:solidFill>
                <a:latin typeface="+mj-lt"/>
              </a:endParaRPr>
            </a:p>
            <a:p>
              <a:pPr marL="171450" indent="-171450">
                <a:spcAft>
                  <a:spcPts val="770"/>
                </a:spcAft>
                <a:buFont typeface="Arial" charset="0"/>
                <a:buChar char="•"/>
              </a:pPr>
              <a:r>
                <a:rPr lang="en-US" altLang="zh-CN" sz="900" b="1" i="1" dirty="0" smtClean="0">
                  <a:solidFill>
                    <a:srgbClr val="C00000"/>
                  </a:solidFill>
                  <a:latin typeface="+mj-lt"/>
                </a:rPr>
                <a:t>Linear</a:t>
              </a:r>
              <a:r>
                <a:rPr lang="zh-CN" altLang="en-US" sz="900" b="1" i="1" dirty="0" smtClean="0">
                  <a:solidFill>
                    <a:srgbClr val="C00000"/>
                  </a:solidFill>
                  <a:latin typeface="+mj-lt"/>
                </a:rPr>
                <a:t> </a:t>
              </a:r>
              <a:r>
                <a:rPr lang="en-US" altLang="zh-CN" sz="900" b="1" i="1" dirty="0" smtClean="0">
                  <a:solidFill>
                    <a:srgbClr val="C00000"/>
                  </a:solidFill>
                  <a:latin typeface="+mj-lt"/>
                </a:rPr>
                <a:t>SVM</a:t>
              </a:r>
            </a:p>
            <a:p>
              <a:pPr marL="171450" indent="-171450">
                <a:spcAft>
                  <a:spcPts val="770"/>
                </a:spcAft>
                <a:buFont typeface="Arial" charset="0"/>
                <a:buChar char="•"/>
              </a:pPr>
              <a:r>
                <a:rPr lang="en-US" altLang="zh-CN" sz="900" b="1" i="1" dirty="0" smtClean="0">
                  <a:solidFill>
                    <a:srgbClr val="C00000"/>
                  </a:solidFill>
                  <a:latin typeface="+mj-lt"/>
                </a:rPr>
                <a:t>RBF</a:t>
              </a:r>
              <a:r>
                <a:rPr lang="zh-CN" altLang="en-US" sz="900" b="1" i="1" dirty="0" smtClean="0">
                  <a:solidFill>
                    <a:srgbClr val="C00000"/>
                  </a:solidFill>
                  <a:latin typeface="+mj-lt"/>
                </a:rPr>
                <a:t> </a:t>
              </a:r>
              <a:r>
                <a:rPr lang="en-US" altLang="zh-CN" sz="900" b="1" i="1" dirty="0" smtClean="0">
                  <a:solidFill>
                    <a:srgbClr val="C00000"/>
                  </a:solidFill>
                  <a:latin typeface="+mj-lt"/>
                </a:rPr>
                <a:t>SVM</a:t>
              </a:r>
              <a:endParaRPr lang="en-GB" sz="900" b="1" i="1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0" name="Teardrop 29"/>
            <p:cNvSpPr/>
            <p:nvPr/>
          </p:nvSpPr>
          <p:spPr bwMode="ltGray">
            <a:xfrm rot="18900000">
              <a:off x="7819123" y="4696492"/>
              <a:ext cx="1083205" cy="1083205"/>
            </a:xfrm>
            <a:prstGeom prst="teardrop">
              <a:avLst>
                <a:gd name="adj" fmla="val 200000"/>
              </a:avLst>
            </a:prstGeom>
            <a:solidFill>
              <a:schemeClr val="bg1"/>
            </a:solidFill>
            <a:ln w="28575">
              <a:solidFill>
                <a:srgbClr val="968C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Teardrop 30"/>
            <p:cNvSpPr/>
            <p:nvPr/>
          </p:nvSpPr>
          <p:spPr bwMode="ltGray">
            <a:xfrm rot="18900000">
              <a:off x="7930514" y="4815152"/>
              <a:ext cx="860425" cy="860425"/>
            </a:xfrm>
            <a:prstGeom prst="teardrop">
              <a:avLst>
                <a:gd name="adj" fmla="val 141932"/>
              </a:avLst>
            </a:prstGeom>
            <a:solidFill>
              <a:srgbClr val="EB8C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48657" y="5044160"/>
              <a:ext cx="1224136" cy="987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spcAft>
                  <a:spcPts val="770"/>
                </a:spcAft>
              </a:pPr>
              <a:r>
                <a:rPr lang="en-US" altLang="zh-CN" b="1" i="1" smtClean="0">
                  <a:solidFill>
                    <a:schemeClr val="bg1"/>
                  </a:solidFill>
                  <a:latin typeface="+mj-lt"/>
                </a:rPr>
                <a:t>CNN</a:t>
              </a:r>
              <a:endParaRPr lang="en-GB" b="1" i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8360725" y="1542951"/>
              <a:ext cx="0" cy="2069743"/>
            </a:xfrm>
            <a:prstGeom prst="line">
              <a:avLst/>
            </a:prstGeom>
            <a:ln w="19050">
              <a:solidFill>
                <a:srgbClr val="968C6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956731" y="5886940"/>
              <a:ext cx="999430" cy="728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1000" b="1" i="1" dirty="0">
                  <a:solidFill>
                    <a:srgbClr val="EB8C00"/>
                  </a:solidFill>
                  <a:latin typeface="+mj-lt"/>
                </a:rPr>
                <a:t>Convolutional Neural Network </a:t>
              </a:r>
              <a:endParaRPr lang="en-GB" sz="1000" b="1" i="1" dirty="0" smtClean="0">
                <a:solidFill>
                  <a:srgbClr val="EB8C00"/>
                </a:solidFill>
                <a:latin typeface="+mj-lt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202295" y="1542951"/>
              <a:ext cx="5753866" cy="0"/>
            </a:xfrm>
            <a:prstGeom prst="line">
              <a:avLst/>
            </a:prstGeom>
            <a:ln w="76200">
              <a:solidFill>
                <a:srgbClr val="968C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648488" y="1526805"/>
            <a:ext cx="2047599" cy="6249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770"/>
              </a:spcAft>
            </a:pPr>
            <a:r>
              <a:rPr lang="en-US" altLang="zh-CN" sz="1100" b="1" i="1" dirty="0" smtClean="0">
                <a:solidFill>
                  <a:schemeClr val="accent5"/>
                </a:solidFill>
                <a:latin typeface="+mj-lt"/>
              </a:rPr>
              <a:t>Baseline</a:t>
            </a:r>
            <a:r>
              <a:rPr lang="zh-CN" altLang="en-US" sz="1100" b="1" i="1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altLang="zh-CN" sz="1100" b="1" i="1" dirty="0" smtClean="0">
                <a:solidFill>
                  <a:schemeClr val="accent5"/>
                </a:solidFill>
                <a:latin typeface="+mj-lt"/>
              </a:rPr>
              <a:t>Model:</a:t>
            </a:r>
            <a:r>
              <a:rPr lang="zh-CN" altLang="en-US" sz="1100" b="1" i="1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altLang="zh-CN" sz="1100" b="1" i="1" dirty="0" smtClean="0">
                <a:solidFill>
                  <a:schemeClr val="accent5"/>
                </a:solidFill>
                <a:latin typeface="+mj-lt"/>
              </a:rPr>
              <a:t>GBM</a:t>
            </a:r>
          </a:p>
          <a:p>
            <a:pPr>
              <a:spcAft>
                <a:spcPts val="770"/>
              </a:spcAft>
            </a:pPr>
            <a:r>
              <a:rPr lang="en-US" sz="1100" b="1" i="1" dirty="0">
                <a:solidFill>
                  <a:schemeClr val="accent5"/>
                </a:solidFill>
                <a:latin typeface="+mj-lt"/>
              </a:rPr>
              <a:t>Gradient </a:t>
            </a:r>
            <a:r>
              <a:rPr lang="en-US" sz="1100" b="1" i="1" dirty="0" smtClean="0">
                <a:solidFill>
                  <a:schemeClr val="accent5"/>
                </a:solidFill>
                <a:latin typeface="+mj-lt"/>
              </a:rPr>
              <a:t>boosting</a:t>
            </a:r>
            <a:r>
              <a:rPr lang="zh-CN" altLang="en-US" sz="1100" b="1" i="1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en-US" altLang="zh-CN" sz="1100" b="1" i="1" dirty="0" smtClean="0">
                <a:solidFill>
                  <a:schemeClr val="accent5"/>
                </a:solidFill>
                <a:latin typeface="+mj-lt"/>
              </a:rPr>
              <a:t>Machine</a:t>
            </a:r>
          </a:p>
        </p:txBody>
      </p:sp>
      <p:sp>
        <p:nvSpPr>
          <p:cNvPr id="44" name="Right Arrow 43"/>
          <p:cNvSpPr/>
          <p:nvPr/>
        </p:nvSpPr>
        <p:spPr bwMode="ltGray">
          <a:xfrm rot="10800000">
            <a:off x="2609143" y="1413024"/>
            <a:ext cx="447021" cy="40500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6043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86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4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FEBD7F86-1881-4698-8703-FB80B0800997}" type="slidenum">
              <a:rPr lang="en-GB" sz="907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GB" sz="9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32800" y="687600"/>
            <a:ext cx="8179724" cy="5422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61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+mj-lt"/>
              </a:rPr>
              <a:t>4.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Model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Comparison</a:t>
            </a:r>
            <a:endParaRPr lang="en-GB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8875" y="1954560"/>
            <a:ext cx="2124933" cy="39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Pentagon 32"/>
          <p:cNvSpPr/>
          <p:nvPr/>
        </p:nvSpPr>
        <p:spPr bwMode="ltGray">
          <a:xfrm>
            <a:off x="7086600" y="335869"/>
            <a:ext cx="1554480" cy="212811"/>
          </a:xfrm>
          <a:prstGeom prst="homePlate">
            <a:avLst/>
          </a:prstGeom>
          <a:solidFill>
            <a:srgbClr val="A32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en-GB" sz="7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18875" y="2632735"/>
            <a:ext cx="7841357" cy="2092409"/>
            <a:chOff x="718875" y="1952077"/>
            <a:chExt cx="7841357" cy="2092409"/>
          </a:xfrm>
        </p:grpSpPr>
        <p:sp>
          <p:nvSpPr>
            <p:cNvPr id="37" name="Freeform 36"/>
            <p:cNvSpPr>
              <a:spLocks/>
            </p:cNvSpPr>
            <p:nvPr>
              <p:custDataLst>
                <p:tags r:id="rId1"/>
              </p:custDataLst>
            </p:nvPr>
          </p:nvSpPr>
          <p:spPr bwMode="blackWhite">
            <a:xfrm>
              <a:off x="718875" y="1953930"/>
              <a:ext cx="4511262" cy="2090556"/>
            </a:xfrm>
            <a:custGeom>
              <a:avLst/>
              <a:gdLst>
                <a:gd name="T0" fmla="*/ 2147483647 w 1934"/>
                <a:gd name="T1" fmla="*/ 2147483647 h 1970"/>
                <a:gd name="T2" fmla="*/ 0 w 1934"/>
                <a:gd name="T3" fmla="*/ 2147483647 h 1970"/>
                <a:gd name="T4" fmla="*/ 0 w 1934"/>
                <a:gd name="T5" fmla="*/ 0 h 1970"/>
                <a:gd name="T6" fmla="*/ 2147483647 w 1934"/>
                <a:gd name="T7" fmla="*/ 0 h 1970"/>
                <a:gd name="T8" fmla="*/ 2147483647 w 1934"/>
                <a:gd name="T9" fmla="*/ 2147483647 h 1970"/>
                <a:gd name="T10" fmla="*/ 2147483647 w 1934"/>
                <a:gd name="T11" fmla="*/ 2147483647 h 1970"/>
                <a:gd name="T12" fmla="*/ 2147483647 w 1934"/>
                <a:gd name="T13" fmla="*/ 2147483647 h 1970"/>
                <a:gd name="T14" fmla="*/ 2147483647 w 1934"/>
                <a:gd name="T15" fmla="*/ 2147483647 h 1970"/>
                <a:gd name="T16" fmla="*/ 2147483647 w 1934"/>
                <a:gd name="T17" fmla="*/ 2147483647 h 1970"/>
                <a:gd name="T18" fmla="*/ 2147483647 w 1934"/>
                <a:gd name="T19" fmla="*/ 2147483647 h 1970"/>
                <a:gd name="T20" fmla="*/ 2147483647 w 1934"/>
                <a:gd name="T21" fmla="*/ 2147483647 h 1970"/>
                <a:gd name="T22" fmla="*/ 2147483647 w 1934"/>
                <a:gd name="T23" fmla="*/ 2147483647 h 1970"/>
                <a:gd name="T24" fmla="*/ 2147483647 w 1934"/>
                <a:gd name="T25" fmla="*/ 2147483647 h 1970"/>
                <a:gd name="T26" fmla="*/ 2147483647 w 1934"/>
                <a:gd name="T27" fmla="*/ 2147483647 h 1970"/>
                <a:gd name="T28" fmla="*/ 2147483647 w 1934"/>
                <a:gd name="T29" fmla="*/ 2147483647 h 1970"/>
                <a:gd name="T30" fmla="*/ 2147483647 w 1934"/>
                <a:gd name="T31" fmla="*/ 2147483647 h 197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34"/>
                <a:gd name="T49" fmla="*/ 0 h 1970"/>
                <a:gd name="T50" fmla="*/ 1934 w 1934"/>
                <a:gd name="T51" fmla="*/ 1970 h 197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34" h="1970">
                  <a:moveTo>
                    <a:pt x="1518" y="1969"/>
                  </a:moveTo>
                  <a:lnTo>
                    <a:pt x="0" y="1969"/>
                  </a:lnTo>
                  <a:lnTo>
                    <a:pt x="0" y="0"/>
                  </a:lnTo>
                  <a:lnTo>
                    <a:pt x="1699" y="0"/>
                  </a:lnTo>
                  <a:lnTo>
                    <a:pt x="1648" y="525"/>
                  </a:lnTo>
                  <a:lnTo>
                    <a:pt x="1734" y="525"/>
                  </a:lnTo>
                  <a:lnTo>
                    <a:pt x="1734" y="276"/>
                  </a:lnTo>
                  <a:lnTo>
                    <a:pt x="1933" y="703"/>
                  </a:lnTo>
                  <a:lnTo>
                    <a:pt x="1734" y="1104"/>
                  </a:lnTo>
                  <a:lnTo>
                    <a:pt x="1734" y="855"/>
                  </a:lnTo>
                  <a:lnTo>
                    <a:pt x="1622" y="855"/>
                  </a:lnTo>
                  <a:lnTo>
                    <a:pt x="1596" y="1104"/>
                  </a:lnTo>
                  <a:lnTo>
                    <a:pt x="1596" y="864"/>
                  </a:lnTo>
                  <a:lnTo>
                    <a:pt x="1397" y="1256"/>
                  </a:lnTo>
                  <a:lnTo>
                    <a:pt x="1556" y="1597"/>
                  </a:lnTo>
                  <a:lnTo>
                    <a:pt x="1518" y="1969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tIns="165862" rIns="1077449" bIns="32650"/>
            <a:lstStyle>
              <a:lvl1pPr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273050" indent="-27305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538163" indent="-265113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247629" lvl="2" indent="0" eaLnBrk="1" hangingPunct="1">
                <a:spcBef>
                  <a:spcPts val="544"/>
                </a:spcBef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247629" lvl="2" indent="0" eaLnBrk="1" hangingPunct="1">
                <a:spcBef>
                  <a:spcPts val="544"/>
                </a:spcBef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lvl="2" eaLnBrk="1" hangingPunct="1">
                <a:spcBef>
                  <a:spcPts val="544"/>
                </a:spcBef>
                <a:buFont typeface="Arial" charset="0"/>
                <a:buChar char="‒"/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lvl="2" eaLnBrk="1" hangingPunct="1">
                <a:spcBef>
                  <a:spcPts val="544"/>
                </a:spcBef>
                <a:buFont typeface="Arial" charset="0"/>
                <a:buChar char="‒"/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>
              <p:custDataLst>
                <p:tags r:id="rId2"/>
              </p:custDataLst>
            </p:nvPr>
          </p:nvSpPr>
          <p:spPr bwMode="blackWhite">
            <a:xfrm>
              <a:off x="3992872" y="1953930"/>
              <a:ext cx="4567360" cy="2090556"/>
            </a:xfrm>
            <a:custGeom>
              <a:avLst/>
              <a:gdLst>
                <a:gd name="T0" fmla="*/ 2147483647 w 1934"/>
                <a:gd name="T1" fmla="*/ 0 h 1970"/>
                <a:gd name="T2" fmla="*/ 2147483647 w 1934"/>
                <a:gd name="T3" fmla="*/ 0 h 1970"/>
                <a:gd name="T4" fmla="*/ 2147483647 w 1934"/>
                <a:gd name="T5" fmla="*/ 2147483647 h 1970"/>
                <a:gd name="T6" fmla="*/ 2147483647 w 1934"/>
                <a:gd name="T7" fmla="*/ 2147483647 h 1970"/>
                <a:gd name="T8" fmla="*/ 2147483647 w 1934"/>
                <a:gd name="T9" fmla="*/ 2147483647 h 1970"/>
                <a:gd name="T10" fmla="*/ 2147483647 w 1934"/>
                <a:gd name="T11" fmla="*/ 2147483647 h 1970"/>
                <a:gd name="T12" fmla="*/ 2147483647 w 1934"/>
                <a:gd name="T13" fmla="*/ 2147483647 h 1970"/>
                <a:gd name="T14" fmla="*/ 0 w 1934"/>
                <a:gd name="T15" fmla="*/ 2147483647 h 1970"/>
                <a:gd name="T16" fmla="*/ 2147483647 w 1934"/>
                <a:gd name="T17" fmla="*/ 2147483647 h 1970"/>
                <a:gd name="T18" fmla="*/ 2147483647 w 1934"/>
                <a:gd name="T19" fmla="*/ 2147483647 h 1970"/>
                <a:gd name="T20" fmla="*/ 2147483647 w 1934"/>
                <a:gd name="T21" fmla="*/ 2147483647 h 1970"/>
                <a:gd name="T22" fmla="*/ 2147483647 w 1934"/>
                <a:gd name="T23" fmla="*/ 2147483647 h 1970"/>
                <a:gd name="T24" fmla="*/ 2147483647 w 1934"/>
                <a:gd name="T25" fmla="*/ 2147483647 h 1970"/>
                <a:gd name="T26" fmla="*/ 2147483647 w 1934"/>
                <a:gd name="T27" fmla="*/ 2147483647 h 1970"/>
                <a:gd name="T28" fmla="*/ 2147483647 w 1934"/>
                <a:gd name="T29" fmla="*/ 2147483647 h 1970"/>
                <a:gd name="T30" fmla="*/ 2147483647 w 1934"/>
                <a:gd name="T31" fmla="*/ 0 h 197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34"/>
                <a:gd name="T49" fmla="*/ 0 h 1970"/>
                <a:gd name="T50" fmla="*/ 1934 w 1934"/>
                <a:gd name="T51" fmla="*/ 1970 h 197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34" h="1970">
                  <a:moveTo>
                    <a:pt x="414" y="0"/>
                  </a:moveTo>
                  <a:lnTo>
                    <a:pt x="1933" y="0"/>
                  </a:lnTo>
                  <a:lnTo>
                    <a:pt x="1933" y="1969"/>
                  </a:lnTo>
                  <a:lnTo>
                    <a:pt x="241" y="1969"/>
                  </a:lnTo>
                  <a:lnTo>
                    <a:pt x="284" y="1434"/>
                  </a:lnTo>
                  <a:lnTo>
                    <a:pt x="198" y="1434"/>
                  </a:lnTo>
                  <a:lnTo>
                    <a:pt x="198" y="1683"/>
                  </a:lnTo>
                  <a:lnTo>
                    <a:pt x="0" y="1265"/>
                  </a:lnTo>
                  <a:lnTo>
                    <a:pt x="198" y="864"/>
                  </a:lnTo>
                  <a:lnTo>
                    <a:pt x="198" y="1113"/>
                  </a:lnTo>
                  <a:lnTo>
                    <a:pt x="310" y="1113"/>
                  </a:lnTo>
                  <a:lnTo>
                    <a:pt x="345" y="864"/>
                  </a:lnTo>
                  <a:lnTo>
                    <a:pt x="336" y="1095"/>
                  </a:lnTo>
                  <a:lnTo>
                    <a:pt x="535" y="694"/>
                  </a:lnTo>
                  <a:lnTo>
                    <a:pt x="379" y="374"/>
                  </a:lnTo>
                  <a:lnTo>
                    <a:pt x="414" y="0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lIns="1012149" tIns="82931" bIns="32650"/>
            <a:lstStyle>
              <a:lvl1pPr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273050" indent="-27305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538163" indent="-265113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lvl="1" indent="0" eaLnBrk="1" hangingPunct="1">
                <a:spcBef>
                  <a:spcPts val="544"/>
                </a:spcBef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>
                <a:spcBef>
                  <a:spcPts val="544"/>
                </a:spcBef>
              </a:pPr>
              <a:endParaRPr lang="en-US" altLang="en-US" sz="1088" b="1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Rectangle 12"/>
            <p:cNvSpPr txBox="1">
              <a:spLocks noChangeArrowheads="1"/>
            </p:cNvSpPr>
            <p:nvPr/>
          </p:nvSpPr>
          <p:spPr>
            <a:xfrm>
              <a:off x="853416" y="2102607"/>
              <a:ext cx="3139456" cy="173236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noAutofit/>
            </a:bodyPr>
            <a:lstStyle/>
            <a:p>
              <a:pPr>
                <a:spcAft>
                  <a:spcPts val="513"/>
                </a:spcAft>
                <a:buClr>
                  <a:schemeClr val="tx1"/>
                </a:buClr>
                <a:defRPr/>
              </a:pPr>
              <a:r>
                <a:rPr lang="en-US" altLang="zh-CN" sz="1400" b="1" dirty="0" smtClean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Models</a:t>
              </a:r>
            </a:p>
            <a:p>
              <a:pPr marL="285750" indent="-285750"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Random</a:t>
              </a:r>
              <a:r>
                <a:rPr lang="zh-CN" alt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Forest</a:t>
              </a:r>
            </a:p>
            <a:p>
              <a:pPr marL="285750" indent="-285750"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r>
                <a:rPr lang="zh-CN" alt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SVM</a:t>
              </a:r>
            </a:p>
            <a:p>
              <a:pPr marL="285750" indent="-285750"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RBF</a:t>
              </a:r>
              <a:r>
                <a:rPr lang="zh-CN" alt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SVM</a:t>
              </a:r>
            </a:p>
            <a:p>
              <a:pPr marL="285750" indent="-285750"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Logistic</a:t>
              </a:r>
              <a:r>
                <a:rPr lang="zh-CN" alt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Regression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12"/>
            <p:cNvSpPr txBox="1">
              <a:spLocks noChangeArrowheads="1"/>
            </p:cNvSpPr>
            <p:nvPr/>
          </p:nvSpPr>
          <p:spPr>
            <a:xfrm>
              <a:off x="5235445" y="1952077"/>
              <a:ext cx="3196126" cy="173236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noAutofit/>
            </a:bodyPr>
            <a:lstStyle/>
            <a:p>
              <a:pPr>
                <a:spcAft>
                  <a:spcPts val="513"/>
                </a:spcAft>
                <a:buClr>
                  <a:schemeClr val="tx1"/>
                </a:buClr>
                <a:defRPr/>
              </a:pPr>
              <a:r>
                <a:rPr lang="en-US" altLang="zh-CN" sz="1400" b="1" dirty="0" smtClean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  <a:p>
              <a:pPr>
                <a:spcAft>
                  <a:spcPts val="513"/>
                </a:spcAft>
                <a:buClr>
                  <a:schemeClr val="tx1"/>
                </a:buClr>
                <a:defRPr/>
              </a:pP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feature:</a:t>
              </a:r>
            </a:p>
            <a:p>
              <a:pPr marL="285750" indent="-285750">
                <a:lnSpc>
                  <a:spcPts val="580"/>
                </a:lnSpc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SIFT</a:t>
              </a:r>
            </a:p>
            <a:p>
              <a:pPr marL="285750" indent="-285750">
                <a:lnSpc>
                  <a:spcPts val="580"/>
                </a:lnSpc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HOG</a:t>
              </a:r>
            </a:p>
            <a:p>
              <a:pPr marL="285750" indent="-285750">
                <a:lnSpc>
                  <a:spcPts val="580"/>
                </a:lnSpc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LBP</a:t>
              </a:r>
            </a:p>
            <a:p>
              <a:pPr marL="285750" indent="-285750">
                <a:lnSpc>
                  <a:spcPts val="580"/>
                </a:lnSpc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COLOR</a:t>
              </a:r>
              <a:endPara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  <a:spcAft>
                  <a:spcPts val="513"/>
                </a:spcAft>
                <a:buClr>
                  <a:schemeClr val="tx1"/>
                </a:buClr>
                <a:defRPr/>
              </a:pP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Combine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two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them:</a:t>
              </a:r>
            </a:p>
            <a:p>
              <a:pPr marL="171450" indent="-171450">
                <a:lnSpc>
                  <a:spcPct val="80000"/>
                </a:lnSpc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SIFT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HOG</a:t>
              </a:r>
            </a:p>
            <a:p>
              <a:pPr>
                <a:lnSpc>
                  <a:spcPct val="80000"/>
                </a:lnSpc>
                <a:spcAft>
                  <a:spcPts val="513"/>
                </a:spcAft>
                <a:buClr>
                  <a:schemeClr val="tx1"/>
                </a:buClr>
                <a:defRPr/>
              </a:pP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Combine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three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them:</a:t>
              </a:r>
            </a:p>
            <a:p>
              <a:pPr marL="171450" indent="-171450">
                <a:lnSpc>
                  <a:spcPct val="80000"/>
                </a:lnSpc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SIFT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HOG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LBP</a:t>
              </a:r>
            </a:p>
            <a:p>
              <a:pPr>
                <a:lnSpc>
                  <a:spcPct val="80000"/>
                </a:lnSpc>
                <a:spcAft>
                  <a:spcPts val="513"/>
                </a:spcAft>
                <a:buClr>
                  <a:schemeClr val="tx1"/>
                </a:buClr>
                <a:defRPr/>
              </a:pP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Combine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four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zh-CN" altLang="en-US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EB8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them:</a:t>
              </a:r>
            </a:p>
            <a:p>
              <a:pPr marL="171450" indent="-171450">
                <a:lnSpc>
                  <a:spcPct val="80000"/>
                </a:lnSpc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SIFT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HOG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LBP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COLOR</a:t>
              </a:r>
            </a:p>
            <a:p>
              <a:pPr>
                <a:spcAft>
                  <a:spcPts val="513"/>
                </a:spcAft>
                <a:buClr>
                  <a:schemeClr val="tx1"/>
                </a:buClr>
                <a:defRPr/>
              </a:pPr>
              <a:endParaRPr lang="en-US" altLang="zh-CN" sz="105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spcAft>
                  <a:spcPts val="513"/>
                </a:spcAft>
                <a:buClr>
                  <a:schemeClr val="tx1"/>
                </a:buClr>
                <a:buFont typeface="Arial" charset="0"/>
                <a:buChar char="•"/>
                <a:defRPr/>
              </a:pPr>
              <a:endParaRPr lang="en-US" altLang="zh-CN" sz="105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25362"/>
              </p:ext>
            </p:extLst>
          </p:nvPr>
        </p:nvGraphicFramePr>
        <p:xfrm>
          <a:off x="717781" y="1978040"/>
          <a:ext cx="3926227" cy="370840"/>
        </p:xfrm>
        <a:graphic>
          <a:graphicData uri="http://schemas.openxmlformats.org/drawingml/2006/table">
            <a:tbl>
              <a:tblPr firstRow="1" bandRow="1">
                <a:tableStyleId>{69D073F8-1565-44D7-B386-08B59EADF2EE}</a:tableStyleId>
              </a:tblPr>
              <a:tblGrid>
                <a:gridCol w="39262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combination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en-GB" altLang="zh-CN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2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6043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86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4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FEBD7F86-1881-4698-8703-FB80B0800997}" type="slidenum">
              <a:rPr lang="en-GB" sz="907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GB" sz="9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32800" y="687600"/>
            <a:ext cx="8179724" cy="5422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61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+mj-lt"/>
              </a:rPr>
              <a:t>4.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Model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Comparison</a:t>
            </a:r>
            <a:endParaRPr lang="en-GB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8875" y="1954560"/>
            <a:ext cx="2124933" cy="39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Pentagon 32"/>
          <p:cNvSpPr/>
          <p:nvPr/>
        </p:nvSpPr>
        <p:spPr bwMode="ltGray">
          <a:xfrm>
            <a:off x="7086600" y="335869"/>
            <a:ext cx="1554480" cy="212811"/>
          </a:xfrm>
          <a:prstGeom prst="homePlate">
            <a:avLst/>
          </a:prstGeom>
          <a:solidFill>
            <a:srgbClr val="A32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en-GB" sz="7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84390"/>
              </p:ext>
            </p:extLst>
          </p:nvPr>
        </p:nvGraphicFramePr>
        <p:xfrm>
          <a:off x="717781" y="1978040"/>
          <a:ext cx="7886469" cy="370840"/>
        </p:xfrm>
        <a:graphic>
          <a:graphicData uri="http://schemas.openxmlformats.org/drawingml/2006/table">
            <a:tbl>
              <a:tblPr firstRow="1" bandRow="1">
                <a:tableStyleId>{69D073F8-1565-44D7-B386-08B59EADF2EE}</a:tableStyleId>
              </a:tblPr>
              <a:tblGrid>
                <a:gridCol w="78864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combination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Model: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  <a:r>
                        <a:rPr lang="zh-CN" altLang="en-US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GB" altLang="zh-CN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70838"/>
              </p:ext>
            </p:extLst>
          </p:nvPr>
        </p:nvGraphicFramePr>
        <p:xfrm>
          <a:off x="532934" y="2927456"/>
          <a:ext cx="8077669" cy="2592668"/>
        </p:xfrm>
        <a:graphic>
          <a:graphicData uri="http://schemas.openxmlformats.org/drawingml/2006/table">
            <a:tbl>
              <a:tblPr/>
              <a:tblGrid>
                <a:gridCol w="868411"/>
                <a:gridCol w="775033"/>
                <a:gridCol w="37864"/>
                <a:gridCol w="700331"/>
                <a:gridCol w="887087"/>
                <a:gridCol w="747020"/>
                <a:gridCol w="812385"/>
                <a:gridCol w="46689"/>
                <a:gridCol w="700331"/>
                <a:gridCol w="999140"/>
                <a:gridCol w="1503378"/>
              </a:tblGrid>
              <a:tr h="199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Model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Category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SIFT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HOG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LBP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COLOR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SIFT+HOG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SIFT+HOG+LBP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SIFT+HOG+LBP+COLOR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19943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Linear SVM 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Accuracy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76.20%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72.60%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67.40%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49.80%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78.40%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76.40%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60.40%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Train(s)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12.13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5.29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3.01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40.52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9.42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12.15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29.48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0.042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0.02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0.44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</a:t>
                      </a:r>
                    </a:p>
                  </a:txBody>
                  <a:tcPr marL="6232" marR="6232" marT="6232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RBF SVM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Accuracy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76.20%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67.40%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67.40%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77.20%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70.00%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Train(s)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23.54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18.25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8.59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202.2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21.97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26.13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217.08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0.195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0.092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0.18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2.09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19943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Random Forest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Accuracy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76.60%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74.80%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66.40%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67.00%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74.80%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75.60%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72.20%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Train(s)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4.60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8.44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2.34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80.14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26.79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8.90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54.32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0.80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0.03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0.36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0.06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Logistic Regression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Accuracy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76.60%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65.40%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76.00%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48.80%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Train(s)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0.15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64.04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0.46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51.76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0.004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0.37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0.02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0.57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9" name="Pentagon 8"/>
          <p:cNvSpPr/>
          <p:nvPr/>
        </p:nvSpPr>
        <p:spPr bwMode="ltGray">
          <a:xfrm>
            <a:off x="2195736" y="2636912"/>
            <a:ext cx="3168352" cy="224216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4" name="Pentagon 13"/>
          <p:cNvSpPr/>
          <p:nvPr/>
        </p:nvSpPr>
        <p:spPr bwMode="ltGray">
          <a:xfrm>
            <a:off x="5423480" y="2636912"/>
            <a:ext cx="3217600" cy="224216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5" name="Pentagon 14"/>
          <p:cNvSpPr/>
          <p:nvPr/>
        </p:nvSpPr>
        <p:spPr bwMode="ltGray">
          <a:xfrm>
            <a:off x="539750" y="2636912"/>
            <a:ext cx="1596594" cy="224216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6" name="Right Arrow 15"/>
          <p:cNvSpPr/>
          <p:nvPr/>
        </p:nvSpPr>
        <p:spPr bwMode="ltGray">
          <a:xfrm>
            <a:off x="4643438" y="1990883"/>
            <a:ext cx="487049" cy="34515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24128" y="465313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endParaRPr lang="en-US" sz="2000" dirty="0" err="1" smtClean="0">
              <a:latin typeface="Georgia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060685"/>
              </p:ext>
            </p:extLst>
          </p:nvPr>
        </p:nvGraphicFramePr>
        <p:xfrm>
          <a:off x="563411" y="5589240"/>
          <a:ext cx="8077669" cy="598308"/>
        </p:xfrm>
        <a:graphic>
          <a:graphicData uri="http://schemas.openxmlformats.org/drawingml/2006/table">
            <a:tbl>
              <a:tblPr/>
              <a:tblGrid>
                <a:gridCol w="868411"/>
                <a:gridCol w="775033"/>
                <a:gridCol w="37864"/>
                <a:gridCol w="700331"/>
                <a:gridCol w="887087"/>
                <a:gridCol w="747020"/>
                <a:gridCol w="812385"/>
                <a:gridCol w="46689"/>
                <a:gridCol w="700331"/>
                <a:gridCol w="999140"/>
                <a:gridCol w="1503378"/>
              </a:tblGrid>
              <a:tr h="19943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CNN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Accuracy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63.0%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Train(s)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36000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  <a:tr h="1994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Predict(s)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6232" marR="6232" marT="62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33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6043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86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145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4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FEBD7F86-1881-4698-8703-FB80B0800997}" type="slidenum">
              <a:rPr lang="en-GB" sz="907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GB" sz="90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32800" y="687600"/>
            <a:ext cx="8179724" cy="54221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61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i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latin typeface="+mj-lt"/>
              </a:rPr>
              <a:t>Proposed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Model: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Combine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</a:rPr>
              <a:t>Top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</a:rPr>
              <a:t>three</a:t>
            </a:r>
            <a:r>
              <a:rPr lang="zh-CN" altLang="en-US" sz="24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Models</a:t>
            </a:r>
            <a:endParaRPr lang="en-GB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3" name="Pentagon 32"/>
          <p:cNvSpPr/>
          <p:nvPr/>
        </p:nvSpPr>
        <p:spPr bwMode="ltGray">
          <a:xfrm>
            <a:off x="7086600" y="335869"/>
            <a:ext cx="1554480" cy="212811"/>
          </a:xfrm>
          <a:prstGeom prst="homePlate">
            <a:avLst/>
          </a:prstGeom>
          <a:solidFill>
            <a:srgbClr val="A320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</a:t>
            </a:r>
            <a:r>
              <a:rPr lang="zh-CN" altLang="en-US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78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GB" sz="7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586808" y="2452333"/>
            <a:ext cx="3157504" cy="95023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39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379238" y="3554609"/>
            <a:ext cx="3157504" cy="950238"/>
          </a:xfrm>
          <a:prstGeom prst="rect">
            <a:avLst/>
          </a:prstGeom>
          <a:solidFill>
            <a:srgbClr val="EB8C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39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110921" y="4659599"/>
            <a:ext cx="3161576" cy="9502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39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2556140" y="2452334"/>
            <a:ext cx="2641660" cy="3115422"/>
          </a:xfrm>
          <a:custGeom>
            <a:avLst/>
            <a:gdLst>
              <a:gd name="T0" fmla="*/ 0 w 1961"/>
              <a:gd name="T1" fmla="*/ 0 h 2281"/>
              <a:gd name="T2" fmla="*/ 948027922 w 1961"/>
              <a:gd name="T3" fmla="*/ 0 h 2281"/>
              <a:gd name="T4" fmla="*/ 948027922 w 1961"/>
              <a:gd name="T5" fmla="*/ 2147483647 h 2281"/>
              <a:gd name="T6" fmla="*/ 2147483647 w 1961"/>
              <a:gd name="T7" fmla="*/ 2147483647 h 2281"/>
              <a:gd name="T8" fmla="*/ 2147483647 w 1961"/>
              <a:gd name="T9" fmla="*/ 2147483647 h 2281"/>
              <a:gd name="T10" fmla="*/ 2147483647 w 1961"/>
              <a:gd name="T11" fmla="*/ 2147483647 h 2281"/>
              <a:gd name="T12" fmla="*/ 2147483647 w 1961"/>
              <a:gd name="T13" fmla="*/ 2147483647 h 2281"/>
              <a:gd name="T14" fmla="*/ 2147483647 w 1961"/>
              <a:gd name="T15" fmla="*/ 2147483647 h 2281"/>
              <a:gd name="T16" fmla="*/ 0 w 1961"/>
              <a:gd name="T17" fmla="*/ 2147483647 h 2281"/>
              <a:gd name="T18" fmla="*/ 0 w 1961"/>
              <a:gd name="T19" fmla="*/ 0 h 228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61"/>
              <a:gd name="T31" fmla="*/ 0 h 2281"/>
              <a:gd name="T32" fmla="*/ 1961 w 1961"/>
              <a:gd name="T33" fmla="*/ 2281 h 228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61" h="2281">
                <a:moveTo>
                  <a:pt x="0" y="0"/>
                </a:moveTo>
                <a:lnTo>
                  <a:pt x="382" y="0"/>
                </a:lnTo>
                <a:lnTo>
                  <a:pt x="382" y="1770"/>
                </a:lnTo>
                <a:lnTo>
                  <a:pt x="1673" y="1762"/>
                </a:lnTo>
                <a:lnTo>
                  <a:pt x="1673" y="1602"/>
                </a:lnTo>
                <a:lnTo>
                  <a:pt x="1960" y="1937"/>
                </a:lnTo>
                <a:lnTo>
                  <a:pt x="1673" y="2280"/>
                </a:lnTo>
                <a:lnTo>
                  <a:pt x="1673" y="2113"/>
                </a:lnTo>
                <a:lnTo>
                  <a:pt x="0" y="2113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GB" sz="1539"/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1812239" y="2461837"/>
            <a:ext cx="2653877" cy="2044368"/>
          </a:xfrm>
          <a:custGeom>
            <a:avLst/>
            <a:gdLst>
              <a:gd name="T0" fmla="*/ 0 w 1969"/>
              <a:gd name="T1" fmla="*/ 0 h 1497"/>
              <a:gd name="T2" fmla="*/ 0 w 1969"/>
              <a:gd name="T3" fmla="*/ 0 h 1497"/>
              <a:gd name="T4" fmla="*/ 954027866 w 1969"/>
              <a:gd name="T5" fmla="*/ 0 h 1497"/>
              <a:gd name="T6" fmla="*/ 954027866 w 1969"/>
              <a:gd name="T7" fmla="*/ 2147483647 h 1497"/>
              <a:gd name="T8" fmla="*/ 2147483647 w 1969"/>
              <a:gd name="T9" fmla="*/ 2147483647 h 1497"/>
              <a:gd name="T10" fmla="*/ 2147483647 w 1969"/>
              <a:gd name="T11" fmla="*/ 2060844982 h 1497"/>
              <a:gd name="T12" fmla="*/ 2147483647 w 1969"/>
              <a:gd name="T13" fmla="*/ 2147483647 h 1497"/>
              <a:gd name="T14" fmla="*/ 2147483647 w 1969"/>
              <a:gd name="T15" fmla="*/ 2147483647 h 1497"/>
              <a:gd name="T16" fmla="*/ 2147483647 w 1969"/>
              <a:gd name="T17" fmla="*/ 2147483647 h 1497"/>
              <a:gd name="T18" fmla="*/ 0 w 1969"/>
              <a:gd name="T19" fmla="*/ 2147483647 h 1497"/>
              <a:gd name="T20" fmla="*/ 0 w 1969"/>
              <a:gd name="T21" fmla="*/ 0 h 149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69"/>
              <a:gd name="T34" fmla="*/ 0 h 1497"/>
              <a:gd name="T35" fmla="*/ 1969 w 1969"/>
              <a:gd name="T36" fmla="*/ 1497 h 149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69" h="1497">
                <a:moveTo>
                  <a:pt x="0" y="0"/>
                </a:moveTo>
                <a:lnTo>
                  <a:pt x="0" y="0"/>
                </a:lnTo>
                <a:lnTo>
                  <a:pt x="384" y="0"/>
                </a:lnTo>
                <a:lnTo>
                  <a:pt x="384" y="976"/>
                </a:lnTo>
                <a:lnTo>
                  <a:pt x="1680" y="976"/>
                </a:lnTo>
                <a:lnTo>
                  <a:pt x="1680" y="808"/>
                </a:lnTo>
                <a:lnTo>
                  <a:pt x="1968" y="1152"/>
                </a:lnTo>
                <a:lnTo>
                  <a:pt x="1680" y="1496"/>
                </a:lnTo>
                <a:lnTo>
                  <a:pt x="1680" y="1320"/>
                </a:lnTo>
                <a:lnTo>
                  <a:pt x="0" y="1320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rgbClr val="EB8C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GB" sz="1539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1046619" y="2461837"/>
            <a:ext cx="2653877" cy="942093"/>
          </a:xfrm>
          <a:custGeom>
            <a:avLst/>
            <a:gdLst>
              <a:gd name="T0" fmla="*/ 0 w 1969"/>
              <a:gd name="T1" fmla="*/ 0 h 689"/>
              <a:gd name="T2" fmla="*/ 0 w 1969"/>
              <a:gd name="T3" fmla="*/ 0 h 689"/>
              <a:gd name="T4" fmla="*/ 954027866 w 1969"/>
              <a:gd name="T5" fmla="*/ 0 h 689"/>
              <a:gd name="T6" fmla="*/ 954027866 w 1969"/>
              <a:gd name="T7" fmla="*/ 429552871 h 689"/>
              <a:gd name="T8" fmla="*/ 2147483647 w 1969"/>
              <a:gd name="T9" fmla="*/ 429552871 h 689"/>
              <a:gd name="T10" fmla="*/ 2147483647 w 1969"/>
              <a:gd name="T11" fmla="*/ 0 h 689"/>
              <a:gd name="T12" fmla="*/ 2147483647 w 1969"/>
              <a:gd name="T13" fmla="*/ 879562002 h 689"/>
              <a:gd name="T14" fmla="*/ 2147483647 w 1969"/>
              <a:gd name="T15" fmla="*/ 1759124004 h 689"/>
              <a:gd name="T16" fmla="*/ 2147483647 w 1969"/>
              <a:gd name="T17" fmla="*/ 1309116272 h 689"/>
              <a:gd name="T18" fmla="*/ 0 w 1969"/>
              <a:gd name="T19" fmla="*/ 1309116272 h 689"/>
              <a:gd name="T20" fmla="*/ 0 w 1969"/>
              <a:gd name="T21" fmla="*/ 0 h 68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69"/>
              <a:gd name="T34" fmla="*/ 0 h 689"/>
              <a:gd name="T35" fmla="*/ 1969 w 1969"/>
              <a:gd name="T36" fmla="*/ 689 h 68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69" h="689">
                <a:moveTo>
                  <a:pt x="0" y="0"/>
                </a:moveTo>
                <a:lnTo>
                  <a:pt x="0" y="0"/>
                </a:lnTo>
                <a:lnTo>
                  <a:pt x="384" y="0"/>
                </a:lnTo>
                <a:lnTo>
                  <a:pt x="384" y="168"/>
                </a:lnTo>
                <a:lnTo>
                  <a:pt x="1680" y="168"/>
                </a:lnTo>
                <a:lnTo>
                  <a:pt x="1680" y="0"/>
                </a:lnTo>
                <a:lnTo>
                  <a:pt x="1968" y="344"/>
                </a:lnTo>
                <a:lnTo>
                  <a:pt x="1680" y="688"/>
                </a:lnTo>
                <a:lnTo>
                  <a:pt x="1680" y="512"/>
                </a:lnTo>
                <a:lnTo>
                  <a:pt x="0" y="512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 w="1270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GB" sz="1539" dirty="0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1189154" y="2320658"/>
            <a:ext cx="246271" cy="246271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88272" tIns="30784" rIns="88272" bIns="43362" anchor="ctr"/>
          <a:lstStyle/>
          <a:p>
            <a:pPr algn="ctr" defTabSz="891859" eaLnBrk="0" hangingPunct="0">
              <a:defRPr/>
            </a:pPr>
            <a:r>
              <a:rPr lang="en-US" sz="1197" b="1" i="1">
                <a:solidFill>
                  <a:schemeClr val="bg2"/>
                </a:solidFill>
                <a:latin typeface="+mj-lt"/>
              </a:rPr>
              <a:t>1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958847" y="2322015"/>
            <a:ext cx="246271" cy="246271"/>
          </a:xfrm>
          <a:prstGeom prst="rect">
            <a:avLst/>
          </a:prstGeom>
          <a:solidFill>
            <a:srgbClr val="EB8C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88272" tIns="30784" rIns="88272" bIns="43362" anchor="ctr"/>
          <a:lstStyle/>
          <a:p>
            <a:pPr algn="ctr" defTabSz="891859" eaLnBrk="0" hangingPunct="0">
              <a:defRPr/>
            </a:pPr>
            <a:r>
              <a:rPr lang="en-US" sz="1197" b="1" i="1">
                <a:solidFill>
                  <a:schemeClr val="bg2"/>
                </a:solidFill>
                <a:latin typeface="+mj-lt"/>
              </a:rPr>
              <a:t>2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694602" y="2320658"/>
            <a:ext cx="246271" cy="2462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88272" tIns="0" rIns="88272" bIns="43362" anchor="ctr"/>
          <a:lstStyle/>
          <a:p>
            <a:pPr algn="ctr" defTabSz="891859" eaLnBrk="0" hangingPunct="0">
              <a:defRPr/>
            </a:pPr>
            <a:r>
              <a:rPr lang="en-US" sz="1026" b="1" i="1" dirty="0">
                <a:solidFill>
                  <a:schemeClr val="bg2"/>
                </a:solidFill>
                <a:latin typeface="+mj-lt"/>
              </a:rPr>
              <a:t>3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809352" y="2861218"/>
            <a:ext cx="2801330" cy="29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marL="171450" indent="-171450" defTabSz="658374">
              <a:lnSpc>
                <a:spcPct val="95000"/>
              </a:lnSpc>
              <a:buFont typeface="Arial" charset="0"/>
              <a:buChar char="•"/>
              <a:defRPr/>
            </a:pP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With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SIFT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+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HOG</a:t>
            </a:r>
          </a:p>
          <a:p>
            <a:pPr marL="171450" indent="-171450" defTabSz="658374">
              <a:lnSpc>
                <a:spcPct val="95000"/>
              </a:lnSpc>
              <a:buFont typeface="Arial" charset="0"/>
              <a:buChar char="•"/>
              <a:defRPr/>
            </a:pPr>
            <a:endParaRPr lang="de-DE" sz="1026" b="1" dirty="0">
              <a:solidFill>
                <a:schemeClr val="bg2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611198" y="3878358"/>
            <a:ext cx="2801330" cy="29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marL="171450" indent="-171450" defTabSz="658374">
              <a:lnSpc>
                <a:spcPct val="95000"/>
              </a:lnSpc>
              <a:buFont typeface="Arial" charset="0"/>
              <a:buChar char="•"/>
              <a:defRPr/>
            </a:pP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With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SIFT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+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HOG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endParaRPr lang="en-US" altLang="zh-CN" sz="1026" b="1" dirty="0" smtClean="0">
              <a:solidFill>
                <a:schemeClr val="bg2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pPr marL="171450" indent="-171450" defTabSz="658374">
              <a:lnSpc>
                <a:spcPct val="95000"/>
              </a:lnSpc>
              <a:buFont typeface="Arial" charset="0"/>
              <a:buChar char="•"/>
              <a:defRPr/>
            </a:pP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Tree: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900</a:t>
            </a:r>
            <a:endParaRPr lang="de-DE" sz="1026" b="1" dirty="0">
              <a:solidFill>
                <a:schemeClr val="bg2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291044" y="5057026"/>
            <a:ext cx="2801330" cy="29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marL="171450" indent="-171450" defTabSz="658374">
              <a:lnSpc>
                <a:spcPct val="95000"/>
              </a:lnSpc>
              <a:buFont typeface="Arial" charset="0"/>
              <a:buChar char="•"/>
              <a:defRPr/>
            </a:pP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With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SIFT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+</a:t>
            </a:r>
            <a:r>
              <a:rPr lang="zh-CN" altLang="en-US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zh-CN" sz="1026" b="1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rPr>
              <a:t>HOG</a:t>
            </a:r>
          </a:p>
          <a:p>
            <a:pPr marL="171450" indent="-171450" defTabSz="658374">
              <a:lnSpc>
                <a:spcPct val="95000"/>
              </a:lnSpc>
              <a:buFont typeface="Arial" charset="0"/>
              <a:buChar char="•"/>
              <a:defRPr/>
            </a:pPr>
            <a:endParaRPr lang="de-DE" sz="1026" b="1" dirty="0">
              <a:solidFill>
                <a:schemeClr val="bg2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3308" y="2777892"/>
            <a:ext cx="1800498" cy="352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US" altLang="zh-CN" sz="1600" b="1" dirty="0" smtClean="0">
                <a:latin typeface="Arial" charset="0"/>
                <a:ea typeface="Arial" charset="0"/>
                <a:cs typeface="Arial" charset="0"/>
              </a:rPr>
              <a:t>Linear</a:t>
            </a:r>
            <a:r>
              <a:rPr lang="zh-CN" altLang="en-US" sz="16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b="1" dirty="0" smtClean="0">
                <a:latin typeface="Arial" charset="0"/>
                <a:ea typeface="Arial" charset="0"/>
                <a:cs typeface="Arial" charset="0"/>
              </a:rPr>
              <a:t>SVM</a:t>
            </a: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5736" y="3941089"/>
            <a:ext cx="1800498" cy="352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US" altLang="zh-CN" sz="1600" b="1" dirty="0" smtClean="0">
                <a:latin typeface="Arial" charset="0"/>
                <a:ea typeface="Arial" charset="0"/>
                <a:cs typeface="Arial" charset="0"/>
              </a:rPr>
              <a:t>Random</a:t>
            </a:r>
            <a:r>
              <a:rPr lang="zh-CN" altLang="en-US" sz="16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b="1" dirty="0" smtClean="0">
                <a:latin typeface="Arial" charset="0"/>
                <a:ea typeface="Arial" charset="0"/>
                <a:cs typeface="Arial" charset="0"/>
              </a:rPr>
              <a:t>Forest</a:t>
            </a: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7897" y="4958714"/>
            <a:ext cx="2353682" cy="352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US" altLang="zh-CN" sz="1600" b="1" dirty="0" smtClean="0">
                <a:latin typeface="Arial" charset="0"/>
                <a:ea typeface="Arial" charset="0"/>
                <a:cs typeface="Arial" charset="0"/>
              </a:rPr>
              <a:t>Logistic</a:t>
            </a:r>
            <a:r>
              <a:rPr lang="zh-CN" altLang="en-US" sz="1600" b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b="1" dirty="0" smtClean="0">
                <a:latin typeface="Arial" charset="0"/>
                <a:ea typeface="Arial" charset="0"/>
                <a:cs typeface="Arial" charset="0"/>
              </a:rPr>
              <a:t>Regression</a:t>
            </a: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89146" y="3560541"/>
            <a:ext cx="353627" cy="352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US" altLang="zh-CN" sz="2800" b="1" dirty="0" smtClean="0">
                <a:latin typeface="Arial" charset="0"/>
                <a:ea typeface="Arial" charset="0"/>
                <a:cs typeface="Arial" charset="0"/>
              </a:rPr>
              <a:t>+</a:t>
            </a:r>
            <a:endParaRPr lang="en-US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8133" y="4637416"/>
            <a:ext cx="353627" cy="352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r>
              <a:rPr lang="en-US" altLang="zh-CN" sz="2800" b="1" smtClean="0">
                <a:latin typeface="Arial" charset="0"/>
                <a:ea typeface="Arial" charset="0"/>
                <a:cs typeface="Arial" charset="0"/>
              </a:rPr>
              <a:t>+</a:t>
            </a:r>
            <a:endParaRPr lang="en-US" sz="28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755576" y="1600199"/>
            <a:ext cx="2530549" cy="657059"/>
          </a:xfrm>
          <a:prstGeom prst="rect">
            <a:avLst/>
          </a:prstGeom>
          <a:solidFill>
            <a:srgbClr val="EB8C00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altLang="zh-CN" sz="1539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Combined</a:t>
            </a:r>
            <a:r>
              <a:rPr lang="zh-CN" altLang="en-US" sz="1539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539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Model:84%</a:t>
            </a:r>
            <a:endParaRPr lang="en-US" sz="1539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3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!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84911" y="3613726"/>
            <a:ext cx="3751271" cy="1888383"/>
            <a:chOff x="5640318" y="4079760"/>
            <a:chExt cx="4386902" cy="2208358"/>
          </a:xfrm>
          <a:solidFill>
            <a:srgbClr val="EB8C00"/>
          </a:solidFill>
        </p:grpSpPr>
        <p:sp>
          <p:nvSpPr>
            <p:cNvPr id="5" name="Rectangle 188"/>
            <p:cNvSpPr>
              <a:spLocks noChangeArrowheads="1"/>
            </p:cNvSpPr>
            <p:nvPr/>
          </p:nvSpPr>
          <p:spPr bwMode="auto">
            <a:xfrm>
              <a:off x="5922764" y="4079760"/>
              <a:ext cx="4104456" cy="213635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61568" tIns="61568" rIns="30784" bIns="3078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82791" eaLnBrk="0" hangingPunct="0">
                <a:spcAft>
                  <a:spcPts val="513"/>
                </a:spcAft>
                <a:defRPr/>
              </a:pPr>
              <a:r>
                <a:rPr lang="en-US" altLang="zh-CN" sz="2400" b="1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Group</a:t>
              </a:r>
              <a:r>
                <a:rPr lang="zh-CN" altLang="en-US" sz="2400" b="1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2400" b="1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members:</a:t>
              </a:r>
            </a:p>
            <a:p>
              <a:pPr defTabSz="682791" eaLnBrk="0" hangingPunct="0">
                <a:spcAft>
                  <a:spcPts val="513"/>
                </a:spcAft>
                <a:defRPr/>
              </a:pPr>
              <a:r>
                <a:rPr lang="en-US" altLang="zh-CN" sz="1400" kern="0" dirty="0" smtClean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Alek </a:t>
              </a:r>
              <a:r>
                <a:rPr lang="en-US" altLang="zh-CN" sz="1400" kern="0" dirty="0" err="1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Anichowski</a:t>
              </a:r>
              <a:endParaRPr lang="en-US" altLang="zh-CN" sz="1400" kern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defTabSz="682791" eaLnBrk="0" hangingPunct="0">
                <a:spcAft>
                  <a:spcPts val="513"/>
                </a:spcAft>
                <a:defRPr/>
              </a:pPr>
              <a:r>
                <a:rPr lang="en-US" altLang="zh-CN" sz="1400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Keith James Rodriguez </a:t>
              </a:r>
            </a:p>
            <a:p>
              <a:pPr defTabSz="682791" eaLnBrk="0" hangingPunct="0">
                <a:spcAft>
                  <a:spcPts val="513"/>
                </a:spcAft>
                <a:defRPr/>
              </a:pPr>
              <a:r>
                <a:rPr lang="en-US" altLang="zh-CN" sz="1400" kern="0" dirty="0" err="1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Mingyue</a:t>
              </a:r>
              <a:r>
                <a:rPr lang="en-US" altLang="zh-CN" sz="1400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 Kong </a:t>
              </a:r>
            </a:p>
            <a:p>
              <a:pPr defTabSz="682791" eaLnBrk="0" hangingPunct="0">
                <a:spcAft>
                  <a:spcPts val="513"/>
                </a:spcAft>
                <a:defRPr/>
              </a:pPr>
              <a:r>
                <a:rPr lang="en-US" altLang="zh-CN" sz="1400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Sophie </a:t>
              </a:r>
              <a:r>
                <a:rPr lang="en-US" altLang="zh-CN" sz="1400" kern="0" dirty="0" err="1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Beiers</a:t>
              </a:r>
              <a:r>
                <a:rPr lang="en-US" altLang="zh-CN" sz="1400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 </a:t>
              </a:r>
            </a:p>
            <a:p>
              <a:pPr defTabSz="682791" eaLnBrk="0" hangingPunct="0">
                <a:spcAft>
                  <a:spcPts val="513"/>
                </a:spcAft>
                <a:defRPr/>
              </a:pPr>
              <a:r>
                <a:rPr lang="en-US" altLang="zh-CN" sz="1400" kern="0" dirty="0">
                  <a:solidFill>
                    <a:schemeClr val="bg2"/>
                  </a:solidFill>
                  <a:latin typeface="Arial" charset="0"/>
                  <a:ea typeface="Arial" charset="0"/>
                  <a:cs typeface="Arial" charset="0"/>
                </a:rPr>
                <a:t>Yun Li</a:t>
              </a:r>
            </a:p>
            <a:p>
              <a:pPr defTabSz="682791" eaLnBrk="0" hangingPunct="0">
                <a:spcAft>
                  <a:spcPts val="513"/>
                </a:spcAft>
                <a:defRPr/>
              </a:pPr>
              <a:endParaRPr lang="en-GB" sz="1400" kern="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ltGray">
            <a:xfrm>
              <a:off x="5640318" y="6216118"/>
              <a:ext cx="288032" cy="7200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39" dirty="0" err="1">
                <a:solidFill>
                  <a:schemeClr val="bg1"/>
                </a:solidFill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98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17bf96d4-2299-4752-941c-6c58954131b0"/>
  <p:tag name="THINKCELLUNDODONOTDELETE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361.625"/>
  <p:tag name="ADV_LEFT" val="142.25"/>
  <p:tag name="ADV_HEIGHT" val="135"/>
  <p:tag name="ADV_WIDTH" val="13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304.25"/>
  <p:tag name="ADV_LEFT" val="123.5"/>
  <p:tag name="ADV_HEIGHT" val="135"/>
  <p:tag name="ADV_WIDTH" val="13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68.75"/>
  <p:tag name="ADV_LEFT" val="172.375"/>
  <p:tag name="ADV_HEIGHT" val="135"/>
  <p:tag name="ADV_WIDTH" val="13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304.125"/>
  <p:tag name="ADV_LEFT" val="221.125"/>
  <p:tag name="ADV_HEIGHT" val="135"/>
  <p:tag name="ADV_WIDTH" val="13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361.625"/>
  <p:tag name="ADV_LEFT" val="142.25"/>
  <p:tag name="ADV_HEIGHT" val="135"/>
  <p:tag name="ADV_WIDTH" val="13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361.625"/>
  <p:tag name="ADV_LEFT" val="142.25"/>
  <p:tag name="ADV_HEIGHT" val="135"/>
  <p:tag name="ADV_WIDTH" val="13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361.625"/>
  <p:tag name="ADV_LEFT" val="142.25"/>
  <p:tag name="ADV_HEIGHT" val="135"/>
  <p:tag name="ADV_WIDTH" val="13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361.625"/>
  <p:tag name="ADV_LEFT" val="142.25"/>
  <p:tag name="ADV_HEIGHT" val="135"/>
  <p:tag name="ADV_WIDTH" val="13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DS9h7DZN0G3q8RFX9VYQ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SmartDividertext} {$SmartDividernumber} – {$Smart Divider title}"/>
  <p:tag name="SMARTLOCKSHAPE" val="Yes"/>
  <p:tag name="SMARTISVISIBLE" val="{$SmartDividernumber} !="/>
  <p:tag name="SMARTOBJECT" val="Section Header v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svafSJW0CLJCHMAKvKd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raft stamp} = Yes"/>
  <p:tag name="SMARTWRITE" val="{@Draft stamp}"/>
  <p:tag name="SMARTLOCKSHAP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!PageNumber}"/>
  <p:tag name="SMARTLOCKSHAPE" val="Yes"/>
  <p:tag name="SMARTOBJECT" val="Page Number v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WRITE" val="{$Executive Summary}"/>
  <p:tag name="SMARTISVISIBLE" val="{$Show Executive Summary} = Yes"/>
  <p:tag name="SMARTLOCKSHAPE" val="Yes"/>
  <p:tag name="SMARTOBJECT" val="Executive Summary v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Report date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heme/theme1.xml><?xml version="1.0" encoding="utf-8"?>
<a:theme xmlns:a="http://schemas.openxmlformats.org/drawingml/2006/main" name="PwC Presentation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DB536A"/>
      </a:accent4>
      <a:accent5>
        <a:srgbClr val="DC6900"/>
      </a:accent5>
      <a:accent6>
        <a:srgbClr val="FFB600"/>
      </a:accent6>
      <a:hlink>
        <a:srgbClr val="A32020"/>
      </a:hlink>
      <a:folHlink>
        <a:srgbClr val="A32020"/>
      </a:folHlink>
    </a:clrScheme>
    <a:fontScheme name="PwC">
      <a:majorFont>
        <a:latin typeface="Georgia"/>
        <a:ea typeface="SimSun"/>
        <a:cs typeface=""/>
      </a:majorFont>
      <a:minorFont>
        <a:latin typeface="SimSun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11798</TotalTime>
  <Words>464</Words>
  <Application>Microsoft Macintosh PowerPoint</Application>
  <PresentationFormat>On-screen Show (4:3)</PresentationFormat>
  <Paragraphs>259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 Black</vt:lpstr>
      <vt:lpstr>Arial Unicode MS</vt:lpstr>
      <vt:lpstr>Calibri</vt:lpstr>
      <vt:lpstr>Georgia</vt:lpstr>
      <vt:lpstr>SimSun</vt:lpstr>
      <vt:lpstr>宋体</vt:lpstr>
      <vt:lpstr>微软雅黑</vt:lpstr>
      <vt:lpstr>黑体</vt:lpstr>
      <vt:lpstr>Arial</vt:lpstr>
      <vt:lpstr>PwC Presentation</vt:lpstr>
      <vt:lpstr>PowerPoint Presentation</vt:lpstr>
      <vt:lpstr>Table of Contents</vt:lpstr>
      <vt:lpstr>1. Project Overview</vt:lpstr>
      <vt:lpstr> </vt:lpstr>
      <vt:lpstr> </vt:lpstr>
      <vt:lpstr> </vt:lpstr>
      <vt:lpstr> </vt:lpstr>
      <vt:lpstr> </vt:lpstr>
      <vt:lpstr>Thank you !</vt:lpstr>
    </vt:vector>
  </TitlesOfParts>
  <Company>PricewaterhouseCoopers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Jasmine Tu</dc:creator>
  <cp:lastModifiedBy>Yun LI</cp:lastModifiedBy>
  <cp:revision>497</cp:revision>
  <dcterms:created xsi:type="dcterms:W3CDTF">2013-03-12T08:37:58Z</dcterms:created>
  <dcterms:modified xsi:type="dcterms:W3CDTF">2018-03-05T02:23:30Z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</vt:lpwstr>
  </property>
  <property fmtid="{D5CDD505-2E9C-101B-9397-08002B2CF9AE}" pid="4" name="Template created by">
    <vt:lpwstr>PwC</vt:lpwstr>
  </property>
  <property fmtid="{D5CDD505-2E9C-101B-9397-08002B2CF9AE}" pid="5" name="Template version">
    <vt:lpwstr>6</vt:lpwstr>
  </property>
</Properties>
</file>