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28" r:id="rId2"/>
    <p:sldId id="409" r:id="rId3"/>
    <p:sldId id="429" r:id="rId4"/>
    <p:sldId id="444" r:id="rId5"/>
    <p:sldId id="438" r:id="rId6"/>
    <p:sldId id="446" r:id="rId7"/>
    <p:sldId id="449" r:id="rId8"/>
    <p:sldId id="445" r:id="rId9"/>
    <p:sldId id="422" r:id="rId10"/>
  </p:sldIdLst>
  <p:sldSz cx="9144000" cy="6858000" type="screen4x3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2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48" userDrawn="1">
          <p15:clr>
            <a:srgbClr val="A4A3A4"/>
          </p15:clr>
        </p15:guide>
        <p15:guide id="12" pos="340" userDrawn="1">
          <p15:clr>
            <a:srgbClr val="A4A3A4"/>
          </p15:clr>
        </p15:guide>
        <p15:guide id="13" pos="5420" userDrawn="1">
          <p15:clr>
            <a:srgbClr val="A4A3A4"/>
          </p15:clr>
        </p15:guide>
        <p15:guide id="14" pos="2925" userDrawn="1">
          <p15:clr>
            <a:srgbClr val="A4A3A4"/>
          </p15:clr>
        </p15:guide>
        <p15:guide id="15" pos="1973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87" userDrawn="1">
          <p15:clr>
            <a:srgbClr val="A4A3A4"/>
          </p15:clr>
        </p15:guide>
        <p15:guide id="18" pos="1111" userDrawn="1">
          <p15:clr>
            <a:srgbClr val="A4A3A4"/>
          </p15:clr>
        </p15:guide>
        <p15:guide id="19" pos="4649" userDrawn="1">
          <p15:clr>
            <a:srgbClr val="A4A3A4"/>
          </p15:clr>
        </p15:guide>
        <p15:guide id="20" pos="4558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2" userDrawn="1">
          <p15:clr>
            <a:srgbClr val="A4A3A4"/>
          </p15:clr>
        </p15:guide>
        <p15:guide id="23" orient="horz" pos="3884" userDrawn="1">
          <p15:clr>
            <a:srgbClr val="A4A3A4"/>
          </p15:clr>
        </p15:guide>
        <p15:guide id="24" orient="horz" pos="1117" userDrawn="1">
          <p15:clr>
            <a:srgbClr val="A4A3A4"/>
          </p15:clr>
        </p15:guide>
        <p15:guide id="25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Curt Moldenhauer" initials="CFM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0074B4"/>
    <a:srgbClr val="A32020"/>
    <a:srgbClr val="D9D9D9"/>
    <a:srgbClr val="968C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85957" autoAdjust="0"/>
  </p:normalViewPr>
  <p:slideViewPr>
    <p:cSldViewPr>
      <p:cViewPr>
        <p:scale>
          <a:sx n="100" d="100"/>
          <a:sy n="100" d="100"/>
        </p:scale>
        <p:origin x="944" y="-8"/>
      </p:cViewPr>
      <p:guideLst>
        <p:guide orient="horz" pos="144"/>
        <p:guide orient="horz" pos="436"/>
        <p:guide orient="horz" pos="4201"/>
        <p:guide orient="horz" pos="3888"/>
        <p:guide orient="horz" pos="3974"/>
        <p:guide orient="horz" pos="1102"/>
        <p:guide orient="horz" pos="1026"/>
        <p:guide orient="horz" pos="2432"/>
        <p:guide orient="horz" pos="2523"/>
        <p:guide orient="horz" pos="336"/>
        <p:guide pos="2848"/>
        <p:guide pos="340"/>
        <p:guide pos="5420"/>
        <p:guide pos="2925"/>
        <p:guide pos="1973"/>
        <p:guide pos="2070"/>
        <p:guide pos="3787"/>
        <p:guide pos="1111"/>
        <p:guide pos="4649"/>
        <p:guide pos="4558"/>
        <p:guide pos="3696"/>
        <p:guide pos="1202"/>
        <p:guide orient="horz" pos="3884"/>
        <p:guide orient="horz" pos="1117"/>
        <p:guide orient="horz" pos="3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altLang="zh-CN" smtClean="0">
                <a:latin typeface="Arial" pitchFamily="34" charset="0"/>
                <a:cs typeface="Arial" pitchFamily="34" charset="0"/>
              </a:rPr>
              <a:pPr/>
              <a:t>3/4/18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9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altLang="zh-CN" smtClean="0"/>
              <a:pPr/>
              <a:t>3/4/18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330" tIns="45665" rIns="91330" bIns="45665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>
                <a:ea typeface="Arial Unicode MS" panose="020B0604020202020204" pitchFamily="34" charset="-122"/>
              </a:rPr>
              <a:pPr/>
              <a:t>1</a:t>
            </a:fld>
            <a:endParaRPr lang="zh-CN" altLang="en-US" dirty="0">
              <a:ea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9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1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7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06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2" y="6360762"/>
            <a:ext cx="1211653" cy="2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9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489" indent="-263519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57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26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05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273" indent="-271456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5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5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3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9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7" y="69215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7" y="1752604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4" y="5768685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8" y="2901701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81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PwCFirm"/>
          <p:cNvSpPr txBox="1"/>
          <p:nvPr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4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noProof="0" dirty="0" smtClean="0"/>
              <a:t>Add legal and copyright disclaimers here.</a:t>
            </a:r>
            <a:endParaRPr lang="zh-CN" altLang="en-US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hape 2"/>
          <p:cNvCxnSpPr/>
          <p:nvPr userDrawn="1"/>
        </p:nvCxnSpPr>
        <p:spPr>
          <a:xfrm rot="5400000" flipH="1" flipV="1">
            <a:off x="4419606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 altLang="zh-CN" smtClean="0">
                <a:solidFill>
                  <a:srgbClr val="000000"/>
                </a:solidFill>
              </a:rPr>
              <a:t>2012</a:t>
            </a:r>
            <a:r>
              <a:rPr lang="zh-CN" altLang="en-US" smtClean="0">
                <a:solidFill>
                  <a:srgbClr val="000000"/>
                </a:solidFill>
              </a:rPr>
              <a:t>年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月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DF778-1442-401B-B211-B5D1CD77277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pwc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19" name="Section Header"/>
          <p:cNvSpPr txBox="1"/>
          <p:nvPr userDrawn="1">
            <p:custDataLst>
              <p:tags r:id="rId1"/>
            </p:custDataLst>
          </p:nvPr>
        </p:nvSpPr>
        <p:spPr>
          <a:xfrm>
            <a:off x="482139" y="750346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5" y="474679"/>
            <a:ext cx="5652655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noProof="0" dirty="0" smtClean="0"/>
              <a:t>2/24/2014 C:\Users\SiuFung Chan\Documents\Working\Projects\Ref\China\entry options.pptx</a:t>
            </a:r>
            <a:endParaRPr lang="en-US" sz="800" noProof="0" dirty="0"/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8296124" y="710008"/>
            <a:ext cx="35266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noProof="0" dirty="0" smtClean="0"/>
              <a:t>Draft</a:t>
            </a:r>
            <a:endParaRPr lang="en-US" sz="1100" noProof="0" dirty="0"/>
          </a:p>
        </p:txBody>
      </p:sp>
      <p:sp>
        <p:nvSpPr>
          <p:cNvPr id="26" name="PwC Text"/>
          <p:cNvSpPr txBox="1"/>
          <p:nvPr userDrawn="1"/>
        </p:nvSpPr>
        <p:spPr>
          <a:xfrm>
            <a:off x="488979" y="6430384"/>
            <a:ext cx="249382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97"/>
              </a:lnSpc>
            </a:pPr>
            <a:r>
              <a:rPr lang="en-US" sz="800" noProof="0" dirty="0" smtClean="0">
                <a:latin typeface="+mn-lt"/>
                <a:cs typeface="Arial" pitchFamily="34" charset="0"/>
              </a:rPr>
              <a:t>PwC</a:t>
            </a:r>
            <a:endParaRPr lang="en-US" sz="800" noProof="0" dirty="0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8361224" y="6430388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97"/>
              </a:lnSpc>
            </a:pPr>
            <a:endParaRPr lang="en-US" sz="800" noProof="0" dirty="0" smtClean="0"/>
          </a:p>
        </p:txBody>
      </p:sp>
      <p:sp>
        <p:nvSpPr>
          <p:cNvPr id="29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8633" y="6296188"/>
            <a:ext cx="401504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30" name="Executive Summary"/>
          <p:cNvSpPr txBox="1"/>
          <p:nvPr userDrawn="1">
            <p:custDataLst>
              <p:tags r:id="rId6"/>
            </p:custDataLst>
          </p:nvPr>
        </p:nvSpPr>
        <p:spPr>
          <a:xfrm>
            <a:off x="482138" y="6115722"/>
            <a:ext cx="1803863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US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1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7986503" y="6301296"/>
            <a:ext cx="6668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6169" algn="r">
              <a:spcAft>
                <a:spcPts val="808"/>
              </a:spcAft>
            </a:pPr>
            <a:r>
              <a:rPr lang="en-US" sz="800" dirty="0" smtClean="0">
                <a:latin typeface="+mn-lt"/>
              </a:rPr>
              <a:t>February 2014</a:t>
            </a:r>
          </a:p>
        </p:txBody>
      </p:sp>
      <p:sp>
        <p:nvSpPr>
          <p:cNvPr id="33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488632" y="6179937"/>
            <a:ext cx="7340138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US" sz="800" dirty="0" smtClean="0"/>
          </a:p>
        </p:txBody>
      </p:sp>
      <p:sp>
        <p:nvSpPr>
          <p:cNvPr id="18" name="Disclaimer" hidden="1"/>
          <p:cNvSpPr txBox="1"/>
          <p:nvPr userDrawn="1">
            <p:custDataLst>
              <p:tags r:id="rId9"/>
            </p:custDataLst>
          </p:nvPr>
        </p:nvSpPr>
        <p:spPr>
          <a:xfrm>
            <a:off x="4638502" y="6419648"/>
            <a:ext cx="295101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endParaRPr lang="en-US" sz="800" noProof="0" dirty="0" smtClean="0"/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46366" y="941294"/>
            <a:ext cx="8312729" cy="153296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Insert banner statement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5"/>
            <a:ext cx="39624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3" y="1752600"/>
            <a:ext cx="3962399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3" y="1752605"/>
            <a:ext cx="2590799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3352800"/>
            <a:ext cx="3962401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3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2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noProof="0" dirty="0" smtClean="0"/>
              <a:t>Click to edit</a:t>
            </a:r>
            <a:br>
              <a:rPr lang="en-US" altLang="zh-CN" noProof="0" dirty="0" smtClean="0"/>
            </a:br>
            <a:r>
              <a:rPr lang="en-US" altLang="zh-CN" noProof="0" dirty="0" smtClean="0"/>
              <a:t>Master title style</a:t>
            </a:r>
            <a:endParaRPr lang="zh-CN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3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1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5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13" marR="0" indent="-274313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slideLayout" Target="../slideLayouts/slideLayout2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 bwMode="ltGray">
          <a:xfrm>
            <a:off x="554727" y="447848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Project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2: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CAT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or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DOG?</a:t>
            </a:r>
            <a:endParaRPr lang="en-GB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Pentagon 6"/>
          <p:cNvSpPr/>
          <p:nvPr/>
        </p:nvSpPr>
        <p:spPr bwMode="ltGray">
          <a:xfrm>
            <a:off x="5292080" y="5013176"/>
            <a:ext cx="3312368" cy="1584176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Group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Members: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Alek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Anichowski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Keith James Rodriguez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Mingyue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Kong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Sophie </a:t>
            </a:r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Beiers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Yun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</a:t>
            </a:r>
            <a:endParaRPr lang="en-US" altLang="zh-CN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404" y="2262356"/>
            <a:ext cx="4688072" cy="524272"/>
            <a:chOff x="535404" y="2276872"/>
            <a:chExt cx="4688072" cy="524272"/>
          </a:xfrm>
        </p:grpSpPr>
        <p:sp>
          <p:nvSpPr>
            <p:cNvPr id="7" name="Pentagon 6"/>
            <p:cNvSpPr/>
            <p:nvPr/>
          </p:nvSpPr>
          <p:spPr bwMode="ltGray">
            <a:xfrm>
              <a:off x="1259632" y="2348880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Feature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Extraction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404" y="227687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02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5404" y="2842828"/>
            <a:ext cx="4688072" cy="544488"/>
            <a:chOff x="535404" y="2832720"/>
            <a:chExt cx="4688072" cy="544488"/>
          </a:xfrm>
        </p:grpSpPr>
        <p:sp>
          <p:nvSpPr>
            <p:cNvPr id="8" name="Pentagon 7"/>
            <p:cNvSpPr/>
            <p:nvPr/>
          </p:nvSpPr>
          <p:spPr bwMode="ltGray">
            <a:xfrm>
              <a:off x="1259632" y="2924944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Model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Selection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404" y="283272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03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5404" y="3443516"/>
            <a:ext cx="4688072" cy="524272"/>
            <a:chOff x="535404" y="3429000"/>
            <a:chExt cx="4688072" cy="524272"/>
          </a:xfrm>
        </p:grpSpPr>
        <p:sp>
          <p:nvSpPr>
            <p:cNvPr id="9" name="Pentagon 8"/>
            <p:cNvSpPr/>
            <p:nvPr/>
          </p:nvSpPr>
          <p:spPr bwMode="ltGray">
            <a:xfrm>
              <a:off x="1259632" y="3501008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Best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three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Models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404" y="342900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04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5406" y="1680593"/>
            <a:ext cx="4702095" cy="525564"/>
            <a:chOff x="535404" y="1680592"/>
            <a:chExt cx="4702094" cy="525564"/>
          </a:xfrm>
        </p:grpSpPr>
        <p:sp>
          <p:nvSpPr>
            <p:cNvPr id="17" name="Pentagon 16"/>
            <p:cNvSpPr/>
            <p:nvPr/>
          </p:nvSpPr>
          <p:spPr bwMode="ltGray">
            <a:xfrm>
              <a:off x="1273654" y="1753892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Project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Overview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404" y="168059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spcAft>
                  <a:spcPts val="900"/>
                </a:spcAft>
                <a:defRPr sz="2800" b="1" i="1">
                  <a:solidFill>
                    <a:schemeClr val="bg1">
                      <a:lumMod val="85000"/>
                    </a:schemeClr>
                  </a:solidFill>
                  <a:latin typeface="Georgia" pitchFamily="18" charset="0"/>
                </a:defRPr>
              </a:lvl1pPr>
            </a:lstStyle>
            <a:p>
              <a:r>
                <a:rPr lang="en-US" altLang="zh-CN">
                  <a:solidFill>
                    <a:schemeClr val="accent5"/>
                  </a:solidFill>
                </a:rPr>
                <a:t>01</a:t>
              </a:r>
              <a:endParaRPr lang="zh-CN" altLang="en-US" dirty="0" err="1">
                <a:solidFill>
                  <a:schemeClr val="accent5"/>
                </a:solidFill>
              </a:endParaRPr>
            </a:p>
          </p:txBody>
        </p:sp>
      </p:grpSp>
      <p:sp>
        <p:nvSpPr>
          <p:cNvPr id="18" name="Pentagon 17"/>
          <p:cNvSpPr/>
          <p:nvPr/>
        </p:nvSpPr>
        <p:spPr bwMode="ltGray">
          <a:xfrm>
            <a:off x="1273657" y="4085887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Proposed</a:t>
            </a:r>
            <a:r>
              <a:rPr lang="zh-CN" altLang="en-US" sz="2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Model</a:t>
            </a:r>
            <a:endParaRPr lang="en-GB" sz="20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429" y="4013879"/>
            <a:ext cx="720080" cy="524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i="1" dirty="0" smtClean="0">
                <a:solidFill>
                  <a:schemeClr val="accent5"/>
                </a:solidFill>
                <a:latin typeface="Georgia" pitchFamily="18" charset="0"/>
              </a:rPr>
              <a:t>05</a:t>
            </a:r>
            <a:endParaRPr lang="zh-CN" altLang="en-US" sz="2800" b="1" i="1" dirty="0" err="1">
              <a:solidFill>
                <a:schemeClr val="accent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arallelogram 10"/>
          <p:cNvSpPr/>
          <p:nvPr/>
        </p:nvSpPr>
        <p:spPr bwMode="ltGray">
          <a:xfrm flipH="1">
            <a:off x="1106181" y="2294842"/>
            <a:ext cx="3280793" cy="3877361"/>
          </a:xfrm>
          <a:prstGeom prst="parallelogram">
            <a:avLst>
              <a:gd name="adj" fmla="val 77827"/>
            </a:avLst>
          </a:prstGeom>
          <a:solidFill>
            <a:srgbClr val="968C6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31456" y="2348880"/>
            <a:ext cx="4034848" cy="720080"/>
            <a:chOff x="1131453" y="2348879"/>
            <a:chExt cx="4034848" cy="720080"/>
          </a:xfrm>
        </p:grpSpPr>
        <p:sp>
          <p:nvSpPr>
            <p:cNvPr id="12" name="Rectangle 2"/>
            <p:cNvSpPr/>
            <p:nvPr/>
          </p:nvSpPr>
          <p:spPr bwMode="ltGray">
            <a:xfrm>
              <a:off x="1131453" y="2348879"/>
              <a:ext cx="4016608" cy="720080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4987" h="720080">
                  <a:moveTo>
                    <a:pt x="0" y="0"/>
                  </a:moveTo>
                  <a:lnTo>
                    <a:pt x="3744987" y="0"/>
                  </a:lnTo>
                  <a:lnTo>
                    <a:pt x="3744987" y="720080"/>
                  </a:lnTo>
                  <a:lnTo>
                    <a:pt x="467591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5995" y="2447742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7990" y="2463193"/>
              <a:ext cx="285831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Run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Baseline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(GBM)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with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SIFT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r>
                <a:rPr lang="en-US" altLang="zh-CN" sz="1500" b="1" i="1" dirty="0" smtClean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(72.8%)</a:t>
              </a:r>
              <a:endParaRPr lang="en-GB" sz="11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241" y="3286132"/>
            <a:ext cx="2830715" cy="736821"/>
            <a:chOff x="530238" y="3286129"/>
            <a:chExt cx="2830715" cy="736821"/>
          </a:xfrm>
        </p:grpSpPr>
        <p:sp>
          <p:nvSpPr>
            <p:cNvPr id="13" name="Rectangle 2"/>
            <p:cNvSpPr/>
            <p:nvPr/>
          </p:nvSpPr>
          <p:spPr bwMode="ltGray">
            <a:xfrm flipH="1" flipV="1">
              <a:off x="530238" y="3286129"/>
              <a:ext cx="2830715" cy="736821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33646"/>
                <a:gd name="connsiteX1" fmla="*/ 3744987 w 3744987"/>
                <a:gd name="connsiteY1" fmla="*/ 0 h 733646"/>
                <a:gd name="connsiteX2" fmla="*/ 3744987 w 3744987"/>
                <a:gd name="connsiteY2" fmla="*/ 720080 h 733646"/>
                <a:gd name="connsiteX3" fmla="*/ 605209 w 3744987"/>
                <a:gd name="connsiteY3" fmla="*/ 733646 h 733646"/>
                <a:gd name="connsiteX4" fmla="*/ 0 w 3744987"/>
                <a:gd name="connsiteY4" fmla="*/ 0 h 733646"/>
                <a:gd name="connsiteX0" fmla="*/ 0 w 3728260"/>
                <a:gd name="connsiteY0" fmla="*/ 0 h 736821"/>
                <a:gd name="connsiteX1" fmla="*/ 3728260 w 3728260"/>
                <a:gd name="connsiteY1" fmla="*/ 3175 h 736821"/>
                <a:gd name="connsiteX2" fmla="*/ 3728260 w 3728260"/>
                <a:gd name="connsiteY2" fmla="*/ 723255 h 736821"/>
                <a:gd name="connsiteX3" fmla="*/ 588482 w 3728260"/>
                <a:gd name="connsiteY3" fmla="*/ 736821 h 736821"/>
                <a:gd name="connsiteX4" fmla="*/ 0 w 3728260"/>
                <a:gd name="connsiteY4" fmla="*/ 0 h 73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8260" h="736821">
                  <a:moveTo>
                    <a:pt x="0" y="0"/>
                  </a:moveTo>
                  <a:lnTo>
                    <a:pt x="3728260" y="3175"/>
                  </a:lnTo>
                  <a:lnTo>
                    <a:pt x="3728260" y="723255"/>
                  </a:lnTo>
                  <a:lnTo>
                    <a:pt x="588482" y="736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8674" y="3324987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061" y="3437404"/>
              <a:ext cx="220734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Consider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better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models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and</a:t>
              </a:r>
              <a:r>
                <a:rPr lang="zh-CN" altLang="en-US" sz="1500" b="1" i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endParaRPr lang="en-US" altLang="zh-CN" sz="15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78675" y="4194982"/>
            <a:ext cx="2942216" cy="723255"/>
            <a:chOff x="2378674" y="4194978"/>
            <a:chExt cx="2942215" cy="723255"/>
          </a:xfrm>
        </p:grpSpPr>
        <p:sp>
          <p:nvSpPr>
            <p:cNvPr id="14" name="Rectangle 2"/>
            <p:cNvSpPr/>
            <p:nvPr/>
          </p:nvSpPr>
          <p:spPr bwMode="ltGray">
            <a:xfrm>
              <a:off x="2378674" y="4194978"/>
              <a:ext cx="2767016" cy="723255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664286"/>
                <a:gd name="connsiteY0" fmla="*/ 0 h 720080"/>
                <a:gd name="connsiteX1" fmla="*/ 3664286 w 3664286"/>
                <a:gd name="connsiteY1" fmla="*/ 0 h 720080"/>
                <a:gd name="connsiteX2" fmla="*/ 3664286 w 3664286"/>
                <a:gd name="connsiteY2" fmla="*/ 720080 h 720080"/>
                <a:gd name="connsiteX3" fmla="*/ 386890 w 3664286"/>
                <a:gd name="connsiteY3" fmla="*/ 720080 h 720080"/>
                <a:gd name="connsiteX4" fmla="*/ 0 w 3664286"/>
                <a:gd name="connsiteY4" fmla="*/ 0 h 720080"/>
                <a:gd name="connsiteX0" fmla="*/ 0 w 3664286"/>
                <a:gd name="connsiteY0" fmla="*/ 0 h 723255"/>
                <a:gd name="connsiteX1" fmla="*/ 3664286 w 3664286"/>
                <a:gd name="connsiteY1" fmla="*/ 0 h 723255"/>
                <a:gd name="connsiteX2" fmla="*/ 3664286 w 3664286"/>
                <a:gd name="connsiteY2" fmla="*/ 720080 h 723255"/>
                <a:gd name="connsiteX3" fmla="*/ 595014 w 3664286"/>
                <a:gd name="connsiteY3" fmla="*/ 723255 h 723255"/>
                <a:gd name="connsiteX4" fmla="*/ 0 w 3664286"/>
                <a:gd name="connsiteY4" fmla="*/ 0 h 72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286" h="723255">
                  <a:moveTo>
                    <a:pt x="0" y="0"/>
                  </a:moveTo>
                  <a:lnTo>
                    <a:pt x="3664286" y="0"/>
                  </a:lnTo>
                  <a:lnTo>
                    <a:pt x="3664286" y="720080"/>
                  </a:lnTo>
                  <a:lnTo>
                    <a:pt x="595014" y="723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8405" y="4299311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9307" y="4302564"/>
              <a:ext cx="1941582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Assessment,</a:t>
              </a:r>
              <a:endParaRPr lang="en-US" altLang="zh-CN" sz="1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Validation,</a:t>
              </a: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omparison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endParaRPr lang="en-GB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3" y="5142492"/>
            <a:ext cx="3816697" cy="730472"/>
            <a:chOff x="533400" y="5142492"/>
            <a:chExt cx="3816697" cy="730472"/>
          </a:xfrm>
        </p:grpSpPr>
        <p:sp>
          <p:nvSpPr>
            <p:cNvPr id="15" name="Rectangle 2"/>
            <p:cNvSpPr/>
            <p:nvPr/>
          </p:nvSpPr>
          <p:spPr bwMode="ltGray">
            <a:xfrm flipH="1" flipV="1">
              <a:off x="533400" y="5142492"/>
              <a:ext cx="3816697" cy="730472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25709"/>
                <a:gd name="connsiteX1" fmla="*/ 3744987 w 3744987"/>
                <a:gd name="connsiteY1" fmla="*/ 0 h 725709"/>
                <a:gd name="connsiteX2" fmla="*/ 3744987 w 3744987"/>
                <a:gd name="connsiteY2" fmla="*/ 720080 h 725709"/>
                <a:gd name="connsiteX3" fmla="*/ 300553 w 3744987"/>
                <a:gd name="connsiteY3" fmla="*/ 725709 h 725709"/>
                <a:gd name="connsiteX4" fmla="*/ 0 w 3744987"/>
                <a:gd name="connsiteY4" fmla="*/ 0 h 725709"/>
                <a:gd name="connsiteX0" fmla="*/ 0 w 3900743"/>
                <a:gd name="connsiteY0" fmla="*/ 0 h 730472"/>
                <a:gd name="connsiteX1" fmla="*/ 3900743 w 3900743"/>
                <a:gd name="connsiteY1" fmla="*/ 4763 h 730472"/>
                <a:gd name="connsiteX2" fmla="*/ 3900743 w 3900743"/>
                <a:gd name="connsiteY2" fmla="*/ 724843 h 730472"/>
                <a:gd name="connsiteX3" fmla="*/ 456309 w 3900743"/>
                <a:gd name="connsiteY3" fmla="*/ 730472 h 730472"/>
                <a:gd name="connsiteX4" fmla="*/ 0 w 3900743"/>
                <a:gd name="connsiteY4" fmla="*/ 0 h 7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43" h="730472">
                  <a:moveTo>
                    <a:pt x="0" y="0"/>
                  </a:moveTo>
                  <a:lnTo>
                    <a:pt x="3900743" y="4763"/>
                  </a:lnTo>
                  <a:lnTo>
                    <a:pt x="3900743" y="724843"/>
                  </a:lnTo>
                  <a:lnTo>
                    <a:pt x="456309" y="730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6484" y="5188188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4089" y="5293192"/>
              <a:ext cx="305815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Prediction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with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proposed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model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and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combined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features</a:t>
              </a:r>
              <a:endParaRPr lang="en-GB" sz="1500" b="1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endParaRPr>
            </a:p>
          </p:txBody>
        </p:sp>
      </p:grpSp>
      <p:sp>
        <p:nvSpPr>
          <p:cNvPr id="64" name="Rectangle 188"/>
          <p:cNvSpPr>
            <a:spLocks noChangeArrowheads="1"/>
          </p:cNvSpPr>
          <p:nvPr/>
        </p:nvSpPr>
        <p:spPr bwMode="auto">
          <a:xfrm>
            <a:off x="5956831" y="3682887"/>
            <a:ext cx="2653771" cy="1186273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>
                <a:latin typeface="Arial" panose="020B0604020202020204" pitchFamily="34" charset="0"/>
              </a:rPr>
              <a:t>Predictive Modelling with Image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Data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To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>
                <a:latin typeface="Arial" panose="020B0604020202020204" pitchFamily="34" charset="0"/>
              </a:rPr>
              <a:t>distinguish between dogs and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cats</a:t>
            </a:r>
          </a:p>
        </p:txBody>
      </p:sp>
      <p:sp>
        <p:nvSpPr>
          <p:cNvPr id="10" name="Right Arrow 9"/>
          <p:cNvSpPr/>
          <p:nvPr/>
        </p:nvSpPr>
        <p:spPr bwMode="ltGray">
          <a:xfrm>
            <a:off x="5349115" y="3890822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047"/>
              </p:ext>
            </p:extLst>
          </p:nvPr>
        </p:nvGraphicFramePr>
        <p:xfrm>
          <a:off x="605410" y="1519591"/>
          <a:ext cx="4512356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4512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7595"/>
              </p:ext>
            </p:extLst>
          </p:nvPr>
        </p:nvGraphicFramePr>
        <p:xfrm>
          <a:off x="5868145" y="1519591"/>
          <a:ext cx="2742458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2742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trying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Pentagon 66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8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2.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Feature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Extraction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345" y="1628775"/>
            <a:ext cx="4571727" cy="4367408"/>
            <a:chOff x="1728464" y="1628775"/>
            <a:chExt cx="4571727" cy="4367408"/>
          </a:xfrm>
        </p:grpSpPr>
        <p:grpSp>
          <p:nvGrpSpPr>
            <p:cNvPr id="104" name="Group 33"/>
            <p:cNvGrpSpPr>
              <a:grpSpLocks/>
            </p:cNvGrpSpPr>
            <p:nvPr/>
          </p:nvGrpSpPr>
          <p:grpSpPr bwMode="auto">
            <a:xfrm>
              <a:off x="1728464" y="1628775"/>
              <a:ext cx="4571727" cy="4367408"/>
              <a:chOff x="671" y="890"/>
              <a:chExt cx="3039" cy="3039"/>
            </a:xfrm>
          </p:grpSpPr>
          <p:sp>
            <p:nvSpPr>
              <p:cNvPr id="105" name="_s1034"/>
              <p:cNvSpPr>
                <a:spLocks noChangeArrowheads="1" noTextEdit="1"/>
              </p:cNvSpPr>
              <p:nvPr>
                <p:custDataLst>
                  <p:tags r:id="rId1"/>
                </p:custDataLst>
              </p:nvPr>
            </p:nvSpPr>
            <p:spPr bwMode="gray">
              <a:xfrm>
                <a:off x="1282" y="2115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6" name="_s1036"/>
              <p:cNvSpPr>
                <a:spLocks noChangeArrowheads="1" noTextEdit="1"/>
              </p:cNvSpPr>
              <p:nvPr>
                <p:custDataLst>
                  <p:tags r:id="rId2"/>
                </p:custDataLst>
              </p:nvPr>
            </p:nvSpPr>
            <p:spPr bwMode="gray">
              <a:xfrm>
                <a:off x="671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7" name="_s1028"/>
              <p:cNvSpPr>
                <a:spLocks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288" y="890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8" name="_s1030"/>
              <p:cNvSpPr>
                <a:spLocks noChangeArrowheads="1" noTextEdit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1896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09" name="Group 10"/>
              <p:cNvGrpSpPr>
                <a:grpSpLocks/>
              </p:cNvGrpSpPr>
              <p:nvPr/>
            </p:nvGrpSpPr>
            <p:grpSpPr bwMode="auto">
              <a:xfrm>
                <a:off x="1283" y="1502"/>
                <a:ext cx="1815" cy="1815"/>
                <a:chOff x="1283" y="1502"/>
                <a:chExt cx="1815" cy="1815"/>
              </a:xfrm>
            </p:grpSpPr>
            <p:sp>
              <p:nvSpPr>
                <p:cNvPr id="128" name="Freeform 11"/>
                <p:cNvSpPr>
                  <a:spLocks/>
                </p:cNvSpPr>
                <p:nvPr/>
              </p:nvSpPr>
              <p:spPr bwMode="auto">
                <a:xfrm>
                  <a:off x="1283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9" name="Freeform 12"/>
                <p:cNvSpPr>
                  <a:spLocks/>
                </p:cNvSpPr>
                <p:nvPr/>
              </p:nvSpPr>
              <p:spPr bwMode="auto">
                <a:xfrm flipH="1">
                  <a:off x="2191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0" name="Freeform 13"/>
                <p:cNvSpPr>
                  <a:spLocks/>
                </p:cNvSpPr>
                <p:nvPr/>
              </p:nvSpPr>
              <p:spPr bwMode="auto">
                <a:xfrm flipV="1">
                  <a:off x="1283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1" name="Freeform 14"/>
                <p:cNvSpPr>
                  <a:spLocks/>
                </p:cNvSpPr>
                <p:nvPr/>
              </p:nvSpPr>
              <p:spPr bwMode="auto">
                <a:xfrm flipH="1" flipV="1">
                  <a:off x="2191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grpSp>
            <p:nvGrpSpPr>
              <p:cNvPr id="110" name="Group 15"/>
              <p:cNvGrpSpPr>
                <a:grpSpLocks/>
              </p:cNvGrpSpPr>
              <p:nvPr/>
            </p:nvGrpSpPr>
            <p:grpSpPr bwMode="auto">
              <a:xfrm>
                <a:off x="1522" y="1741"/>
                <a:ext cx="1338" cy="1338"/>
                <a:chOff x="1522" y="1741"/>
                <a:chExt cx="1338" cy="1338"/>
              </a:xfrm>
            </p:grpSpPr>
            <p:sp>
              <p:nvSpPr>
                <p:cNvPr id="123" name="Freeform 16"/>
                <p:cNvSpPr>
                  <a:spLocks/>
                </p:cNvSpPr>
                <p:nvPr/>
              </p:nvSpPr>
              <p:spPr bwMode="auto">
                <a:xfrm>
                  <a:off x="2446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4" name="Freeform 17"/>
                <p:cNvSpPr>
                  <a:spLocks/>
                </p:cNvSpPr>
                <p:nvPr/>
              </p:nvSpPr>
              <p:spPr bwMode="auto">
                <a:xfrm flipH="1">
                  <a:off x="1522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25" name="Group 18"/>
                <p:cNvGrpSpPr>
                  <a:grpSpLocks/>
                </p:cNvGrpSpPr>
                <p:nvPr/>
              </p:nvGrpSpPr>
              <p:grpSpPr bwMode="auto">
                <a:xfrm rot="-5400000">
                  <a:off x="1522" y="2153"/>
                  <a:ext cx="1338" cy="513"/>
                  <a:chOff x="1522" y="2609"/>
                  <a:chExt cx="1338" cy="513"/>
                </a:xfrm>
              </p:grpSpPr>
              <p:sp>
                <p:nvSpPr>
                  <p:cNvPr id="126" name="Freeform 19"/>
                  <p:cNvSpPr>
                    <a:spLocks/>
                  </p:cNvSpPr>
                  <p:nvPr/>
                </p:nvSpPr>
                <p:spPr bwMode="auto">
                  <a:xfrm>
                    <a:off x="2446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7" name="Freeform 20"/>
                  <p:cNvSpPr>
                    <a:spLocks/>
                  </p:cNvSpPr>
                  <p:nvPr/>
                </p:nvSpPr>
                <p:spPr bwMode="auto">
                  <a:xfrm flipH="1">
                    <a:off x="1522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  <p:sp>
            <p:nvSpPr>
              <p:cNvPr id="111" name="Freeform 21"/>
              <p:cNvSpPr>
                <a:spLocks/>
              </p:cNvSpPr>
              <p:nvPr/>
            </p:nvSpPr>
            <p:spPr bwMode="auto">
              <a:xfrm>
                <a:off x="1896" y="2115"/>
                <a:ext cx="590" cy="590"/>
              </a:xfrm>
              <a:custGeom>
                <a:avLst/>
                <a:gdLst>
                  <a:gd name="T0" fmla="*/ 38 w 590"/>
                  <a:gd name="T1" fmla="*/ 36 h 590"/>
                  <a:gd name="T2" fmla="*/ 24 w 590"/>
                  <a:gd name="T3" fmla="*/ 87 h 590"/>
                  <a:gd name="T4" fmla="*/ 17 w 590"/>
                  <a:gd name="T5" fmla="*/ 125 h 590"/>
                  <a:gd name="T6" fmla="*/ 6 w 590"/>
                  <a:gd name="T7" fmla="*/ 185 h 590"/>
                  <a:gd name="T8" fmla="*/ 2 w 590"/>
                  <a:gd name="T9" fmla="*/ 234 h 590"/>
                  <a:gd name="T10" fmla="*/ 0 w 590"/>
                  <a:gd name="T11" fmla="*/ 282 h 590"/>
                  <a:gd name="T12" fmla="*/ 2 w 590"/>
                  <a:gd name="T13" fmla="*/ 323 h 590"/>
                  <a:gd name="T14" fmla="*/ 0 w 590"/>
                  <a:gd name="T15" fmla="*/ 354 h 590"/>
                  <a:gd name="T16" fmla="*/ 6 w 590"/>
                  <a:gd name="T17" fmla="*/ 395 h 590"/>
                  <a:gd name="T18" fmla="*/ 12 w 590"/>
                  <a:gd name="T19" fmla="*/ 438 h 590"/>
                  <a:gd name="T20" fmla="*/ 23 w 590"/>
                  <a:gd name="T21" fmla="*/ 497 h 590"/>
                  <a:gd name="T22" fmla="*/ 35 w 590"/>
                  <a:gd name="T23" fmla="*/ 543 h 590"/>
                  <a:gd name="T24" fmla="*/ 41 w 590"/>
                  <a:gd name="T25" fmla="*/ 554 h 590"/>
                  <a:gd name="T26" fmla="*/ 101 w 590"/>
                  <a:gd name="T27" fmla="*/ 569 h 590"/>
                  <a:gd name="T28" fmla="*/ 144 w 590"/>
                  <a:gd name="T29" fmla="*/ 578 h 590"/>
                  <a:gd name="T30" fmla="*/ 212 w 590"/>
                  <a:gd name="T31" fmla="*/ 587 h 590"/>
                  <a:gd name="T32" fmla="*/ 248 w 590"/>
                  <a:gd name="T33" fmla="*/ 588 h 590"/>
                  <a:gd name="T34" fmla="*/ 300 w 590"/>
                  <a:gd name="T35" fmla="*/ 590 h 590"/>
                  <a:gd name="T36" fmla="*/ 357 w 590"/>
                  <a:gd name="T37" fmla="*/ 587 h 590"/>
                  <a:gd name="T38" fmla="*/ 416 w 590"/>
                  <a:gd name="T39" fmla="*/ 581 h 590"/>
                  <a:gd name="T40" fmla="*/ 467 w 590"/>
                  <a:gd name="T41" fmla="*/ 573 h 590"/>
                  <a:gd name="T42" fmla="*/ 515 w 590"/>
                  <a:gd name="T43" fmla="*/ 563 h 590"/>
                  <a:gd name="T44" fmla="*/ 554 w 590"/>
                  <a:gd name="T45" fmla="*/ 551 h 590"/>
                  <a:gd name="T46" fmla="*/ 564 w 590"/>
                  <a:gd name="T47" fmla="*/ 506 h 590"/>
                  <a:gd name="T48" fmla="*/ 579 w 590"/>
                  <a:gd name="T49" fmla="*/ 428 h 590"/>
                  <a:gd name="T50" fmla="*/ 587 w 590"/>
                  <a:gd name="T51" fmla="*/ 356 h 590"/>
                  <a:gd name="T52" fmla="*/ 590 w 590"/>
                  <a:gd name="T53" fmla="*/ 302 h 590"/>
                  <a:gd name="T54" fmla="*/ 588 w 590"/>
                  <a:gd name="T55" fmla="*/ 252 h 590"/>
                  <a:gd name="T56" fmla="*/ 584 w 590"/>
                  <a:gd name="T57" fmla="*/ 194 h 590"/>
                  <a:gd name="T58" fmla="*/ 576 w 590"/>
                  <a:gd name="T59" fmla="*/ 144 h 590"/>
                  <a:gd name="T60" fmla="*/ 564 w 590"/>
                  <a:gd name="T61" fmla="*/ 84 h 590"/>
                  <a:gd name="T62" fmla="*/ 551 w 590"/>
                  <a:gd name="T63" fmla="*/ 36 h 590"/>
                  <a:gd name="T64" fmla="*/ 512 w 590"/>
                  <a:gd name="T65" fmla="*/ 27 h 590"/>
                  <a:gd name="T66" fmla="*/ 459 w 590"/>
                  <a:gd name="T67" fmla="*/ 14 h 590"/>
                  <a:gd name="T68" fmla="*/ 405 w 590"/>
                  <a:gd name="T69" fmla="*/ 6 h 590"/>
                  <a:gd name="T70" fmla="*/ 366 w 590"/>
                  <a:gd name="T71" fmla="*/ 2 h 590"/>
                  <a:gd name="T72" fmla="*/ 318 w 590"/>
                  <a:gd name="T73" fmla="*/ 0 h 590"/>
                  <a:gd name="T74" fmla="*/ 258 w 590"/>
                  <a:gd name="T75" fmla="*/ 0 h 590"/>
                  <a:gd name="T76" fmla="*/ 210 w 590"/>
                  <a:gd name="T77" fmla="*/ 3 h 590"/>
                  <a:gd name="T78" fmla="*/ 167 w 590"/>
                  <a:gd name="T79" fmla="*/ 9 h 590"/>
                  <a:gd name="T80" fmla="*/ 116 w 590"/>
                  <a:gd name="T81" fmla="*/ 18 h 590"/>
                  <a:gd name="T82" fmla="*/ 81 w 590"/>
                  <a:gd name="T83" fmla="*/ 24 h 590"/>
                  <a:gd name="T84" fmla="*/ 38 w 590"/>
                  <a:gd name="T85" fmla="*/ 36 h 5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90"/>
                  <a:gd name="T130" fmla="*/ 0 h 590"/>
                  <a:gd name="T131" fmla="*/ 590 w 590"/>
                  <a:gd name="T132" fmla="*/ 590 h 5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90" h="590">
                    <a:moveTo>
                      <a:pt x="38" y="36"/>
                    </a:moveTo>
                    <a:lnTo>
                      <a:pt x="24" y="87"/>
                    </a:lnTo>
                    <a:lnTo>
                      <a:pt x="17" y="125"/>
                    </a:lnTo>
                    <a:lnTo>
                      <a:pt x="6" y="185"/>
                    </a:lnTo>
                    <a:lnTo>
                      <a:pt x="2" y="234"/>
                    </a:lnTo>
                    <a:lnTo>
                      <a:pt x="0" y="282"/>
                    </a:lnTo>
                    <a:lnTo>
                      <a:pt x="2" y="323"/>
                    </a:lnTo>
                    <a:lnTo>
                      <a:pt x="0" y="354"/>
                    </a:lnTo>
                    <a:lnTo>
                      <a:pt x="6" y="395"/>
                    </a:lnTo>
                    <a:lnTo>
                      <a:pt x="12" y="438"/>
                    </a:lnTo>
                    <a:lnTo>
                      <a:pt x="23" y="497"/>
                    </a:lnTo>
                    <a:lnTo>
                      <a:pt x="35" y="543"/>
                    </a:lnTo>
                    <a:lnTo>
                      <a:pt x="41" y="554"/>
                    </a:lnTo>
                    <a:lnTo>
                      <a:pt x="101" y="569"/>
                    </a:lnTo>
                    <a:lnTo>
                      <a:pt x="144" y="578"/>
                    </a:lnTo>
                    <a:lnTo>
                      <a:pt x="212" y="587"/>
                    </a:lnTo>
                    <a:lnTo>
                      <a:pt x="248" y="588"/>
                    </a:lnTo>
                    <a:lnTo>
                      <a:pt x="300" y="590"/>
                    </a:lnTo>
                    <a:lnTo>
                      <a:pt x="357" y="587"/>
                    </a:lnTo>
                    <a:lnTo>
                      <a:pt x="416" y="581"/>
                    </a:lnTo>
                    <a:lnTo>
                      <a:pt x="467" y="573"/>
                    </a:lnTo>
                    <a:lnTo>
                      <a:pt x="515" y="563"/>
                    </a:lnTo>
                    <a:lnTo>
                      <a:pt x="554" y="551"/>
                    </a:lnTo>
                    <a:lnTo>
                      <a:pt x="564" y="506"/>
                    </a:lnTo>
                    <a:lnTo>
                      <a:pt x="579" y="428"/>
                    </a:lnTo>
                    <a:lnTo>
                      <a:pt x="587" y="356"/>
                    </a:lnTo>
                    <a:lnTo>
                      <a:pt x="590" y="302"/>
                    </a:lnTo>
                    <a:lnTo>
                      <a:pt x="588" y="252"/>
                    </a:lnTo>
                    <a:lnTo>
                      <a:pt x="584" y="194"/>
                    </a:lnTo>
                    <a:lnTo>
                      <a:pt x="576" y="144"/>
                    </a:lnTo>
                    <a:lnTo>
                      <a:pt x="564" y="84"/>
                    </a:lnTo>
                    <a:lnTo>
                      <a:pt x="551" y="36"/>
                    </a:lnTo>
                    <a:lnTo>
                      <a:pt x="512" y="27"/>
                    </a:lnTo>
                    <a:lnTo>
                      <a:pt x="459" y="14"/>
                    </a:lnTo>
                    <a:lnTo>
                      <a:pt x="405" y="6"/>
                    </a:lnTo>
                    <a:lnTo>
                      <a:pt x="366" y="2"/>
                    </a:lnTo>
                    <a:lnTo>
                      <a:pt x="318" y="0"/>
                    </a:lnTo>
                    <a:lnTo>
                      <a:pt x="258" y="0"/>
                    </a:lnTo>
                    <a:lnTo>
                      <a:pt x="210" y="3"/>
                    </a:lnTo>
                    <a:lnTo>
                      <a:pt x="167" y="9"/>
                    </a:lnTo>
                    <a:lnTo>
                      <a:pt x="116" y="18"/>
                    </a:lnTo>
                    <a:lnTo>
                      <a:pt x="81" y="24"/>
                    </a:lnTo>
                    <a:lnTo>
                      <a:pt x="38" y="3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16" name="Group 26"/>
              <p:cNvGrpSpPr>
                <a:grpSpLocks/>
              </p:cNvGrpSpPr>
              <p:nvPr/>
            </p:nvGrpSpPr>
            <p:grpSpPr bwMode="auto">
              <a:xfrm>
                <a:off x="671" y="890"/>
                <a:ext cx="3039" cy="3039"/>
                <a:chOff x="671" y="890"/>
                <a:chExt cx="3039" cy="3039"/>
              </a:xfrm>
            </p:grpSpPr>
            <p:grpSp>
              <p:nvGrpSpPr>
                <p:cNvPr id="117" name="Group 27"/>
                <p:cNvGrpSpPr>
                  <a:grpSpLocks/>
                </p:cNvGrpSpPr>
                <p:nvPr/>
              </p:nvGrpSpPr>
              <p:grpSpPr bwMode="auto">
                <a:xfrm>
                  <a:off x="1283" y="890"/>
                  <a:ext cx="1814" cy="3039"/>
                  <a:chOff x="1271" y="890"/>
                  <a:chExt cx="1814" cy="3039"/>
                </a:xfrm>
              </p:grpSpPr>
              <p:sp>
                <p:nvSpPr>
                  <p:cNvPr id="121" name="_s1034"/>
                  <p:cNvSpPr>
                    <a:spLocks noChangeArrowheads="1" noTextEdit="1"/>
                  </p:cNvSpPr>
                  <p:nvPr>
                    <p:custDataLst>
                      <p:tags r:id="rId7"/>
                    </p:custDataLst>
                  </p:nvPr>
                </p:nvSpPr>
                <p:spPr bwMode="gray">
                  <a:xfrm>
                    <a:off x="1271" y="2115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2" name="_s1034"/>
                  <p:cNvSpPr>
                    <a:spLocks noChangeArrowheads="1" noTextEdit="1"/>
                  </p:cNvSpPr>
                  <p:nvPr>
                    <p:custDataLst>
                      <p:tags r:id="rId8"/>
                    </p:custDataLst>
                  </p:nvPr>
                </p:nvSpPr>
                <p:spPr bwMode="gray">
                  <a:xfrm>
                    <a:off x="1271" y="890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  <p:grpSp>
              <p:nvGrpSpPr>
                <p:cNvPr id="118" name="Group 30"/>
                <p:cNvGrpSpPr>
                  <a:grpSpLocks/>
                </p:cNvGrpSpPr>
                <p:nvPr/>
              </p:nvGrpSpPr>
              <p:grpSpPr bwMode="auto">
                <a:xfrm>
                  <a:off x="671" y="1503"/>
                  <a:ext cx="3039" cy="1814"/>
                  <a:chOff x="671" y="1503"/>
                  <a:chExt cx="3039" cy="1814"/>
                </a:xfrm>
              </p:grpSpPr>
              <p:sp>
                <p:nvSpPr>
                  <p:cNvPr id="119" name="_s1034"/>
                  <p:cNvSpPr>
                    <a:spLocks noChangeArrowheads="1" noTextEdit="1"/>
                  </p:cNvSpPr>
                  <p:nvPr>
                    <p:custDataLst>
                      <p:tags r:id="rId5"/>
                    </p:custDataLst>
                  </p:nvPr>
                </p:nvSpPr>
                <p:spPr bwMode="gray">
                  <a:xfrm rot="-5400000">
                    <a:off x="1896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0" name="_s1034"/>
                  <p:cNvSpPr>
                    <a:spLocks noChangeArrowheads="1" noTextEdit="1"/>
                  </p:cNvSpPr>
                  <p:nvPr>
                    <p:custDataLst>
                      <p:tags r:id="rId6"/>
                    </p:custDataLst>
                  </p:nvPr>
                </p:nvSpPr>
                <p:spPr bwMode="gray">
                  <a:xfrm rot="-5400000">
                    <a:off x="671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2" name="TextBox 1"/>
            <p:cNvSpPr txBox="1"/>
            <p:nvPr/>
          </p:nvSpPr>
          <p:spPr>
            <a:xfrm>
              <a:off x="3629963" y="2168198"/>
              <a:ext cx="942039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SIFT(100)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50617" y="371234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LBP(59)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40411" y="367227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HOG</a:t>
              </a: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(108)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58527" y="5242055"/>
              <a:ext cx="1013475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COLOR</a:t>
              </a: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(1000)</a:t>
              </a:r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5" name="Right Arrow 134"/>
          <p:cNvSpPr/>
          <p:nvPr/>
        </p:nvSpPr>
        <p:spPr bwMode="ltGray">
          <a:xfrm>
            <a:off x="5395599" y="3545405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6" name="Rectangle 188"/>
          <p:cNvSpPr>
            <a:spLocks noChangeArrowheads="1"/>
          </p:cNvSpPr>
          <p:nvPr/>
        </p:nvSpPr>
        <p:spPr bwMode="auto">
          <a:xfrm>
            <a:off x="5956832" y="3356992"/>
            <a:ext cx="2653771" cy="95544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Best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Combined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Features: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SIFT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HOG</a:t>
            </a:r>
          </a:p>
        </p:txBody>
      </p:sp>
    </p:spTree>
    <p:extLst>
      <p:ext uri="{BB962C8B-B14F-4D97-AF65-F5344CB8AC3E}">
        <p14:creationId xmlns:p14="http://schemas.microsoft.com/office/powerpoint/2010/main" val="7570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3.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Selection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92276" y="1600200"/>
            <a:ext cx="5040560" cy="4349080"/>
            <a:chOff x="3111596" y="1542951"/>
            <a:chExt cx="5861197" cy="5072911"/>
          </a:xfrm>
        </p:grpSpPr>
        <p:sp>
          <p:nvSpPr>
            <p:cNvPr id="14" name="Teardrop 13"/>
            <p:cNvSpPr/>
            <p:nvPr/>
          </p:nvSpPr>
          <p:spPr bwMode="ltGray">
            <a:xfrm rot="18900000">
              <a:off x="3175821" y="307109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ardrop 14"/>
            <p:cNvSpPr/>
            <p:nvPr/>
          </p:nvSpPr>
          <p:spPr bwMode="ltGray">
            <a:xfrm rot="18900000">
              <a:off x="3287212" y="318975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1596" y="3403669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Logistic</a:t>
              </a:r>
              <a:r>
                <a:rPr lang="zh-CN" altLang="en-US" sz="10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Regression</a:t>
              </a:r>
              <a:endParaRPr lang="en-GB" sz="10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717423" y="1542951"/>
              <a:ext cx="0" cy="44434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32693" y="4368735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Logistic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Regression</a:t>
              </a:r>
              <a:endParaRPr lang="en-GB" altLang="zh-CN" sz="900" dirty="0" smtClean="0">
                <a:latin typeface="+mj-lt"/>
              </a:endParaRPr>
            </a:p>
            <a:p>
              <a:pPr>
                <a:spcAft>
                  <a:spcPts val="770"/>
                </a:spcAft>
              </a:pPr>
              <a:r>
                <a:rPr lang="en-GB" altLang="zh-CN" sz="900" b="1" i="1" dirty="0" smtClean="0">
                  <a:solidFill>
                    <a:schemeClr val="accent5"/>
                  </a:solidFill>
                  <a:latin typeface="+mj-lt"/>
                </a:rPr>
                <a:t>W</a:t>
              </a:r>
              <a:r>
                <a:rPr lang="en-US" altLang="zh-CN" sz="900" b="1" i="1" dirty="0" err="1" smtClean="0">
                  <a:solidFill>
                    <a:schemeClr val="accent5"/>
                  </a:solidFill>
                  <a:latin typeface="+mj-lt"/>
                </a:rPr>
                <a:t>ith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threshold: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0.5</a:t>
              </a:r>
              <a:endParaRPr lang="en-GB" sz="900" b="1" i="1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9" name="Teardrop 18"/>
            <p:cNvSpPr/>
            <p:nvPr/>
          </p:nvSpPr>
          <p:spPr bwMode="ltGray">
            <a:xfrm rot="18900000">
              <a:off x="4817585" y="393055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ardrop 19"/>
            <p:cNvSpPr/>
            <p:nvPr/>
          </p:nvSpPr>
          <p:spPr bwMode="ltGray">
            <a:xfrm rot="18900000">
              <a:off x="4928976" y="404921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4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3114" y="4277667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Random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Forest</a:t>
              </a:r>
              <a:endParaRPr lang="en-GB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359187" y="1542951"/>
              <a:ext cx="0" cy="130380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18176" y="523290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Random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Forest</a:t>
              </a:r>
            </a:p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Tree: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4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00</a:t>
              </a:r>
            </a:p>
          </p:txBody>
        </p:sp>
        <p:sp>
          <p:nvSpPr>
            <p:cNvPr id="24" name="Teardrop 23"/>
            <p:cNvSpPr/>
            <p:nvPr/>
          </p:nvSpPr>
          <p:spPr bwMode="ltGray">
            <a:xfrm rot="18900000">
              <a:off x="6448958" y="2842314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ardrop 24"/>
            <p:cNvSpPr/>
            <p:nvPr/>
          </p:nvSpPr>
          <p:spPr bwMode="ltGray">
            <a:xfrm rot="18900000">
              <a:off x="6560349" y="2960974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3242" y="3200183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SVM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990560" y="1560829"/>
              <a:ext cx="0" cy="197687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15741" y="4179790"/>
              <a:ext cx="1201203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chemeClr val="tx2"/>
                  </a:solidFill>
                  <a:latin typeface="+mj-lt"/>
                </a:rPr>
                <a:t>Support vector </a:t>
              </a:r>
              <a:r>
                <a:rPr lang="en-GB" sz="1000" b="1" i="1" dirty="0" smtClean="0">
                  <a:solidFill>
                    <a:schemeClr val="tx2"/>
                  </a:solidFill>
                  <a:latin typeface="+mj-lt"/>
                </a:rPr>
                <a:t>machine</a:t>
              </a:r>
              <a:endParaRPr lang="en-GB" sz="1000" b="1" i="1" dirty="0">
                <a:solidFill>
                  <a:schemeClr val="tx2"/>
                </a:solidFill>
                <a:latin typeface="+mj-lt"/>
              </a:endParaRP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Linear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RBF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  <a:endParaRPr lang="en-GB" sz="900" b="1" i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" name="Teardrop 29"/>
            <p:cNvSpPr/>
            <p:nvPr/>
          </p:nvSpPr>
          <p:spPr bwMode="ltGray">
            <a:xfrm rot="18900000">
              <a:off x="7819123" y="4696492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Teardrop 30"/>
            <p:cNvSpPr/>
            <p:nvPr/>
          </p:nvSpPr>
          <p:spPr bwMode="ltGray">
            <a:xfrm rot="18900000">
              <a:off x="7930514" y="4815152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rgbClr val="EB8C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8657" y="5044160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CNN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8360725" y="1542951"/>
              <a:ext cx="0" cy="2069743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56731" y="588694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rgbClr val="EB8C00"/>
                  </a:solidFill>
                  <a:latin typeface="+mj-lt"/>
                </a:rPr>
                <a:t>Convolutional Neural Network </a:t>
              </a:r>
              <a:endParaRPr lang="en-GB" sz="1000" b="1" i="1" dirty="0" smtClean="0">
                <a:solidFill>
                  <a:srgbClr val="EB8C00"/>
                </a:solidFill>
                <a:latin typeface="+mj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02295" y="1542951"/>
              <a:ext cx="5753866" cy="0"/>
            </a:xfrm>
            <a:prstGeom prst="line">
              <a:avLst/>
            </a:prstGeom>
            <a:ln w="76200">
              <a:solidFill>
                <a:srgbClr val="968C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48488" y="1526805"/>
            <a:ext cx="2047599" cy="624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770"/>
              </a:spcAft>
            </a:pP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Baseline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Model: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GBM</a:t>
            </a:r>
          </a:p>
          <a:p>
            <a:pPr>
              <a:spcAft>
                <a:spcPts val="770"/>
              </a:spcAft>
            </a:pPr>
            <a:r>
              <a:rPr lang="en-US" sz="1100" b="1" i="1" dirty="0">
                <a:solidFill>
                  <a:schemeClr val="accent5"/>
                </a:solidFill>
                <a:latin typeface="+mj-lt"/>
              </a:rPr>
              <a:t>Gradient </a:t>
            </a:r>
            <a:r>
              <a:rPr lang="en-US" sz="1100" b="1" i="1" dirty="0" smtClean="0">
                <a:solidFill>
                  <a:schemeClr val="accent5"/>
                </a:solidFill>
                <a:latin typeface="+mj-lt"/>
              </a:rPr>
              <a:t>boosting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Machine</a:t>
            </a:r>
          </a:p>
        </p:txBody>
      </p:sp>
      <p:sp>
        <p:nvSpPr>
          <p:cNvPr id="44" name="Right Arrow 43"/>
          <p:cNvSpPr/>
          <p:nvPr/>
        </p:nvSpPr>
        <p:spPr bwMode="ltGray">
          <a:xfrm rot="10800000">
            <a:off x="2609143" y="1413024"/>
            <a:ext cx="447021" cy="4050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18875" y="2632735"/>
            <a:ext cx="7841357" cy="2092409"/>
            <a:chOff x="718875" y="1952077"/>
            <a:chExt cx="7841357" cy="2092409"/>
          </a:xfrm>
        </p:grpSpPr>
        <p:sp>
          <p:nvSpPr>
            <p:cNvPr id="37" name="Freeform 36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12"/>
            <p:cNvSpPr txBox="1">
              <a:spLocks noChangeArrowheads="1"/>
            </p:cNvSpPr>
            <p:nvPr/>
          </p:nvSpPr>
          <p:spPr>
            <a:xfrm>
              <a:off x="853416" y="2102607"/>
              <a:ext cx="313945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RBF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Logistic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12"/>
            <p:cNvSpPr txBox="1">
              <a:spLocks noChangeArrowheads="1"/>
            </p:cNvSpPr>
            <p:nvPr/>
          </p:nvSpPr>
          <p:spPr>
            <a:xfrm>
              <a:off x="5235445" y="1952077"/>
              <a:ext cx="319612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feature: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four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5362"/>
              </p:ext>
            </p:extLst>
          </p:nvPr>
        </p:nvGraphicFramePr>
        <p:xfrm>
          <a:off x="717781" y="1978040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4390"/>
              </p:ext>
            </p:extLst>
          </p:nvPr>
        </p:nvGraphicFramePr>
        <p:xfrm>
          <a:off x="717781" y="1978040"/>
          <a:ext cx="7886469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7886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Model: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70838"/>
              </p:ext>
            </p:extLst>
          </p:nvPr>
        </p:nvGraphicFramePr>
        <p:xfrm>
          <a:off x="532934" y="2927456"/>
          <a:ext cx="8077669" cy="259266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Category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HOG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LBP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SIFT+HOG+LBP+COLOR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Linear SVM 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78.40%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5.29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40.52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9.42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29.48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RBF SVM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23.54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18.25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21.97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217.08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0.195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Random Forest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8.44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54.32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Logistic Regression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51.76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 bwMode="ltGray">
          <a:xfrm>
            <a:off x="2195736" y="2636912"/>
            <a:ext cx="3168352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Pentagon 13"/>
          <p:cNvSpPr/>
          <p:nvPr/>
        </p:nvSpPr>
        <p:spPr bwMode="ltGray">
          <a:xfrm>
            <a:off x="5423480" y="2636912"/>
            <a:ext cx="3217600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Pentagon 14"/>
          <p:cNvSpPr/>
          <p:nvPr/>
        </p:nvSpPr>
        <p:spPr bwMode="ltGray">
          <a:xfrm>
            <a:off x="539750" y="2636912"/>
            <a:ext cx="1596594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ltGray">
          <a:xfrm>
            <a:off x="4643438" y="1990883"/>
            <a:ext cx="487049" cy="34515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6531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2000" dirty="0" err="1" smtClean="0">
              <a:latin typeface="Georg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60685"/>
              </p:ext>
            </p:extLst>
          </p:nvPr>
        </p:nvGraphicFramePr>
        <p:xfrm>
          <a:off x="563411" y="5589240"/>
          <a:ext cx="8077669" cy="59830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CNN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63.0%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36000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Combine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Top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three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Models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86808" y="2452333"/>
            <a:ext cx="3157504" cy="95023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379238" y="3554609"/>
            <a:ext cx="3157504" cy="950238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110921" y="4659599"/>
            <a:ext cx="3161576" cy="950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56140" y="2452334"/>
            <a:ext cx="2641660" cy="3115422"/>
          </a:xfrm>
          <a:custGeom>
            <a:avLst/>
            <a:gdLst>
              <a:gd name="T0" fmla="*/ 0 w 1961"/>
              <a:gd name="T1" fmla="*/ 0 h 2281"/>
              <a:gd name="T2" fmla="*/ 948027922 w 1961"/>
              <a:gd name="T3" fmla="*/ 0 h 2281"/>
              <a:gd name="T4" fmla="*/ 948027922 w 1961"/>
              <a:gd name="T5" fmla="*/ 2147483647 h 2281"/>
              <a:gd name="T6" fmla="*/ 2147483647 w 1961"/>
              <a:gd name="T7" fmla="*/ 2147483647 h 2281"/>
              <a:gd name="T8" fmla="*/ 2147483647 w 1961"/>
              <a:gd name="T9" fmla="*/ 2147483647 h 2281"/>
              <a:gd name="T10" fmla="*/ 2147483647 w 1961"/>
              <a:gd name="T11" fmla="*/ 2147483647 h 2281"/>
              <a:gd name="T12" fmla="*/ 2147483647 w 1961"/>
              <a:gd name="T13" fmla="*/ 2147483647 h 2281"/>
              <a:gd name="T14" fmla="*/ 2147483647 w 1961"/>
              <a:gd name="T15" fmla="*/ 2147483647 h 2281"/>
              <a:gd name="T16" fmla="*/ 0 w 1961"/>
              <a:gd name="T17" fmla="*/ 2147483647 h 2281"/>
              <a:gd name="T18" fmla="*/ 0 w 1961"/>
              <a:gd name="T19" fmla="*/ 0 h 22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61"/>
              <a:gd name="T31" fmla="*/ 0 h 2281"/>
              <a:gd name="T32" fmla="*/ 1961 w 1961"/>
              <a:gd name="T33" fmla="*/ 2281 h 22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61" h="2281">
                <a:moveTo>
                  <a:pt x="0" y="0"/>
                </a:moveTo>
                <a:lnTo>
                  <a:pt x="382" y="0"/>
                </a:lnTo>
                <a:lnTo>
                  <a:pt x="382" y="1770"/>
                </a:lnTo>
                <a:lnTo>
                  <a:pt x="1673" y="1762"/>
                </a:lnTo>
                <a:lnTo>
                  <a:pt x="1673" y="1602"/>
                </a:lnTo>
                <a:lnTo>
                  <a:pt x="1960" y="1937"/>
                </a:lnTo>
                <a:lnTo>
                  <a:pt x="1673" y="2280"/>
                </a:lnTo>
                <a:lnTo>
                  <a:pt x="1673" y="2113"/>
                </a:lnTo>
                <a:lnTo>
                  <a:pt x="0" y="2113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812239" y="2461837"/>
            <a:ext cx="2653877" cy="2044368"/>
          </a:xfrm>
          <a:custGeom>
            <a:avLst/>
            <a:gdLst>
              <a:gd name="T0" fmla="*/ 0 w 1969"/>
              <a:gd name="T1" fmla="*/ 0 h 1497"/>
              <a:gd name="T2" fmla="*/ 0 w 1969"/>
              <a:gd name="T3" fmla="*/ 0 h 1497"/>
              <a:gd name="T4" fmla="*/ 954027866 w 1969"/>
              <a:gd name="T5" fmla="*/ 0 h 1497"/>
              <a:gd name="T6" fmla="*/ 954027866 w 1969"/>
              <a:gd name="T7" fmla="*/ 2147483647 h 1497"/>
              <a:gd name="T8" fmla="*/ 2147483647 w 1969"/>
              <a:gd name="T9" fmla="*/ 2147483647 h 1497"/>
              <a:gd name="T10" fmla="*/ 2147483647 w 1969"/>
              <a:gd name="T11" fmla="*/ 2060844982 h 1497"/>
              <a:gd name="T12" fmla="*/ 2147483647 w 1969"/>
              <a:gd name="T13" fmla="*/ 2147483647 h 1497"/>
              <a:gd name="T14" fmla="*/ 2147483647 w 1969"/>
              <a:gd name="T15" fmla="*/ 2147483647 h 1497"/>
              <a:gd name="T16" fmla="*/ 2147483647 w 1969"/>
              <a:gd name="T17" fmla="*/ 2147483647 h 1497"/>
              <a:gd name="T18" fmla="*/ 0 w 1969"/>
              <a:gd name="T19" fmla="*/ 2147483647 h 1497"/>
              <a:gd name="T20" fmla="*/ 0 w 1969"/>
              <a:gd name="T21" fmla="*/ 0 h 14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1497"/>
              <a:gd name="T35" fmla="*/ 1969 w 1969"/>
              <a:gd name="T36" fmla="*/ 1497 h 14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1497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976"/>
                </a:lnTo>
                <a:lnTo>
                  <a:pt x="1680" y="976"/>
                </a:lnTo>
                <a:lnTo>
                  <a:pt x="1680" y="808"/>
                </a:lnTo>
                <a:lnTo>
                  <a:pt x="1968" y="1152"/>
                </a:lnTo>
                <a:lnTo>
                  <a:pt x="1680" y="1496"/>
                </a:lnTo>
                <a:lnTo>
                  <a:pt x="1680" y="1320"/>
                </a:lnTo>
                <a:lnTo>
                  <a:pt x="0" y="132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EB8C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1046619" y="2461837"/>
            <a:ext cx="2653877" cy="942093"/>
          </a:xfrm>
          <a:custGeom>
            <a:avLst/>
            <a:gdLst>
              <a:gd name="T0" fmla="*/ 0 w 1969"/>
              <a:gd name="T1" fmla="*/ 0 h 689"/>
              <a:gd name="T2" fmla="*/ 0 w 1969"/>
              <a:gd name="T3" fmla="*/ 0 h 689"/>
              <a:gd name="T4" fmla="*/ 954027866 w 1969"/>
              <a:gd name="T5" fmla="*/ 0 h 689"/>
              <a:gd name="T6" fmla="*/ 954027866 w 1969"/>
              <a:gd name="T7" fmla="*/ 429552871 h 689"/>
              <a:gd name="T8" fmla="*/ 2147483647 w 1969"/>
              <a:gd name="T9" fmla="*/ 429552871 h 689"/>
              <a:gd name="T10" fmla="*/ 2147483647 w 1969"/>
              <a:gd name="T11" fmla="*/ 0 h 689"/>
              <a:gd name="T12" fmla="*/ 2147483647 w 1969"/>
              <a:gd name="T13" fmla="*/ 879562002 h 689"/>
              <a:gd name="T14" fmla="*/ 2147483647 w 1969"/>
              <a:gd name="T15" fmla="*/ 1759124004 h 689"/>
              <a:gd name="T16" fmla="*/ 2147483647 w 1969"/>
              <a:gd name="T17" fmla="*/ 1309116272 h 689"/>
              <a:gd name="T18" fmla="*/ 0 w 1969"/>
              <a:gd name="T19" fmla="*/ 1309116272 h 689"/>
              <a:gd name="T20" fmla="*/ 0 w 1969"/>
              <a:gd name="T21" fmla="*/ 0 h 6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689"/>
              <a:gd name="T35" fmla="*/ 1969 w 1969"/>
              <a:gd name="T36" fmla="*/ 689 h 6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689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168"/>
                </a:lnTo>
                <a:lnTo>
                  <a:pt x="1680" y="168"/>
                </a:lnTo>
                <a:lnTo>
                  <a:pt x="1680" y="0"/>
                </a:lnTo>
                <a:lnTo>
                  <a:pt x="1968" y="344"/>
                </a:lnTo>
                <a:lnTo>
                  <a:pt x="1680" y="688"/>
                </a:lnTo>
                <a:lnTo>
                  <a:pt x="1680" y="512"/>
                </a:lnTo>
                <a:lnTo>
                  <a:pt x="0" y="512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189154" y="2320658"/>
            <a:ext cx="246271" cy="24627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958847" y="2322015"/>
            <a:ext cx="246271" cy="246271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694602" y="2320658"/>
            <a:ext cx="246271" cy="2462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0" rIns="88272" bIns="43362" anchor="ctr"/>
          <a:lstStyle/>
          <a:p>
            <a:pPr algn="ctr" defTabSz="891859" eaLnBrk="0" hangingPunct="0">
              <a:defRPr/>
            </a:pPr>
            <a:r>
              <a:rPr lang="en-US" sz="1026" b="1" i="1" dirty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09352" y="286121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11198" y="387835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altLang="zh-CN" sz="1026" b="1" dirty="0" smtClean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Tree: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900</a:t>
            </a: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91044" y="5057026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308" y="2777892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Linear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SVM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3941089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Forest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7897" y="4958714"/>
            <a:ext cx="2353682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Logistic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Regression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9146" y="3560541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8133" y="4637416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84911" y="3613726"/>
            <a:ext cx="3751271" cy="1888383"/>
            <a:chOff x="5640318" y="4079760"/>
            <a:chExt cx="4386902" cy="2208358"/>
          </a:xfrm>
          <a:solidFill>
            <a:srgbClr val="EB8C00"/>
          </a:solidFill>
        </p:grpSpPr>
        <p:sp>
          <p:nvSpPr>
            <p:cNvPr id="5" name="Rectangle 188"/>
            <p:cNvSpPr>
              <a:spLocks noChangeArrowheads="1"/>
            </p:cNvSpPr>
            <p:nvPr/>
          </p:nvSpPr>
          <p:spPr bwMode="auto">
            <a:xfrm>
              <a:off x="5922764" y="4079760"/>
              <a:ext cx="4104456" cy="213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61568" tIns="61568" rIns="30784" bIns="3078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Group</a:t>
              </a:r>
              <a:r>
                <a:rPr lang="zh-CN" altLang="en-US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members: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smtClean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Alek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Anichowski</a:t>
              </a:r>
              <a:endParaRPr lang="en-US" altLang="zh-CN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Keith James Rodriguez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Mingyue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Kong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Sophie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Beiers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Yun Li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endParaRPr lang="en-GB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5640318" y="6216118"/>
              <a:ext cx="288032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9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7bf96d4-2299-4752-941c-6c58954131b0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25"/>
  <p:tag name="ADV_LEFT" val="123.5"/>
  <p:tag name="ADV_HEIGHT" val="135"/>
  <p:tag name="ADV_WIDTH" val="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68.75"/>
  <p:tag name="ADV_LEFT" val="172.375"/>
  <p:tag name="ADV_HEIGHT" val="135"/>
  <p:tag name="ADV_WIDTH" val="1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125"/>
  <p:tag name="ADV_LEFT" val="221.125"/>
  <p:tag name="ADV_HEIGHT" val="135"/>
  <p:tag name="ADV_WIDTH" val="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SimSun"/>
        <a:cs typeface=""/>
      </a:majorFont>
      <a:minorFont>
        <a:latin typeface="SimSu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11671</TotalTime>
  <Words>458</Words>
  <Application>Microsoft Macintosh PowerPoint</Application>
  <PresentationFormat>On-screen Show (4:3)</PresentationFormat>
  <Paragraphs>258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Black</vt:lpstr>
      <vt:lpstr>Arial Unicode MS</vt:lpstr>
      <vt:lpstr>Calibri</vt:lpstr>
      <vt:lpstr>Georgia</vt:lpstr>
      <vt:lpstr>SimSun</vt:lpstr>
      <vt:lpstr>宋体</vt:lpstr>
      <vt:lpstr>微软雅黑</vt:lpstr>
      <vt:lpstr>黑体</vt:lpstr>
      <vt:lpstr>Arial</vt:lpstr>
      <vt:lpstr>PwC Presentation</vt:lpstr>
      <vt:lpstr>PowerPoint Presentation</vt:lpstr>
      <vt:lpstr>Table of Contents</vt:lpstr>
      <vt:lpstr>1. Project Overview</vt:lpstr>
      <vt:lpstr> </vt:lpstr>
      <vt:lpstr> </vt:lpstr>
      <vt:lpstr> </vt:lpstr>
      <vt:lpstr> </vt:lpstr>
      <vt:lpstr> </vt:lpstr>
      <vt:lpstr>Thank you !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Jasmine Tu</dc:creator>
  <cp:lastModifiedBy>Yun LI</cp:lastModifiedBy>
  <cp:revision>495</cp:revision>
  <dcterms:created xsi:type="dcterms:W3CDTF">2013-03-12T08:37:58Z</dcterms:created>
  <dcterms:modified xsi:type="dcterms:W3CDTF">2018-03-05T00:16:16Z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