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3" r:id="rId3"/>
    <p:sldId id="258" r:id="rId4"/>
    <p:sldId id="262" r:id="rId5"/>
    <p:sldId id="265" r:id="rId6"/>
    <p:sldId id="259" r:id="rId7"/>
    <p:sldId id="266" r:id="rId8"/>
    <p:sldId id="260" r:id="rId9"/>
    <p:sldId id="261" r:id="rId10"/>
    <p:sldId id="264" r:id="rId11"/>
    <p:sldId id="25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3"/>
    <p:restoredTop sz="94599"/>
  </p:normalViewPr>
  <p:slideViewPr>
    <p:cSldViewPr snapToGrid="0" snapToObjects="1">
      <p:cViewPr varScale="1">
        <p:scale>
          <a:sx n="60" d="100"/>
          <a:sy n="60" d="100"/>
        </p:scale>
        <p:origin x="200" y="1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B0DF7-92A3-5640-8F8B-AA3D852D840A}" type="datetimeFigureOut">
              <a:rPr lang="en-US" smtClean="0"/>
              <a:t>4/8/18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D915CD-82B9-F044-AF84-8BF2CFF34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97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915CD-82B9-F044-AF84-8BF2CFF3471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88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311D34B-A470-334E-ADC6-3D2F596F3B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413"/>
            <a:ext cx="12192000" cy="68535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8D626C-59C9-1E43-BDCE-CA186093D2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CF1700-406A-9B4A-B922-780A8930F2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venir Roman" panose="02000503020000020003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C0CFA-9EDF-6F44-B455-C4220EB21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BB5B6-B3D6-1F4E-AD07-A9F2F2B890E6}" type="datetimeFigureOut">
              <a:rPr lang="en-US" smtClean="0"/>
              <a:t>4/8/18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9BCF6-E782-084E-9319-10B933C90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C4830-249C-0345-874C-6202B000C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FC00B-78FF-3740-8F1A-AADB4528F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994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51FBB-50CF-4E4F-A4E9-3792FFC20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BB4CBA-C853-E947-9747-C63E6141A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CC913-07BE-774C-936E-ABB8A26F5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BB5B6-B3D6-1F4E-AD07-A9F2F2B890E6}" type="datetimeFigureOut">
              <a:rPr lang="en-US" smtClean="0"/>
              <a:t>4/8/18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C4FDC-B2B4-BD42-AC19-D5338A266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8F941-2806-944E-B61E-F7A9665C9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FC00B-78FF-3740-8F1A-AADB4528F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898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414D25-CE47-BE4C-9ED4-2E8D9D8B78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EACE1D-D48F-C643-9E11-174814B4FC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88771-F6B3-DD42-AABE-02700B6FC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BB5B6-B3D6-1F4E-AD07-A9F2F2B890E6}" type="datetimeFigureOut">
              <a:rPr lang="en-US" smtClean="0"/>
              <a:t>4/8/18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C1D6F-725C-024D-B23D-9D740086A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A371-59A1-3241-83FE-FF8586FF0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FC00B-78FF-3740-8F1A-AADB4528F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71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810309E-A527-6741-A1AF-4048E31D89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93309B-15CE-EF42-A96D-CBCA84A4E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latin typeface="Avenir Roman" panose="02000503020000020003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2D938-9C9D-794F-A2B4-F0DE913B5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D2DF9-B943-C042-8593-6DB894067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BB5B6-B3D6-1F4E-AD07-A9F2F2B890E6}" type="datetimeFigureOut">
              <a:rPr lang="en-US" smtClean="0"/>
              <a:t>4/8/18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DA752-634F-B445-8FB9-62B8EB902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90339-000F-694C-8F01-30C3F0D23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FC00B-78FF-3740-8F1A-AADB4528F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657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CC416-7A92-5E4F-8F9D-CA70F60AA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9C8A3-16BF-AD47-9660-890D137B3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EF749-AE54-C340-8154-A41C1D95E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BB5B6-B3D6-1F4E-AD07-A9F2F2B890E6}" type="datetimeFigureOut">
              <a:rPr lang="en-US" smtClean="0"/>
              <a:t>4/8/18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28BB1-DE13-1744-969F-E928B66B8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DEA1E-F0EA-4448-ACC1-B5DB748D6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FC00B-78FF-3740-8F1A-AADB4528F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153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369B4-A94D-814E-89A0-2F3C6AFA2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790C2-EAD6-564F-AF6D-73D521D621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FAB78B-0EE5-3745-A7EC-4A855A33F0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504079-431E-6840-821A-A8ADADC37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BB5B6-B3D6-1F4E-AD07-A9F2F2B890E6}" type="datetimeFigureOut">
              <a:rPr lang="en-US" smtClean="0"/>
              <a:t>4/8/18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D37AD-5998-4948-9F07-1077334FE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B9880-EF43-0741-8CF9-8F95722B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FC00B-78FF-3740-8F1A-AADB4528F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517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D6A9B-1D7A-8A4E-A536-E7AED1105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CBB2B-7E15-FC4E-ADCF-67DAA39BC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B2AB7-A955-BA4D-9111-CE88DFD03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F91464-1994-4147-A267-75DCAAFEC8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4EED38-5F01-BF42-87DE-861E5FB3AA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ABE8EE-D434-F348-BC15-68F5333B3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BB5B6-B3D6-1F4E-AD07-A9F2F2B890E6}" type="datetimeFigureOut">
              <a:rPr lang="en-US" smtClean="0"/>
              <a:t>4/8/18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6465DC-3A77-5C4D-840F-9EA238868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EFFCC1-4C24-A746-B393-49FE1DC36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FC00B-78FF-3740-8F1A-AADB4528F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45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8C66D-C9D1-EA44-ABEB-83C68B427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E99585-A7B6-A641-9617-7F02D517F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BB5B6-B3D6-1F4E-AD07-A9F2F2B890E6}" type="datetimeFigureOut">
              <a:rPr lang="en-US" smtClean="0"/>
              <a:t>4/8/18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0A1E7B-B4F5-BA41-9A25-6F9FC78BF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22A0E1-39F5-A048-A28E-3B29CE601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FC00B-78FF-3740-8F1A-AADB4528F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50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A4EBC-EC2D-DF48-A80B-557A1874D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BB5B6-B3D6-1F4E-AD07-A9F2F2B890E6}" type="datetimeFigureOut">
              <a:rPr lang="en-US" smtClean="0"/>
              <a:t>4/8/18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FB5C86-5866-AB40-9DD6-47E912359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893D1C-4A64-BA4F-9655-5803D55A4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FC00B-78FF-3740-8F1A-AADB4528F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78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DA69A-BD96-C042-9E30-E96D5F09E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96F55-621B-7B42-A6BB-ECBD60949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CF182D-01EC-C74D-8636-97D0F2809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C5C7E-CEA1-9B40-B7E2-525F351C0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BB5B6-B3D6-1F4E-AD07-A9F2F2B890E6}" type="datetimeFigureOut">
              <a:rPr lang="en-US" smtClean="0"/>
              <a:t>4/8/18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E980A2-A695-9C4B-AAA8-9A994D28C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ED286-FDD6-674A-8AD3-39295044F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FC00B-78FF-3740-8F1A-AADB4528F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013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AA79B-F7FC-D44A-83C7-03EDA2FA0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24C2AD-2CB4-0A4B-92B1-BA157AAFB7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F1F315-0708-3647-9028-DF89CB43A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43100-66E0-034F-8859-1EE630E29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BB5B6-B3D6-1F4E-AD07-A9F2F2B890E6}" type="datetimeFigureOut">
              <a:rPr lang="en-US" smtClean="0"/>
              <a:t>4/8/18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9D72E4-F708-7D41-B422-7A27683F7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A6A79-0838-2346-B66E-18B58A21F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FC00B-78FF-3740-8F1A-AADB4528F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33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6A8EF9-83ED-C84A-BD9E-F19E95544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2D095-E3CB-0248-B9C4-29E76B667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6F379-08ED-2C49-AA13-2CC1461AAF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BB5B6-B3D6-1F4E-AD07-A9F2F2B890E6}" type="datetimeFigureOut">
              <a:rPr lang="en-US" smtClean="0"/>
              <a:t>4/8/18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49332-FF9B-1946-A85A-54F0BCE60A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4BF93-C00A-9E4E-B40B-BDF03F5A89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FC00B-78FF-3740-8F1A-AADB4528F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19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1CC8B-B2CA-7D4A-A71E-550CDF0FBD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Algorithms: Group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F35C0-9FA3-D045-8882-ACDEF7F50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521" y="3509963"/>
            <a:ext cx="10022958" cy="1655762"/>
          </a:xfrm>
        </p:spPr>
        <p:txBody>
          <a:bodyPr/>
          <a:lstStyle/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David Arredondo, Sophie Beiers, </a:t>
            </a:r>
            <a:r>
              <a:rPr lang="en-US" dirty="0" err="1">
                <a:solidFill>
                  <a:schemeClr val="bg1"/>
                </a:solidFill>
              </a:rPr>
              <a:t>Huijun</a:t>
            </a:r>
            <a:r>
              <a:rPr lang="en-US" dirty="0">
                <a:solidFill>
                  <a:schemeClr val="bg1"/>
                </a:solidFill>
              </a:rPr>
              <a:t> Cui, Richard Shin, Shan </a:t>
            </a:r>
            <a:r>
              <a:rPr lang="en-US" dirty="0" err="1">
                <a:solidFill>
                  <a:schemeClr val="bg1"/>
                </a:solidFill>
              </a:rPr>
              <a:t>Zhong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28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0F09F-D9E6-184F-BA29-646B4D7C7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Memory-based 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EEA98-8181-6444-A2E7-D8EC425C9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MAE</a:t>
            </a:r>
          </a:p>
          <a:p>
            <a:r>
              <a:rPr lang="en-US" dirty="0"/>
              <a:t>**** </a:t>
            </a:r>
            <a:r>
              <a:rPr lang="en-US" dirty="0" err="1"/>
              <a:t>Huijun</a:t>
            </a:r>
            <a:r>
              <a:rPr lang="en-US" dirty="0"/>
              <a:t> &amp; Shan, something here? </a:t>
            </a:r>
          </a:p>
          <a:p>
            <a:r>
              <a:rPr lang="en-US" dirty="0"/>
              <a:t>ROC</a:t>
            </a:r>
          </a:p>
          <a:p>
            <a:r>
              <a:rPr lang="en-US" dirty="0"/>
              <a:t>**** </a:t>
            </a:r>
            <a:r>
              <a:rPr lang="en-US" dirty="0" err="1"/>
              <a:t>Huijun</a:t>
            </a:r>
            <a:r>
              <a:rPr lang="en-US" dirty="0"/>
              <a:t> &amp; Shan, something here? </a:t>
            </a:r>
          </a:p>
        </p:txBody>
      </p:sp>
    </p:spTree>
    <p:extLst>
      <p:ext uri="{BB962C8B-B14F-4D97-AF65-F5344CB8AC3E}">
        <p14:creationId xmlns:p14="http://schemas.microsoft.com/office/powerpoint/2010/main" val="3319586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F90FB-7816-AA45-84DC-CFAADB6E6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 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7C55E-755D-AC40-8A8C-24FC6BC6D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Wrote EM Predictor function based 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Idea: Transform soft assignments into hard assignments of clusters; , the prediction is a weighted avg. of the rating values weighted by the gamma probabilities of being in that cluster.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943253-1475-D94D-83F1-9E92E14C9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221" y="2297573"/>
            <a:ext cx="87757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05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1F589-D858-F34B-96BB-3420427E9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Collaborative Filtering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A32DCE-8785-744A-B506-18E3D1C8DB86}"/>
              </a:ext>
            </a:extLst>
          </p:cNvPr>
          <p:cNvSpPr txBox="1"/>
          <p:nvPr/>
        </p:nvSpPr>
        <p:spPr>
          <a:xfrm>
            <a:off x="570336" y="2086708"/>
            <a:ext cx="10847941" cy="36933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	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E9E5D54-B84F-FF49-B8C3-98EBEA099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785" y="1526565"/>
            <a:ext cx="8909538" cy="488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224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B6889-C1A6-7E4C-AC2F-86F834BBA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Collaborative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23FA5-8092-ED4F-A99F-0B05CEE77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554"/>
            <a:ext cx="10515600" cy="4676409"/>
          </a:xfrm>
        </p:spPr>
        <p:txBody>
          <a:bodyPr/>
          <a:lstStyle/>
          <a:p>
            <a:r>
              <a:rPr lang="en-US" dirty="0"/>
              <a:t>An automated way to make predictions about </a:t>
            </a:r>
            <a:r>
              <a:rPr lang="en-US" i="1" dirty="0"/>
              <a:t>user A</a:t>
            </a:r>
            <a:r>
              <a:rPr lang="en-US" dirty="0"/>
              <a:t> that utilizes collective interests and preferences from similar users. Ultimately; able to recommend something </a:t>
            </a:r>
            <a:r>
              <a:rPr lang="en-US" i="1" dirty="0"/>
              <a:t>user A</a:t>
            </a:r>
            <a:r>
              <a:rPr lang="en-US" dirty="0"/>
              <a:t> might like. </a:t>
            </a:r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6EE49E-1396-604A-9D8E-F568190386CD}"/>
              </a:ext>
            </a:extLst>
          </p:cNvPr>
          <p:cNvSpPr/>
          <p:nvPr/>
        </p:nvSpPr>
        <p:spPr>
          <a:xfrm>
            <a:off x="943897" y="2816942"/>
            <a:ext cx="4807974" cy="3170903"/>
          </a:xfrm>
          <a:prstGeom prst="rect">
            <a:avLst/>
          </a:prstGeom>
          <a:solidFill>
            <a:schemeClr val="accent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22D17D-01A4-0F47-8A97-EA61937BB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522" y="3236042"/>
            <a:ext cx="1574800" cy="2362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2C7A05-C8F9-F841-BB4D-0EDE02B94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5644" y="3236042"/>
            <a:ext cx="1574800" cy="2362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121A832-63A7-0F4D-B23E-941C71D48D97}"/>
              </a:ext>
            </a:extLst>
          </p:cNvPr>
          <p:cNvSpPr/>
          <p:nvPr/>
        </p:nvSpPr>
        <p:spPr>
          <a:xfrm>
            <a:off x="6545826" y="2816941"/>
            <a:ext cx="4807974" cy="3170903"/>
          </a:xfrm>
          <a:prstGeom prst="rect">
            <a:avLst/>
          </a:prstGeom>
          <a:solidFill>
            <a:schemeClr val="accent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DA22DC-549F-DC43-BEFC-A42FD5D3500B}"/>
              </a:ext>
            </a:extLst>
          </p:cNvPr>
          <p:cNvSpPr txBox="1"/>
          <p:nvPr/>
        </p:nvSpPr>
        <p:spPr>
          <a:xfrm>
            <a:off x="1444522" y="2871417"/>
            <a:ext cx="395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</a:t>
            </a:r>
            <a:r>
              <a:rPr lang="en-US" b="1" dirty="0">
                <a:solidFill>
                  <a:schemeClr val="bg1"/>
                </a:solidFill>
              </a:rPr>
              <a:t>this                or…          that?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A9F005B-00AB-4747-9BA8-9839F85E47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4348" y="3236042"/>
            <a:ext cx="1752600" cy="2362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4A9B3DB-AE5E-1A4F-93AE-1E62685DD63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742" r="17780"/>
          <a:stretch/>
        </p:blipFill>
        <p:spPr>
          <a:xfrm>
            <a:off x="9314121" y="3236042"/>
            <a:ext cx="1593950" cy="2362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5F588A7-C0D4-C547-80D6-DB294A9EC152}"/>
              </a:ext>
            </a:extLst>
          </p:cNvPr>
          <p:cNvSpPr txBox="1"/>
          <p:nvPr/>
        </p:nvSpPr>
        <p:spPr>
          <a:xfrm>
            <a:off x="6970914" y="2841826"/>
            <a:ext cx="3937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this                          or...         that?</a:t>
            </a:r>
          </a:p>
        </p:txBody>
      </p:sp>
    </p:spTree>
    <p:extLst>
      <p:ext uri="{BB962C8B-B14F-4D97-AF65-F5344CB8AC3E}">
        <p14:creationId xmlns:p14="http://schemas.microsoft.com/office/powerpoint/2010/main" val="1476841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9C1F0-1BD3-6643-9E86-4FC823A42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Purpose of Project: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67AF4-F81E-BA4E-9CDF-0A1DBD535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0553" y="1825625"/>
            <a:ext cx="10515600" cy="4351338"/>
          </a:xfrm>
        </p:spPr>
        <p:txBody>
          <a:bodyPr/>
          <a:lstStyle/>
          <a:p>
            <a:pPr marL="457200" lvl="1" indent="0">
              <a:buNone/>
            </a:pPr>
            <a:r>
              <a:rPr lang="en-US" sz="3200" dirty="0"/>
              <a:t>Microsoft Web Data</a:t>
            </a:r>
          </a:p>
          <a:p>
            <a:pPr lvl="2"/>
            <a:r>
              <a:rPr lang="en-US" sz="2400" dirty="0"/>
              <a:t>4151 users, total of 33,875 </a:t>
            </a:r>
            <a:r>
              <a:rPr lang="en-US" sz="2400" dirty="0" err="1"/>
              <a:t>vroots</a:t>
            </a:r>
            <a:r>
              <a:rPr lang="en-US" sz="2400" dirty="0"/>
              <a:t> visited  </a:t>
            </a:r>
          </a:p>
          <a:p>
            <a:pPr lvl="2"/>
            <a:r>
              <a:rPr lang="en-US" sz="2400" dirty="0"/>
              <a:t>Binary 1’s, 0’s for each </a:t>
            </a:r>
            <a:r>
              <a:rPr lang="en-US" sz="2400" dirty="0" err="1"/>
              <a:t>vroot</a:t>
            </a:r>
            <a:endParaRPr lang="en-US" sz="2400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sz="3200" dirty="0" err="1"/>
              <a:t>EachMovie</a:t>
            </a:r>
            <a:r>
              <a:rPr lang="en-US" sz="3200" dirty="0"/>
              <a:t> Data</a:t>
            </a:r>
          </a:p>
          <a:p>
            <a:pPr lvl="2"/>
            <a:r>
              <a:rPr lang="en-US" sz="2400" dirty="0"/>
              <a:t>5055 users rated 1597 movies</a:t>
            </a:r>
          </a:p>
          <a:p>
            <a:pPr lvl="2"/>
            <a:r>
              <a:rPr lang="en-US" sz="2400" dirty="0"/>
              <a:t>Ratings from 1-6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30B787-1098-3642-88E0-34C70A94A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994" y="1825625"/>
            <a:ext cx="904875" cy="904875"/>
          </a:xfrm>
          <a:prstGeom prst="ellipse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BFC1BF-4C3A-ED41-83D0-378FE8486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994" y="3548856"/>
            <a:ext cx="904875" cy="904875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309246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C3BC6-4808-0040-A1B2-613BDD74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Project: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D9E6B-2F54-BB47-A52D-1CF3DAA76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two collaborative filtering algorithms:</a:t>
            </a:r>
          </a:p>
          <a:p>
            <a:pPr lvl="1"/>
            <a:r>
              <a:rPr lang="en-US" dirty="0"/>
              <a:t>Model-based clustering algorithm (EM algorithm)</a:t>
            </a:r>
          </a:p>
          <a:p>
            <a:pPr lvl="1"/>
            <a:r>
              <a:rPr lang="en-US" dirty="0"/>
              <a:t>Memory-based algorithm</a:t>
            </a:r>
          </a:p>
          <a:p>
            <a:r>
              <a:rPr lang="en-US" dirty="0"/>
              <a:t>Consider different similarity weights for memory-based model:</a:t>
            </a:r>
          </a:p>
          <a:p>
            <a:pPr lvl="1"/>
            <a:r>
              <a:rPr lang="en-US" dirty="0"/>
              <a:t>Spearman, Pearson, vector similarity, entropy, mean-square difference and </a:t>
            </a:r>
            <a:r>
              <a:rPr lang="en-US" dirty="0" err="1"/>
              <a:t>SimRank</a:t>
            </a:r>
            <a:endParaRPr lang="en-US" dirty="0"/>
          </a:p>
          <a:p>
            <a:r>
              <a:rPr lang="en-US" dirty="0"/>
              <a:t>Compare prediction accuracies and trade-offs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374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DFE84-13C1-554D-8191-FA7AC8D01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Memory-based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56AE1-19CC-974A-B79C-6AB82C441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prediction based on user A’s similar neighbors’ preferences and scores. </a:t>
            </a:r>
          </a:p>
          <a:p>
            <a:pPr lvl="1"/>
            <a:r>
              <a:rPr lang="en-US" dirty="0"/>
              <a:t>Calculate correlation/similarity weights between users and take weighted average of all users for prediction.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289965-867A-0541-874F-81E74D4188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226" b="24876"/>
          <a:stretch/>
        </p:blipFill>
        <p:spPr>
          <a:xfrm>
            <a:off x="2609556" y="4274288"/>
            <a:ext cx="6662036" cy="155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073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ADEE9-D74D-7D4D-AA71-E78E9B586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Memory-based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6ADF6-B78B-8A4A-9DC3-FCB0606D4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**** </a:t>
            </a:r>
            <a:r>
              <a:rPr lang="en-US" dirty="0" err="1"/>
              <a:t>Huijun</a:t>
            </a:r>
            <a:r>
              <a:rPr lang="en-US" dirty="0"/>
              <a:t> &amp; Shan, something here? </a:t>
            </a:r>
          </a:p>
        </p:txBody>
      </p:sp>
    </p:spTree>
    <p:extLst>
      <p:ext uri="{BB962C8B-B14F-4D97-AF65-F5344CB8AC3E}">
        <p14:creationId xmlns:p14="http://schemas.microsoft.com/office/powerpoint/2010/main" val="3282935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5FA09-F08A-D149-B760-B21A0B8EC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Unique Component: Rating Normalization</a:t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780AB-C4CE-9548-A6C8-16C315DDC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**** </a:t>
            </a:r>
            <a:r>
              <a:rPr lang="en-US" dirty="0" err="1"/>
              <a:t>Huijun</a:t>
            </a:r>
            <a:r>
              <a:rPr lang="en-US" dirty="0"/>
              <a:t> &amp; Shan, something here?</a:t>
            </a:r>
          </a:p>
        </p:txBody>
      </p:sp>
    </p:spTree>
    <p:extLst>
      <p:ext uri="{BB962C8B-B14F-4D97-AF65-F5344CB8AC3E}">
        <p14:creationId xmlns:p14="http://schemas.microsoft.com/office/powerpoint/2010/main" val="2505616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F39CB-7CF1-144C-938A-9B3FC23AB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Model-based: EM Algorithm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8A803-3D64-694C-87AD-F4A7649B2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Expectation Step</a:t>
            </a:r>
          </a:p>
          <a:p>
            <a:pPr marL="0" indent="0">
              <a:buNone/>
            </a:pPr>
            <a:r>
              <a:rPr lang="en-US" dirty="0"/>
              <a:t>**** David, something here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Maximization Step </a:t>
            </a:r>
          </a:p>
          <a:p>
            <a:pPr marL="0" indent="0">
              <a:buNone/>
            </a:pPr>
            <a:r>
              <a:rPr lang="en-US" dirty="0"/>
              <a:t>**** David, something here</a:t>
            </a:r>
          </a:p>
        </p:txBody>
      </p:sp>
    </p:spTree>
    <p:extLst>
      <p:ext uri="{BB962C8B-B14F-4D97-AF65-F5344CB8AC3E}">
        <p14:creationId xmlns:p14="http://schemas.microsoft.com/office/powerpoint/2010/main" val="2350123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</TotalTime>
  <Words>282</Words>
  <Application>Microsoft Macintosh PowerPoint</Application>
  <PresentationFormat>Widescreen</PresentationFormat>
  <Paragraphs>50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Avenir Roman</vt:lpstr>
      <vt:lpstr>Calibri</vt:lpstr>
      <vt:lpstr>Calibri Light</vt:lpstr>
      <vt:lpstr>Office Theme</vt:lpstr>
      <vt:lpstr>Algorithms: Group 6</vt:lpstr>
      <vt:lpstr>Collaborative Filtering</vt:lpstr>
      <vt:lpstr>Collaborative Filtering</vt:lpstr>
      <vt:lpstr>Purpose of Project: Datasets</vt:lpstr>
      <vt:lpstr>Purpose of Project: Models</vt:lpstr>
      <vt:lpstr>Memory-based Model</vt:lpstr>
      <vt:lpstr>Memory-based Model</vt:lpstr>
      <vt:lpstr>Unique Component: Rating Normalization </vt:lpstr>
      <vt:lpstr>Model-based: EM Algorithm </vt:lpstr>
      <vt:lpstr>Memory-based Predictions</vt:lpstr>
      <vt:lpstr>EM Predictions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Sophie Beiers</dc:creator>
  <cp:lastModifiedBy>Sophie Beiers</cp:lastModifiedBy>
  <cp:revision>13</cp:revision>
  <dcterms:created xsi:type="dcterms:W3CDTF">2018-04-09T02:03:00Z</dcterms:created>
  <dcterms:modified xsi:type="dcterms:W3CDTF">2018-04-09T14:47:38Z</dcterms:modified>
</cp:coreProperties>
</file>