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</p:sldMasterIdLst>
  <p:notesMasterIdLst>
    <p:notesMasterId r:id="rId16"/>
  </p:notesMasterIdLst>
  <p:sldIdLst>
    <p:sldId id="1227" r:id="rId5"/>
    <p:sldId id="1307" r:id="rId6"/>
    <p:sldId id="1315" r:id="rId7"/>
    <p:sldId id="1314" r:id="rId8"/>
    <p:sldId id="1310" r:id="rId9"/>
    <p:sldId id="1311" r:id="rId10"/>
    <p:sldId id="1308" r:id="rId11"/>
    <p:sldId id="1309" r:id="rId12"/>
    <p:sldId id="1313" r:id="rId13"/>
    <p:sldId id="1322" r:id="rId14"/>
    <p:sldId id="1323" r:id="rId15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6pPr>
    <a:lvl7pPr marL="2743200" algn="l" defTabSz="4572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7pPr>
    <a:lvl8pPr marL="3200400" algn="l" defTabSz="4572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8pPr>
    <a:lvl9pPr marL="3657600" algn="l" defTabSz="4572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288"/>
    <a:srgbClr val="00B0F0"/>
    <a:srgbClr val="0F6FC6"/>
    <a:srgbClr val="1E5299"/>
    <a:srgbClr val="007A00"/>
    <a:srgbClr val="69B45A"/>
    <a:srgbClr val="0DFF0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154" autoAdjust="0"/>
  </p:normalViewPr>
  <p:slideViewPr>
    <p:cSldViewPr>
      <p:cViewPr varScale="1">
        <p:scale>
          <a:sx n="91" d="100"/>
          <a:sy n="91" d="100"/>
        </p:scale>
        <p:origin x="584" y="52"/>
      </p:cViewPr>
      <p:guideLst>
        <p:guide orient="horz" pos="2783"/>
        <p:guide pos="56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fld id="{C7C978B5-8CA8-5D4F-9EF1-64CC13EDE5FA}" type="datetimeFigureOut">
              <a:rPr lang="zh-CN" altLang="en-US"/>
            </a:fld>
            <a:endParaRPr lang="zh-CN" altLang="en-US"/>
          </a:p>
        </p:txBody>
      </p:sp>
      <p:sp>
        <p:nvSpPr>
          <p:cNvPr id="3891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15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fld id="{A2DA7363-DE04-444C-81CA-3A7CFCBE822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1033" name="图片 7" descr="微信图片_20180105122219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7289006" y="228600"/>
            <a:ext cx="1644254" cy="233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 rot="16200000">
            <a:off x="2802334" y="-2847102"/>
            <a:ext cx="3544570" cy="9160669"/>
          </a:xfrm>
          <a:prstGeom prst="rect">
            <a:avLst/>
          </a:prstGeom>
          <a:gradFill>
            <a:gsLst>
              <a:gs pos="0">
                <a:srgbClr val="00B0F0"/>
              </a:gs>
              <a:gs pos="66000">
                <a:srgbClr val="0070C0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015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2339752" y="4032994"/>
            <a:ext cx="4464496" cy="4029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5953" y="4763691"/>
            <a:ext cx="9154716" cy="385763"/>
          </a:xfrm>
          <a:prstGeom prst="rect">
            <a:avLst/>
          </a:prstGeom>
          <a:solidFill>
            <a:srgbClr val="00A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zh-CN" altLang="en-US" sz="1350" noProof="1">
              <a:solidFill>
                <a:prstClr val="white"/>
              </a:solidFill>
            </a:endParaRPr>
          </a:p>
        </p:txBody>
      </p:sp>
      <p:sp>
        <p:nvSpPr>
          <p:cNvPr id="4" name="文本框 4"/>
          <p:cNvSpPr txBox="1"/>
          <p:nvPr userDrawn="1"/>
        </p:nvSpPr>
        <p:spPr>
          <a:xfrm>
            <a:off x="2279647" y="4818072"/>
            <a:ext cx="4885849" cy="27699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1" hangingPunct="1"/>
            <a:r>
              <a:rPr lang="en-US" altLang="zh-CN" sz="1200" dirty="0">
                <a:solidFill>
                  <a:prstClr val="white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rPr>
              <a:t>©2019 ThingsMatrix Inc. Confidential Information. All Rights Reserved. </a:t>
            </a:r>
            <a:endParaRPr lang="en-US" altLang="zh-CN" sz="1200" dirty="0">
              <a:solidFill>
                <a:prstClr val="white"/>
              </a:solidFill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6948264" y="123478"/>
            <a:ext cx="2062510" cy="18616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5953" y="4763691"/>
            <a:ext cx="9154716" cy="385763"/>
          </a:xfrm>
          <a:prstGeom prst="rect">
            <a:avLst/>
          </a:prstGeom>
          <a:solidFill>
            <a:srgbClr val="00A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zh-CN" altLang="en-US" sz="1350" noProof="1">
              <a:solidFill>
                <a:prstClr val="white"/>
              </a:solidFill>
            </a:endParaRPr>
          </a:p>
        </p:txBody>
      </p:sp>
      <p:sp>
        <p:nvSpPr>
          <p:cNvPr id="4" name="文本框 4"/>
          <p:cNvSpPr txBox="1"/>
          <p:nvPr userDrawn="1"/>
        </p:nvSpPr>
        <p:spPr>
          <a:xfrm>
            <a:off x="2279647" y="4818072"/>
            <a:ext cx="4885849" cy="27699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1" hangingPunct="1"/>
            <a:r>
              <a:rPr lang="en-US" altLang="zh-CN" sz="1200" dirty="0">
                <a:solidFill>
                  <a:prstClr val="white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rPr>
              <a:t>©2019 ThingsMatrix Inc. Confidential Information. All Rights Reserved. </a:t>
            </a:r>
            <a:endParaRPr lang="en-US" altLang="zh-CN" sz="1200" dirty="0">
              <a:solidFill>
                <a:prstClr val="white"/>
              </a:solidFill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6948264" y="123478"/>
            <a:ext cx="2062510" cy="18616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5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6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9.xml"/><Relationship Id="rId2" Type="http://schemas.openxmlformats.org/officeDocument/2006/relationships/image" Target="../media/image14.png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3660" y="1102995"/>
            <a:ext cx="639699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5400">
                <a:solidFill>
                  <a:schemeClr val="accent4"/>
                </a:solidFill>
                <a:effectLst/>
              </a:rPr>
              <a:t>百度地图</a:t>
            </a:r>
            <a:r>
              <a:rPr lang="en-US" altLang="zh-CN" sz="5400">
                <a:solidFill>
                  <a:schemeClr val="accent4"/>
                </a:solidFill>
                <a:effectLst/>
              </a:rPr>
              <a:t>-</a:t>
            </a:r>
            <a:r>
              <a:rPr lang="en-US" altLang="zh-CN" sz="5400">
                <a:solidFill>
                  <a:schemeClr val="accent4"/>
                </a:solidFill>
                <a:effectLst/>
                <a:sym typeface="+mn-ea"/>
              </a:rPr>
              <a:t>Vue</a:t>
            </a:r>
            <a:r>
              <a:rPr lang="zh-CN" altLang="en-US" sz="5400">
                <a:solidFill>
                  <a:schemeClr val="accent4"/>
                </a:solidFill>
                <a:effectLst/>
              </a:rPr>
              <a:t>开发</a:t>
            </a:r>
            <a:endParaRPr lang="zh-CN" altLang="en-US" sz="540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26135" y="645795"/>
            <a:ext cx="713041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聚合marker</a:t>
            </a:r>
            <a:endParaRPr lang="zh-CN" altLang="en-US"/>
          </a:p>
          <a:p>
            <a:r>
              <a:rPr lang="zh-CN" altLang="en-US"/>
              <a:t>MarkerClusterer标记聚合器用来解决加载大量点要素到地图上产生覆盖现象的问题，并提高性能。 主入口类是MarkerClusterer。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项目中，图标标注</a:t>
            </a:r>
            <a:r>
              <a:rPr lang="en-US" altLang="zh-CN">
                <a:sym typeface="+mn-ea"/>
              </a:rPr>
              <a:t>marker</a:t>
            </a:r>
            <a:r>
              <a:rPr lang="zh-CN" altLang="en-US">
                <a:sym typeface="+mn-ea"/>
              </a:rPr>
              <a:t>点数量过多，达到</a:t>
            </a:r>
            <a:r>
              <a:rPr lang="en-US" altLang="zh-CN">
                <a:sym typeface="+mn-ea"/>
              </a:rPr>
              <a:t>300</a:t>
            </a:r>
            <a:r>
              <a:rPr lang="zh-CN" altLang="en-US">
                <a:sym typeface="+mn-ea"/>
              </a:rPr>
              <a:t>时，地图页面将会卡顿或崩溃。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解决方案之一：利用我们MarkerClusterer标记聚合器，将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规定范围</a:t>
            </a:r>
            <a:r>
              <a:rPr lang="zh-CN" altLang="en-US">
                <a:sym typeface="+mn-ea"/>
              </a:rPr>
              <a:t>内的</a:t>
            </a:r>
            <a:r>
              <a:rPr lang="en-US" altLang="zh-CN">
                <a:sym typeface="+mn-ea"/>
              </a:rPr>
              <a:t>marker</a:t>
            </a:r>
            <a:r>
              <a:rPr lang="zh-CN" altLang="en-US">
                <a:sym typeface="+mn-ea"/>
              </a:rPr>
              <a:t>聚合用一个新</a:t>
            </a:r>
            <a:r>
              <a:rPr lang="en-US" altLang="zh-CN">
                <a:sym typeface="+mn-ea"/>
              </a:rPr>
              <a:t>marker</a:t>
            </a:r>
            <a:r>
              <a:rPr lang="zh-CN" altLang="en-US">
                <a:sym typeface="+mn-ea"/>
              </a:rPr>
              <a:t>（即</a:t>
            </a:r>
            <a:r>
              <a:rPr lang="en-US" altLang="zh-CN">
                <a:sym typeface="+mn-ea"/>
              </a:rPr>
              <a:t>cluster</a:t>
            </a:r>
            <a:r>
              <a:rPr lang="zh-CN" altLang="en-US">
                <a:sym typeface="+mn-ea"/>
              </a:rPr>
              <a:t>）代替。此方案可以将</a:t>
            </a:r>
            <a:r>
              <a:rPr lang="en-US" altLang="zh-CN">
                <a:sym typeface="+mn-ea"/>
              </a:rPr>
              <a:t>marker</a:t>
            </a:r>
            <a:r>
              <a:rPr lang="zh-CN" altLang="en-US">
                <a:sym typeface="+mn-ea"/>
              </a:rPr>
              <a:t>点数量提升到</a:t>
            </a:r>
            <a:r>
              <a:rPr lang="en-US" altLang="zh-CN">
                <a:sym typeface="+mn-ea"/>
              </a:rPr>
              <a:t>4-5</a:t>
            </a:r>
            <a:r>
              <a:rPr lang="zh-CN" altLang="en-US">
                <a:sym typeface="+mn-ea"/>
              </a:rPr>
              <a:t>万。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8955" y="2454910"/>
            <a:ext cx="5248275" cy="2090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78230" y="1090930"/>
            <a:ext cx="5949950" cy="189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性能优化：</a:t>
            </a:r>
            <a:endParaRPr lang="zh-CN" altLang="en-US"/>
          </a:p>
          <a:p>
            <a:r>
              <a:rPr lang="zh-CN" altLang="en-US"/>
              <a:t>方案一：</a:t>
            </a:r>
            <a:r>
              <a:rPr lang="en-US" altLang="zh-CN"/>
              <a:t>marker</a:t>
            </a:r>
            <a:r>
              <a:rPr lang="zh-CN" altLang="en-US"/>
              <a:t>点</a:t>
            </a:r>
            <a:r>
              <a:rPr lang="en-US" altLang="zh-CN"/>
              <a:t>+cluster</a:t>
            </a:r>
            <a:r>
              <a:rPr lang="zh-CN" altLang="en-US"/>
              <a:t>点聚合</a:t>
            </a:r>
            <a:endParaRPr lang="zh-CN" altLang="en-US"/>
          </a:p>
          <a:p>
            <a:r>
              <a:rPr lang="zh-CN" altLang="en-US"/>
              <a:t>方案二：</a:t>
            </a:r>
            <a:r>
              <a:rPr lang="en-US" altLang="zh-CN">
                <a:sym typeface="+mn-ea"/>
              </a:rPr>
              <a:t>marker</a:t>
            </a:r>
            <a:r>
              <a:rPr lang="zh-CN" altLang="en-US">
                <a:sym typeface="+mn-ea"/>
              </a:rPr>
              <a:t>点</a:t>
            </a:r>
            <a:r>
              <a:rPr lang="en-US" altLang="zh-CN">
                <a:sym typeface="+mn-ea"/>
              </a:rPr>
              <a:t>+</a:t>
            </a:r>
            <a:r>
              <a:rPr lang="en-US" altLang="zh-CN"/>
              <a:t>cluster</a:t>
            </a:r>
            <a:r>
              <a:rPr lang="zh-CN" altLang="en-US"/>
              <a:t>点聚合</a:t>
            </a:r>
            <a:r>
              <a:rPr lang="en-US" altLang="zh-CN"/>
              <a:t>+</a:t>
            </a:r>
            <a:r>
              <a:rPr lang="zh-CN" altLang="en-US">
                <a:sym typeface="+mn-ea"/>
              </a:rPr>
              <a:t>分批加载</a:t>
            </a:r>
            <a:endParaRPr lang="zh-CN" altLang="en-US"/>
          </a:p>
          <a:p>
            <a:r>
              <a:rPr lang="zh-CN" altLang="en-US"/>
              <a:t>方案三：海量点</a:t>
            </a:r>
            <a:r>
              <a:rPr lang="en-US" altLang="zh-CN"/>
              <a:t>+cluster</a:t>
            </a:r>
            <a:r>
              <a:rPr lang="zh-CN" altLang="en-US"/>
              <a:t>点聚合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各方案存在缺点</a:t>
            </a:r>
            <a:r>
              <a:rPr lang="en-US" altLang="zh-CN"/>
              <a:t>:</a:t>
            </a:r>
            <a:endParaRPr lang="en-US" altLang="zh-CN"/>
          </a:p>
          <a:p>
            <a:r>
              <a:rPr lang="zh-CN" altLang="en-US"/>
              <a:t>方案一：在无异步请求时可达到</a:t>
            </a:r>
            <a:r>
              <a:rPr lang="en-US" altLang="zh-CN"/>
              <a:t>5</a:t>
            </a:r>
            <a:r>
              <a:rPr lang="zh-CN" altLang="en-US"/>
              <a:t>万，有异步请求时估计</a:t>
            </a:r>
            <a:r>
              <a:rPr lang="en-US" altLang="zh-CN"/>
              <a:t>2</a:t>
            </a:r>
            <a:r>
              <a:rPr lang="zh-CN" altLang="en-US"/>
              <a:t>万</a:t>
            </a:r>
            <a:endParaRPr lang="zh-CN" altLang="en-US"/>
          </a:p>
          <a:p>
            <a:r>
              <a:rPr lang="zh-CN" altLang="en-US"/>
              <a:t>方案二：分四批请求加载，请求过多耗时长</a:t>
            </a:r>
            <a:endParaRPr lang="zh-CN" altLang="en-US"/>
          </a:p>
          <a:p>
            <a:r>
              <a:rPr lang="zh-CN" altLang="en-US"/>
              <a:t>方案三：不支持单个坐标点样式及动画，谷歌地图不支持海量点标签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>
            <p:custDataLst>
              <p:tags r:id="rId1"/>
            </p:custDataLst>
          </p:nvPr>
        </p:nvSpPr>
        <p:spPr>
          <a:xfrm>
            <a:off x="319405" y="2069465"/>
            <a:ext cx="2724150" cy="468630"/>
          </a:xfrm>
          <a:prstGeom prst="rect">
            <a:avLst/>
          </a:prstGeom>
          <a:noFill/>
        </p:spPr>
        <p:txBody>
          <a:bodyPr wrap="square" lIns="76200" tIns="28575" rIns="47625" bIns="28575" rtlCol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700" b="1" spc="3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</a:rPr>
              <a:t>地图使用场景</a:t>
            </a:r>
            <a:endParaRPr lang="zh-CN" altLang="en-US" sz="2700" b="1" spc="3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7820" y="387350"/>
            <a:ext cx="8467725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lang="zh-CN" altLang="en-US" sz="2800" b="1">
                <a:sym typeface="+mn-ea"/>
              </a:rPr>
              <a:t>一、</a:t>
            </a:r>
            <a:r>
              <a:rPr lang="zh-CN" alt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参考网站</a:t>
            </a:r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     1</a:t>
            </a:r>
            <a:r>
              <a:rPr lang="zh-CN" altLang="en-US" sz="2000">
                <a:solidFill>
                  <a:schemeClr val="tx1"/>
                </a:solidFill>
              </a:rPr>
              <a:t>、</a:t>
            </a:r>
            <a:r>
              <a:rPr lang="zh-CN" altLang="en-US" sz="2000">
                <a:solidFill>
                  <a:srgbClr val="FF0000"/>
                </a:solidFill>
              </a:rPr>
              <a:t>百度</a:t>
            </a:r>
            <a:r>
              <a:rPr lang="zh-CN" altLang="en-US" sz="2000"/>
              <a:t>地图</a:t>
            </a:r>
            <a:endParaRPr lang="zh-CN" altLang="en-US" sz="2000"/>
          </a:p>
          <a:p>
            <a:pPr marL="914400" lvl="2" indent="0">
              <a:buNone/>
            </a:pPr>
            <a:r>
              <a:rPr lang="en-US" altLang="zh-CN" sz="2000">
                <a:solidFill>
                  <a:schemeClr val="tx1"/>
                </a:solidFill>
              </a:rPr>
              <a:t>a.</a:t>
            </a:r>
            <a:r>
              <a:rPr lang="zh-CN" altLang="en-US" sz="2000"/>
              <a:t>开放平台 http://lbsyun.baidu.com/</a:t>
            </a:r>
            <a:endParaRPr lang="zh-CN" altLang="en-US" sz="2000"/>
          </a:p>
          <a:p>
            <a:pPr marL="914400" lvl="2" indent="0">
              <a:buNone/>
            </a:pPr>
            <a:r>
              <a:rPr lang="en-US" altLang="zh-CN" sz="2000"/>
              <a:t>b.</a:t>
            </a:r>
            <a:r>
              <a:rPr lang="zh-CN" altLang="en-US" sz="2000"/>
              <a:t>地图示例 http://lbsyun.baidu.com/jsdemo.htm#a1_2</a:t>
            </a:r>
            <a:endParaRPr lang="zh-CN" altLang="en-US" sz="2000"/>
          </a:p>
          <a:p>
            <a:pPr marL="914400" lvl="2" indent="0">
              <a:buNone/>
            </a:pPr>
            <a:r>
              <a:rPr lang="en-US" altLang="zh-CN" sz="2000"/>
              <a:t>c.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vue-baidu-map</a:t>
            </a:r>
            <a:r>
              <a:rPr lang="en-US" altLang="zh-CN" sz="2000"/>
              <a:t> https://dafrok.github.io/vue-baidu-map/#/</a:t>
            </a:r>
            <a:endParaRPr lang="en-US" altLang="zh-CN" sz="2000"/>
          </a:p>
          <a:p>
            <a:pPr marL="914400" lvl="2" indent="0">
              <a:buNone/>
            </a:pPr>
            <a:endParaRPr lang="en-US" altLang="zh-CN" sz="2000"/>
          </a:p>
          <a:p>
            <a:pPr marL="457200" lvl="1" indent="0">
              <a:buNone/>
            </a:pPr>
            <a:endParaRPr lang="zh-CN" altLang="en-US" sz="2000">
              <a:sym typeface="+mn-ea"/>
            </a:endParaRPr>
          </a:p>
          <a:p>
            <a:pPr marL="0" lvl="0" indent="0">
              <a:buNone/>
            </a:pPr>
            <a:r>
              <a:rPr lang="en-US" altLang="zh-CN" sz="2000">
                <a:solidFill>
                  <a:schemeClr val="tx1"/>
                </a:solidFill>
                <a:sym typeface="+mn-ea"/>
              </a:rPr>
              <a:t>      2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谷歌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地图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457200" lvl="1" indent="0"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      </a:t>
            </a:r>
            <a:r>
              <a:rPr lang="en-US" altLang="zh-CN" sz="2000">
                <a:sym typeface="+mn-ea"/>
              </a:rPr>
              <a:t>a.</a:t>
            </a:r>
            <a:r>
              <a:rPr lang="zh-CN" altLang="en-US" sz="2000">
                <a:sym typeface="+mn-ea"/>
              </a:rPr>
              <a:t>开放平台 https://cloud.google.com/maps-platform</a:t>
            </a:r>
            <a:endParaRPr lang="zh-CN" altLang="en-US" sz="2000">
              <a:sym typeface="+mn-ea"/>
            </a:endParaRPr>
          </a:p>
          <a:p>
            <a:pPr marL="457200" lvl="1" indent="0">
              <a:buNone/>
            </a:pPr>
            <a:r>
              <a:rPr lang="zh-CN" altLang="en-US" sz="2000">
                <a:sym typeface="+mn-ea"/>
              </a:rPr>
              <a:t>      </a:t>
            </a:r>
            <a:r>
              <a:rPr lang="en-US" altLang="zh-CN" sz="2000">
                <a:sym typeface="+mn-ea"/>
              </a:rPr>
              <a:t>b.</a:t>
            </a:r>
            <a:r>
              <a:rPr lang="zh-CN" altLang="en-US" sz="2000">
                <a:sym typeface="+mn-ea"/>
              </a:rPr>
              <a:t>地图示例 https://xkjyeah.github.io/vue-google-maps/</a:t>
            </a:r>
            <a:endParaRPr lang="zh-CN" altLang="en-US" sz="2000">
              <a:sym typeface="+mn-ea"/>
            </a:endParaRPr>
          </a:p>
          <a:p>
            <a:pPr marL="457200" lvl="1" indent="0">
              <a:buNone/>
            </a:pPr>
            <a:r>
              <a:rPr lang="zh-CN" altLang="en-US" sz="2000">
                <a:sym typeface="+mn-ea"/>
              </a:rPr>
              <a:t>      </a:t>
            </a:r>
            <a:r>
              <a:rPr lang="en-US" altLang="zh-CN" sz="2000">
                <a:sym typeface="+mn-ea"/>
              </a:rPr>
              <a:t>c.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vue2-google-map</a:t>
            </a:r>
            <a:r>
              <a:rPr lang="en-US" altLang="zh-CN" sz="2000">
                <a:sym typeface="+mn-ea"/>
              </a:rPr>
              <a:t> </a:t>
            </a:r>
            <a:endParaRPr lang="zh-CN" altLang="en-US" sz="200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 sz="20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090" y="826770"/>
            <a:ext cx="7673340" cy="37198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2760" y="304800"/>
            <a:ext cx="53193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二、地图模块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51815" y="798830"/>
            <a:ext cx="8049260" cy="1522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</a:t>
            </a:r>
            <a:r>
              <a:rPr lang="en-US" altLang="zh-CN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Overlay </a:t>
            </a:r>
            <a:r>
              <a:rPr lang="zh-CN" altLang="en-US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覆盖物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/>
          </a:p>
          <a:p>
            <a:r>
              <a:rPr lang="zh-CN" altLang="en-US"/>
              <a:t>     所有叠加或覆盖到地图的内容，我们统称为地图覆盖物。覆盖物拥有自己的地理坐标，当您拖动或缩放地图时，它们会相应的移动。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覆盖物主要分为：标注（点标注、矢量图形（包括折线、多边形、圆））、信息窗口、图层。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31775" y="396875"/>
            <a:ext cx="8457565" cy="3861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pPr marL="457200" lvl="1" indent="0">
              <a:buNone/>
            </a:pPr>
            <a:r>
              <a:rPr sz="1600">
                <a:sym typeface="+mn-ea"/>
              </a:rPr>
              <a:t>BmMarker            </a:t>
            </a:r>
            <a:r>
              <a:rPr lang="zh-CN" altLang="en-US" sz="1600">
                <a:solidFill>
                  <a:schemeClr val="tx1"/>
                </a:solidFill>
              </a:rPr>
              <a:t>图标标注</a:t>
            </a:r>
            <a:endParaRPr lang="zh-CN" altLang="en-US" sz="160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en-US" altLang="zh-CN" sz="1600">
                <a:sym typeface="+mn-ea"/>
              </a:rPr>
              <a:t>        </a:t>
            </a:r>
            <a:r>
              <a:rPr lang="en-US" altLang="zh-CN" sz="1000">
                <a:sym typeface="+mn-ea"/>
              </a:rPr>
              <a:t>(markerMouseTarget</a:t>
            </a:r>
            <a:r>
              <a:rPr lang="zh-CN" altLang="en-US" sz="1000">
                <a:sym typeface="+mn-ea"/>
              </a:rPr>
              <a:t>、markerPane、markerShadow</a:t>
            </a:r>
            <a:r>
              <a:rPr lang="en-US" altLang="zh-CN" sz="1000">
                <a:sym typeface="+mn-ea"/>
              </a:rPr>
              <a:t>)</a:t>
            </a:r>
            <a:endParaRPr lang="zh-CN" altLang="en-US" sz="100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 sz="160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 sz="160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 sz="160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sz="1600">
                <a:solidFill>
                  <a:schemeClr val="tx1"/>
                </a:solidFill>
              </a:rPr>
              <a:t>BmLabel              </a:t>
            </a:r>
            <a:r>
              <a:rPr lang="zh-CN" altLang="en-US" sz="1600">
                <a:solidFill>
                  <a:schemeClr val="tx1"/>
                </a:solidFill>
              </a:rPr>
              <a:t>文本标注</a:t>
            </a:r>
            <a:endParaRPr lang="zh-CN" altLang="en-US" sz="160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en-US" altLang="zh-CN" sz="1000">
                <a:sym typeface="+mn-ea"/>
              </a:rPr>
              <a:t>            (</a:t>
            </a:r>
            <a:r>
              <a:rPr sz="1000">
                <a:sym typeface="+mn-ea"/>
              </a:rPr>
              <a:t>labelPane</a:t>
            </a:r>
            <a:r>
              <a:rPr lang="en-US" altLang="zh-CN" sz="1000">
                <a:sym typeface="+mn-ea"/>
              </a:rPr>
              <a:t>)</a:t>
            </a:r>
            <a:endParaRPr lang="zh-CN" altLang="en-US" sz="100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 sz="160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 sz="160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sz="1600">
                <a:solidFill>
                  <a:schemeClr val="tx1"/>
                </a:solidFill>
              </a:rPr>
              <a:t>BmInfoWindow     </a:t>
            </a:r>
            <a:r>
              <a:rPr lang="zh-CN" altLang="en-US" sz="1600">
                <a:solidFill>
                  <a:schemeClr val="tx1"/>
                </a:solidFill>
              </a:rPr>
              <a:t>信息窗口</a:t>
            </a:r>
            <a:endParaRPr lang="zh-CN" altLang="en-US" sz="160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sz="1000">
                <a:sym typeface="+mn-ea"/>
              </a:rPr>
              <a:t>(floatPane</a:t>
            </a:r>
            <a:r>
              <a:rPr lang="zh-CN" altLang="en-US" sz="1000">
                <a:sym typeface="+mn-ea"/>
              </a:rPr>
              <a:t>、floatShadow</a:t>
            </a:r>
            <a:r>
              <a:rPr lang="en-US" altLang="zh-CN" sz="1000">
                <a:sym typeface="+mn-ea"/>
              </a:rPr>
              <a:t>)</a:t>
            </a:r>
            <a:endParaRPr lang="zh-CN" altLang="en-US" sz="100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 sz="160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 sz="160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zh-CN" altLang="en-US" sz="1600">
                <a:sym typeface="+mn-ea"/>
              </a:rPr>
              <a:t>Bm</a:t>
            </a:r>
            <a:r>
              <a:rPr lang="zh-CN" altLang="en-US" sz="1600">
                <a:solidFill>
                  <a:schemeClr val="tx1"/>
                </a:solidFill>
              </a:rPr>
              <a:t>Polyline           折线 </a:t>
            </a:r>
            <a:endParaRPr lang="zh-CN" altLang="en-US" sz="160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sz="1000">
                <a:sym typeface="+mn-ea"/>
              </a:rPr>
              <a:t>(</a:t>
            </a:r>
            <a:r>
              <a:rPr sz="1000">
                <a:sym typeface="+mn-ea"/>
              </a:rPr>
              <a:t>mapPane</a:t>
            </a:r>
            <a:r>
              <a:rPr lang="en-US" altLang="zh-CN" sz="1000">
                <a:sym typeface="+mn-ea"/>
              </a:rPr>
              <a:t>)</a:t>
            </a:r>
            <a:endParaRPr lang="zh-CN" altLang="en-US" sz="100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sz="100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6530" y="612775"/>
            <a:ext cx="1064260" cy="8064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6526530" y="2502535"/>
            <a:ext cx="2261870" cy="10528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435" y="1419225"/>
            <a:ext cx="1689100" cy="10833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790" y="3599180"/>
            <a:ext cx="1966595" cy="9493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94005" y="302260"/>
            <a:ext cx="8462010" cy="3954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1" indent="0">
              <a:buNone/>
            </a:pPr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Bm</a:t>
            </a:r>
            <a:r>
              <a:rPr lang="zh-CN" altLang="en-US">
                <a:sym typeface="+mn-ea"/>
              </a:rPr>
              <a:t>Polygon          多边形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(mapPane)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BmCircle               圆形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(mapPane)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BmGround            图层 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en-US" altLang="zh-CN" sz="1000">
                <a:sym typeface="+mn-ea"/>
              </a:rPr>
              <a:t>(</a:t>
            </a:r>
            <a:r>
              <a:rPr lang="en-US" altLang="zh-CN" sz="1000">
                <a:sym typeface="+mn-ea"/>
              </a:rPr>
              <a:t>floatPane</a:t>
            </a:r>
            <a:r>
              <a:rPr lang="en-US" altLang="zh-CN" sz="1000">
                <a:sym typeface="+mn-ea"/>
              </a:rPr>
              <a:t>)</a:t>
            </a:r>
            <a:endParaRPr lang="zh-CN" altLang="en-US" sz="1000">
              <a:sym typeface="+mn-ea"/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ym typeface="+mn-ea"/>
              </a:rPr>
              <a:t>          BmPointCollection  海量点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/>
              <a:t>          </a:t>
            </a:r>
            <a:r>
              <a:rPr lang="en-US" altLang="zh-CN" sz="1000"/>
              <a:t>(mapPane)</a:t>
            </a:r>
            <a:endParaRPr lang="en-US" altLang="zh-CN" sz="1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4750" y="109220"/>
            <a:ext cx="1913255" cy="14928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405" y="952500"/>
            <a:ext cx="903605" cy="8439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015" y="1796415"/>
            <a:ext cx="1999615" cy="18916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265" y="2611120"/>
            <a:ext cx="2857500" cy="21907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0345" y="594995"/>
            <a:ext cx="6162675" cy="3952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28750" y="628650"/>
            <a:ext cx="6286500" cy="38862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7185" y="438785"/>
            <a:ext cx="8483600" cy="3491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这些对象代表了不同的覆盖物容器元素，它们之间存在着覆盖关系，最上一层为floatPane，用于显示信息窗口内容。</a:t>
            </a:r>
            <a:endParaRPr lang="zh-CN" altLang="en-US"/>
          </a:p>
          <a:p>
            <a:r>
              <a:rPr lang="zh-CN" altLang="en-US"/>
              <a:t>层级关系依次是</a:t>
            </a:r>
            <a:r>
              <a:rPr lang="en-US" altLang="zh-CN"/>
              <a:t>:</a:t>
            </a:r>
            <a:endParaRPr lang="en-US" altLang="zh-CN"/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信息窗口内容 </a:t>
            </a:r>
            <a:r>
              <a:rPr lang="en-US" altLang="zh-CN">
                <a:sym typeface="+mn-ea"/>
              </a:rPr>
              <a:t>&gt; </a:t>
            </a:r>
            <a:r>
              <a:rPr lang="zh-CN" altLang="en-US"/>
              <a:t>标注点击区域层 </a:t>
            </a:r>
            <a:r>
              <a:rPr lang="en-US" altLang="zh-CN"/>
              <a:t>&gt; </a:t>
            </a:r>
            <a:r>
              <a:rPr lang="zh-CN" altLang="en-US"/>
              <a:t>信息窗口阴影层 </a:t>
            </a:r>
            <a:r>
              <a:rPr lang="en-US" altLang="zh-CN">
                <a:sym typeface="+mn-ea"/>
              </a:rPr>
              <a:t>&gt; </a:t>
            </a:r>
            <a:r>
              <a:rPr lang="zh-CN" altLang="en-US"/>
              <a:t>文本标注层 </a:t>
            </a:r>
            <a:r>
              <a:rPr lang="en-US" altLang="zh-CN">
                <a:sym typeface="+mn-ea"/>
              </a:rPr>
              <a:t>&gt; </a:t>
            </a:r>
            <a:r>
              <a:rPr lang="zh-CN" altLang="en-US"/>
              <a:t>标注层 </a:t>
            </a:r>
            <a:r>
              <a:rPr lang="en-US" altLang="zh-CN">
                <a:sym typeface="+mn-ea"/>
              </a:rPr>
              <a:t>&gt; </a:t>
            </a:r>
            <a:r>
              <a:rPr lang="zh-CN" altLang="en-US"/>
              <a:t>矢量图形层</a:t>
            </a:r>
            <a:endParaRPr lang="zh-CN" altLang="en-US"/>
          </a:p>
          <a:p>
            <a:r>
              <a:rPr lang="zh-CN" altLang="en-US"/>
              <a:t>     floatPane </a:t>
            </a:r>
            <a:r>
              <a:rPr lang="en-US" altLang="zh-CN"/>
              <a:t>&gt; </a:t>
            </a:r>
            <a:r>
              <a:rPr lang="zh-CN" altLang="en-US"/>
              <a:t>markerMouseTarget </a:t>
            </a:r>
            <a:r>
              <a:rPr lang="en-US" altLang="zh-CN"/>
              <a:t>&gt; </a:t>
            </a:r>
            <a:r>
              <a:rPr lang="zh-CN" altLang="en-US"/>
              <a:t>floatShadow </a:t>
            </a:r>
            <a:r>
              <a:rPr lang="en-US" altLang="zh-CN"/>
              <a:t>&gt; </a:t>
            </a:r>
            <a:r>
              <a:rPr lang="zh-CN" altLang="en-US"/>
              <a:t>labelPane </a:t>
            </a:r>
            <a:r>
              <a:rPr lang="en-US" altLang="zh-CN"/>
              <a:t>&gt; </a:t>
            </a:r>
            <a:r>
              <a:rPr lang="zh-CN" altLang="en-US"/>
              <a:t>markerPane </a:t>
            </a:r>
            <a:r>
              <a:rPr lang="en-US" altLang="zh-CN"/>
              <a:t>&gt; </a:t>
            </a:r>
            <a:r>
              <a:rPr lang="zh-CN" altLang="en-US"/>
              <a:t>mapPane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我们自定义的覆盖物可以添加到任意图层上，如</a:t>
            </a:r>
            <a:r>
              <a:rPr lang="en-US" altLang="zh-CN"/>
              <a:t>tmx</a:t>
            </a:r>
            <a:r>
              <a:rPr lang="zh-CN" altLang="en-US"/>
              <a:t>项目中，我们选择将自定义覆盖物（</a:t>
            </a:r>
            <a:r>
              <a:rPr lang="en-US" altLang="zh-CN">
                <a:sym typeface="+mn-ea"/>
              </a:rPr>
              <a:t>cluster</a:t>
            </a:r>
            <a:r>
              <a:rPr lang="zh-CN" altLang="en-US"/>
              <a:t>点聚合）添加到markerPane上，作为其一个子结点，它将会添加到对应的容器元素中并拥有相应层级（</a:t>
            </a:r>
            <a:r>
              <a:rPr lang="en-US" altLang="zh-CN"/>
              <a:t>zindex</a:t>
            </a:r>
            <a:r>
              <a:rPr lang="zh-CN" altLang="en-US"/>
              <a:t>）。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自定义覆盖物要素：</a:t>
            </a:r>
            <a:endParaRPr lang="zh-CN" altLang="en-US"/>
          </a:p>
          <a:p>
            <a:pPr lvl="1"/>
            <a:r>
              <a:rPr lang="en-US" altLang="zh-CN"/>
              <a:t>1</a:t>
            </a:r>
            <a:r>
              <a:rPr lang="zh-CN" altLang="en-US"/>
              <a:t>、定义构造函数并继承</a:t>
            </a:r>
            <a:r>
              <a:rPr lang="en-US" altLang="zh-CN"/>
              <a:t>overlay</a:t>
            </a:r>
            <a:r>
              <a:rPr lang="zh-CN" altLang="en-US"/>
              <a:t>基础类；</a:t>
            </a:r>
            <a:endParaRPr lang="zh-CN" altLang="en-US"/>
          </a:p>
          <a:p>
            <a:pPr lvl="1"/>
            <a:r>
              <a:rPr lang="en-US" altLang="zh-CN"/>
              <a:t>2</a:t>
            </a:r>
            <a:r>
              <a:rPr lang="zh-CN" altLang="en-US"/>
              <a:t>、提供initialize方法，用于</a:t>
            </a:r>
            <a:r>
              <a:rPr lang="zh-CN" altLang="en-US">
                <a:sym typeface="+mn-ea"/>
              </a:rPr>
              <a:t>初始化</a:t>
            </a:r>
            <a:r>
              <a:rPr lang="zh-CN" altLang="en-US"/>
              <a:t>自定义覆盖物，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map.addOverlay</a:t>
            </a:r>
            <a:r>
              <a:rPr lang="zh-CN" altLang="en-US">
                <a:sym typeface="+mn-ea"/>
              </a:rPr>
              <a:t>时触发；</a:t>
            </a:r>
            <a:endParaRPr lang="zh-CN" altLang="en-US"/>
          </a:p>
          <a:p>
            <a:pPr lvl="1"/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提供</a:t>
            </a:r>
            <a:r>
              <a:rPr lang="en-US" altLang="zh-CN">
                <a:sym typeface="+mn-ea"/>
              </a:rPr>
              <a:t>draw</a:t>
            </a:r>
            <a:r>
              <a:rPr lang="zh-CN" altLang="en-US">
                <a:sym typeface="+mn-ea"/>
              </a:rPr>
              <a:t>方法，用于绘制自定义覆盖物位置，在地图发生变化（移动、缩放）时触发；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/>
              <a:t>4</a:t>
            </a:r>
            <a:r>
              <a:rPr lang="zh-CN" altLang="en-US"/>
              <a:t>、添加覆盖物map.addOverlay(mySquare);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http://lbsyun.baidu.com/jsdemo.htm#c1_11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ISCONTENTSTITLE" val="0"/>
  <p:tag name="KSO_WM_UNIT_PRESET_TEXT" val="单击添加大标题"/>
  <p:tag name="KSO_WM_UNIT_TEXT_PART_ID" val="1-X"/>
  <p:tag name="KSO_WM_UNIT_TEXT_PART_SIZE" val="49.2*286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1319_1*a*1"/>
  <p:tag name="KSO_WM_TEMPLATE_CATEGORY" val="diagram"/>
  <p:tag name="KSO_WM_TEMPLATE_INDEX" val="20191319"/>
  <p:tag name="KSO_WM_UNIT_LAYERLEVEL" val="1"/>
  <p:tag name="KSO_WM_TAG_VERSION" val="1.0"/>
  <p:tag name="KSO_WM_BEAUTIFY_FLAG" val="#wm#"/>
  <p:tag name="KSO_WM_UNIT_ADJUSTLAYOUT_ID" val="31"/>
  <p:tag name="KSO_WM_UNIT_COLOR_SCHEME_SHAPE_ID" val="31"/>
  <p:tag name="KSO_WM_UNIT_COLOR_SCHEME_PARENT_PAGE" val="0_1"/>
</p:tagLst>
</file>

<file path=ppt/tags/tag10.xml><?xml version="1.0" encoding="utf-8"?>
<p:tagLst xmlns:p="http://schemas.openxmlformats.org/presentationml/2006/main">
  <p:tag name="KSO_WM_BEAUTIFY_FLAG" val="#wm#"/>
  <p:tag name="KSO_WM_TEMPLATE_CATEGORY" val="diagram"/>
  <p:tag name="KSO_WM_TEMPLATE_INDEX" val="20191319"/>
</p:tagLst>
</file>

<file path=ppt/tags/tag11.xml><?xml version="1.0" encoding="utf-8"?>
<p:tagLst xmlns:p="http://schemas.openxmlformats.org/presentationml/2006/main">
  <p:tag name="KSO_WM_BEAUTIFY_FLAG" val="#wm#"/>
  <p:tag name="KSO_WM_TEMPLATE_CATEGORY" val="diagram"/>
  <p:tag name="KSO_WM_TEMPLATE_INDEX" val="20191319"/>
</p:tagLst>
</file>

<file path=ppt/tags/tag12.xml><?xml version="1.0" encoding="utf-8"?>
<p:tagLst xmlns:p="http://schemas.openxmlformats.org/presentationml/2006/main">
  <p:tag name="KSO_WM_BEAUTIFY_FLAG" val="#wm#"/>
  <p:tag name="KSO_WM_TEMPLATE_CATEGORY" val="diagram"/>
  <p:tag name="KSO_WM_TEMPLATE_INDEX" val="20191319"/>
</p:tagLst>
</file>

<file path=ppt/tags/tag2.xml><?xml version="1.0" encoding="utf-8"?>
<p:tagLst xmlns:p="http://schemas.openxmlformats.org/presentationml/2006/main">
  <p:tag name="KSO_WM_SLIDE_ID" val="diagram20191319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1319"/>
  <p:tag name="KSO_WM_SLIDE_LAYOUT" val="a_d_f"/>
  <p:tag name="KSO_WM_SLIDE_LAYOUT_CNT" val="1_1_1"/>
  <p:tag name="KSO_WM_SLIDE_TYPE" val="text"/>
  <p:tag name="KSO_WM_SLIDE_SUBTYPE" val="picTxt"/>
  <p:tag name="KSO_WM_SLIDE_SIZE" val="921*245"/>
  <p:tag name="KSO_WM_SLIDE_POSITION" val="19*147"/>
  <p:tag name="KSO_WM_SLIDE_CONSTRAINT" val="%7b%22slideConstraint%22%3a%7b%22seriesAreas%22%3a%5b%5d%2c%22singleAreas%22%3a%5b%7b%22shapes%22%3a%5b34%5d%2c%22serialConstraintIndex%22%3a-1%2c%22areatextmark%22%3a0%2c%22pictureprocessmark%22%3a0%7d%5d%7d%7d"/>
  <p:tag name="KSO_WM_SLIDE_COLORSCHEME_VERSION" val="3.2"/>
  <p:tag name="KSO_WM_SLIDE_BACKGROUND_SUBSTITUTE_COLOR" val="15921906"/>
</p:tagLst>
</file>

<file path=ppt/tags/tag3.xml><?xml version="1.0" encoding="utf-8"?>
<p:tagLst xmlns:p="http://schemas.openxmlformats.org/presentationml/2006/main">
  <p:tag name="KSO_WM_BEAUTIFY_FLAG" val="#wm#"/>
  <p:tag name="KSO_WM_TEMPLATE_CATEGORY" val="diagram"/>
  <p:tag name="KSO_WM_TEMPLATE_INDEX" val="20191319"/>
</p:tagLst>
</file>

<file path=ppt/tags/tag4.xml><?xml version="1.0" encoding="utf-8"?>
<p:tagLst xmlns:p="http://schemas.openxmlformats.org/presentationml/2006/main">
  <p:tag name="KSO_WM_BEAUTIFY_FLAG" val="#wm#"/>
  <p:tag name="KSO_WM_TEMPLATE_CATEGORY" val="diagram"/>
  <p:tag name="KSO_WM_TEMPLATE_INDEX" val="20191319"/>
</p:tagLst>
</file>

<file path=ppt/tags/tag5.xml><?xml version="1.0" encoding="utf-8"?>
<p:tagLst xmlns:p="http://schemas.openxmlformats.org/presentationml/2006/main">
  <p:tag name="KSO_WM_BEAUTIFY_FLAG" val="#wm#"/>
  <p:tag name="KSO_WM_TEMPLATE_CATEGORY" val="diagram"/>
  <p:tag name="KSO_WM_TEMPLATE_INDEX" val="20191319"/>
</p:tagLst>
</file>

<file path=ppt/tags/tag6.xml><?xml version="1.0" encoding="utf-8"?>
<p:tagLst xmlns:p="http://schemas.openxmlformats.org/presentationml/2006/main">
  <p:tag name="KSO_WM_BEAUTIFY_FLAG" val="#wm#"/>
  <p:tag name="KSO_WM_TEMPLATE_CATEGORY" val="diagram"/>
  <p:tag name="KSO_WM_TEMPLATE_INDEX" val="20191319"/>
</p:tagLst>
</file>

<file path=ppt/tags/tag7.xml><?xml version="1.0" encoding="utf-8"?>
<p:tagLst xmlns:p="http://schemas.openxmlformats.org/presentationml/2006/main">
  <p:tag name="KSO_WM_BEAUTIFY_FLAG" val="#wm#"/>
  <p:tag name="KSO_WM_TEMPLATE_CATEGORY" val="diagram"/>
  <p:tag name="KSO_WM_TEMPLATE_INDEX" val="20191319"/>
</p:tagLst>
</file>

<file path=ppt/tags/tag8.xml><?xml version="1.0" encoding="utf-8"?>
<p:tagLst xmlns:p="http://schemas.openxmlformats.org/presentationml/2006/main">
  <p:tag name="REFSHAPE" val="1010939692"/>
  <p:tag name="KSO_WM_UNIT_PLACING_PICTURE_USER_VIEWPORT" val="{&quot;height&quot;:6120,&quot;width&quot;:9900}"/>
</p:tagLst>
</file>

<file path=ppt/tags/tag9.xml><?xml version="1.0" encoding="utf-8"?>
<p:tagLst xmlns:p="http://schemas.openxmlformats.org/presentationml/2006/main">
  <p:tag name="KSO_WM_BEAUTIFY_FLAG" val="#wm#"/>
  <p:tag name="KSO_WM_TEMPLATE_CATEGORY" val="diagram"/>
  <p:tag name="KSO_WM_TEMPLATE_INDEX" val="20191319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1653</Words>
  <Application>WPS 演示</Application>
  <PresentationFormat>如螢幕大小 (16:9)</PresentationFormat>
  <Paragraphs>95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1_Office 主题</vt:lpstr>
      <vt:lpstr>8_自定义设计方案</vt:lpstr>
      <vt:lpstr>9_自定义设计方案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GUAPO</cp:lastModifiedBy>
  <cp:revision>1096</cp:revision>
  <dcterms:created xsi:type="dcterms:W3CDTF">2015-07-07T01:33:00Z</dcterms:created>
  <dcterms:modified xsi:type="dcterms:W3CDTF">2020-07-18T17:02:13Z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