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</p:sldMasterIdLst>
  <p:notesMasterIdLst>
    <p:notesMasterId r:id="rId16"/>
  </p:notesMasterIdLst>
  <p:sldIdLst>
    <p:sldId id="1227" r:id="rId4"/>
    <p:sldId id="1307" r:id="rId5"/>
    <p:sldId id="1315" r:id="rId6"/>
    <p:sldId id="1314" r:id="rId7"/>
    <p:sldId id="1310" r:id="rId8"/>
    <p:sldId id="1311" r:id="rId9"/>
    <p:sldId id="1309" r:id="rId10"/>
    <p:sldId id="1313" r:id="rId11"/>
    <p:sldId id="1308" r:id="rId12"/>
    <p:sldId id="1324" r:id="rId13"/>
    <p:sldId id="1322" r:id="rId14"/>
    <p:sldId id="1323" r:id="rId15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783">
          <p15:clr>
            <a:srgbClr val="A4A3A4"/>
          </p15:clr>
        </p15:guide>
        <p15:guide id="2" pos="56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88"/>
    <a:srgbClr val="00B0F0"/>
    <a:srgbClr val="0F6FC6"/>
    <a:srgbClr val="1E5299"/>
    <a:srgbClr val="007A00"/>
    <a:srgbClr val="69B45A"/>
    <a:srgbClr val="0DFF0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154" autoAdjust="0"/>
  </p:normalViewPr>
  <p:slideViewPr>
    <p:cSldViewPr>
      <p:cViewPr varScale="1">
        <p:scale>
          <a:sx n="91" d="100"/>
          <a:sy n="91" d="100"/>
        </p:scale>
        <p:origin x="584" y="52"/>
      </p:cViewPr>
      <p:guideLst>
        <p:guide orient="horz" pos="2783"/>
        <p:guide pos="56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C7C978B5-8CA8-5D4F-9EF1-64CC13EDE5FA}" type="datetimeFigureOut">
              <a:rPr lang="zh-CN" altLang="en-US"/>
              <a:t>2020/7/21</a:t>
            </a:fld>
            <a:endParaRPr lang="zh-CN" altLang="en-US"/>
          </a:p>
        </p:txBody>
      </p:sp>
      <p:sp>
        <p:nvSpPr>
          <p:cNvPr id="3891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fld id="{A2DA7363-DE04-444C-81CA-3A7CFCBE822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3" name="图片 7" descr="微信图片_20180105122219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289006" y="228600"/>
            <a:ext cx="1644254" cy="233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 rot="16200000">
            <a:off x="2802334" y="-2847102"/>
            <a:ext cx="3544570" cy="9160669"/>
          </a:xfrm>
          <a:prstGeom prst="rect">
            <a:avLst/>
          </a:prstGeom>
          <a:gradFill>
            <a:gsLst>
              <a:gs pos="0">
                <a:srgbClr val="00B0F0"/>
              </a:gs>
              <a:gs pos="66000">
                <a:srgbClr val="0070C0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015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2339752" y="4032994"/>
            <a:ext cx="4464496" cy="4029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5953" y="4763691"/>
            <a:ext cx="9154716" cy="385763"/>
          </a:xfrm>
          <a:prstGeom prst="rect">
            <a:avLst/>
          </a:prstGeom>
          <a:solidFill>
            <a:srgbClr val="00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 noProof="1">
              <a:solidFill>
                <a:prstClr val="white"/>
              </a:solidFill>
            </a:endParaRPr>
          </a:p>
        </p:txBody>
      </p:sp>
      <p:sp>
        <p:nvSpPr>
          <p:cNvPr id="4" name="文本框 4"/>
          <p:cNvSpPr txBox="1"/>
          <p:nvPr userDrawn="1"/>
        </p:nvSpPr>
        <p:spPr>
          <a:xfrm>
            <a:off x="2279647" y="4818072"/>
            <a:ext cx="4885849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©2019 ThingsMatrix Inc. Confidential Information.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948264" y="123478"/>
            <a:ext cx="2062510" cy="1861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5953" y="4763691"/>
            <a:ext cx="9154716" cy="385763"/>
          </a:xfrm>
          <a:prstGeom prst="rect">
            <a:avLst/>
          </a:prstGeom>
          <a:solidFill>
            <a:srgbClr val="00A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zh-CN" altLang="en-US" sz="1350" noProof="1">
              <a:solidFill>
                <a:prstClr val="white"/>
              </a:solidFill>
            </a:endParaRPr>
          </a:p>
        </p:txBody>
      </p:sp>
      <p:sp>
        <p:nvSpPr>
          <p:cNvPr id="4" name="文本框 4"/>
          <p:cNvSpPr txBox="1"/>
          <p:nvPr userDrawn="1"/>
        </p:nvSpPr>
        <p:spPr>
          <a:xfrm>
            <a:off x="2279647" y="4818072"/>
            <a:ext cx="4885849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en-US" altLang="zh-CN" sz="1200" dirty="0">
                <a:solidFill>
                  <a:prstClr val="white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rPr>
              <a:t>©2019 ThingsMatrix Inc. Confidential Information.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6948264" y="123478"/>
            <a:ext cx="2062510" cy="1861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660" y="1102995"/>
            <a:ext cx="639699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>
                <a:solidFill>
                  <a:schemeClr val="accent4"/>
                </a:solidFill>
                <a:effectLst/>
              </a:rPr>
              <a:t>百度地图</a:t>
            </a:r>
            <a:r>
              <a:rPr lang="en-US" altLang="zh-CN" sz="5400">
                <a:solidFill>
                  <a:schemeClr val="accent4"/>
                </a:solidFill>
                <a:effectLst/>
              </a:rPr>
              <a:t>-</a:t>
            </a:r>
            <a:r>
              <a:rPr lang="en-US" altLang="zh-CN" sz="5400">
                <a:solidFill>
                  <a:schemeClr val="accent4"/>
                </a:solidFill>
                <a:effectLst/>
                <a:sym typeface="+mn-ea"/>
              </a:rPr>
              <a:t>Vue</a:t>
            </a:r>
            <a:r>
              <a:rPr lang="zh-CN" altLang="en-US" sz="5400">
                <a:solidFill>
                  <a:schemeClr val="accent4"/>
                </a:solidFill>
                <a:effectLst/>
              </a:rPr>
              <a:t>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774" y="1131590"/>
            <a:ext cx="885698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要素</a:t>
            </a:r>
            <a:r>
              <a:rPr lang="zh-CN" altLang="en-US" sz="1800" dirty="0"/>
              <a:t>：</a:t>
            </a:r>
          </a:p>
          <a:p>
            <a:pPr lvl="1"/>
            <a:r>
              <a:rPr lang="en-US" altLang="zh-CN" sz="1800" dirty="0"/>
              <a:t>1</a:t>
            </a:r>
            <a:r>
              <a:rPr lang="zh-CN" altLang="en-US" sz="1800" dirty="0"/>
              <a:t>、定义构造函数并继承</a:t>
            </a:r>
            <a:r>
              <a:rPr lang="en-US" altLang="zh-CN" sz="1800" dirty="0"/>
              <a:t>overlay</a:t>
            </a:r>
            <a:r>
              <a:rPr lang="zh-CN" altLang="en-US" sz="1800" dirty="0"/>
              <a:t>基础类；</a:t>
            </a:r>
          </a:p>
          <a:p>
            <a:pPr lvl="1"/>
            <a:r>
              <a:rPr lang="en-US" altLang="zh-CN" sz="1800" dirty="0"/>
              <a:t>2</a:t>
            </a:r>
            <a:r>
              <a:rPr lang="zh-CN" altLang="en-US" sz="1800" dirty="0"/>
              <a:t>、提供initialize方法，用于</a:t>
            </a:r>
            <a:r>
              <a:rPr lang="zh-CN" altLang="en-US" sz="1800" dirty="0">
                <a:sym typeface="+mn-ea"/>
              </a:rPr>
              <a:t>初始化</a:t>
            </a:r>
            <a:r>
              <a:rPr lang="zh-CN" altLang="en-US" sz="1800" dirty="0"/>
              <a:t>自定义覆盖物，</a:t>
            </a:r>
            <a:r>
              <a:rPr lang="zh-CN" altLang="en-US" sz="1800" dirty="0">
                <a:sym typeface="+mn-ea"/>
              </a:rPr>
              <a:t>在</a:t>
            </a:r>
            <a:r>
              <a:rPr lang="en-US" altLang="zh-CN" sz="1800" dirty="0" err="1">
                <a:sym typeface="+mn-ea"/>
              </a:rPr>
              <a:t>map.addOverlay</a:t>
            </a:r>
            <a:r>
              <a:rPr lang="zh-CN" altLang="en-US" sz="1800" dirty="0">
                <a:sym typeface="+mn-ea"/>
              </a:rPr>
              <a:t>时触发；</a:t>
            </a:r>
            <a:endParaRPr lang="zh-CN" altLang="en-US" sz="1800" dirty="0"/>
          </a:p>
          <a:p>
            <a:pPr lvl="1"/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zh-CN" altLang="en-US" sz="1800" dirty="0">
                <a:sym typeface="+mn-ea"/>
              </a:rPr>
              <a:t>提供</a:t>
            </a:r>
            <a:r>
              <a:rPr lang="en-US" altLang="zh-CN" sz="1800" dirty="0">
                <a:sym typeface="+mn-ea"/>
              </a:rPr>
              <a:t>draw</a:t>
            </a:r>
            <a:r>
              <a:rPr lang="zh-CN" altLang="en-US" sz="1800" dirty="0">
                <a:sym typeface="+mn-ea"/>
              </a:rPr>
              <a:t>方法，用于绘制自定义覆盖物位置，在地图发生变化（移动、缩放）时触发；</a:t>
            </a:r>
          </a:p>
          <a:p>
            <a:pPr lvl="1"/>
            <a:r>
              <a:rPr lang="en-US" altLang="zh-CN" sz="1800" dirty="0"/>
              <a:t>4</a:t>
            </a:r>
            <a:r>
              <a:rPr lang="zh-CN" altLang="en-US" sz="1800" dirty="0"/>
              <a:t>、添加覆盖物map.addOverlay(mySquare);</a:t>
            </a:r>
          </a:p>
          <a:p>
            <a:pPr lvl="1"/>
            <a:endParaRPr lang="zh-CN" altLang="en-US" sz="1800" dirty="0"/>
          </a:p>
          <a:p>
            <a:pPr lvl="1"/>
            <a:r>
              <a:rPr lang="zh-CN" altLang="en-US" sz="1800" dirty="0"/>
              <a:t>http://lbsyun.baidu.com/jsdemo.htm#c1_11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1774" y="177732"/>
            <a:ext cx="2396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 smtClean="0"/>
              <a:t>、自定义覆盖物：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898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6135" y="645795"/>
            <a:ext cx="741827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聚合marker</a:t>
            </a:r>
          </a:p>
          <a:p>
            <a:r>
              <a:rPr lang="zh-CN" altLang="en-US" dirty="0"/>
              <a:t>MarkerClusterer标记聚合器用来解决加载大量点要素到地图上产生覆盖现象的问题，并提高性能。 主入口类是MarkerClusterer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jsDemo</a:t>
            </a:r>
            <a:r>
              <a:rPr lang="zh-CN" altLang="en-US" dirty="0" smtClean="0"/>
              <a:t>中，</a:t>
            </a:r>
            <a:r>
              <a:rPr lang="zh-CN" altLang="en-US" dirty="0">
                <a:sym typeface="+mn-ea"/>
              </a:rPr>
              <a:t>图标标注</a:t>
            </a:r>
            <a:r>
              <a:rPr lang="en-US" altLang="zh-CN" dirty="0">
                <a:sym typeface="+mn-ea"/>
              </a:rPr>
              <a:t>marker</a:t>
            </a:r>
            <a:r>
              <a:rPr lang="zh-CN" altLang="en-US" dirty="0">
                <a:sym typeface="+mn-ea"/>
              </a:rPr>
              <a:t>点数量过多，</a:t>
            </a:r>
            <a:r>
              <a:rPr lang="zh-CN" altLang="en-US" dirty="0" smtClean="0">
                <a:sym typeface="+mn-ea"/>
              </a:rPr>
              <a:t>达到</a:t>
            </a:r>
            <a:r>
              <a:rPr lang="en-US" altLang="zh-CN" dirty="0" smtClean="0">
                <a:sym typeface="+mn-ea"/>
              </a:rPr>
              <a:t>2000</a:t>
            </a:r>
            <a:r>
              <a:rPr lang="zh-CN" altLang="en-US" dirty="0">
                <a:sym typeface="+mn-ea"/>
              </a:rPr>
              <a:t>时，地图页面将会卡顿；</a:t>
            </a:r>
            <a:r>
              <a:rPr lang="en-US" altLang="zh-CN" dirty="0">
                <a:sym typeface="+mn-ea"/>
              </a:rPr>
              <a:t>2200</a:t>
            </a:r>
            <a:r>
              <a:rPr lang="zh-CN" altLang="en-US" dirty="0">
                <a:sym typeface="+mn-ea"/>
              </a:rPr>
              <a:t>时，会</a:t>
            </a:r>
            <a:r>
              <a:rPr lang="zh-CN" altLang="en-US" dirty="0" smtClean="0">
                <a:sym typeface="+mn-ea"/>
              </a:rPr>
              <a:t>崩溃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vueDemo</a:t>
            </a:r>
            <a:r>
              <a:rPr lang="zh-CN" altLang="en-US" dirty="0" smtClean="0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，图标标注</a:t>
            </a:r>
            <a:r>
              <a:rPr lang="en-US" altLang="zh-CN" dirty="0">
                <a:sym typeface="+mn-ea"/>
              </a:rPr>
              <a:t>marker</a:t>
            </a:r>
            <a:r>
              <a:rPr lang="zh-CN" altLang="en-US" dirty="0">
                <a:sym typeface="+mn-ea"/>
              </a:rPr>
              <a:t>点数量过多，</a:t>
            </a:r>
            <a:r>
              <a:rPr lang="zh-CN" altLang="en-US" dirty="0" smtClean="0">
                <a:sym typeface="+mn-ea"/>
              </a:rPr>
              <a:t>达到</a:t>
            </a:r>
            <a:r>
              <a:rPr lang="en-US" altLang="zh-CN" dirty="0" smtClean="0">
                <a:sym typeface="+mn-ea"/>
              </a:rPr>
              <a:t>1500</a:t>
            </a:r>
            <a:r>
              <a:rPr lang="zh-CN" altLang="en-US" dirty="0">
                <a:sym typeface="+mn-ea"/>
              </a:rPr>
              <a:t>时，地图页面将会卡</a:t>
            </a:r>
            <a:r>
              <a:rPr lang="zh-CN" altLang="en-US" dirty="0" smtClean="0">
                <a:sym typeface="+mn-ea"/>
              </a:rPr>
              <a:t>顿；</a:t>
            </a:r>
            <a:r>
              <a:rPr lang="en-US" altLang="zh-CN" dirty="0" smtClean="0">
                <a:sym typeface="+mn-ea"/>
              </a:rPr>
              <a:t>1800</a:t>
            </a:r>
            <a:r>
              <a:rPr lang="zh-CN" altLang="en-US" dirty="0" smtClean="0">
                <a:sym typeface="+mn-ea"/>
              </a:rPr>
              <a:t>时，会崩溃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解决方案之一：利用我们MarkerClusterer标记聚合器，将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规定范围</a:t>
            </a:r>
            <a:r>
              <a:rPr lang="zh-CN" altLang="en-US" dirty="0">
                <a:sym typeface="+mn-ea"/>
              </a:rPr>
              <a:t>内的</a:t>
            </a:r>
            <a:r>
              <a:rPr lang="en-US" altLang="zh-CN" dirty="0">
                <a:sym typeface="+mn-ea"/>
              </a:rPr>
              <a:t>marker</a:t>
            </a:r>
            <a:r>
              <a:rPr lang="zh-CN" altLang="en-US" dirty="0">
                <a:sym typeface="+mn-ea"/>
              </a:rPr>
              <a:t>聚合用一个新</a:t>
            </a:r>
            <a:r>
              <a:rPr lang="en-US" altLang="zh-CN" dirty="0">
                <a:sym typeface="+mn-ea"/>
              </a:rPr>
              <a:t>marker</a:t>
            </a:r>
            <a:r>
              <a:rPr lang="zh-CN" altLang="en-US" dirty="0">
                <a:sym typeface="+mn-ea"/>
              </a:rPr>
              <a:t>（即</a:t>
            </a:r>
            <a:r>
              <a:rPr lang="en-US" altLang="zh-CN" dirty="0">
                <a:sym typeface="+mn-ea"/>
              </a:rPr>
              <a:t>cluster</a:t>
            </a:r>
            <a:r>
              <a:rPr lang="zh-CN" altLang="en-US" dirty="0">
                <a:sym typeface="+mn-ea"/>
              </a:rPr>
              <a:t>）代替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此方案</a:t>
            </a:r>
            <a:r>
              <a:rPr lang="en-US" altLang="zh-CN" dirty="0" err="1"/>
              <a:t>jsDemo</a:t>
            </a:r>
            <a:r>
              <a:rPr lang="zh-CN" altLang="en-US" dirty="0"/>
              <a:t>中</a:t>
            </a:r>
            <a:r>
              <a:rPr lang="zh-CN" altLang="en-US" dirty="0" smtClean="0">
                <a:sym typeface="+mn-ea"/>
              </a:rPr>
              <a:t>可以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marker</a:t>
            </a:r>
            <a:r>
              <a:rPr lang="zh-CN" altLang="en-US" dirty="0">
                <a:sym typeface="+mn-ea"/>
              </a:rPr>
              <a:t>点数量提升</a:t>
            </a:r>
            <a:r>
              <a:rPr lang="zh-CN" altLang="en-US" dirty="0" smtClean="0">
                <a:sym typeface="+mn-ea"/>
              </a:rPr>
              <a:t>到</a:t>
            </a:r>
            <a:r>
              <a:rPr lang="en-US" altLang="zh-CN" dirty="0" smtClean="0">
                <a:sym typeface="+mn-ea"/>
              </a:rPr>
              <a:t>7-8</a:t>
            </a:r>
            <a:r>
              <a:rPr lang="zh-CN" altLang="en-US" dirty="0" smtClean="0">
                <a:sym typeface="+mn-ea"/>
              </a:rPr>
              <a:t>万，最大值</a:t>
            </a:r>
            <a:r>
              <a:rPr lang="en-US" altLang="zh-CN" dirty="0" smtClean="0">
                <a:sym typeface="+mn-ea"/>
              </a:rPr>
              <a:t>9</a:t>
            </a:r>
            <a:r>
              <a:rPr lang="zh-CN" altLang="en-US" dirty="0" smtClean="0">
                <a:sym typeface="+mn-ea"/>
              </a:rPr>
              <a:t>万。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此</a:t>
            </a:r>
            <a:r>
              <a:rPr lang="zh-CN" altLang="en-US" dirty="0" smtClean="0">
                <a:sym typeface="+mn-ea"/>
              </a:rPr>
              <a:t>方案</a:t>
            </a:r>
            <a:r>
              <a:rPr lang="en-US" altLang="zh-CN" dirty="0" err="1">
                <a:sym typeface="+mn-ea"/>
              </a:rPr>
              <a:t>vueDemo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可以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marker</a:t>
            </a:r>
            <a:r>
              <a:rPr lang="zh-CN" altLang="en-US" dirty="0">
                <a:sym typeface="+mn-ea"/>
              </a:rPr>
              <a:t>点数量提升到</a:t>
            </a:r>
            <a:r>
              <a:rPr lang="en-US" altLang="zh-CN" dirty="0">
                <a:sym typeface="+mn-ea"/>
              </a:rPr>
              <a:t>4-5</a:t>
            </a:r>
            <a:r>
              <a:rPr lang="zh-CN" altLang="en-US" dirty="0">
                <a:sym typeface="+mn-ea"/>
              </a:rPr>
              <a:t>万，最大值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万。</a:t>
            </a: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003798"/>
            <a:ext cx="4649713" cy="1669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1774" y="177732"/>
            <a:ext cx="2396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、项目中运用：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1131590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方案</a:t>
            </a:r>
            <a:r>
              <a:rPr lang="zh-CN" altLang="en-US" sz="1600" dirty="0"/>
              <a:t>一：</a:t>
            </a:r>
            <a:r>
              <a:rPr lang="en-US" altLang="zh-CN" sz="1600" dirty="0"/>
              <a:t>marker</a:t>
            </a:r>
            <a:r>
              <a:rPr lang="zh-CN" altLang="en-US" sz="1600" dirty="0"/>
              <a:t>点</a:t>
            </a:r>
            <a:r>
              <a:rPr lang="en-US" altLang="zh-CN" sz="1600" dirty="0"/>
              <a:t>+cluster</a:t>
            </a:r>
            <a:r>
              <a:rPr lang="zh-CN" altLang="en-US" sz="1600" dirty="0"/>
              <a:t>点聚合</a:t>
            </a:r>
          </a:p>
          <a:p>
            <a:r>
              <a:rPr lang="zh-CN" altLang="en-US" sz="1600" dirty="0"/>
              <a:t>方案二：</a:t>
            </a:r>
            <a:r>
              <a:rPr lang="en-US" altLang="zh-CN" sz="1600" dirty="0">
                <a:sym typeface="+mn-ea"/>
              </a:rPr>
              <a:t>marker</a:t>
            </a:r>
            <a:r>
              <a:rPr lang="zh-CN" altLang="en-US" sz="1600" dirty="0">
                <a:sym typeface="+mn-ea"/>
              </a:rPr>
              <a:t>点</a:t>
            </a:r>
            <a:r>
              <a:rPr lang="en-US" altLang="zh-CN" sz="1600" dirty="0">
                <a:sym typeface="+mn-ea"/>
              </a:rPr>
              <a:t>+</a:t>
            </a:r>
            <a:r>
              <a:rPr lang="en-US" altLang="zh-CN" sz="1600" dirty="0"/>
              <a:t>cluster</a:t>
            </a:r>
            <a:r>
              <a:rPr lang="zh-CN" altLang="en-US" sz="1600" dirty="0"/>
              <a:t>点聚合</a:t>
            </a:r>
            <a:r>
              <a:rPr lang="en-US" altLang="zh-CN" sz="1600" dirty="0"/>
              <a:t>+</a:t>
            </a:r>
            <a:r>
              <a:rPr lang="zh-CN" altLang="en-US" sz="1600" dirty="0">
                <a:sym typeface="+mn-ea"/>
              </a:rPr>
              <a:t>分批加载</a:t>
            </a:r>
            <a:endParaRPr lang="zh-CN" altLang="en-US" sz="1600" dirty="0"/>
          </a:p>
          <a:p>
            <a:r>
              <a:rPr lang="zh-CN" altLang="en-US" sz="1600" dirty="0"/>
              <a:t>方案三：海量点</a:t>
            </a:r>
            <a:r>
              <a:rPr lang="en-US" altLang="zh-CN" sz="1600" dirty="0"/>
              <a:t>+cluster</a:t>
            </a:r>
            <a:r>
              <a:rPr lang="zh-CN" altLang="en-US" sz="1600" dirty="0"/>
              <a:t>点</a:t>
            </a:r>
            <a:r>
              <a:rPr lang="zh-CN" altLang="en-US" sz="1600" dirty="0" smtClean="0"/>
              <a:t>聚合</a:t>
            </a:r>
            <a:endParaRPr lang="en-US" altLang="zh-CN" sz="1600" dirty="0" smtClean="0"/>
          </a:p>
          <a:p>
            <a:r>
              <a:rPr lang="zh-CN" altLang="en-US" sz="1600" dirty="0" smtClean="0"/>
              <a:t>方案四：</a:t>
            </a:r>
            <a:r>
              <a:rPr lang="en-US" altLang="zh-CN" sz="1600" dirty="0" smtClean="0"/>
              <a:t>marker</a:t>
            </a:r>
            <a:r>
              <a:rPr lang="zh-CN" altLang="en-US" sz="1600" dirty="0" smtClean="0"/>
              <a:t>点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后台计算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点聚合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各方案存在缺点</a:t>
            </a:r>
            <a:r>
              <a:rPr lang="en-US" altLang="zh-CN" sz="1600" dirty="0"/>
              <a:t>:</a:t>
            </a:r>
          </a:p>
          <a:p>
            <a:r>
              <a:rPr lang="zh-CN" altLang="en-US" sz="1600" dirty="0"/>
              <a:t>方案一：在无异步请求时可达到</a:t>
            </a:r>
            <a:r>
              <a:rPr lang="en-US" altLang="zh-CN" sz="1600" dirty="0"/>
              <a:t>5</a:t>
            </a:r>
            <a:r>
              <a:rPr lang="zh-CN" altLang="en-US" sz="1600" dirty="0"/>
              <a:t>万，有异步请求时估计</a:t>
            </a:r>
            <a:r>
              <a:rPr lang="en-US" altLang="zh-CN" sz="1600" dirty="0"/>
              <a:t>2</a:t>
            </a:r>
            <a:r>
              <a:rPr lang="zh-CN" altLang="en-US" sz="1600" dirty="0" smtClean="0"/>
              <a:t>万；</a:t>
            </a:r>
            <a:endParaRPr lang="zh-CN" altLang="en-US" sz="1600" dirty="0"/>
          </a:p>
          <a:p>
            <a:r>
              <a:rPr lang="zh-CN" altLang="en-US" sz="1600" dirty="0"/>
              <a:t>方案二：分四批请求加载，请求过多耗时</a:t>
            </a:r>
            <a:r>
              <a:rPr lang="zh-CN" altLang="en-US" sz="1600" dirty="0" smtClean="0"/>
              <a:t>长；</a:t>
            </a:r>
            <a:endParaRPr lang="zh-CN" altLang="en-US" sz="1600" dirty="0"/>
          </a:p>
          <a:p>
            <a:r>
              <a:rPr lang="zh-CN" altLang="en-US" sz="1600" dirty="0"/>
              <a:t>方案三：不支持单个坐标点样式及动画</a:t>
            </a:r>
            <a:r>
              <a:rPr lang="zh-CN" altLang="en-US" sz="1600" dirty="0" smtClean="0"/>
              <a:t>，标签单独渲染，谷歌</a:t>
            </a:r>
            <a:r>
              <a:rPr lang="zh-CN" altLang="en-US" sz="1600" dirty="0"/>
              <a:t>地图不支持海量点</a:t>
            </a:r>
            <a:r>
              <a:rPr lang="zh-CN" altLang="en-US" sz="1600" dirty="0" smtClean="0"/>
              <a:t>标签；</a:t>
            </a:r>
            <a:endParaRPr lang="en-US" altLang="zh-CN" sz="1600" dirty="0" smtClean="0"/>
          </a:p>
          <a:p>
            <a:r>
              <a:rPr lang="zh-CN" altLang="en-US" sz="1600" dirty="0" smtClean="0"/>
              <a:t>方案四：后台接口可能改动大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41151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聚合点性能优化方案：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319405" y="2069465"/>
            <a:ext cx="2724150" cy="468630"/>
          </a:xfrm>
          <a:prstGeom prst="rect">
            <a:avLst/>
          </a:prstGeom>
          <a:noFill/>
        </p:spPr>
        <p:txBody>
          <a:bodyPr wrap="square" lIns="76200" tIns="28575" rIns="47625" bIns="28575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7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地图使用场景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7820" y="387350"/>
            <a:ext cx="846772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>
                <a:sym typeface="+mn-ea"/>
              </a:rPr>
              <a:t>一、</a:t>
            </a:r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参考网站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百度</a:t>
            </a:r>
            <a:r>
              <a:rPr lang="zh-CN" altLang="en-US" sz="2000" dirty="0"/>
              <a:t>地图</a:t>
            </a:r>
          </a:p>
          <a:p>
            <a:pPr marL="914400" lvl="2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a.</a:t>
            </a:r>
            <a:r>
              <a:rPr lang="zh-CN" altLang="en-US" sz="2000" dirty="0"/>
              <a:t>开放平台 http://lbsyun.baidu.com/</a:t>
            </a:r>
          </a:p>
          <a:p>
            <a:pPr marL="914400" lvl="2" indent="0">
              <a:buNone/>
            </a:pPr>
            <a:r>
              <a:rPr lang="en-US" altLang="zh-CN" sz="2000" dirty="0"/>
              <a:t>b.</a:t>
            </a:r>
            <a:r>
              <a:rPr lang="zh-CN" altLang="en-US" sz="2000" dirty="0"/>
              <a:t>地图示例 http://lbsyun.baidu.com/jsdemo.htm#a1_2</a:t>
            </a:r>
          </a:p>
          <a:p>
            <a:pPr marL="914400" lvl="2" indent="0">
              <a:buNone/>
            </a:pPr>
            <a:r>
              <a:rPr lang="en-US" altLang="zh-CN" sz="2000" dirty="0" err="1"/>
              <a:t>c.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baidu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-map</a:t>
            </a:r>
            <a:r>
              <a:rPr lang="en-US" altLang="zh-CN" sz="2000" dirty="0"/>
              <a:t> https://dafrok.github.io/vue-baidu-map/#/</a:t>
            </a:r>
          </a:p>
          <a:p>
            <a:pPr marL="914400" lvl="2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>
              <a:sym typeface="+mn-ea"/>
            </a:endParaRPr>
          </a:p>
          <a:p>
            <a:pPr marL="0" lvl="0" indent="0"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    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谷歌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地图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a.</a:t>
            </a:r>
            <a:r>
              <a:rPr lang="zh-CN" altLang="en-US" sz="2000" dirty="0">
                <a:sym typeface="+mn-ea"/>
              </a:rPr>
              <a:t>开放平台 https://cloud.google.com/maps-platform</a:t>
            </a:r>
          </a:p>
          <a:p>
            <a:pPr marL="457200" lvl="1" indent="0">
              <a:buNone/>
            </a:pPr>
            <a:r>
              <a:rPr lang="zh-CN" altLang="en-US" sz="20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b.</a:t>
            </a:r>
            <a:r>
              <a:rPr lang="zh-CN" altLang="en-US" sz="2000" dirty="0">
                <a:sym typeface="+mn-ea"/>
              </a:rPr>
              <a:t>地图示例 https://xkjyeah.github.io/vue-google-maps/</a:t>
            </a:r>
          </a:p>
          <a:p>
            <a:pPr marL="457200" lvl="1" indent="0">
              <a:buNone/>
            </a:pPr>
            <a:r>
              <a:rPr lang="zh-CN" altLang="en-US" sz="2000" dirty="0">
                <a:sym typeface="+mn-ea"/>
              </a:rPr>
              <a:t>      </a:t>
            </a:r>
            <a:r>
              <a:rPr lang="en-US" altLang="zh-CN" sz="2000" dirty="0">
                <a:sym typeface="+mn-ea"/>
              </a:rPr>
              <a:t>c.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vue2-google-map</a:t>
            </a:r>
            <a:r>
              <a:rPr lang="en-US" altLang="zh-CN" sz="2000" dirty="0">
                <a:sym typeface="+mn-ea"/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" y="826770"/>
            <a:ext cx="7673340" cy="3719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2760" y="304800"/>
            <a:ext cx="5319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二</a:t>
            </a:r>
            <a:r>
              <a:rPr lang="zh-CN" altLang="en-US" sz="2800" dirty="0" smtClean="0"/>
              <a:t>、常用地图</a:t>
            </a:r>
            <a:r>
              <a:rPr lang="zh-CN" altLang="en-US" sz="2800" dirty="0"/>
              <a:t>模块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1815" y="798830"/>
            <a:ext cx="804926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Overlay 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覆盖物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dirty="0"/>
          </a:p>
          <a:p>
            <a:r>
              <a:rPr lang="zh-CN" altLang="en-US" dirty="0"/>
              <a:t>     所有叠加或覆盖到</a:t>
            </a:r>
            <a:r>
              <a:rPr lang="zh-CN" altLang="en-US" dirty="0" smtClean="0"/>
              <a:t>地图上的</a:t>
            </a:r>
            <a:r>
              <a:rPr lang="zh-CN" altLang="en-US" dirty="0"/>
              <a:t>内容，我们统称为地图覆盖物。覆盖物拥有自己的地理坐标，当您拖动或缩放地图时，它们会相应的移动。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</a:t>
            </a:r>
            <a:r>
              <a:rPr lang="zh-CN" altLang="en-US" dirty="0" smtClean="0"/>
              <a:t>、简介：常用覆盖物有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zh-CN" altLang="en-US" dirty="0" smtClean="0"/>
              <a:t>主要</a:t>
            </a:r>
            <a:r>
              <a:rPr lang="zh-CN" altLang="en-US" dirty="0"/>
              <a:t>分为：标注（点标注、矢量图形（包括折线、多边形、圆））、信息窗口、图层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  <a:r>
              <a:rPr lang="zh-CN" altLang="en-US" dirty="0" smtClean="0"/>
              <a:t>、容器：覆盖物存放位置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</a:t>
            </a:r>
            <a:r>
              <a:rPr lang="zh-CN" altLang="en-US" dirty="0" smtClean="0"/>
              <a:t>、共同点：拥有相同的基类（父类）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4</a:t>
            </a:r>
            <a:r>
              <a:rPr lang="zh-CN" altLang="en-US" dirty="0" smtClean="0"/>
              <a:t>、自定义覆盖物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1775" y="396875"/>
            <a:ext cx="8457565" cy="4116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marL="457200" lvl="1" indent="0">
              <a:buNone/>
            </a:pPr>
            <a:r>
              <a:rPr sz="1600" dirty="0" err="1">
                <a:sym typeface="+mn-ea"/>
              </a:rPr>
              <a:t>BmMarker</a:t>
            </a:r>
            <a:r>
              <a:rPr sz="1600" dirty="0">
                <a:sym typeface="+mn-ea"/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图标</a:t>
            </a:r>
            <a:r>
              <a:rPr lang="zh-CN" altLang="en-US" sz="1600" dirty="0" smtClean="0">
                <a:solidFill>
                  <a:schemeClr val="tx1"/>
                </a:solidFill>
              </a:rPr>
              <a:t>标注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US" altLang="zh-CN" sz="1600" dirty="0">
                <a:sym typeface="+mn-ea"/>
              </a:rPr>
              <a:t>        </a:t>
            </a:r>
            <a:r>
              <a:rPr lang="en-US" altLang="zh-CN" sz="1000" dirty="0">
                <a:sym typeface="+mn-ea"/>
              </a:rPr>
              <a:t>(</a:t>
            </a:r>
            <a:r>
              <a:rPr lang="en-US" altLang="zh-CN" sz="1000" dirty="0" err="1">
                <a:sym typeface="+mn-ea"/>
              </a:rPr>
              <a:t>markerMouseTarget</a:t>
            </a:r>
            <a:r>
              <a:rPr lang="zh-CN" altLang="en-US" sz="1000" dirty="0">
                <a:sym typeface="+mn-ea"/>
              </a:rPr>
              <a:t>、markerPane、markerShadow</a:t>
            </a:r>
            <a:r>
              <a:rPr lang="en-US" altLang="zh-CN" sz="1000" dirty="0">
                <a:sym typeface="+mn-ea"/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BmLabel</a:t>
            </a:r>
            <a:r>
              <a:rPr lang="en-US" altLang="zh-CN" sz="1600" dirty="0">
                <a:solidFill>
                  <a:schemeClr val="tx1"/>
                </a:solidFill>
              </a:rPr>
              <a:t>              </a:t>
            </a:r>
            <a:r>
              <a:rPr lang="zh-CN" altLang="en-US" sz="1600" dirty="0">
                <a:solidFill>
                  <a:schemeClr val="tx1"/>
                </a:solidFill>
              </a:rPr>
              <a:t>文本标注</a:t>
            </a:r>
          </a:p>
          <a:p>
            <a:pPr marL="0" lvl="1" indent="0">
              <a:buNone/>
            </a:pPr>
            <a:r>
              <a:rPr lang="en-US" altLang="zh-CN" sz="1000" dirty="0">
                <a:sym typeface="+mn-ea"/>
              </a:rPr>
              <a:t>            (</a:t>
            </a:r>
            <a:r>
              <a:rPr sz="1000" dirty="0" err="1">
                <a:sym typeface="+mn-ea"/>
              </a:rPr>
              <a:t>labelPane</a:t>
            </a:r>
            <a:r>
              <a:rPr lang="en-US" altLang="zh-CN" sz="1000" dirty="0">
                <a:sym typeface="+mn-ea"/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BmInfoWindow</a:t>
            </a:r>
            <a:r>
              <a:rPr lang="en-US" altLang="zh-CN" sz="1600" dirty="0">
                <a:solidFill>
                  <a:schemeClr val="tx1"/>
                </a:solidFill>
              </a:rPr>
              <a:t>     </a:t>
            </a:r>
            <a:r>
              <a:rPr lang="zh-CN" altLang="en-US" sz="1600" dirty="0">
                <a:solidFill>
                  <a:schemeClr val="tx1"/>
                </a:solidFill>
              </a:rPr>
              <a:t>信息窗口</a:t>
            </a:r>
          </a:p>
          <a:p>
            <a:pPr marL="457200" lvl="1" indent="0">
              <a:buNone/>
            </a:pPr>
            <a:r>
              <a:rPr lang="en-US" altLang="zh-CN" sz="1000" dirty="0">
                <a:sym typeface="+mn-ea"/>
              </a:rPr>
              <a:t>(</a:t>
            </a:r>
            <a:r>
              <a:rPr lang="en-US" altLang="zh-CN" sz="1000" dirty="0" err="1">
                <a:sym typeface="+mn-ea"/>
              </a:rPr>
              <a:t>floatPane</a:t>
            </a:r>
            <a:r>
              <a:rPr lang="zh-CN" altLang="en-US" sz="1000" dirty="0">
                <a:sym typeface="+mn-ea"/>
              </a:rPr>
              <a:t>、floatShadow</a:t>
            </a:r>
            <a:r>
              <a:rPr lang="en-US" altLang="zh-CN" sz="1000" dirty="0">
                <a:sym typeface="+mn-ea"/>
              </a:rPr>
              <a:t>)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lvl="1"/>
            <a:r>
              <a:rPr lang="zh-CN" altLang="en-US" sz="1600" dirty="0">
                <a:sym typeface="+mn-ea"/>
              </a:rPr>
              <a:t>BmGround            图层 </a:t>
            </a:r>
          </a:p>
          <a:p>
            <a:pPr lvl="1"/>
            <a:r>
              <a:rPr lang="en-US" altLang="zh-CN" sz="1050" dirty="0">
                <a:sym typeface="+mn-ea"/>
              </a:rPr>
              <a:t>(</a:t>
            </a:r>
            <a:r>
              <a:rPr lang="en-US" altLang="zh-CN" sz="1050" dirty="0" err="1">
                <a:sym typeface="+mn-ea"/>
              </a:rPr>
              <a:t>floatPane</a:t>
            </a:r>
            <a:r>
              <a:rPr lang="en-US" altLang="zh-CN" sz="1050" dirty="0">
                <a:sym typeface="+mn-ea"/>
              </a:rPr>
              <a:t>)</a:t>
            </a:r>
            <a:endParaRPr lang="zh-CN" altLang="en-US" sz="1050" dirty="0">
              <a:sym typeface="+mn-ea"/>
            </a:endParaRPr>
          </a:p>
          <a:p>
            <a:pPr marL="457200" lvl="1" indent="0">
              <a:buNone/>
            </a:pPr>
            <a:endParaRPr lang="zh-CN" altLang="en-US" sz="1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74" y="177732"/>
            <a:ext cx="2396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、覆盖物简介：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27534"/>
            <a:ext cx="3691310" cy="34949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27534"/>
            <a:ext cx="3660505" cy="35619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154" y="590770"/>
            <a:ext cx="3989836" cy="37287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099" y="603301"/>
            <a:ext cx="4219500" cy="35996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4005" y="302260"/>
            <a:ext cx="84620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endParaRPr lang="zh-CN" altLang="en-US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BmPolygon          多边形</a:t>
            </a:r>
          </a:p>
          <a:p>
            <a:pPr marL="457200" lvl="1" indent="0">
              <a:buNone/>
            </a:pP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  <a:sym typeface="+mn-ea"/>
              </a:rPr>
              <a:t>mapPane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0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ym typeface="+mn-ea"/>
              </a:rPr>
              <a:t>BmCircle               圆形</a:t>
            </a:r>
          </a:p>
          <a:p>
            <a:pPr marL="457200" lvl="1" indent="0">
              <a:buNone/>
            </a:pP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zh-CN" sz="1000" dirty="0" err="1">
                <a:solidFill>
                  <a:schemeClr val="tx1"/>
                </a:solidFill>
                <a:sym typeface="+mn-ea"/>
              </a:rPr>
              <a:t>mapPane</a:t>
            </a: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)</a:t>
            </a:r>
            <a:endParaRPr lang="zh-CN" altLang="en-US" sz="10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lvl="1"/>
            <a:r>
              <a:rPr lang="en-US" altLang="zh-CN" sz="1400" dirty="0" err="1">
                <a:sym typeface="+mn-ea"/>
              </a:rPr>
              <a:t>Bm</a:t>
            </a:r>
            <a:r>
              <a:rPr lang="en-US" altLang="zh-CN" sz="1400" dirty="0" err="1"/>
              <a:t>Polyline</a:t>
            </a:r>
            <a:r>
              <a:rPr lang="en-US" altLang="zh-CN" sz="1400" dirty="0"/>
              <a:t>           </a:t>
            </a:r>
            <a:r>
              <a:rPr lang="zh-CN" altLang="en-US" sz="1400" dirty="0"/>
              <a:t>折线 </a:t>
            </a:r>
          </a:p>
          <a:p>
            <a:pPr lvl="1"/>
            <a:r>
              <a:rPr lang="en-US" altLang="zh-CN" sz="900" dirty="0">
                <a:sym typeface="+mn-ea"/>
              </a:rPr>
              <a:t>(</a:t>
            </a:r>
            <a:r>
              <a:rPr lang="en-US" altLang="zh-CN" sz="900" dirty="0" err="1">
                <a:sym typeface="+mn-ea"/>
              </a:rPr>
              <a:t>mapPane</a:t>
            </a:r>
            <a:r>
              <a:rPr lang="en-US" altLang="zh-CN" sz="900" dirty="0" smtClean="0">
                <a:sym typeface="+mn-ea"/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ym typeface="+mn-ea"/>
              </a:rPr>
              <a:t>          </a:t>
            </a:r>
            <a:r>
              <a:rPr lang="en-US" altLang="zh-CN" dirty="0" err="1">
                <a:sym typeface="+mn-ea"/>
              </a:rPr>
              <a:t>BmPointCollection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dirty="0" err="1">
                <a:sym typeface="+mn-ea"/>
              </a:rPr>
              <a:t>海量点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          </a:t>
            </a:r>
            <a:r>
              <a:rPr lang="en-US" altLang="zh-CN" sz="1000" dirty="0"/>
              <a:t>(</a:t>
            </a:r>
            <a:r>
              <a:rPr lang="en-US" altLang="zh-CN" sz="1000" dirty="0" err="1"/>
              <a:t>mapPane</a:t>
            </a:r>
            <a:r>
              <a:rPr lang="en-US" altLang="zh-CN" sz="1000" dirty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90" y="555526"/>
            <a:ext cx="4750752" cy="3958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786" y="555526"/>
            <a:ext cx="4783256" cy="38165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8290" y="595443"/>
            <a:ext cx="4853533" cy="36903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6444" y="404176"/>
            <a:ext cx="4482598" cy="42616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1600" y="431120"/>
            <a:ext cx="7056784" cy="4126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5616" y="4411446"/>
            <a:ext cx="59046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vertexPane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1774" y="177732"/>
            <a:ext cx="2396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、覆盖物容器：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83768" y="323926"/>
            <a:ext cx="69847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覆盖物有了，那么添加到哪去呢？百度地图提供了个</a:t>
            </a:r>
            <a:r>
              <a:rPr lang="en-US" altLang="zh-CN" dirty="0" err="1" smtClean="0">
                <a:solidFill>
                  <a:srgbClr val="FFFF00"/>
                </a:solidFill>
              </a:rPr>
              <a:t>map.getPanes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CN" dirty="0" err="1" smtClean="0">
                <a:solidFill>
                  <a:srgbClr val="FFFF00"/>
                </a:solidFill>
              </a:rPr>
              <a:t>api</a:t>
            </a:r>
            <a:r>
              <a:rPr lang="zh-CN" altLang="en-US" dirty="0" smtClean="0">
                <a:solidFill>
                  <a:srgbClr val="FFFF00"/>
                </a:solidFill>
              </a:rPr>
              <a:t>，用于获取覆盖物容器，那么什么是覆盖物容器？覆盖物容器就是一个</a:t>
            </a:r>
            <a:r>
              <a:rPr lang="en-US" altLang="zh-CN" dirty="0" smtClean="0">
                <a:solidFill>
                  <a:srgbClr val="FFFF00"/>
                </a:solidFill>
              </a:rPr>
              <a:t>div</a:t>
            </a:r>
            <a:r>
              <a:rPr lang="zh-CN" altLang="en-US" dirty="0" smtClean="0">
                <a:solidFill>
                  <a:srgbClr val="FFFF00"/>
                </a:solidFill>
              </a:rPr>
              <a:t>，用于存放覆盖物的。百度地图提供了</a:t>
            </a:r>
            <a:r>
              <a:rPr lang="en-US" altLang="zh-CN" dirty="0" smtClean="0">
                <a:solidFill>
                  <a:srgbClr val="FFFF00"/>
                </a:solidFill>
              </a:rPr>
              <a:t>8</a:t>
            </a:r>
            <a:r>
              <a:rPr lang="zh-CN" altLang="en-US" dirty="0" smtClean="0">
                <a:solidFill>
                  <a:srgbClr val="FFFF00"/>
                </a:solidFill>
              </a:rPr>
              <a:t>种覆盖物容器，官方文档只写了</a:t>
            </a:r>
            <a:r>
              <a:rPr lang="en-US" altLang="zh-CN" dirty="0" smtClean="0">
                <a:solidFill>
                  <a:srgbClr val="FFFF00"/>
                </a:solidFill>
              </a:rPr>
              <a:t>7</a:t>
            </a:r>
            <a:r>
              <a:rPr lang="zh-CN" altLang="en-US" dirty="0" smtClean="0">
                <a:solidFill>
                  <a:srgbClr val="FFFF00"/>
                </a:solidFill>
              </a:rPr>
              <a:t>种，打印出来</a:t>
            </a:r>
            <a:r>
              <a:rPr lang="en-US" altLang="zh-CN" dirty="0" smtClean="0">
                <a:solidFill>
                  <a:srgbClr val="FFFF00"/>
                </a:solidFill>
              </a:rPr>
              <a:t>8</a:t>
            </a:r>
            <a:r>
              <a:rPr lang="zh-CN" altLang="en-US" dirty="0" smtClean="0">
                <a:solidFill>
                  <a:srgbClr val="FFFF00"/>
                </a:solidFill>
              </a:rPr>
              <a:t>种。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536" y="771550"/>
            <a:ext cx="8496944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它们</a:t>
            </a:r>
            <a:r>
              <a:rPr lang="zh-CN" altLang="en-US" sz="1800" dirty="0"/>
              <a:t>之间存在着覆盖关系，最上一层为floatPane，用于显示信息窗口内容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1800" dirty="0"/>
          </a:p>
          <a:p>
            <a:r>
              <a:rPr lang="zh-CN" altLang="en-US" sz="2400" dirty="0"/>
              <a:t>层级关系依次是</a:t>
            </a:r>
            <a:r>
              <a:rPr lang="en-US" altLang="zh-CN" sz="2400" dirty="0" smtClean="0"/>
              <a:t>:</a:t>
            </a:r>
            <a:endParaRPr lang="zh-CN" altLang="en-US" sz="24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   </a:t>
            </a:r>
            <a:r>
              <a:rPr lang="zh-CN" altLang="en-US" sz="1800" dirty="0" smtClean="0">
                <a:sym typeface="+mn-ea"/>
              </a:rPr>
              <a:t>   信息</a:t>
            </a:r>
            <a:r>
              <a:rPr lang="zh-CN" altLang="en-US" sz="1800" dirty="0">
                <a:sym typeface="+mn-ea"/>
              </a:rPr>
              <a:t>窗口内容 </a:t>
            </a:r>
            <a:r>
              <a:rPr lang="en-US" altLang="zh-CN" sz="1800" dirty="0">
                <a:sym typeface="+mn-ea"/>
              </a:rPr>
              <a:t>&gt; </a:t>
            </a:r>
            <a:r>
              <a:rPr lang="zh-CN" altLang="en-US" sz="1800" dirty="0"/>
              <a:t>标注点击区域层 </a:t>
            </a:r>
            <a:r>
              <a:rPr lang="en-US" altLang="zh-CN" sz="1800" dirty="0"/>
              <a:t>&gt; </a:t>
            </a:r>
            <a:r>
              <a:rPr lang="zh-CN" altLang="en-US" sz="1800" dirty="0"/>
              <a:t>信息窗口阴影层 </a:t>
            </a:r>
            <a:r>
              <a:rPr lang="en-US" altLang="zh-CN" sz="1800" dirty="0">
                <a:sym typeface="+mn-ea"/>
              </a:rPr>
              <a:t>&gt; </a:t>
            </a:r>
            <a:r>
              <a:rPr lang="zh-CN" altLang="en-US" sz="1800" dirty="0"/>
              <a:t>文本标注层 </a:t>
            </a:r>
            <a:r>
              <a:rPr lang="en-US" altLang="zh-CN" sz="1800" dirty="0">
                <a:sym typeface="+mn-ea"/>
              </a:rPr>
              <a:t>&gt; </a:t>
            </a:r>
            <a:r>
              <a:rPr lang="zh-CN" altLang="en-US" sz="1800" dirty="0"/>
              <a:t>标注层 </a:t>
            </a:r>
            <a:r>
              <a:rPr lang="zh-CN" altLang="en-US" sz="1800" dirty="0" smtClean="0"/>
              <a:t> </a:t>
            </a:r>
            <a:r>
              <a:rPr lang="en-US" altLang="zh-CN" sz="1800" dirty="0" smtClean="0">
                <a:sym typeface="+mn-ea"/>
              </a:rPr>
              <a:t>&gt;  </a:t>
            </a:r>
            <a:r>
              <a:rPr lang="zh-CN" altLang="en-US" sz="1800" dirty="0" smtClean="0"/>
              <a:t>标注</a:t>
            </a:r>
            <a:r>
              <a:rPr lang="zh-CN" altLang="en-US" sz="1800" dirty="0"/>
              <a:t>阴影</a:t>
            </a:r>
            <a:r>
              <a:rPr lang="zh-CN" altLang="en-US" sz="1800" dirty="0" smtClean="0"/>
              <a:t>层 </a:t>
            </a:r>
            <a:r>
              <a:rPr lang="en-US" altLang="zh-CN" sz="1800" dirty="0">
                <a:sym typeface="+mn-ea"/>
              </a:rPr>
              <a:t>&gt;</a:t>
            </a:r>
            <a:r>
              <a:rPr lang="zh-CN" altLang="en-US" sz="1800" dirty="0" smtClean="0"/>
              <a:t>矢量</a:t>
            </a:r>
            <a:r>
              <a:rPr lang="zh-CN" altLang="en-US" sz="1800" dirty="0"/>
              <a:t>图形层</a:t>
            </a:r>
          </a:p>
          <a:p>
            <a:r>
              <a:rPr lang="zh-CN" altLang="en-US" sz="1800" dirty="0"/>
              <a:t>     floatPane </a:t>
            </a:r>
            <a:r>
              <a:rPr lang="en-US" altLang="zh-CN" sz="1800" dirty="0"/>
              <a:t>&gt; </a:t>
            </a:r>
            <a:r>
              <a:rPr lang="zh-CN" altLang="en-US" sz="1800" dirty="0"/>
              <a:t>markerMouseTarget </a:t>
            </a:r>
            <a:r>
              <a:rPr lang="en-US" altLang="zh-CN" sz="1800" dirty="0"/>
              <a:t>&gt; </a:t>
            </a:r>
            <a:r>
              <a:rPr lang="zh-CN" altLang="en-US" sz="1800" dirty="0"/>
              <a:t>floatShadow </a:t>
            </a:r>
            <a:r>
              <a:rPr lang="en-US" altLang="zh-CN" sz="1800" dirty="0"/>
              <a:t>&gt; </a:t>
            </a:r>
            <a:r>
              <a:rPr lang="zh-CN" altLang="en-US" sz="1800" dirty="0"/>
              <a:t>labelPane </a:t>
            </a:r>
            <a:r>
              <a:rPr lang="en-US" altLang="zh-CN" sz="1800" dirty="0"/>
              <a:t>&gt; </a:t>
            </a:r>
            <a:r>
              <a:rPr lang="zh-CN" altLang="en-US" sz="1800" dirty="0"/>
              <a:t>markerPane </a:t>
            </a:r>
            <a:r>
              <a:rPr lang="en-US" altLang="zh-CN" sz="1800" dirty="0"/>
              <a:t>&gt; </a:t>
            </a:r>
            <a:r>
              <a:rPr lang="en-US" altLang="zh-CN" sz="1800" dirty="0" err="1" smtClean="0"/>
              <a:t>markerShadow</a:t>
            </a:r>
            <a:r>
              <a:rPr lang="en-US" altLang="zh-CN" sz="1800" dirty="0" smtClean="0"/>
              <a:t>&gt;</a:t>
            </a:r>
            <a:r>
              <a:rPr lang="zh-CN" altLang="en-US" sz="1800" dirty="0" smtClean="0"/>
              <a:t>mapPane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 smtClean="0"/>
              <a:t>运用：如我们</a:t>
            </a:r>
            <a:r>
              <a:rPr lang="zh-CN" altLang="en-US" sz="1800" dirty="0"/>
              <a:t>自定义的覆盖物可以添加到</a:t>
            </a:r>
            <a:r>
              <a:rPr lang="zh-CN" altLang="en-US" sz="1800" dirty="0" smtClean="0"/>
              <a:t>任意容器中，在</a:t>
            </a:r>
            <a:r>
              <a:rPr lang="en-US" altLang="zh-CN" sz="1800" dirty="0" smtClean="0"/>
              <a:t>TMX</a:t>
            </a:r>
            <a:r>
              <a:rPr lang="zh-CN" altLang="en-US" sz="1800" dirty="0" smtClean="0"/>
              <a:t>项目</a:t>
            </a:r>
            <a:r>
              <a:rPr lang="zh-CN" altLang="en-US" sz="1800" dirty="0"/>
              <a:t>中，我们选择将自定义覆盖物（</a:t>
            </a:r>
            <a:r>
              <a:rPr lang="en-US" altLang="zh-CN" sz="1800" dirty="0">
                <a:sym typeface="+mn-ea"/>
              </a:rPr>
              <a:t>cluster</a:t>
            </a:r>
            <a:r>
              <a:rPr lang="zh-CN" altLang="en-US" sz="1800" dirty="0"/>
              <a:t>点聚合）添加到</a:t>
            </a:r>
            <a:r>
              <a:rPr lang="zh-CN" altLang="en-US" sz="1800" dirty="0" smtClean="0"/>
              <a:t>markerMouseTarget容器中，</a:t>
            </a:r>
            <a:r>
              <a:rPr lang="zh-CN" altLang="en-US" sz="1800" dirty="0"/>
              <a:t>作为其一个子结点，它将</a:t>
            </a:r>
            <a:r>
              <a:rPr lang="zh-CN" altLang="en-US" sz="1800" dirty="0" smtClean="0"/>
              <a:t>会拥有相应的层级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zindex</a:t>
            </a:r>
            <a:r>
              <a:rPr lang="zh-CN" altLang="en-US" sz="1800" dirty="0"/>
              <a:t>）。</a:t>
            </a: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626717" y="2571750"/>
            <a:ext cx="4464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知道了这些覆盖物层级关系，我们就可以在自定义覆盖物的时候将覆盖物添加到相应的层级中去。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8705" y="4011910"/>
            <a:ext cx="4680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为何要添加到</a:t>
            </a:r>
            <a:r>
              <a:rPr lang="en-US" altLang="zh-CN" dirty="0" err="1" smtClean="0">
                <a:solidFill>
                  <a:srgbClr val="FFFF00"/>
                </a:solidFill>
              </a:rPr>
              <a:t>markerMouseTarget</a:t>
            </a:r>
            <a:r>
              <a:rPr lang="zh-CN" altLang="en-US" dirty="0" smtClean="0">
                <a:solidFill>
                  <a:srgbClr val="FFFF00"/>
                </a:solidFill>
              </a:rPr>
              <a:t>中，主要是考虑到，这个</a:t>
            </a:r>
            <a:r>
              <a:rPr lang="en-US" altLang="zh-CN" dirty="0" smtClean="0">
                <a:solidFill>
                  <a:srgbClr val="FFFF00"/>
                </a:solidFill>
              </a:rPr>
              <a:t>marker</a:t>
            </a:r>
            <a:r>
              <a:rPr lang="zh-CN" altLang="en-US" dirty="0" smtClean="0">
                <a:solidFill>
                  <a:srgbClr val="FFFF00"/>
                </a:solidFill>
              </a:rPr>
              <a:t>需要在路径</a:t>
            </a:r>
            <a:r>
              <a:rPr lang="en-US" altLang="zh-CN" dirty="0" smtClean="0">
                <a:solidFill>
                  <a:srgbClr val="FFFF00"/>
                </a:solidFill>
              </a:rPr>
              <a:t>path</a:t>
            </a:r>
            <a:r>
              <a:rPr lang="zh-CN" altLang="en-US" dirty="0" smtClean="0">
                <a:solidFill>
                  <a:srgbClr val="FFFF00"/>
                </a:solidFill>
              </a:rPr>
              <a:t>（矢量图形）之上，又要在</a:t>
            </a:r>
            <a:r>
              <a:rPr lang="en-US" altLang="zh-CN" dirty="0" err="1" smtClean="0">
                <a:solidFill>
                  <a:srgbClr val="FFFF00"/>
                </a:solidFill>
              </a:rPr>
              <a:t>infowindow</a:t>
            </a:r>
            <a:r>
              <a:rPr lang="zh-CN" altLang="en-US" dirty="0" smtClean="0">
                <a:solidFill>
                  <a:srgbClr val="FFFF00"/>
                </a:solidFill>
              </a:rPr>
              <a:t>之下，又有点击等鼠标事件。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70120"/>
            <a:ext cx="6465396" cy="41470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1774" y="177732"/>
            <a:ext cx="23960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、覆盖物共同点：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191319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19"/>
  <p:tag name="KSO_WM_SLIDE_LAYOUT" val="a_d_f"/>
  <p:tag name="KSO_WM_SLIDE_LAYOUT_CNT" val="1_1_1"/>
  <p:tag name="KSO_WM_SLIDE_TYPE" val="text"/>
  <p:tag name="KSO_WM_SLIDE_SUBTYPE" val="picTxt"/>
  <p:tag name="KSO_WM_SLIDE_SIZE" val="921*245"/>
  <p:tag name="KSO_WM_SLIDE_POSITION" val="19*147"/>
  <p:tag name="KSO_WM_SLIDE_CONSTRAINT" val="%7b%22slideConstraint%22%3a%7b%22seriesAreas%22%3a%5b%5d%2c%22singleAreas%22%3a%5b%7b%22shapes%22%3a%5b34%5d%2c%22serialConstraintIndex%22%3a-1%2c%22areatextmark%22%3a0%2c%22pictureprocessmark%22%3a0%7d%5d%7d%7d"/>
  <p:tag name="KSO_WM_SLIDE_COLORSCHEME_VERSION" val="3.2"/>
  <p:tag name="KSO_WM_SLIDE_BACKGROUND_SUBSTITUTE_COLOR" val="159219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添加大标题"/>
  <p:tag name="KSO_WM_UNIT_TEXT_PART_ID" val="1-X"/>
  <p:tag name="KSO_WM_UNIT_TEXT_PART_SIZE" val="49.2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319_1*a*1"/>
  <p:tag name="KSO_WM_TEMPLATE_CATEGORY" val="diagram"/>
  <p:tag name="KSO_WM_TEMPLATE_INDEX" val="20191319"/>
  <p:tag name="KSO_WM_UNIT_LAYERLEVEL" val="1"/>
  <p:tag name="KSO_WM_TAG_VERSION" val="1.0"/>
  <p:tag name="KSO_WM_BEAUTIFY_FLAG" val="#wm#"/>
  <p:tag name="KSO_WM_UNIT_ADJUSTLAYOUT_ID" val="31"/>
  <p:tag name="KSO_WM_UNIT_COLOR_SCHEME_SHAPE_ID" val="31"/>
  <p:tag name="KSO_WM_UNIT_COLOR_SCHEME_PARENT_PAGE" val="0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010939692"/>
  <p:tag name="KSO_WM_UNIT_PLACING_PICTURE_USER_VIEWPORT" val="{&quot;height&quot;:6120,&quot;width&quot;:990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1319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862</Words>
  <Application>Microsoft Office PowerPoint</Application>
  <PresentationFormat>全屏显示(16:9)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Calibri Light</vt:lpstr>
      <vt:lpstr>1_Office 主题</vt:lpstr>
      <vt:lpstr>8_自定义设计方案</vt:lpstr>
      <vt:lpstr>9_自定义设计方案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1118</cp:revision>
  <dcterms:created xsi:type="dcterms:W3CDTF">2015-07-07T01:33:00Z</dcterms:created>
  <dcterms:modified xsi:type="dcterms:W3CDTF">2020-07-21T09:27:58Z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