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8.png"  /><Relationship Id="rId11" Type="http://schemas.openxmlformats.org/officeDocument/2006/relationships/image" Target="../media/image17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740150" y="4559300"/>
            <a:ext cx="108077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4.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Laravel 프로젝트 생성 및 연동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2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39600" y="2705100"/>
            <a:ext cx="4800599" cy="6858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2115800" y="5143500"/>
            <a:ext cx="4800600" cy="1988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C:\Apache24\conf\httpd.conf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Ctrl + F → Virtual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osts 검색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단어 아랫줄 주석 제거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42339" y="2705100"/>
            <a:ext cx="8654597" cy="6781799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2362200" y="4838700"/>
            <a:ext cx="4343400" cy="762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3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77600" y="3848100"/>
            <a:ext cx="6172200" cy="48767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1353800" y="5364480"/>
            <a:ext cx="6172200" cy="1607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C:\Apache24\conf\extra\httpd-vhosts.conf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파일 가장 아랫줄에 코드 추가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2547" y="2705100"/>
            <a:ext cx="10176453" cy="6781800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2971800" y="8343900"/>
            <a:ext cx="46482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4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13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77600" y="3848100"/>
            <a:ext cx="6172200" cy="48767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1353799" y="4914900"/>
            <a:ext cx="6172200" cy="3139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C:\Apache24\conf\extra\httpd-vhosts.conf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파일 가장 아랫줄에 코드 추가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DocumentRoot와 &lt;Directory&gt;는 본인의 Laravel 프로젝트의 /public 디렉토리 경로로 수정 필요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0600" y="2171699"/>
            <a:ext cx="10127152" cy="7543800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914400" y="3848100"/>
            <a:ext cx="9829800" cy="51054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5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14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77600" y="3848100"/>
            <a:ext cx="6172200" cy="48767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1353800" y="5364480"/>
            <a:ext cx="6172200" cy="1996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C:\Windows\System32\drivers\etc\hosts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메모장을 관리자 권한으로 열기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(127.0.0.1   myapp.local)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추가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8873" y="2704344"/>
            <a:ext cx="10396327" cy="6553955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457200" y="8039100"/>
            <a:ext cx="2667000" cy="381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6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15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277600" y="3848100"/>
            <a:ext cx="6172200" cy="48767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3848100"/>
            <a:ext cx="10345678" cy="48006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11658600" y="5600700"/>
            <a:ext cx="6172200" cy="998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myapp.local:32323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0000"/>
                </a:solidFill>
                <a:effectLst/>
              </a:rPr>
              <a:t>*주소 형식 [ 도메인:사용포트 ]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6248400" y="4076700"/>
            <a:ext cx="3124200" cy="6096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4495800" y="5981700"/>
            <a:ext cx="990600" cy="609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4" name=""/>
          <p:cNvSpPr txBox="1"/>
          <p:nvPr/>
        </p:nvSpPr>
        <p:spPr>
          <a:xfrm>
            <a:off x="4343400" y="5966460"/>
            <a:ext cx="990600" cy="548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 b="1"/>
              <a:t>성공</a:t>
            </a:r>
            <a:endParaRPr lang="en-US" altLang="ko-KR" sz="3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주의사항</a:t>
            </a:r>
            <a:endPara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16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2400300"/>
            <a:ext cx="16764000" cy="63245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295400" y="4145280"/>
            <a:ext cx="15087600" cy="1996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*:80 → Apache 포트를 변경했다면 해당 포트로 수정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ServerName은 도메인 주소. 보통 myapp.local 같이 .local 붙이는 것이 좋음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DocumentRoot와 &lt;Directory&gt;는 본인의 Laravel 프로젝트의 /public 디렉토리 경로로 수정 필요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737100" y="1003300"/>
            <a:ext cx="88138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Laravel 프로젝트 생성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 1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858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" y="2171700"/>
            <a:ext cx="11582400" cy="7467600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3505200" y="7581900"/>
            <a:ext cx="8839200" cy="1828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1524000" y="2324100"/>
            <a:ext cx="1828800" cy="9144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4" name=""/>
          <p:cNvSpPr txBox="1"/>
          <p:nvPr/>
        </p:nvSpPr>
        <p:spPr>
          <a:xfrm>
            <a:off x="13258799" y="4229100"/>
            <a:ext cx="4267200" cy="2758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VS Code에서 프로젝트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만들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고 싶은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폴더로 이동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Ctrl + ~ (터미널 열기)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composer create-project laravel/laravel myApp 입력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>
            <a:alphaModFix amt="7000"/>
          </a:blip>
          <a:stretch>
            <a:fillRect/>
          </a:stretch>
        </p:blipFill>
        <p:spPr>
          <a:xfrm rot="16200000">
            <a:off x="8509000" y="-965200"/>
            <a:ext cx="10121900" cy="1238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>
            <a:alphaModFix amt="7000"/>
          </a:blip>
          <a:stretch>
            <a:fillRect/>
          </a:stretch>
        </p:blipFill>
        <p:spPr>
          <a:xfrm rot="5400000">
            <a:off x="1447800" y="508000"/>
            <a:ext cx="10121900" cy="1240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836900" y="495300"/>
            <a:ext cx="1841500" cy="279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COMPARISON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8540000">
            <a:off x="8928100" y="840221"/>
            <a:ext cx="4318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006601" y="2476499"/>
            <a:ext cx="6527800" cy="69342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451100" y="2628899"/>
            <a:ext cx="5549900" cy="662940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PS C:\WebpApply&gt;    composer create-project laravel/laravel myApp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Creating a "laravel/laravel" project at "./myApp"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Installing laravel/laravel (v12.0.7)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    Failed to download laravel/laravel from dist: The zip extension and unzip/7z commands are both missing, skipping.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The php.ini used by your command-line PHP is: C:\php\php-8.3.21-Win32-vs16-x64\php.ini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    Now trying to download from source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In GitDownloader.php line 82: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300" b="0" i="0" u="none" strike="noStrike">
                <a:solidFill>
                  <a:srgbClr val="333333"/>
                </a:solidFill>
                <a:ea typeface="Pretendard Light"/>
              </a:rPr>
              <a:t>  git was not found in your PATH, skipping source download </a:t>
            </a:r>
            <a:endParaRPr lang="ko-KR" sz="2300" b="0" i="0" u="none" strike="noStrike">
              <a:solidFill>
                <a:srgbClr val="333333"/>
              </a:solidFill>
              <a:ea typeface="Pretendard Ligh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10"/>
          <a:srcRect l="39830" b="2560"/>
          <a:stretch>
            <a:fillRect/>
          </a:stretch>
        </p:blipFill>
        <p:spPr>
          <a:xfrm>
            <a:off x="8991600" y="5219700"/>
            <a:ext cx="901700" cy="482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134600" y="4076700"/>
            <a:ext cx="7315200" cy="28956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591799" y="4330700"/>
            <a:ext cx="6477000" cy="23368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ko-KR" sz="2600" b="0" i="0" u="none" strike="noStrike">
                <a:solidFill>
                  <a:srgbClr val="333333"/>
                </a:solidFill>
                <a:ea typeface="Pretendard Light"/>
              </a:rPr>
              <a:t>PHP zip 확장과 unzip 또는 7z 명령어가 없음</a:t>
            </a:r>
            <a:endParaRPr lang="ko-KR" sz="2600" b="0" i="0" u="none" strike="noStrike">
              <a:solidFill>
                <a:srgbClr val="333333"/>
              </a:solidFill>
              <a:ea typeface="Pretendard Light"/>
            </a:endParaRPr>
          </a:p>
          <a:p>
            <a:pPr marL="0" lvl="0" indent="0" algn="l">
              <a:lnSpc>
                <a:spcPct val="107899"/>
              </a:lnSpc>
              <a:buClr>
                <a:srgbClr val="333333"/>
              </a:buClr>
              <a:buFont typeface="Arial"/>
              <a:buNone/>
              <a:defRPr/>
            </a:pPr>
            <a:endParaRPr lang="ko-KR" sz="2600" b="0" i="0" u="none" strike="noStrike">
              <a:solidFill>
                <a:srgbClr val="333333"/>
              </a:solidFill>
              <a:ea typeface="Pretendard Light"/>
            </a:endParaRPr>
          </a:p>
          <a:p>
            <a:pPr marL="342900" lvl="0" indent="-342900" algn="l">
              <a:lnSpc>
                <a:spcPct val="107899"/>
              </a:lnSpc>
              <a:buClr>
                <a:srgbClr val="333333"/>
              </a:buClr>
              <a:buFont typeface="Arial"/>
              <a:buChar char="●"/>
              <a:defRPr/>
            </a:pPr>
            <a:r>
              <a:rPr lang="en-US" altLang="ko-KR" sz="2600" b="0" i="0" u="none" strike="noStrike">
                <a:solidFill>
                  <a:srgbClr val="333333"/>
                </a:solidFill>
                <a:ea typeface="Pretendard Light"/>
              </a:rPr>
              <a:t>git</a:t>
            </a:r>
            <a:r>
              <a:rPr lang="ko-KR" altLang="en-US" sz="2600" b="0" i="0" u="none" strike="noStrike">
                <a:solidFill>
                  <a:srgbClr val="333333"/>
                </a:solidFill>
                <a:ea typeface="Pretendard Light"/>
              </a:rPr>
              <a:t> 또는 </a:t>
            </a:r>
            <a:r>
              <a:rPr lang="en-US" altLang="ko-KR" sz="2600" b="0" i="0" u="none" strike="noStrike">
                <a:solidFill>
                  <a:srgbClr val="333333"/>
                </a:solidFill>
                <a:ea typeface="Pretendard Light"/>
              </a:rPr>
              <a:t>7zip</a:t>
            </a:r>
            <a:r>
              <a:rPr lang="ko-KR" altLang="en-US" sz="2600" b="0" i="0" u="none" strike="noStrike">
                <a:solidFill>
                  <a:srgbClr val="333333"/>
                </a:solidFill>
                <a:ea typeface="Pretendard Light"/>
              </a:rPr>
              <a:t> 파일이 없을 때 생기는 오류</a:t>
            </a:r>
            <a:endParaRPr lang="ko-KR" altLang="en-US" sz="2600" b="0" i="0" u="none" strike="noStrike">
              <a:solidFill>
                <a:srgbClr val="333333"/>
              </a:solidFill>
              <a:ea typeface="Pretendard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954500" y="95885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2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4737100" y="1104900"/>
            <a:ext cx="8813800" cy="11684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오류 발생</a:t>
            </a:r>
            <a:endPara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오류 해결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: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ZIP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3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106402" y="2171700"/>
            <a:ext cx="4267199" cy="6858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3335000" y="5143500"/>
            <a:ext cx="4191000" cy="464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php.ini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검색 후 메모장 실행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5400" y="2324100"/>
            <a:ext cx="10999545" cy="6934200"/>
          </a:xfrm>
          <a:prstGeom prst="rect">
            <a:avLst/>
          </a:prstGeom>
        </p:spPr>
      </p:pic>
      <p:sp>
        <p:nvSpPr>
          <p:cNvPr id="40" name=""/>
          <p:cNvSpPr/>
          <p:nvPr/>
        </p:nvSpPr>
        <p:spPr>
          <a:xfrm>
            <a:off x="3505200" y="4914900"/>
            <a:ext cx="8458200" cy="685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오류 해결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: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ZIP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4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82200" y="4076700"/>
            <a:ext cx="4267199" cy="24384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0058400" y="4530090"/>
            <a:ext cx="4191000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extension = zip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주석을 제거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주석은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”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28800" y="2418714"/>
            <a:ext cx="7848600" cy="6229985"/>
          </a:xfrm>
          <a:prstGeom prst="rect">
            <a:avLst/>
          </a:prstGeom>
          <a:ln w="57150">
            <a:noFill/>
          </a:ln>
        </p:spPr>
      </p:pic>
      <p:sp>
        <p:nvSpPr>
          <p:cNvPr id="40" name=""/>
          <p:cNvSpPr/>
          <p:nvPr/>
        </p:nvSpPr>
        <p:spPr>
          <a:xfrm>
            <a:off x="1828800" y="5981700"/>
            <a:ext cx="7772400" cy="26670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오류 해결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: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r>
              <a:rPr lang="en-US" altLang="ko-KR" sz="6600" b="0" i="0" u="none" strike="noStrike" spc="-300">
                <a:solidFill>
                  <a:srgbClr val="333333"/>
                </a:solidFill>
                <a:ea typeface="Hallym Gothic Regular"/>
              </a:rPr>
              <a:t>ZIP</a:t>
            </a:r>
            <a:r>
              <a:rPr lang="ko-KR" altLang="en-US" sz="6600" b="0" i="0" u="none" strike="noStrike" spc="-300">
                <a:solidFill>
                  <a:srgbClr val="333333"/>
                </a:solidFill>
                <a:ea typeface="Hallym Gothic Regular"/>
              </a:rPr>
              <a:t> </a:t>
            </a:r>
            <a:endParaRPr lang="ko-KR" altLang="en-US" sz="6600" b="0" i="0" u="none" strike="noStrike" spc="-30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000" b="0" i="0" u="none" strike="noStrike">
                <a:solidFill>
                  <a:srgbClr val="ffffff"/>
                </a:solidFill>
                <a:latin typeface="Hallym Gothic Regular"/>
              </a:rPr>
              <a:t>0</a:t>
            </a: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5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982200" y="4076700"/>
            <a:ext cx="6172200" cy="2438400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52600" y="2371094"/>
            <a:ext cx="7924744" cy="6201406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0134600" y="4305300"/>
            <a:ext cx="5943600" cy="19954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extension = fileinfo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 주석을 제거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Laravel이 의존하는 fileinfo 확장(extension)이 현재 PHP에서 비활성화되면 오류가 발생하기 때문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1676400" y="5372100"/>
            <a:ext cx="1905000" cy="4572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프로젝트 생성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 3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08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954000" y="3238499"/>
            <a:ext cx="4267199" cy="5791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5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190763" y="2400300"/>
            <a:ext cx="6534637" cy="7391400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13030200" y="5143500"/>
            <a:ext cx="4267200" cy="1607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composer create-project laravel/laravel myApp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입력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*myApp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은 프로젝트 폴더명 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9600" y="2373609"/>
            <a:ext cx="5486400" cy="7418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프로젝트 생성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 4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09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5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4714" y="2247900"/>
            <a:ext cx="7402086" cy="7631346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915400" y="2552700"/>
            <a:ext cx="7659169" cy="662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288000" cy="165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8540000">
            <a:off x="8928100" y="810777"/>
            <a:ext cx="431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21050" y="1028700"/>
            <a:ext cx="11645900" cy="116840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lvl="0" indent="0" algn="ctr" defTabSz="914400" rtl="0" eaLnBrk="1" latinLnBrk="0" hangingPunct="1">
              <a:lnSpc>
                <a:spcPct val="996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Laravel 연동 </a:t>
            </a:r>
            <a:r>
              <a: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  <a:solidFill>
                  <a:srgbClr val="333333"/>
                </a:solidFill>
                <a:ea typeface="Hallym Gothic Regular"/>
              </a:rPr>
              <a:t>1</a:t>
            </a:r>
            <a:endParaRPr xmlns:mc="http://schemas.openxmlformats.org/markup-compatibility/2006" xmlns:hp="http://schemas.haansoft.com/office/presentation/8.0" kumimoji="0" lang="en-US" altLang="ko-KR" sz="6600" b="0" i="0" u="none" strike="noStrike" kern="1200" cap="none" spc="-300" normalizeH="0" baseline="0" mc:Ignorable="hp" hp:hslEmbossed="0">
              <a:solidFill>
                <a:srgbClr val="333333"/>
              </a:solidFill>
              <a:ea typeface="Hallym Gothic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36900" y="495300"/>
            <a:ext cx="1841500" cy="292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600" b="0" i="0" u="none" strike="noStrike">
                <a:solidFill>
                  <a:srgbClr val="b7c5ca"/>
                </a:solidFill>
                <a:latin typeface="Hallym Gothic Regular"/>
              </a:rPr>
              <a:t>CONCLUSION</a:t>
            </a:r>
            <a:endParaRPr lang="en-US" sz="1600" b="0" i="0" u="none" strike="noStrike">
              <a:solidFill>
                <a:srgbClr val="b7c5ca"/>
              </a:solidFill>
              <a:latin typeface="Hallym Gothic Regular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>
            <a:alphaModFix amt="90000"/>
          </a:blip>
          <a:stretch>
            <a:fillRect/>
          </a:stretch>
        </p:blipFill>
        <p:spPr>
          <a:xfrm rot="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6954500" y="9575800"/>
            <a:ext cx="736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000" b="0" i="0" u="none" strike="noStrike">
                <a:solidFill>
                  <a:srgbClr val="ffffff"/>
                </a:solidFill>
                <a:latin typeface="Hallym Gothic Regular"/>
              </a:rPr>
              <a:t>10</a:t>
            </a:r>
            <a:endParaRPr lang="en-US" altLang="ko-KR" sz="2000" b="0" i="0" u="none" strike="noStrike">
              <a:solidFill>
                <a:srgbClr val="ffffff"/>
              </a:solidFill>
              <a:latin typeface="Hallym Gothic Regular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4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39600" y="2705100"/>
            <a:ext cx="4800599" cy="68580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44" name=""/>
          <p:cNvSpPr txBox="1"/>
          <p:nvPr/>
        </p:nvSpPr>
        <p:spPr>
          <a:xfrm>
            <a:off x="12115800" y="5143500"/>
            <a:ext cx="4800600" cy="1988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C:\Apache24\conf\httpd.conf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Ctrl + F → Virtual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osts 검색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해당 단어 아랫줄 주석 제거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5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49000" y="2713946"/>
            <a:ext cx="10309600" cy="6544354"/>
          </a:xfrm>
          <a:prstGeom prst="rect">
            <a:avLst/>
          </a:prstGeom>
        </p:spPr>
      </p:pic>
      <p:sp>
        <p:nvSpPr>
          <p:cNvPr id="51" name=""/>
          <p:cNvSpPr/>
          <p:nvPr/>
        </p:nvSpPr>
        <p:spPr>
          <a:xfrm>
            <a:off x="3581400" y="6286499"/>
            <a:ext cx="1371600" cy="304800"/>
          </a:xfrm>
          <a:prstGeom prst="rect">
            <a:avLst/>
          </a:prstGeom>
          <a:noFill/>
          <a:ln w="76200" cap="flat" cmpd="sng" algn="ctr">
            <a:solidFill>
              <a:srgbClr val="c0504d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On-screen Show (4:3)</ep:PresentationFormat>
  <ep:Paragraphs>84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</cp:lastModifiedBy>
  <dcterms:modified xsi:type="dcterms:W3CDTF">2025-05-10T16:42:49.550</dcterms:modified>
  <cp:revision>29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