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78" r:id="rId5"/>
    <p:sldId id="265" r:id="rId6"/>
    <p:sldId id="266" r:id="rId7"/>
    <p:sldId id="27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4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4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46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4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4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4.png"  /><Relationship Id="rId11" Type="http://schemas.openxmlformats.org/officeDocument/2006/relationships/image" Target="../media/image31.png"  /><Relationship Id="rId12" Type="http://schemas.openxmlformats.org/officeDocument/2006/relationships/image" Target="../media/image35.png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3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3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94100" y="3771900"/>
            <a:ext cx="11087100" cy="1905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10700" b="0" i="0" u="none" strike="noStrike" spc="-4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10700" b="0" i="0" u="none" strike="noStrike" spc="-400">
                <a:solidFill>
                  <a:srgbClr val="333333"/>
                </a:solidFill>
                <a:ea typeface="Hallym Gothic Regular"/>
              </a:rPr>
              <a:t>로 서버 구축</a:t>
            </a:r>
            <a:endParaRPr lang="ko-KR" altLang="en-US" sz="10700" b="0" i="0" u="none" strike="noStrike" spc="-400">
              <a:solidFill>
                <a:srgbClr val="333333"/>
              </a:solidFill>
              <a:ea typeface="Hallym Gothic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839200" y="3213100"/>
            <a:ext cx="622300" cy="38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646400" y="622300"/>
            <a:ext cx="18542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2080.04.01</a:t>
            </a:r>
            <a:endParaRPr lang="en-US" sz="1800" b="0" i="0" u="none" strike="noStrike">
              <a:solidFill>
                <a:srgbClr val="333333"/>
              </a:solidFill>
              <a:latin typeface="Hallym Gothic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>
            <a:alphaModFix amt="17000"/>
          </a:blip>
          <a:stretch>
            <a:fillRect/>
          </a:stretch>
        </p:blipFill>
        <p:spPr>
          <a:xfrm>
            <a:off x="5899149" y="8153400"/>
            <a:ext cx="6489700" cy="266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969000" y="5905500"/>
            <a:ext cx="6451600" cy="166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>
                <a:solidFill>
                  <a:srgbClr val="333333"/>
                </a:solidFill>
                <a:ea typeface="Hallym Gothic Regular"/>
              </a:rPr>
              <a:t>2021963057</a:t>
            </a:r>
            <a:r>
              <a:rPr lang="ko-KR" altLang="en-US" sz="2500" b="0" i="0" u="none" strike="noStrike">
                <a:solidFill>
                  <a:srgbClr val="333333"/>
                </a:solidFill>
                <a:ea typeface="Hallym Gothic Regular"/>
              </a:rPr>
              <a:t> 장문용</a:t>
            </a:r>
            <a:endParaRPr lang="ko-KR" altLang="en-US" sz="2500" b="0" i="0" u="none" strike="noStrike">
              <a:solidFill>
                <a:srgbClr val="333333"/>
              </a:solidFill>
              <a:ea typeface="Hallym Gothic Regular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>
                <a:solidFill>
                  <a:srgbClr val="333333"/>
                </a:solidFill>
                <a:ea typeface="Hallym Gothic Regular"/>
              </a:rPr>
              <a:t>2021963052</a:t>
            </a:r>
            <a:r>
              <a:rPr lang="ko-KR" altLang="en-US" sz="2500" b="0" i="0" u="none" strike="noStrike">
                <a:solidFill>
                  <a:srgbClr val="333333"/>
                </a:solidFill>
                <a:ea typeface="Hallym Gothic Regular"/>
              </a:rPr>
              <a:t> 이재협</a:t>
            </a:r>
            <a:endParaRPr lang="ko-KR" altLang="en-US" sz="2500" b="0" i="0" u="none" strike="noStrike">
              <a:solidFill>
                <a:srgbClr val="333333"/>
              </a:solidFill>
              <a:ea typeface="Hallym Gothic Regular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>
                <a:solidFill>
                  <a:srgbClr val="333333"/>
                </a:solidFill>
                <a:ea typeface="Hallym Gothic Regular"/>
              </a:rPr>
              <a:t>2021863058</a:t>
            </a:r>
            <a:r>
              <a:rPr lang="ko-KR" altLang="en-US" sz="2500" b="0" i="0" u="none" strike="noStrike">
                <a:solidFill>
                  <a:srgbClr val="333333"/>
                </a:solidFill>
                <a:ea typeface="Hallym Gothic Regular"/>
              </a:rPr>
              <a:t> 장현호</a:t>
            </a:r>
            <a:endParaRPr lang="ko-KR" altLang="en-US" sz="2500" b="0" i="0" u="none" strike="noStrike">
              <a:solidFill>
                <a:srgbClr val="333333"/>
              </a:solidFill>
              <a:ea typeface="Hallym Gothic Regular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500" b="0" i="0" u="none" strike="noStrike">
                <a:solidFill>
                  <a:srgbClr val="333333"/>
                </a:solidFill>
                <a:ea typeface="Hallym Gothic Regular"/>
              </a:rPr>
              <a:t>2020875029 신성우</a:t>
            </a:r>
            <a:endParaRPr lang="ko-KR" altLang="en-US" sz="2500" b="0" i="0" u="none" strike="noStrike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20000" y="9004300"/>
            <a:ext cx="30480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000" b="0" i="0" u="none" strike="noStrike">
                <a:solidFill>
                  <a:srgbClr val="333333"/>
                </a:solidFill>
                <a:ea typeface="Hallym Gothic Regular"/>
              </a:rPr>
              <a:t>아파치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팀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altLang="en-US" sz="2000" b="0" i="0" u="none" strike="noStrike">
                <a:solidFill>
                  <a:srgbClr val="333333"/>
                </a:solidFill>
                <a:ea typeface="Hallym Gothic Regular"/>
              </a:rPr>
              <a:t>김치파티</a:t>
            </a:r>
            <a:endParaRPr lang="ko-KR" altLang="en-US" sz="2000" b="0" i="0" u="none" strike="noStrike">
              <a:solidFill>
                <a:srgbClr val="333333"/>
              </a:solidFill>
              <a:ea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 rot="5400000">
            <a:off x="17018000" y="8597900"/>
            <a:ext cx="15367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400" b="0" i="0" u="none" strike="noStrike">
                <a:solidFill>
                  <a:srgbClr val="ffffff"/>
                </a:solidFill>
                <a:latin typeface="Hallym Gothic Regular"/>
              </a:rPr>
              <a:t>FOR BUSINESS</a:t>
            </a:r>
            <a:endParaRPr lang="en-US" sz="14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sp>
        <p:nvSpPr>
          <p:cNvPr id="12" name="TextBox 12"/>
          <p:cNvSpPr txBox="1"/>
          <p:nvPr/>
        </p:nvSpPr>
        <p:spPr>
          <a:xfrm rot="5400000">
            <a:off x="-838200" y="1955800"/>
            <a:ext cx="27813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1400" b="0" i="0" u="none" strike="noStrike">
                <a:solidFill>
                  <a:srgbClr val="ffffff">
                    <a:alpha val="94900"/>
                  </a:srgbClr>
                </a:solidFill>
                <a:latin typeface="Hallym Gothic Regular"/>
              </a:rPr>
              <a:t>SIMPLE REPORT</a:t>
            </a:r>
            <a:endParaRPr lang="en-US" sz="1400" b="0" i="0" u="none" strike="noStrike">
              <a:solidFill>
                <a:srgbClr val="ffffff">
                  <a:alpha val="94900"/>
                </a:srgbClr>
              </a:solidFill>
              <a:latin typeface="Hallym Gothi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5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7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563600" y="2095500"/>
            <a:ext cx="4267199" cy="7010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639799" y="3196590"/>
            <a:ext cx="4191000" cy="38976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오류 방지를 위해서 # ServerName www.example.com:80 으로 주석 처리가 돼 있는데 주석 처리를 풀고 ServerName localhost 로 바꾸는게 좋</a:t>
            </a:r>
            <a:r>
              <a:rPr lang="ko-KR" altLang="en-US" sz="2500"/>
              <a:t>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ko-KR" altLang="en-US" sz="2500"/>
              <a:t> Listen을 80으로 놔두면 http 포트라서 그냥 localhost로 접근이 가능하다</a:t>
            </a:r>
            <a:r>
              <a:rPr lang="en-US" altLang="ko-KR" sz="2500"/>
              <a:t>.</a:t>
            </a:r>
            <a:endParaRPr lang="en-US" altLang="ko-KR" sz="2500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04800" y="2083574"/>
            <a:ext cx="6934199" cy="694612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09602" y="2095500"/>
            <a:ext cx="6277798" cy="7010400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28600" y="6362700"/>
            <a:ext cx="2057400" cy="5334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7162800" y="5753100"/>
            <a:ext cx="1752600" cy="685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6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8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54000" y="2324099"/>
            <a:ext cx="4267199" cy="7010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030201" y="4526756"/>
            <a:ext cx="4191000" cy="13292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700"/>
              <a:t>관리자 권한으로 </a:t>
            </a:r>
            <a:r>
              <a:rPr lang="en-US" altLang="ko-KR" sz="2700"/>
              <a:t>cmd</a:t>
            </a:r>
            <a:r>
              <a:rPr lang="ko-KR" altLang="en-US" sz="2700"/>
              <a:t> 실행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"cd C:\Apache24\bin"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"httpd.exe -k install"</a:t>
            </a:r>
            <a:r>
              <a:rPr lang="ko-KR" altLang="en-US" sz="2700"/>
              <a:t> 입력</a:t>
            </a:r>
            <a:endParaRPr lang="ko-KR" altLang="en-US" sz="2700"/>
          </a:p>
        </p:txBody>
      </p:sp>
      <p:sp>
        <p:nvSpPr>
          <p:cNvPr id="39" name=""/>
          <p:cNvSpPr/>
          <p:nvPr/>
        </p:nvSpPr>
        <p:spPr>
          <a:xfrm>
            <a:off x="7086600" y="6438900"/>
            <a:ext cx="2286000" cy="685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2247899"/>
            <a:ext cx="11658600" cy="7315200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1143000" y="3924300"/>
            <a:ext cx="3962400" cy="1066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7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9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54000" y="2324099"/>
            <a:ext cx="4267199" cy="7010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030200" y="4717256"/>
            <a:ext cx="4191000" cy="852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c:\Apache24\bin 폴더로 가서 ApacheMonitor.exe 를 실행</a:t>
            </a:r>
            <a:endParaRPr lang="ko-KR" altLang="en-US" sz="2500"/>
          </a:p>
        </p:txBody>
      </p:sp>
      <p:sp>
        <p:nvSpPr>
          <p:cNvPr id="39" name=""/>
          <p:cNvSpPr/>
          <p:nvPr/>
        </p:nvSpPr>
        <p:spPr>
          <a:xfrm>
            <a:off x="7086600" y="6438900"/>
            <a:ext cx="2286000" cy="685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52600" y="2249333"/>
            <a:ext cx="10316652" cy="685656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3962400" y="5524500"/>
            <a:ext cx="7696200" cy="3810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8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10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54000" y="2324099"/>
            <a:ext cx="4267199" cy="7010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030201" y="4907399"/>
            <a:ext cx="4191000" cy="4722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Monitor </a:t>
            </a:r>
            <a:r>
              <a:rPr lang="ko-KR" altLang="en-US" sz="2500"/>
              <a:t>실행 후 </a:t>
            </a:r>
            <a:r>
              <a:rPr lang="en-US" altLang="ko-KR" sz="2500"/>
              <a:t>Start</a:t>
            </a:r>
            <a:r>
              <a:rPr lang="ko-KR" altLang="en-US" sz="2500"/>
              <a:t> 클릭</a:t>
            </a:r>
            <a:endParaRPr lang="ko-KR" altLang="en-US" sz="2500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66800" y="3467099"/>
            <a:ext cx="5976258" cy="114300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66800" y="5143500"/>
            <a:ext cx="5981971" cy="1993990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1752600" y="3467099"/>
            <a:ext cx="1143000" cy="11430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2133600" y="5448300"/>
            <a:ext cx="3886200" cy="5334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162800" y="3009900"/>
            <a:ext cx="5315691" cy="4724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9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11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54000" y="2324099"/>
            <a:ext cx="4267199" cy="7010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030201" y="4717018"/>
            <a:ext cx="4191000" cy="1558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http://localhost/ 또는 http://localhost/ 으로 접속하면 "It works!" 가 화면에 출력되며 서버가 작동</a:t>
            </a:r>
            <a:endParaRPr lang="ko-KR" altLang="en-US" sz="2400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3400" y="2733382"/>
            <a:ext cx="12320586" cy="6220118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3048000" y="2857500"/>
            <a:ext cx="2438400" cy="1066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우분투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12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3000" y="2324100"/>
            <a:ext cx="9448800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2057398" y="3390900"/>
            <a:ext cx="7848601" cy="465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우분투 아파치 설치 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sudo apt update  ( apt 패키지 업데이트 )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sudo apt install apache2 ( apache 설치 )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sudo systemctl enable apache2 ( 서버를 백그라운드로 돌아가게 서비스 등록  )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sudo systemctl start apache2 ( apache 서버 실행 )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r>
              <a:rPr lang="en-US" altLang="ko-KR" sz="2500"/>
              <a:t>서버 로그 위치 ( ※ 접근 할 때, sudo로 접근 해야 함)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접근 로그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/var/log/apache2/access.log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에러 로그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/var/log/apache2/error.lo</a:t>
            </a:r>
            <a:endParaRPr lang="en-US" altLang="ko-KR" sz="25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20400" y="2324100"/>
            <a:ext cx="6934200" cy="6903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 rot="5400000">
            <a:off x="-838200" y="1955800"/>
            <a:ext cx="27813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1400" b="0" i="0" u="none" strike="noStrike">
                <a:solidFill>
                  <a:srgbClr val="ffffff">
                    <a:alpha val="94900"/>
                  </a:srgbClr>
                </a:solidFill>
                <a:latin typeface="Hallym Gothic Regular"/>
              </a:rPr>
              <a:t>SIMPLE REPORT</a:t>
            </a:r>
            <a:endParaRPr lang="en-US" sz="1400" b="0" i="0" u="none" strike="noStrike">
              <a:solidFill>
                <a:srgbClr val="ffffff">
                  <a:alpha val="94900"/>
                </a:srgbClr>
              </a:solidFill>
              <a:latin typeface="Hallym Gothic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413500" y="1498600"/>
            <a:ext cx="54483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목차</a:t>
            </a:r>
            <a:r>
              <a:rPr lang="en-US" sz="6600" b="0" i="0" u="none" strike="noStrike" spc="-300">
                <a:solidFill>
                  <a:srgbClr val="333333"/>
                </a:solidFill>
                <a:latin typeface="Hallym Gothic Bold"/>
              </a:rPr>
              <a:t> </a:t>
            </a:r>
            <a:endParaRPr lang="ko-KR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CONTENTS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5400000">
            <a:off x="16814800" y="8394700"/>
            <a:ext cx="19304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400" b="0" i="0" u="none" strike="noStrike">
                <a:solidFill>
                  <a:srgbClr val="ffffff"/>
                </a:solidFill>
                <a:latin typeface="Hallym Gothic Regular"/>
              </a:rPr>
              <a:t>CONTENTS PAGE</a:t>
            </a:r>
            <a:endParaRPr lang="en-US" sz="14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8900000">
            <a:off x="1168400" y="4191000"/>
            <a:ext cx="546100" cy="546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8400" y="4203700"/>
            <a:ext cx="508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1</a:t>
            </a:r>
            <a:endParaRPr lang="en-US" sz="2700" b="0" i="0" u="none" strike="noStrike" spc="-100">
              <a:solidFill>
                <a:srgbClr val="333333"/>
              </a:solidFill>
              <a:latin typeface="Hallym Gothic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81200" y="4165600"/>
            <a:ext cx="42418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000" b="0" i="0" u="none" strike="noStrike" spc="-100">
                <a:solidFill>
                  <a:srgbClr val="333333"/>
                </a:solidFill>
                <a:ea typeface="Hallym Gothic Medium"/>
              </a:rPr>
              <a:t>Apache </a:t>
            </a:r>
            <a:r>
              <a:rPr lang="ko-KR" altLang="en-US" sz="3000" b="0" i="0" u="none" strike="noStrike" spc="-100">
                <a:solidFill>
                  <a:srgbClr val="333333"/>
                </a:solidFill>
                <a:ea typeface="Hallym Gothic Medium"/>
              </a:rPr>
              <a:t>윈도우</a:t>
            </a:r>
            <a:r>
              <a:rPr lang="en-US" altLang="ko-KR" sz="3000" b="0" i="0" u="none" strike="noStrike" spc="-100">
                <a:solidFill>
                  <a:srgbClr val="333333"/>
                </a:solidFill>
                <a:ea typeface="Hallym Gothic Medium"/>
              </a:rPr>
              <a:t>,</a:t>
            </a:r>
            <a:r>
              <a:rPr lang="ko-KR" altLang="en-US" sz="3000" b="0" i="0" u="none" strike="noStrike" spc="-100">
                <a:solidFill>
                  <a:srgbClr val="333333"/>
                </a:solidFill>
                <a:ea typeface="Hallym Gothic Medium"/>
              </a:rPr>
              <a:t> 리눅스 설치 </a:t>
            </a:r>
            <a:endParaRPr lang="ko-KR" altLang="en-US" sz="30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8900000">
            <a:off x="2019300" y="6832600"/>
            <a:ext cx="546100" cy="546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019300" y="6858000"/>
            <a:ext cx="508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4</a:t>
            </a:r>
            <a:endParaRPr lang="en-US" sz="2700" b="0" i="0" u="none" strike="noStrike" spc="-100">
              <a:solidFill>
                <a:srgbClr val="333333"/>
              </a:solidFill>
              <a:latin typeface="Hallym Gothic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95600" y="6807200"/>
            <a:ext cx="42418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목차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쓰는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곳</a:t>
            </a:r>
            <a:endParaRPr lang="ko-KR" sz="30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8900000">
            <a:off x="7467600" y="4191000"/>
            <a:ext cx="546100" cy="546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480300" y="4203700"/>
            <a:ext cx="508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2</a:t>
            </a:r>
            <a:endParaRPr lang="en-US" sz="2700" b="0" i="0" u="none" strike="noStrike" spc="-100">
              <a:solidFill>
                <a:srgbClr val="333333"/>
              </a:solidFill>
              <a:latin typeface="Hallym Gothic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343900" y="4165600"/>
            <a:ext cx="42418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000" b="0" i="0" u="none" strike="noStrike" spc="-100">
                <a:solidFill>
                  <a:srgbClr val="333333"/>
                </a:solidFill>
                <a:ea typeface="Hallym Gothic Medium"/>
              </a:rPr>
              <a:t>라라벨 설치</a:t>
            </a:r>
            <a:endParaRPr lang="ko-KR" altLang="en-US" sz="30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8900000">
            <a:off x="6667500" y="6832600"/>
            <a:ext cx="546100" cy="546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667500" y="6858000"/>
            <a:ext cx="508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5</a:t>
            </a:r>
            <a:endParaRPr lang="en-US" sz="2700" b="0" i="0" u="none" strike="noStrike" spc="-100">
              <a:solidFill>
                <a:srgbClr val="333333"/>
              </a:solidFill>
              <a:latin typeface="Hallym Gothic Regular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543800" y="6807200"/>
            <a:ext cx="42418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목차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쓰는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곳</a:t>
            </a:r>
            <a:endParaRPr lang="ko-KR" sz="30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8900000">
            <a:off x="12166600" y="4191000"/>
            <a:ext cx="546100" cy="5461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166600" y="4203700"/>
            <a:ext cx="508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3</a:t>
            </a:r>
            <a:endParaRPr lang="en-US" sz="2700" b="0" i="0" u="none" strike="noStrike" spc="-100">
              <a:solidFill>
                <a:srgbClr val="333333"/>
              </a:solidFill>
              <a:latin typeface="Hallym Gothic Regula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042900" y="4165600"/>
            <a:ext cx="42418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목차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쓰는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곳</a:t>
            </a:r>
            <a:endParaRPr lang="ko-KR" sz="30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8900000">
            <a:off x="11353800" y="6832600"/>
            <a:ext cx="546100" cy="5461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1353800" y="6858000"/>
            <a:ext cx="508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6</a:t>
            </a:r>
            <a:endParaRPr lang="en-US" sz="2700" b="0" i="0" u="none" strike="noStrike" spc="-100">
              <a:solidFill>
                <a:srgbClr val="333333"/>
              </a:solidFill>
              <a:latin typeface="Hallym Gothic Regular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230100" y="6807200"/>
            <a:ext cx="42418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목차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쓰는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곳</a:t>
            </a:r>
            <a:endParaRPr lang="ko-KR" sz="30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40150" y="4559300"/>
            <a:ext cx="108077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1.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,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리눅스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1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6402" y="2171700"/>
            <a:ext cx="4267199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6106" y="2199209"/>
            <a:ext cx="12261694" cy="6906691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3258799" y="4339590"/>
            <a:ext cx="403860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Apache Lounge</a:t>
            </a:r>
            <a:r>
              <a:rPr lang="ko-KR" altLang="en-US" sz="2500"/>
              <a:t>를 검색하여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홈페이지에 접속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Download </a:t>
            </a:r>
            <a:r>
              <a:rPr lang="ko-KR" altLang="en-US" sz="2500"/>
              <a:t>클릭</a:t>
            </a:r>
            <a:endParaRPr lang="ko-KR" altLang="en-US" sz="2500"/>
          </a:p>
        </p:txBody>
      </p:sp>
      <p:sp>
        <p:nvSpPr>
          <p:cNvPr id="33" name=""/>
          <p:cNvSpPr/>
          <p:nvPr/>
        </p:nvSpPr>
        <p:spPr>
          <a:xfrm>
            <a:off x="609600" y="3619500"/>
            <a:ext cx="1143000" cy="3048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2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2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6402" y="2171700"/>
            <a:ext cx="4267199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182600" y="4720590"/>
            <a:ext cx="4038600" cy="12306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사용자의 컴퓨터에 맞는 버전의 </a:t>
            </a:r>
            <a:r>
              <a:rPr lang="en-US" altLang="ko-KR" sz="2500"/>
              <a:t>Apache</a:t>
            </a:r>
            <a:r>
              <a:rPr lang="ko-KR" altLang="en-US" sz="2500"/>
              <a:t>를 다운로드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후 압축을 해제한다</a:t>
            </a:r>
            <a:r>
              <a:rPr lang="en-US" altLang="ko-KR" sz="2500"/>
              <a:t>.</a:t>
            </a:r>
            <a:endParaRPr lang="en-US" altLang="ko-KR" sz="25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1000" y="2076022"/>
            <a:ext cx="12573000" cy="7029878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1752600" y="5829300"/>
            <a:ext cx="4495800" cy="1600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7000"/>
          </a:blip>
          <a:stretch>
            <a:fillRect/>
          </a:stretch>
        </p:blipFill>
        <p:spPr>
          <a:xfrm rot="16200000">
            <a:off x="8509000" y="-965200"/>
            <a:ext cx="10121900" cy="1238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7000"/>
          </a:blip>
          <a:stretch>
            <a:fillRect/>
          </a:stretch>
        </p:blipFill>
        <p:spPr>
          <a:xfrm rot="5400000">
            <a:off x="-419100" y="-965200"/>
            <a:ext cx="10121900" cy="1240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25" name="Picture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0600" y="4978400"/>
            <a:ext cx="7086600" cy="4889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836900" y="495300"/>
            <a:ext cx="1841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COMPARISON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8540000">
            <a:off x="8928100" y="990600"/>
            <a:ext cx="431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94700" y="7099300"/>
            <a:ext cx="1498600" cy="495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870700" y="495300"/>
            <a:ext cx="4546600" cy="2184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400">
                <a:solidFill>
                  <a:srgbClr val="333333"/>
                </a:solidFill>
                <a:ea typeface="Hallym Gothic Bold"/>
              </a:rPr>
              <a:t>Apache</a:t>
            </a:r>
            <a:endParaRPr lang="en-US" altLang="ko-KR" sz="6600" b="0" i="0" u="none" strike="noStrike" spc="-400">
              <a:solidFill>
                <a:srgbClr val="333333"/>
              </a:solidFill>
              <a:ea typeface="Hallym Goth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899" y="6896100"/>
            <a:ext cx="5549900" cy="23368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333333"/>
                </a:solidFill>
                <a:ea typeface="Pretendard Light"/>
              </a:rPr>
              <a:t>형태: 컴파일되어 실행 가능한 바이너리 파일.</a:t>
            </a:r>
            <a:endParaRPr lang="ko-KR" sz="25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endParaRPr lang="ko-KR" sz="25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333333"/>
                </a:solidFill>
                <a:ea typeface="Pretendard Light"/>
              </a:rPr>
              <a:t>역할: 웹 서버의 핵심 실행 파일로, 클라이언트 요청을 처리하고, 설정에 따라 동작합니다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.</a:t>
            </a:r>
            <a:endParaRPr lang="ko-KR" sz="2000" b="0" i="0" u="none" strike="noStrike">
              <a:solidFill>
                <a:srgbClr val="333333"/>
              </a:solidFill>
              <a:ea typeface="Pretendard Light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8900000">
            <a:off x="3467100" y="3200400"/>
            <a:ext cx="1803400" cy="1803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352800" y="3543300"/>
            <a:ext cx="2095500" cy="115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altLang="ko-KR" sz="4300" b="0" i="0" u="none" strike="noStrike" spc="-200">
                <a:solidFill>
                  <a:srgbClr val="ffffff"/>
                </a:solidFill>
                <a:latin typeface="Hallym Gothic Medium"/>
              </a:rPr>
              <a:t>Binary</a:t>
            </a:r>
            <a:endParaRPr lang="en-US" altLang="ko-KR" sz="4300" b="0" i="0" u="none" strike="noStrike" spc="-200">
              <a:solidFill>
                <a:srgbClr val="ffffff"/>
              </a:solidFill>
              <a:latin typeface="Hallym Gothic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1600" y="5295900"/>
            <a:ext cx="6553200" cy="1460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700" b="0" i="0" u="none" strike="noStrike" spc="-100">
                <a:solidFill>
                  <a:srgbClr val="333333"/>
                </a:solidFill>
                <a:ea typeface="Hallym Gothic Medium"/>
              </a:rPr>
              <a:t>정의: Apache 웹 서버 프로그램 자체를 의미 </a:t>
            </a:r>
            <a:endParaRPr lang="ko-KR" sz="2700" b="0" i="0" u="none" strike="noStrike" spc="-100">
              <a:solidFill>
                <a:srgbClr val="333333"/>
              </a:solidFill>
              <a:ea typeface="Hallym Gothic Medium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sz="2700" b="0" i="0" u="none" strike="noStrike" spc="-100">
                <a:solidFill>
                  <a:srgbClr val="333333"/>
                </a:solidFill>
                <a:ea typeface="Hallym Gothic Medium"/>
              </a:rPr>
              <a:t>예: httpd, apache2 실행 파일</a:t>
            </a:r>
            <a:endParaRPr lang="ko-KR" sz="27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210800" y="4902200"/>
            <a:ext cx="7086600" cy="4965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972800" y="6896100"/>
            <a:ext cx="5549900" cy="23368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333333"/>
                </a:solidFill>
                <a:ea typeface="Pretendard Light"/>
              </a:rPr>
              <a:t>형태: .so 형식의 공유 라이브러리 (Shared Object)</a:t>
            </a:r>
            <a:endParaRPr lang="ko-KR" sz="25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endParaRPr lang="ko-KR" sz="25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333333"/>
                </a:solidFill>
                <a:ea typeface="Pretendard Light"/>
              </a:rPr>
              <a:t>역할: Apache Binary가 로딩하여 기능을 확장함. 필요 시 httpd.conf나 mods-enabled/ 디렉터리 등을 통해 활성화.</a:t>
            </a:r>
            <a:endParaRPr lang="ko-KR" sz="2500" b="0" i="0" u="none" strike="noStrike">
              <a:solidFill>
                <a:srgbClr val="333333"/>
              </a:solidFill>
              <a:ea typeface="Pretendard Light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8900000">
            <a:off x="12827000" y="3200400"/>
            <a:ext cx="1803400" cy="18034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2649200" y="3530600"/>
            <a:ext cx="2120900" cy="115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altLang="ko-KR" sz="4300" b="0" i="0" u="none" strike="noStrike" spc="-100">
                <a:solidFill>
                  <a:srgbClr val="ffffff"/>
                </a:solidFill>
                <a:ea typeface="Hallym Gothic Regular"/>
              </a:rPr>
              <a:t>Module</a:t>
            </a:r>
            <a:endParaRPr lang="en-US" altLang="ko-KR" sz="4300" b="0" i="0" u="none" strike="noStrike" spc="-100">
              <a:solidFill>
                <a:srgbClr val="ffffff"/>
              </a:solidFill>
              <a:ea typeface="Hallym Gothic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15600" y="5435600"/>
            <a:ext cx="6553200" cy="1079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700" b="0" i="0" u="none" strike="noStrike" spc="-100">
                <a:solidFill>
                  <a:srgbClr val="333333"/>
                </a:solidFill>
                <a:ea typeface="Hallym Gothic Medium"/>
              </a:rPr>
              <a:t>정의: Apache 서버에 기능을 추가하는 플러그인 형태의 확장 컴포넌트.</a:t>
            </a:r>
            <a:endParaRPr lang="ko-KR" sz="2700" b="0" i="0" u="none" strike="noStrike" spc="-100">
              <a:solidFill>
                <a:srgbClr val="333333"/>
              </a:solidFill>
              <a:ea typeface="Hallym Gothic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954500" y="95885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3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sp>
        <p:nvSpPr>
          <p:cNvPr id="22" name=""/>
          <p:cNvSpPr/>
          <p:nvPr/>
        </p:nvSpPr>
        <p:spPr>
          <a:xfrm>
            <a:off x="6419850" y="2476500"/>
            <a:ext cx="5448300" cy="11430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636064" y="2849880"/>
            <a:ext cx="5015871" cy="5410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000"/>
              <a:t>우리가 사용하는 것은 </a:t>
            </a:r>
            <a:r>
              <a:rPr lang="en-US" altLang="ko-KR" sz="3000"/>
              <a:t>Binary!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3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4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4715" y="2171700"/>
            <a:ext cx="7773484" cy="670560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43400" y="2171700"/>
            <a:ext cx="8806400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폴더 설명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5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6402" y="2171700"/>
            <a:ext cx="4267199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6600" y="2171699"/>
            <a:ext cx="12278800" cy="69342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106400" y="2697480"/>
            <a:ext cx="4191000" cy="5425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bin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아파치 실행관련 파일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conf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아파치 설정 관련 파일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3. htdocs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정적인 파일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4.</a:t>
            </a:r>
            <a:r>
              <a:rPr lang="ko-KR" altLang="en-US" sz="2500"/>
              <a:t> </a:t>
            </a:r>
            <a:r>
              <a:rPr lang="en-US" altLang="ko-KR" sz="2500"/>
              <a:t>logs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아파치 관련 로그 파일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5.</a:t>
            </a:r>
            <a:r>
              <a:rPr lang="ko-KR" altLang="en-US" sz="2500"/>
              <a:t> </a:t>
            </a:r>
            <a:r>
              <a:rPr lang="en-US" altLang="ko-KR" sz="2500"/>
              <a:t>moduls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모듈 관련 파일</a:t>
            </a:r>
            <a:endParaRPr lang="ko-KR" altLang="en-US" sz="2500"/>
          </a:p>
        </p:txBody>
      </p:sp>
      <p:sp>
        <p:nvSpPr>
          <p:cNvPr id="31" name=""/>
          <p:cNvSpPr/>
          <p:nvPr/>
        </p:nvSpPr>
        <p:spPr>
          <a:xfrm>
            <a:off x="2971800" y="4914900"/>
            <a:ext cx="2743200" cy="25146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Apache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윈도우 설치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4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6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106402" y="2095500"/>
            <a:ext cx="4267199" cy="7010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0" y="2132829"/>
            <a:ext cx="13030200" cy="6896871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8" name=""/>
          <p:cNvSpPr txBox="1"/>
          <p:nvPr/>
        </p:nvSpPr>
        <p:spPr>
          <a:xfrm>
            <a:off x="13106400" y="3764756"/>
            <a:ext cx="4191000" cy="2757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Apache24/conf</a:t>
            </a:r>
            <a:r>
              <a:rPr lang="ko-KR" altLang="en-US" sz="2500"/>
              <a:t>로 이동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http.conf</a:t>
            </a:r>
            <a:r>
              <a:rPr lang="ko-KR" altLang="en-US" sz="2500"/>
              <a:t> 실행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3.</a:t>
            </a:r>
            <a:r>
              <a:rPr lang="ko-KR" altLang="en-US" sz="2500"/>
              <a:t> </a:t>
            </a:r>
            <a:r>
              <a:rPr lang="en-US" altLang="ko-KR" sz="2500"/>
              <a:t>Defing SRVROOT</a:t>
            </a:r>
            <a:r>
              <a:rPr lang="ko-KR" altLang="en-US" sz="2500"/>
              <a:t>를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“c:/Apache24”</a:t>
            </a:r>
            <a:r>
              <a:rPr lang="ko-KR" altLang="en-US" sz="2500"/>
              <a:t>로 설정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*</a:t>
            </a:r>
            <a:r>
              <a:rPr lang="ko-KR" altLang="en-US" sz="2500"/>
              <a:t> </a:t>
            </a:r>
            <a:r>
              <a:rPr lang="en-US" altLang="ko-KR" sz="2500"/>
              <a:t>“Ctrl + F”</a:t>
            </a:r>
            <a:r>
              <a:rPr lang="ko-KR" altLang="en-US" sz="2500"/>
              <a:t>로 검색 가능</a:t>
            </a:r>
            <a:endParaRPr lang="ko-KR" altLang="en-US" sz="2500"/>
          </a:p>
        </p:txBody>
      </p:sp>
      <p:sp>
        <p:nvSpPr>
          <p:cNvPr id="31" name=""/>
          <p:cNvSpPr/>
          <p:nvPr/>
        </p:nvSpPr>
        <p:spPr>
          <a:xfrm>
            <a:off x="1676401" y="5676900"/>
            <a:ext cx="5410199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7391400" y="4152900"/>
            <a:ext cx="2133600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13106400" y="5981700"/>
            <a:ext cx="3429000" cy="6096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347</ep:Words>
  <ep:PresentationFormat>On-screen Show (4:3)</ep:PresentationFormat>
  <ep:Paragraphs>111</ep:Paragraphs>
  <ep:Slides>15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Admin</cp:lastModifiedBy>
  <dcterms:modified xsi:type="dcterms:W3CDTF">2025-05-10T16:10:16.092</dcterms:modified>
  <cp:revision>34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