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01" r:id="rId5"/>
    <p:sldId id="259" r:id="rId6"/>
    <p:sldId id="265" r:id="rId7"/>
    <p:sldId id="266" r:id="rId8"/>
    <p:sldId id="267" r:id="rId9"/>
    <p:sldId id="268" r:id="rId10"/>
    <p:sldId id="269" r:id="rId11"/>
    <p:sldId id="300" r:id="rId12"/>
    <p:sldId id="302" r:id="rId13"/>
    <p:sldId id="277" r:id="rId14"/>
    <p:sldId id="278" r:id="rId15"/>
    <p:sldId id="280" r:id="rId16"/>
    <p:sldId id="288" r:id="rId17"/>
    <p:sldId id="289" r:id="rId18"/>
    <p:sldId id="290" r:id="rId19"/>
    <p:sldId id="295" r:id="rId20"/>
    <p:sldId id="296" r:id="rId21"/>
    <p:sldId id="297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A5129-91B2-5814-A9B5-21E198B91C95}" v="327" dt="2024-09-13T18:41:26.817"/>
    <p1510:client id="{CEE78159-CFD3-99DB-07A4-CFFF8A9E67CC}" v="156" dt="2024-09-14T18:09:09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164" y="162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B73A-AD1C-46F8-8E9D-607293466F82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FCDD-D729-4471-8D61-86ABB555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3383" y="1391983"/>
            <a:ext cx="2054611" cy="2057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2303995" y="0"/>
                </a:moveTo>
                <a:lnTo>
                  <a:pt x="0" y="0"/>
                </a:lnTo>
                <a:lnTo>
                  <a:pt x="0" y="366928"/>
                </a:lnTo>
                <a:lnTo>
                  <a:pt x="2303995" y="36692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223" y="129636"/>
            <a:ext cx="3627653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1282611"/>
            <a:ext cx="334581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6621" y="3351784"/>
            <a:ext cx="4584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yman.alserafi@guc.edu.e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GUC-DM/W2024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xinyminutes.com/docs/pyth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verapi.com/py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to76.github.io/python-cheatsheet/" TargetMode="External"/><Relationship Id="rId5" Type="http://schemas.openxmlformats.org/officeDocument/2006/relationships/hyperlink" Target="https://ehmatthes.github.io/pcc_2e/cheat_sheets/cheat_sheet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jakevdp/PythonDataScienceHandb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tameem.alghazaly@guc.edu.e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nada.mohyudeen@guc.edu.eg" TargetMode="External"/><Relationship Id="rId5" Type="http://schemas.openxmlformats.org/officeDocument/2006/relationships/hyperlink" Target="mailto:Sarah.samir@guc.edu.e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-17588"/>
            <a:ext cx="16764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/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endParaRPr lang="en-US" sz="600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</a:t>
            </a:r>
            <a:endParaRPr lang="en-US" sz="600" spc="-5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/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81" y="760971"/>
            <a:ext cx="3989704" cy="670560"/>
          </a:xfrm>
          <a:custGeom>
            <a:avLst/>
            <a:gdLst/>
            <a:ahLst/>
            <a:cxnLst/>
            <a:rect l="l" t="t" r="r" b="b"/>
            <a:pathLst>
              <a:path w="3989704" h="67056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9125"/>
                </a:lnTo>
                <a:lnTo>
                  <a:pt x="4013" y="638860"/>
                </a:lnTo>
                <a:lnTo>
                  <a:pt x="14922" y="655015"/>
                </a:lnTo>
                <a:lnTo>
                  <a:pt x="31076" y="665924"/>
                </a:lnTo>
                <a:lnTo>
                  <a:pt x="50812" y="669937"/>
                </a:lnTo>
                <a:lnTo>
                  <a:pt x="3938854" y="669937"/>
                </a:lnTo>
                <a:lnTo>
                  <a:pt x="3958577" y="665924"/>
                </a:lnTo>
                <a:lnTo>
                  <a:pt x="3974731" y="655015"/>
                </a:lnTo>
                <a:lnTo>
                  <a:pt x="3985653" y="638860"/>
                </a:lnTo>
                <a:lnTo>
                  <a:pt x="3989654" y="619125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8C2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017" y="818856"/>
            <a:ext cx="18942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[CSEN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911]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1400" dirty="0">
              <a:latin typeface="Trebuchet MS"/>
              <a:cs typeface="Trebuchet MS"/>
            </a:endParaRPr>
          </a:p>
          <a:p>
            <a:pPr marR="51435" algn="ctr">
              <a:lnSpc>
                <a:spcPct val="100000"/>
              </a:lnSpc>
              <a:spcBef>
                <a:spcPts val="325"/>
              </a:spcBef>
            </a:pP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612" y="1535079"/>
            <a:ext cx="2888615" cy="1406154"/>
          </a:xfrm>
          <a:prstGeom prst="rect">
            <a:avLst/>
          </a:prstGeom>
        </p:spPr>
        <p:txBody>
          <a:bodyPr vert="horz" wrap="square" lIns="0" tIns="92075" rIns="0" bIns="0" rtlCol="0" anchor="t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725"/>
              </a:spcBef>
            </a:pPr>
            <a:r>
              <a:rPr sz="1100" spc="-85" dirty="0">
                <a:latin typeface="Microsoft Sans Serif"/>
                <a:cs typeface="Microsoft Sans Serif"/>
              </a:rPr>
              <a:t>Course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Instructor: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lang="en-US" sz="1100" spc="170" dirty="0" err="1">
                <a:latin typeface="Microsoft Sans Serif"/>
                <a:cs typeface="Kufi Extended Outline" panose="04010401010101010101" pitchFamily="82" charset="-78"/>
              </a:rPr>
              <a:t>Dr.</a:t>
            </a:r>
            <a:r>
              <a:rPr sz="1100" spc="-50" dirty="0" err="1">
                <a:latin typeface="Microsoft Sans Serif"/>
                <a:cs typeface="Kufi Extended Outline" panose="04010401010101010101" pitchFamily="82" charset="-78"/>
              </a:rPr>
              <a:t>Ayman</a:t>
            </a:r>
            <a:r>
              <a:rPr sz="1100" spc="60" dirty="0">
                <a:latin typeface="Microsoft Sans Serif"/>
                <a:cs typeface="Kufi Extended Outline" panose="04010401010101010101" pitchFamily="82" charset="-78"/>
              </a:rPr>
              <a:t> </a:t>
            </a:r>
            <a:r>
              <a:rPr sz="1100" spc="-40" dirty="0" err="1">
                <a:latin typeface="Microsoft Sans Serif"/>
                <a:cs typeface="Kufi Extended Outline" panose="04010401010101010101" pitchFamily="82" charset="-78"/>
              </a:rPr>
              <a:t>Alserafi</a:t>
            </a:r>
            <a:endParaRPr sz="1100" dirty="0" err="1">
              <a:latin typeface="Microsoft Sans Serif"/>
              <a:cs typeface="Kufi Extended Outline" panose="04010401010101010101" pitchFamily="82" charset="-78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000" spc="20" dirty="0">
                <a:latin typeface="SimSun"/>
                <a:cs typeface="SimSun"/>
                <a:hlinkClick r:id="rId4"/>
              </a:rPr>
              <a:t>ayman.alserafi@guc.edu.eg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SimSun"/>
              <a:cs typeface="SimSun"/>
            </a:endParaRPr>
          </a:p>
          <a:p>
            <a:pPr marL="35560" algn="ctr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Faculty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Technology</a:t>
            </a:r>
            <a:endParaRPr sz="800" dirty="0">
              <a:latin typeface="Microsoft Sans Serif"/>
              <a:cs typeface="Microsoft Sans Serif"/>
            </a:endParaRPr>
          </a:p>
          <a:p>
            <a:pPr marL="12065" marR="5080" algn="ctr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Department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35" dirty="0">
                <a:latin typeface="Microsoft Sans Serif"/>
                <a:cs typeface="Microsoft Sans Serif"/>
              </a:rPr>
              <a:t>Business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Informatics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German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University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Cairo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2024</a:t>
            </a:r>
            <a:endParaRPr lang="en-US" sz="1100" spc="-7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" y="3347973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D730D11-54DC-2107-FBD3-3E49BDFB65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6DCA7D9-4A72-23FB-01CC-C58820F946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BE7D46-35B4-97C2-47D9-620628C56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043559"/>
            <a:ext cx="1595111" cy="181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27773"/>
            <a:ext cx="1619900" cy="11497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3C46362-C14E-01EB-648D-BCF2D3FFE92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A4DF63F0-2028-5E49-D178-C04CBE4F03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7EDE4A0F-8CC9-4429-143B-A450AEB6A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G</a:t>
            </a:r>
            <a:r>
              <a:rPr spc="-20" dirty="0"/>
              <a:t>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7" y="364347"/>
            <a:ext cx="17524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Uses of Data Mining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6495"/>
              </p:ext>
            </p:extLst>
          </p:nvPr>
        </p:nvGraphicFramePr>
        <p:xfrm>
          <a:off x="247650" y="1033294"/>
          <a:ext cx="4190999" cy="1824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2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Application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Technique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2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Inventory Planning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Forecasting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Music/Video/Shopping Recommendations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Recommender Systems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Automated Product Bundling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Association Rule Mining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5282179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1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Disease Prediction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Classification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3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Credit Card Fraud Detection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Anomaly Detection</a:t>
                      </a: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Customer Segmentation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Clustering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81484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A1B34EF-2256-40D8-9A48-F4EF6640CDC3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3081D173-7F4C-5A21-9858-133ACDF7EAE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FFE179D3-1FB1-0DC5-3BE3-9431B6BBA2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C445413-B684-E33E-1A27-92B53025D8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135689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15AD0-C2B0-4B51-919A-2D950DBE54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7029-1316-4529-8980-B1BBD89C4C7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lang="en-US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B0C6C-F627-4761-9077-944FA79A07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12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587B6-0C0A-42BC-BA3B-2FE2595DD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" y="587375"/>
            <a:ext cx="4278572" cy="22860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FCAB749-5741-4EBE-A7F3-3DC98E200276}"/>
              </a:ext>
            </a:extLst>
          </p:cNvPr>
          <p:cNvSpPr txBox="1"/>
          <p:nvPr/>
        </p:nvSpPr>
        <p:spPr>
          <a:xfrm>
            <a:off x="1257794" y="-12446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498F31D-6DBE-485E-A9B7-8A9B90BE83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84CA754A-0533-41D0-80F7-2B5034082FD6}"/>
              </a:ext>
            </a:extLst>
          </p:cNvPr>
          <p:cNvSpPr txBox="1"/>
          <p:nvPr/>
        </p:nvSpPr>
        <p:spPr>
          <a:xfrm>
            <a:off x="2533650" y="10896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3871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19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37549"/>
            <a:ext cx="157226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Graphical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(GUIs)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329829"/>
            <a:ext cx="1967864" cy="1925320"/>
            <a:chOff x="309193" y="1329829"/>
            <a:chExt cx="1967864" cy="19253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94" y="1329829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374083"/>
              <a:ext cx="1967864" cy="1880870"/>
            </a:xfrm>
            <a:custGeom>
              <a:avLst/>
              <a:gdLst/>
              <a:ahLst/>
              <a:cxnLst/>
              <a:rect l="l" t="t" r="r" b="b"/>
              <a:pathLst>
                <a:path w="1967864" h="1880870">
                  <a:moveTo>
                    <a:pt x="1967849" y="0"/>
                  </a:moveTo>
                  <a:lnTo>
                    <a:pt x="0" y="0"/>
                  </a:lnTo>
                  <a:lnTo>
                    <a:pt x="0" y="1830063"/>
                  </a:lnTo>
                  <a:lnTo>
                    <a:pt x="4008" y="1849787"/>
                  </a:lnTo>
                  <a:lnTo>
                    <a:pt x="14922" y="1865940"/>
                  </a:lnTo>
                  <a:lnTo>
                    <a:pt x="31075" y="1876855"/>
                  </a:lnTo>
                  <a:lnTo>
                    <a:pt x="50800" y="1880863"/>
                  </a:lnTo>
                  <a:lnTo>
                    <a:pt x="1917048" y="1880863"/>
                  </a:lnTo>
                  <a:lnTo>
                    <a:pt x="1936773" y="1876855"/>
                  </a:lnTo>
                  <a:lnTo>
                    <a:pt x="1952926" y="1865940"/>
                  </a:lnTo>
                  <a:lnTo>
                    <a:pt x="1963840" y="1849787"/>
                  </a:lnTo>
                  <a:lnTo>
                    <a:pt x="1967849" y="1830063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1894" y="1308301"/>
            <a:ext cx="1797050" cy="1887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KNIME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Orange</a:t>
            </a:r>
            <a:endParaRPr lang="en-US" sz="1100" spc="-65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Enterprise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Miner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SPSS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Modeller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Watson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Rapidminer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0970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937549"/>
            <a:ext cx="154432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Programmatic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(APIs)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329829"/>
            <a:ext cx="1967864" cy="1268095"/>
            <a:chOff x="2330982" y="1329829"/>
            <a:chExt cx="1967864" cy="12680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329829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374094"/>
              <a:ext cx="1967864" cy="1224280"/>
            </a:xfrm>
            <a:custGeom>
              <a:avLst/>
              <a:gdLst/>
              <a:ahLst/>
              <a:cxnLst/>
              <a:rect l="l" t="t" r="r" b="b"/>
              <a:pathLst>
                <a:path w="1967864" h="1224280">
                  <a:moveTo>
                    <a:pt x="1967849" y="0"/>
                  </a:moveTo>
                  <a:lnTo>
                    <a:pt x="0" y="0"/>
                  </a:lnTo>
                  <a:lnTo>
                    <a:pt x="0" y="1173017"/>
                  </a:lnTo>
                  <a:lnTo>
                    <a:pt x="4008" y="1192742"/>
                  </a:lnTo>
                  <a:lnTo>
                    <a:pt x="14922" y="1208895"/>
                  </a:lnTo>
                  <a:lnTo>
                    <a:pt x="31075" y="1219809"/>
                  </a:lnTo>
                  <a:lnTo>
                    <a:pt x="50800" y="1223818"/>
                  </a:lnTo>
                  <a:lnTo>
                    <a:pt x="1917048" y="1223818"/>
                  </a:lnTo>
                  <a:lnTo>
                    <a:pt x="1936773" y="1219809"/>
                  </a:lnTo>
                  <a:lnTo>
                    <a:pt x="1952926" y="1208895"/>
                  </a:lnTo>
                  <a:lnTo>
                    <a:pt x="1963840" y="1192742"/>
                  </a:lnTo>
                  <a:lnTo>
                    <a:pt x="1967849" y="1173017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43683" y="1324112"/>
            <a:ext cx="1797050" cy="119648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R</a:t>
            </a:r>
            <a:endParaRPr lang="en-US" sz="1100" spc="-3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(using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libraries)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36989DC9-9399-D50E-C9D2-884414446B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99F3B2BA-AF7E-26EC-804D-CD6BCC5F6B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2DBD8CC1-82CB-F016-5703-45CD57A081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7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327998"/>
            <a:ext cx="1451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GUI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KNIME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534706"/>
            <a:ext cx="1967864" cy="1134745"/>
            <a:chOff x="309193" y="1534706"/>
            <a:chExt cx="1967864" cy="11347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534706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578977"/>
              <a:ext cx="1967864" cy="1090295"/>
            </a:xfrm>
            <a:custGeom>
              <a:avLst/>
              <a:gdLst/>
              <a:ahLst/>
              <a:cxnLst/>
              <a:rect l="l" t="t" r="r" b="b"/>
              <a:pathLst>
                <a:path w="1967864" h="1090295">
                  <a:moveTo>
                    <a:pt x="1967849" y="0"/>
                  </a:moveTo>
                  <a:lnTo>
                    <a:pt x="0" y="0"/>
                  </a:lnTo>
                  <a:lnTo>
                    <a:pt x="0" y="1039496"/>
                  </a:lnTo>
                  <a:lnTo>
                    <a:pt x="4008" y="1059221"/>
                  </a:lnTo>
                  <a:lnTo>
                    <a:pt x="14922" y="1075373"/>
                  </a:lnTo>
                  <a:lnTo>
                    <a:pt x="31075" y="1086288"/>
                  </a:lnTo>
                  <a:lnTo>
                    <a:pt x="50800" y="1090296"/>
                  </a:lnTo>
                  <a:lnTo>
                    <a:pt x="1917048" y="1090296"/>
                  </a:lnTo>
                  <a:lnTo>
                    <a:pt x="1936773" y="1086288"/>
                  </a:lnTo>
                  <a:lnTo>
                    <a:pt x="1952926" y="1075373"/>
                  </a:lnTo>
                  <a:lnTo>
                    <a:pt x="1963840" y="1059221"/>
                  </a:lnTo>
                  <a:lnTo>
                    <a:pt x="1967849" y="1039496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1604294"/>
              <a:ext cx="1866156" cy="102055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330970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1327998"/>
            <a:ext cx="1422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534706"/>
            <a:ext cx="1967864" cy="1078230"/>
            <a:chOff x="2330982" y="1534706"/>
            <a:chExt cx="1967864" cy="10782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534706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578984"/>
              <a:ext cx="1967864" cy="1033780"/>
            </a:xfrm>
            <a:custGeom>
              <a:avLst/>
              <a:gdLst/>
              <a:ahLst/>
              <a:cxnLst/>
              <a:rect l="l" t="t" r="r" b="b"/>
              <a:pathLst>
                <a:path w="1967864" h="1033780">
                  <a:moveTo>
                    <a:pt x="1967849" y="0"/>
                  </a:moveTo>
                  <a:lnTo>
                    <a:pt x="0" y="0"/>
                  </a:lnTo>
                  <a:lnTo>
                    <a:pt x="0" y="982974"/>
                  </a:lnTo>
                  <a:lnTo>
                    <a:pt x="4008" y="1002699"/>
                  </a:lnTo>
                  <a:lnTo>
                    <a:pt x="14922" y="1018851"/>
                  </a:lnTo>
                  <a:lnTo>
                    <a:pt x="31075" y="1029766"/>
                  </a:lnTo>
                  <a:lnTo>
                    <a:pt x="50800" y="1033774"/>
                  </a:lnTo>
                  <a:lnTo>
                    <a:pt x="1917048" y="1033774"/>
                  </a:lnTo>
                  <a:lnTo>
                    <a:pt x="1936773" y="1029766"/>
                  </a:lnTo>
                  <a:lnTo>
                    <a:pt x="1952926" y="1018851"/>
                  </a:lnTo>
                  <a:lnTo>
                    <a:pt x="1963840" y="1002699"/>
                  </a:lnTo>
                  <a:lnTo>
                    <a:pt x="1967849" y="982974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783" y="1604290"/>
              <a:ext cx="1866233" cy="9640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CADDEF2-8C31-11CC-6DC4-CEC5E1D104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BF90A8D8-3F92-DB79-E167-80DB916EAD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8517BF94-D4C0-6892-D4DE-E6EB810AB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03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tutorials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56840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course,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w</a:t>
            </a:r>
            <a:r>
              <a:rPr sz="1100" spc="-15" dirty="0">
                <a:latin typeface="Microsoft Sans Serif"/>
                <a:cs typeface="Microsoft Sans Serif"/>
              </a:rPr>
              <a:t>e’ll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</a:t>
            </a:r>
            <a:r>
              <a:rPr sz="1100" spc="-130" dirty="0">
                <a:latin typeface="Microsoft Sans Serif"/>
                <a:cs typeface="Microsoft Sans Serif"/>
              </a:rPr>
              <a:t>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using.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Python!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913DCB-D379-EB2F-3FA0-10B58EFAC3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0A82B7F-BC5B-36FA-965F-5D84DB0221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1F9246D-A670-B0BE-9016-AC2A64545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042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Python?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94" y="815975"/>
            <a:ext cx="3934460" cy="22104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9065">
              <a:lnSpc>
                <a:spcPct val="100000"/>
              </a:lnSpc>
              <a:spcBef>
                <a:spcPts val="4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Highly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requested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job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qualifications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Familiar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25" dirty="0">
                <a:latin typeface="Microsoft Sans Serif"/>
                <a:cs typeface="Microsoft Sans Serif"/>
              </a:rPr>
              <a:t>from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CSEN102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Easy-to-learn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highly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readable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70" dirty="0">
                <a:latin typeface="Microsoft Sans Serif"/>
                <a:cs typeface="Microsoft Sans Serif"/>
              </a:rPr>
              <a:t>General-purpose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programming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9972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Rich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library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ecosystem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tasks;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community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3114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5" dirty="0">
                <a:latin typeface="Microsoft Sans Serif"/>
                <a:cs typeface="Microsoft Sans Serif"/>
              </a:rPr>
              <a:t>Also: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cutting-edge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ML/DL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mining,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sentiment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analysis;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analytics,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mining</a:t>
            </a:r>
            <a:endParaRPr lang="en-US" sz="1100" spc="-35" dirty="0">
              <a:latin typeface="Microsoft Sans Serif"/>
              <a:cs typeface="Microsoft Sans Serif"/>
            </a:endParaRPr>
          </a:p>
          <a:p>
            <a:pPr marL="163195" marR="231140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tabLst>
                <a:tab pos="302895" algn="l"/>
              </a:tabLst>
            </a:pPr>
            <a:endParaRPr sz="1100" dirty="0">
              <a:latin typeface="Microsoft Sans Serif"/>
              <a:cs typeface="Microsoft Sans Serif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said,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tool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just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means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end.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pipeline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much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important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tool!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47ED78A-0326-FE77-B91E-DECBC75E06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4ACDEEE6-D7F7-1EE9-D688-8FA6D61330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08F27AE-6B48-8301-9CDF-795B7FDB2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18" y="364347"/>
            <a:ext cx="4030979" cy="198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6B3B240-2CF5-C96A-2CFA-737D3B6E96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48FFA3C-88F4-92C4-AEB6-6C3F27FF69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4207B55F-DBCD-1380-C379-08C19B64E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9193" y="2494711"/>
            <a:ext cx="3989704" cy="770890"/>
            <a:chOff x="309193" y="2494711"/>
            <a:chExt cx="3989704" cy="770890"/>
          </a:xfrm>
        </p:grpSpPr>
        <p:sp>
          <p:nvSpPr>
            <p:cNvPr id="11" name="object 11"/>
            <p:cNvSpPr/>
            <p:nvPr/>
          </p:nvSpPr>
          <p:spPr>
            <a:xfrm>
              <a:off x="309193" y="2494711"/>
              <a:ext cx="3989704" cy="198755"/>
            </a:xfrm>
            <a:custGeom>
              <a:avLst/>
              <a:gdLst/>
              <a:ahLst/>
              <a:cxnLst/>
              <a:rect l="l" t="t" r="r" b="b"/>
              <a:pathLst>
                <a:path w="3989704" h="1987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3989652" y="1983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680423"/>
              <a:ext cx="3989651" cy="506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2724701"/>
              <a:ext cx="3989704" cy="541020"/>
            </a:xfrm>
            <a:custGeom>
              <a:avLst/>
              <a:gdLst/>
              <a:ahLst/>
              <a:cxnLst/>
              <a:rect l="l" t="t" r="r" b="b"/>
              <a:pathLst>
                <a:path w="3989704" h="541020">
                  <a:moveTo>
                    <a:pt x="3989652" y="0"/>
                  </a:moveTo>
                  <a:lnTo>
                    <a:pt x="0" y="0"/>
                  </a:lnTo>
                  <a:lnTo>
                    <a:pt x="0" y="490087"/>
                  </a:lnTo>
                  <a:lnTo>
                    <a:pt x="4008" y="509812"/>
                  </a:lnTo>
                  <a:lnTo>
                    <a:pt x="14922" y="525964"/>
                  </a:lnTo>
                  <a:lnTo>
                    <a:pt x="31075" y="536879"/>
                  </a:lnTo>
                  <a:lnTo>
                    <a:pt x="50800" y="540887"/>
                  </a:lnTo>
                  <a:lnTo>
                    <a:pt x="3938852" y="540887"/>
                  </a:lnTo>
                  <a:lnTo>
                    <a:pt x="3958576" y="536879"/>
                  </a:lnTo>
                  <a:lnTo>
                    <a:pt x="3974729" y="525964"/>
                  </a:lnTo>
                  <a:lnTo>
                    <a:pt x="3985644" y="509812"/>
                  </a:lnTo>
                  <a:lnTo>
                    <a:pt x="3989652" y="49008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18" y="364347"/>
            <a:ext cx="4030979" cy="286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lang="en-US" sz="11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 dirty="0">
              <a:latin typeface="Trebuchet MS"/>
              <a:cs typeface="Trebuchet MS"/>
            </a:endParaRPr>
          </a:p>
          <a:p>
            <a:pPr marL="162560" marR="1022985">
              <a:lnSpc>
                <a:spcPct val="102699"/>
              </a:lnSpc>
              <a:spcBef>
                <a:spcPts val="265"/>
              </a:spcBef>
            </a:pPr>
            <a:r>
              <a:rPr sz="1100" spc="20" dirty="0">
                <a:latin typeface="SimSun"/>
                <a:cs typeface="SimSun"/>
              </a:rPr>
              <a:t>planets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1100" spc="20" dirty="0">
                <a:latin typeface="SimSun"/>
                <a:cs typeface="SimSun"/>
              </a:rPr>
              <a:t>[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]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 </a:t>
            </a:r>
            <a:r>
              <a:rPr sz="1100" spc="20" dirty="0">
                <a:solidFill>
                  <a:srgbClr val="AA21FF"/>
                </a:solidFill>
                <a:latin typeface="SimSun"/>
                <a:cs typeface="SimSun"/>
              </a:rPr>
              <a:t>in</a:t>
            </a:r>
            <a:r>
              <a:rPr sz="1100" spc="15" dirty="0">
                <a:solidFill>
                  <a:srgbClr val="AA21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planets: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print</a:t>
            </a:r>
            <a:r>
              <a:rPr sz="1100" spc="20" dirty="0">
                <a:latin typeface="SimSun"/>
                <a:cs typeface="SimSun"/>
              </a:rPr>
              <a:t>(planet)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6F6C0A98-D494-7F19-BAC7-71835F3C49B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F1E3F440-6021-7986-452C-4202859B50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544AE83A-C3B2-4426-7432-FD57D9FA1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905809"/>
            <a:ext cx="107969" cy="107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382782"/>
            <a:ext cx="107969" cy="1079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432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Interacting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323901"/>
            <a:ext cx="3786504" cy="132087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89560" indent="-1416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2024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GitHub: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spcBef>
                <a:spcPts val="35"/>
              </a:spcBef>
            </a:pPr>
            <a:r>
              <a:rPr lang="en-US" sz="1100" dirty="0">
                <a:latin typeface="SimSun"/>
                <a:cs typeface="SimSun"/>
                <a:hlinkClick r:id="rId5"/>
              </a:rPr>
              <a:t>https://github.com/GUC-DM/W2024</a:t>
            </a:r>
            <a:endParaRPr lang="en-US" sz="1100" dirty="0">
              <a:latin typeface="SimSun"/>
              <a:ea typeface="SimSun"/>
              <a:cs typeface="SimSun"/>
              <a:hlinkClick r:id="rId5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endParaRPr lang="en-US" sz="1100" dirty="0">
              <a:latin typeface="SimSun"/>
              <a:ea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running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lab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material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by:</a:t>
            </a:r>
            <a:endParaRPr sz="1100" dirty="0">
              <a:latin typeface="Microsoft Sans Serif"/>
              <a:cs typeface="Microsoft Sans Serif"/>
            </a:endParaRPr>
          </a:p>
          <a:p>
            <a:pPr marL="192405">
              <a:lnSpc>
                <a:spcPts val="1200"/>
              </a:lnSpc>
              <a:spcBef>
                <a:spcPts val="175"/>
              </a:spcBef>
            </a:pPr>
            <a:r>
              <a:rPr sz="1000" spc="-50" dirty="0">
                <a:solidFill>
                  <a:srgbClr val="8C2054"/>
                </a:solidFill>
                <a:latin typeface="Microsoft Sans Serif"/>
                <a:cs typeface="Microsoft Sans Serif"/>
              </a:rPr>
              <a:t>Cloud</a:t>
            </a:r>
            <a:r>
              <a:rPr sz="10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Opening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them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Google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Colab;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or</a:t>
            </a:r>
            <a:endParaRPr sz="1000" dirty="0">
              <a:latin typeface="Microsoft Sans Serif"/>
              <a:cs typeface="Microsoft Sans Serif"/>
            </a:endParaRPr>
          </a:p>
          <a:p>
            <a:pPr marL="213995">
              <a:lnSpc>
                <a:spcPts val="1200"/>
              </a:lnSpc>
            </a:pPr>
            <a:r>
              <a:rPr sz="10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Local</a:t>
            </a:r>
            <a:r>
              <a:rPr sz="1000" spc="29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Install</a:t>
            </a:r>
            <a:r>
              <a:rPr lang="en-US" sz="1000" spc="-25" dirty="0">
                <a:latin typeface="Microsoft Sans Serif"/>
                <a:cs typeface="Microsoft Sans Serif"/>
              </a:rPr>
              <a:t>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Anaconda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running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jupyter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lab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locally</a:t>
            </a:r>
            <a:endParaRPr sz="1000" dirty="0"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150000"/>
              </a:lnSpc>
              <a:spcBef>
                <a:spcPts val="35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Instructions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links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provided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repository’s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readme</a:t>
            </a:r>
            <a:r>
              <a:rPr lang="en-US" sz="1100" spc="-7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8025F16-7193-8C23-8AC3-5979C184A7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6697C92B-1BA2-27F9-F1AA-1B6B677FE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508D8B9C-B4A5-08B8-0FEE-F08331B47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43773"/>
            <a:ext cx="2872156" cy="135101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5" dirty="0">
                <a:solidFill>
                  <a:srgbClr val="8C2054"/>
                </a:solidFill>
                <a:latin typeface="Microsoft Sans Serif"/>
                <a:cs typeface="Microsoft Sans Serif"/>
              </a:rPr>
              <a:t>Introduction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85" dirty="0">
                <a:solidFill>
                  <a:srgbClr val="8C2054"/>
                </a:solidFill>
                <a:latin typeface="Microsoft Sans Serif"/>
                <a:cs typeface="Microsoft Sans Serif"/>
              </a:rPr>
              <a:t>Course</a:t>
            </a:r>
            <a:r>
              <a:rPr sz="1100" spc="2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Details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0" dirty="0">
                <a:solidFill>
                  <a:srgbClr val="8C2054"/>
                </a:solidFill>
                <a:latin typeface="Microsoft Sans Serif"/>
                <a:cs typeface="Microsoft Sans Serif"/>
              </a:rPr>
              <a:t>Motivation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sz="1100" spc="-75" dirty="0">
                <a:solidFill>
                  <a:srgbClr val="8C2054"/>
                </a:solidFill>
                <a:latin typeface="Microsoft Sans Serif"/>
                <a:cs typeface="Microsoft Sans Serif"/>
              </a:rPr>
              <a:t>Accessing</a:t>
            </a:r>
            <a:r>
              <a:rPr sz="1100" spc="5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8C2054"/>
                </a:solidFill>
                <a:latin typeface="Microsoft Sans Serif"/>
                <a:cs typeface="Microsoft Sans Serif"/>
              </a:rPr>
              <a:t>the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8C2054"/>
                </a:solidFill>
                <a:latin typeface="Microsoft Sans Serif"/>
                <a:cs typeface="Microsoft Sans Serif"/>
              </a:rPr>
              <a:t>Lab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8C2054"/>
                </a:solidFill>
                <a:latin typeface="Microsoft Sans Serif"/>
                <a:cs typeface="Microsoft Sans Serif"/>
              </a:rPr>
              <a:t>Material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8F61C02-527C-AF49-CC41-64DDE0E74F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93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102" y="822647"/>
            <a:ext cx="1015709" cy="270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4939" y="941411"/>
            <a:ext cx="2461895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775" indent="-92710">
              <a:lnSpc>
                <a:spcPct val="100000"/>
              </a:lnSpc>
              <a:spcBef>
                <a:spcPts val="90"/>
              </a:spcBef>
              <a:buChar char="-"/>
              <a:tabLst>
                <a:tab pos="105410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development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environment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analysis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manipulation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105410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numerical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computations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visualization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plotting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modelling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natural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processing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NLTK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deep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448" y="1144325"/>
            <a:ext cx="914350" cy="2699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701" y="1465956"/>
            <a:ext cx="768102" cy="2699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126" y="1787529"/>
            <a:ext cx="1131691" cy="2699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4452" y="2109236"/>
            <a:ext cx="501395" cy="2699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865" y="2430764"/>
            <a:ext cx="1310945" cy="2700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5914" y="2752424"/>
            <a:ext cx="1349862" cy="2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860D309-3B25-AD1D-E68D-B2383E93F5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0B698714-11C7-16B8-05AB-F8CA51E29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38DC3AD0-8573-4CEA-D070-5B755686D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27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251" y="982686"/>
            <a:ext cx="3624579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79070" indent="-139065">
              <a:lnSpc>
                <a:spcPct val="1026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55" dirty="0">
                <a:latin typeface="Microsoft Sans Serif"/>
                <a:cs typeface="Microsoft Sans Serif"/>
              </a:rPr>
              <a:t>Beginner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Sheets: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https://ehmatthes.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github.io/pcc_2e/cheat_sheets/cheat_sheets/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Comprehensive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Sheet: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6"/>
              </a:rPr>
              <a:t>https://gto76.github.io/python-cheatsheet/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API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Quick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Reference: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7"/>
              </a:rPr>
              <a:t>https://overapi.com/python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Learn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X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Minutes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Python: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8"/>
              </a:rPr>
              <a:t>https://learnxinyminutes.com/docs/python/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Handbook: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9"/>
              </a:rPr>
              <a:t>https:</a:t>
            </a:r>
            <a:endParaRPr sz="1100" dirty="0">
              <a:latin typeface="SimSun"/>
              <a:cs typeface="SimSun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9"/>
              </a:rPr>
              <a:t>//github.com/jakevdp/PythonDataScienceHandbook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8DC8FA8-4F03-6088-5F7F-7D18CCA78CD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E56A5C1C-BFBD-CE5F-5FF4-FCA27039E0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21</a:t>
            </a:fld>
            <a:r>
              <a:rPr lang="en-US" spc="20" smtClean="0"/>
              <a:t> </a:t>
            </a:r>
            <a:r>
              <a:rPr lang="en-US" spc="150" smtClean="0"/>
              <a:t>/</a:t>
            </a:r>
            <a:r>
              <a:rPr lang="en-US" spc="20" smtClean="0"/>
              <a:t> </a:t>
            </a:r>
            <a:r>
              <a:rPr lang="en-US" spc="-20" smtClean="0"/>
              <a:t>19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808" y="368744"/>
            <a:ext cx="2500594" cy="23275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194" y="1108849"/>
            <a:ext cx="3989651" cy="5060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2034283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Mariam Mostafa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254" y="2251645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Maryam.moustafa@guc.edu</a:t>
            </a:r>
            <a:r>
              <a:rPr sz="1100" spc="20" dirty="0">
                <a:latin typeface="SimSun"/>
                <a:cs typeface="SimSun"/>
                <a:hlinkClick r:id="rId5"/>
              </a:rPr>
              <a:t>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sz="1100" spc="-50" dirty="0">
                <a:latin typeface="Microsoft Sans Serif"/>
                <a:cs typeface="Microsoft Sans Serif"/>
              </a:rPr>
              <a:t>Monday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40" dirty="0">
                <a:latin typeface="Microsoft Sans Serif"/>
                <a:cs typeface="Microsoft Sans Serif"/>
              </a:rPr>
              <a:t>4</a:t>
            </a:r>
            <a:r>
              <a:rPr lang="en-US" sz="1100" spc="-40" baseline="30000" dirty="0">
                <a:latin typeface="Microsoft Sans Serif"/>
                <a:cs typeface="Microsoft Sans Serif"/>
              </a:rPr>
              <a:t>th</a:t>
            </a:r>
            <a:r>
              <a:rPr lang="en-US"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ED97B660-F040-1D30-BC5D-241C784B392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3D916BE3-0AB8-F348-C04D-B057548047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56A486D7-5CD1-F09D-56B8-EE35406D91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B9387891-A6CB-40CF-5C9C-1D2A75884DC1}"/>
              </a:ext>
            </a:extLst>
          </p:cNvPr>
          <p:cNvSpPr txBox="1"/>
          <p:nvPr/>
        </p:nvSpPr>
        <p:spPr>
          <a:xfrm>
            <a:off x="351515" y="931549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ameem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30" dirty="0" err="1">
                <a:solidFill>
                  <a:srgbClr val="FFFFFF"/>
                </a:solidFill>
                <a:latin typeface="Trebuchet MS"/>
                <a:cs typeface="Trebuchet MS"/>
              </a:rPr>
              <a:t>Alghazaly</a:t>
            </a:r>
            <a:endParaRPr lang="en-US" sz="1200" spc="-45" dirty="0" err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15">
            <a:extLst>
              <a:ext uri="{FF2B5EF4-FFF2-40B4-BE49-F238E27FC236}">
                <a16:creationId xmlns:a16="http://schemas.microsoft.com/office/drawing/2014/main" id="{9678EDBF-BBC3-F747-D5CA-F4D7D1E8F89B}"/>
              </a:ext>
            </a:extLst>
          </p:cNvPr>
          <p:cNvGrpSpPr/>
          <p:nvPr/>
        </p:nvGrpSpPr>
        <p:grpSpPr>
          <a:xfrm>
            <a:off x="309032" y="1110114"/>
            <a:ext cx="3989704" cy="802473"/>
            <a:chOff x="309193" y="2212848"/>
            <a:chExt cx="3989704" cy="802473"/>
          </a:xfrm>
        </p:grpSpPr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9DA48141-D66C-D9D3-9267-8E28AA758D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71757333-B029-8E5C-342B-201854B7565D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8">
            <a:extLst>
              <a:ext uri="{FF2B5EF4-FFF2-40B4-BE49-F238E27FC236}">
                <a16:creationId xmlns:a16="http://schemas.microsoft.com/office/drawing/2014/main" id="{8E206D07-CB8D-5ED7-61AD-5F976893AB56}"/>
              </a:ext>
            </a:extLst>
          </p:cNvPr>
          <p:cNvSpPr txBox="1"/>
          <p:nvPr/>
        </p:nvSpPr>
        <p:spPr>
          <a:xfrm>
            <a:off x="423013" y="1148911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B794BF47-97DD-016C-D3E4-C816E4D6EDF4}"/>
              </a:ext>
            </a:extLst>
          </p:cNvPr>
          <p:cNvSpPr txBox="1"/>
          <p:nvPr/>
        </p:nvSpPr>
        <p:spPr>
          <a:xfrm>
            <a:off x="1297743" y="1148911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  <a:hlinkClick r:id="rId5"/>
              </a:rPr>
              <a:t>tameem.alghazaly@guc.edu.eg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B5.230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55" dirty="0">
                <a:latin typeface="Microsoft Sans Serif"/>
                <a:ea typeface="Calibri"/>
                <a:cs typeface="Calibri"/>
              </a:rPr>
              <a:t>3</a:t>
            </a:r>
            <a:r>
              <a:rPr lang="en-US" sz="1100" spc="55" baseline="30000" dirty="0">
                <a:latin typeface="Microsoft Sans Serif"/>
                <a:ea typeface="Calibri"/>
                <a:cs typeface="Calibri"/>
              </a:rPr>
              <a:t>rd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  <a:endParaRPr lang="en-US"/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Sarah </a:t>
            </a:r>
            <a:r>
              <a:rPr lang="en-US" sz="1200" spc="-65" dirty="0" err="1">
                <a:solidFill>
                  <a:srgbClr val="FFFFFF"/>
                </a:solidFill>
                <a:latin typeface="Trebuchet MS"/>
                <a:cs typeface="Trebuchet MS"/>
              </a:rPr>
              <a:t>Hussien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sarah.samir@guc.edu.eg</a:t>
            </a:r>
            <a:endParaRPr lang="en-US"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ea typeface="+mn-lt"/>
                <a:cs typeface="+mn-lt"/>
              </a:rPr>
              <a:t>Wednesday 3</a:t>
            </a:r>
            <a:r>
              <a:rPr lang="en-US" sz="1100" spc="-50" baseline="30000" dirty="0">
                <a:latin typeface="Microsoft Sans Serif"/>
                <a:ea typeface="+mn-lt"/>
                <a:cs typeface="+mn-lt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 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2016694"/>
            <a:ext cx="12134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Nada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Bakeer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254" y="2251645"/>
            <a:ext cx="1990089" cy="69878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nada.mohyudeen@guc.edu.eg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 smtClean="0">
                <a:latin typeface="Microsoft Sans Serif"/>
                <a:cs typeface="Microsoft Sans Serif"/>
              </a:rPr>
              <a:t>Sunday </a:t>
            </a:r>
            <a:r>
              <a:rPr lang="en-US" sz="1100" spc="-50" dirty="0">
                <a:latin typeface="Microsoft Sans Serif"/>
                <a:cs typeface="Microsoft Sans Serif"/>
              </a:rPr>
              <a:t>3</a:t>
            </a:r>
            <a:r>
              <a:rPr lang="en-US" sz="1100" spc="-50" baseline="30000" dirty="0">
                <a:latin typeface="Microsoft Sans Serif"/>
                <a:cs typeface="Microsoft Sans Serif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  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479003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3444"/>
              </p:ext>
            </p:extLst>
          </p:nvPr>
        </p:nvGraphicFramePr>
        <p:xfrm>
          <a:off x="567677" y="1044575"/>
          <a:ext cx="3469056" cy="167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9"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Assessment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Method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Weight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0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Remarks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5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Quizzes</a:t>
                      </a:r>
                    </a:p>
                    <a:p>
                      <a:pPr marL="75565" lvl="0">
                        <a:lnSpc>
                          <a:spcPct val="100000"/>
                        </a:lnSpc>
                        <a:spcBef>
                          <a:spcPts val="190"/>
                        </a:spcBef>
                        <a:buNone/>
                      </a:pPr>
                      <a:endParaRPr lang="en-US" sz="1100" spc="-75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out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Lab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Work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100" spc="-5" dirty="0" smtClean="0">
                          <a:latin typeface="Microsoft Sans Serif"/>
                          <a:cs typeface="Microsoft Sans Serif"/>
                        </a:rPr>
                        <a:t>– 3</a:t>
                      </a:r>
                      <a:r>
                        <a:rPr sz="1100" spc="60" dirty="0" smtClean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Mini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Projects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4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Groups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7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Midterm</a:t>
                      </a:r>
                      <a:r>
                        <a:rPr sz="11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52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40%</a:t>
                      </a: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marL="75565">
                        <a:lnSpc>
                          <a:spcPts val="1165"/>
                        </a:lnSpc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Total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100%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609ED662-F1C8-BC06-0F36-BE3EF11F2C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2104782-44EB-ACA4-399F-24B97765F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lang="en-US" spc="-2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94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Mining/Data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Science?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51" y="986233"/>
            <a:ext cx="3726815" cy="1867819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213995" marR="322580" indent="-139065">
              <a:lnSpc>
                <a:spcPct val="1500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One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demanded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jobs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recent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times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due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digitization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explosive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growth!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15" dirty="0">
                <a:latin typeface="Microsoft Sans Serif"/>
                <a:cs typeface="Microsoft Sans Serif"/>
              </a:rPr>
              <a:t>Extract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useful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insights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amounts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Enable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up-to-date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data-driven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making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marR="30480" indent="-139065">
              <a:lnSpc>
                <a:spcPct val="150000"/>
              </a:lnSpc>
              <a:spcBef>
                <a:spcPts val="29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Many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different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areas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you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your </a:t>
            </a:r>
            <a:r>
              <a:rPr sz="1100" spc="-60" dirty="0">
                <a:latin typeface="Microsoft Sans Serif"/>
                <a:cs typeface="Microsoft Sans Serif"/>
              </a:rPr>
              <a:t>personal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interest: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business,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energy,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government,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healthcare,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security,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logistics,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1991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DF553E7-372A-68B4-C0D6-AE56B14B47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1E13AEB3-8538-5C07-891D-9F2D3030A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AAB8F2F-97A8-2E58-BF7A-AF4342B1A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148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titles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51" y="1116937"/>
            <a:ext cx="1290320" cy="1598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Manager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Big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Scientist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111" y="1147342"/>
            <a:ext cx="1227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Visualization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655" y="1319414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3111" y="1548852"/>
            <a:ext cx="163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(BI)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655" y="1720924"/>
            <a:ext cx="554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111" y="1950350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655" y="2122435"/>
            <a:ext cx="523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3111" y="2351861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1655" y="2523933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C4EE54D-A8C3-A919-C447-E201F10C23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A4EF858-2E90-4FD3-F329-64BDE69C7E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07FC75B6-F6DB-FE36-EE8D-CC098AEB0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34" y="1049753"/>
            <a:ext cx="1608486" cy="1672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31384"/>
            <a:ext cx="1620072" cy="1828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1CAD117-A568-478D-5093-02CB1CFC1E5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7CC2387A-79B9-C926-C1CC-D4B10A5931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DDD3E09E-424F-F628-A756-9C8B9DF98C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721" y="826938"/>
            <a:ext cx="1592950" cy="17884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809001"/>
            <a:ext cx="1619930" cy="24706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5DA6452-CC69-444B-89DF-DEFC748DE0D8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1434275-B234-9050-BD0A-44F370BB9E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 smtClean="0"/>
              <a:t>Winter 2024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8B51BA78-F29C-B83B-D684-C6C3D2AA9A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ED82599A-8A6A-DA23-44F4-BD6096F3B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1162</Words>
  <Application>Microsoft Office PowerPoint</Application>
  <PresentationFormat>Custom</PresentationFormat>
  <Paragraphs>345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SimSun</vt:lpstr>
      <vt:lpstr>Arial</vt:lpstr>
      <vt:lpstr>Calibri</vt:lpstr>
      <vt:lpstr>Kufi Extended Outline</vt:lpstr>
      <vt:lpstr>Microsoft Sans Serif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German University in Cairo</vt:lpstr>
      <vt:lpstr>PowerPoint Presentation</vt:lpstr>
      <vt:lpstr>PowerPoint Presentation</vt:lpstr>
      <vt:lpstr>German University in Cairo</vt:lpstr>
      <vt:lpstr>German University in Cairo</vt:lpstr>
      <vt:lpstr>German University in Cairo</vt:lpstr>
      <vt:lpstr>German University in Cairo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Instructor: Ayman Alserafi</dc:creator>
  <cp:lastModifiedBy>Tameem Alghazaly</cp:lastModifiedBy>
  <cp:revision>129</cp:revision>
  <dcterms:created xsi:type="dcterms:W3CDTF">2022-09-27T10:57:53Z</dcterms:created>
  <dcterms:modified xsi:type="dcterms:W3CDTF">2024-09-17T15:09:11Z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2022-09-27T00:00:00Z</vt:filetime>
  </property>
</Properties>
</file>