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01" r:id="rId4"/>
    <p:sldId id="259" r:id="rId5"/>
    <p:sldId id="265" r:id="rId6"/>
    <p:sldId id="266" r:id="rId7"/>
    <p:sldId id="267" r:id="rId8"/>
    <p:sldId id="268" r:id="rId9"/>
    <p:sldId id="269" r:id="rId10"/>
    <p:sldId id="300" r:id="rId11"/>
    <p:sldId id="302" r:id="rId12"/>
    <p:sldId id="277" r:id="rId13"/>
    <p:sldId id="278" r:id="rId14"/>
    <p:sldId id="280" r:id="rId15"/>
    <p:sldId id="288" r:id="rId16"/>
    <p:sldId id="289" r:id="rId17"/>
    <p:sldId id="290" r:id="rId18"/>
    <p:sldId id="295" r:id="rId19"/>
    <p:sldId id="296" r:id="rId20"/>
    <p:sldId id="297" r:id="rId2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4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A5129-91B2-5814-A9B5-21E198B91C95}" v="327" dt="2024-09-13T18:41:26.817"/>
    <p1510:client id="{CEE78159-CFD3-99DB-07A4-CFFF8A9E67CC}" v="156" dt="2024-09-14T18:09:09.7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1541" y="19"/>
      </p:cViewPr>
      <p:guideLst>
        <p:guide orient="horz" pos="2880"/>
        <p:guide pos="14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B73A-AD1C-46F8-8E9D-607293466F8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2FCDD-D729-4471-8D61-86ABB555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6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70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53383" y="1391983"/>
            <a:ext cx="2054611" cy="2057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2303995" y="0"/>
                </a:moveTo>
                <a:lnTo>
                  <a:pt x="0" y="0"/>
                </a:lnTo>
                <a:lnTo>
                  <a:pt x="0" y="366928"/>
                </a:lnTo>
                <a:lnTo>
                  <a:pt x="2303995" y="366928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223" y="129636"/>
            <a:ext cx="3627653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994" y="1282611"/>
            <a:ext cx="3345815" cy="1108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6621" y="3351784"/>
            <a:ext cx="45847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ayman.alserafi@guc.edu.e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GUC-DM/Summer2025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xinyminutes.com/docs/python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overapi.com/pyth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to76.github.io/python-cheatsheet/" TargetMode="External"/><Relationship Id="rId5" Type="http://schemas.openxmlformats.org/officeDocument/2006/relationships/hyperlink" Target="https://ehmatthes.github.io/pcc_2e/cheat_sheets/cheat_sheets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github.com/jakevdp/PythonDataScienceHandboo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nada.mohyudeen@guc.edu.eg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50" y="-17588"/>
            <a:ext cx="1676400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/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endParaRPr lang="en-US" sz="600" dirty="0">
              <a:solidFill>
                <a:srgbClr val="7F7F7F"/>
              </a:solidFill>
              <a:latin typeface="Microsoft Sans Serif"/>
              <a:cs typeface="Microsoft Sans Serif"/>
            </a:endParaRPr>
          </a:p>
          <a:p>
            <a:pPr marL="441325" marR="5080" indent="73025" algn="r"/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</a:t>
            </a:r>
            <a:endParaRPr lang="en-US" sz="600" spc="-5" dirty="0">
              <a:solidFill>
                <a:srgbClr val="7F7F7F"/>
              </a:solidFill>
              <a:latin typeface="Microsoft Sans Serif"/>
              <a:cs typeface="Microsoft Sans Serif"/>
            </a:endParaRPr>
          </a:p>
          <a:p>
            <a:pPr marL="441325" marR="5080" indent="73025" algn="r"/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/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181" y="760971"/>
            <a:ext cx="3989704" cy="670560"/>
          </a:xfrm>
          <a:custGeom>
            <a:avLst/>
            <a:gdLst/>
            <a:ahLst/>
            <a:cxnLst/>
            <a:rect l="l" t="t" r="r" b="b"/>
            <a:pathLst>
              <a:path w="3989704" h="67056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619125"/>
                </a:lnTo>
                <a:lnTo>
                  <a:pt x="4013" y="638860"/>
                </a:lnTo>
                <a:lnTo>
                  <a:pt x="14922" y="655015"/>
                </a:lnTo>
                <a:lnTo>
                  <a:pt x="31076" y="665924"/>
                </a:lnTo>
                <a:lnTo>
                  <a:pt x="50812" y="669937"/>
                </a:lnTo>
                <a:lnTo>
                  <a:pt x="3938854" y="669937"/>
                </a:lnTo>
                <a:lnTo>
                  <a:pt x="3958577" y="665924"/>
                </a:lnTo>
                <a:lnTo>
                  <a:pt x="3974731" y="655015"/>
                </a:lnTo>
                <a:lnTo>
                  <a:pt x="3985653" y="638860"/>
                </a:lnTo>
                <a:lnTo>
                  <a:pt x="3989654" y="619125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8C2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7017" y="818856"/>
            <a:ext cx="1894205" cy="5073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[CSEN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911]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endParaRPr sz="1400" dirty="0">
              <a:latin typeface="Trebuchet MS"/>
              <a:cs typeface="Trebuchet MS"/>
            </a:endParaRPr>
          </a:p>
          <a:p>
            <a:pPr marR="51435" algn="ctr">
              <a:lnSpc>
                <a:spcPct val="100000"/>
              </a:lnSpc>
              <a:spcBef>
                <a:spcPts val="325"/>
              </a:spcBef>
            </a:pP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612" y="1535079"/>
            <a:ext cx="2888615" cy="1406154"/>
          </a:xfrm>
          <a:prstGeom prst="rect">
            <a:avLst/>
          </a:prstGeom>
        </p:spPr>
        <p:txBody>
          <a:bodyPr vert="horz" wrap="square" lIns="0" tIns="92075" rIns="0" bIns="0" rtlCol="0" anchor="t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725"/>
              </a:spcBef>
            </a:pPr>
            <a:r>
              <a:rPr sz="1100" spc="-85" dirty="0">
                <a:latin typeface="Microsoft Sans Serif"/>
                <a:cs typeface="Microsoft Sans Serif"/>
              </a:rPr>
              <a:t>Course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Instructor: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lang="en-US" sz="1100" spc="170" dirty="0" err="1">
                <a:latin typeface="Microsoft Sans Serif"/>
                <a:cs typeface="Kufi Extended Outline" panose="04010401010101010101" pitchFamily="82" charset="-78"/>
              </a:rPr>
              <a:t>Dr.</a:t>
            </a:r>
            <a:r>
              <a:rPr sz="1100" spc="-50" dirty="0" err="1">
                <a:latin typeface="Microsoft Sans Serif"/>
                <a:cs typeface="Kufi Extended Outline" panose="04010401010101010101" pitchFamily="82" charset="-78"/>
              </a:rPr>
              <a:t>Ayman</a:t>
            </a:r>
            <a:r>
              <a:rPr sz="1100" spc="60" dirty="0">
                <a:latin typeface="Microsoft Sans Serif"/>
                <a:cs typeface="Kufi Extended Outline" panose="04010401010101010101" pitchFamily="82" charset="-78"/>
              </a:rPr>
              <a:t> </a:t>
            </a:r>
            <a:r>
              <a:rPr sz="1100" spc="-40" dirty="0" err="1">
                <a:latin typeface="Microsoft Sans Serif"/>
                <a:cs typeface="Kufi Extended Outline" panose="04010401010101010101" pitchFamily="82" charset="-78"/>
              </a:rPr>
              <a:t>Alserafi</a:t>
            </a:r>
            <a:endParaRPr sz="1100" dirty="0" err="1">
              <a:latin typeface="Microsoft Sans Serif"/>
              <a:cs typeface="Kufi Extended Outline" panose="04010401010101010101" pitchFamily="82" charset="-78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000" spc="20" dirty="0">
                <a:latin typeface="SimSun"/>
                <a:cs typeface="SimSun"/>
                <a:hlinkClick r:id="rId4"/>
              </a:rPr>
              <a:t>ayman.alserafi@guc.edu.eg</a:t>
            </a:r>
            <a:endParaRPr sz="10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SimSun"/>
              <a:cs typeface="SimSun"/>
            </a:endParaRPr>
          </a:p>
          <a:p>
            <a:pPr marL="35560" algn="ctr">
              <a:lnSpc>
                <a:spcPts val="955"/>
              </a:lnSpc>
            </a:pPr>
            <a:r>
              <a:rPr sz="800" spc="-5" dirty="0">
                <a:latin typeface="Microsoft Sans Serif"/>
                <a:cs typeface="Microsoft Sans Serif"/>
              </a:rPr>
              <a:t>Faculty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Management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Technology</a:t>
            </a:r>
            <a:endParaRPr sz="800" dirty="0">
              <a:latin typeface="Microsoft Sans Serif"/>
              <a:cs typeface="Microsoft Sans Serif"/>
            </a:endParaRPr>
          </a:p>
          <a:p>
            <a:pPr marL="12065" marR="5080" algn="ctr">
              <a:lnSpc>
                <a:spcPts val="950"/>
              </a:lnSpc>
              <a:spcBef>
                <a:spcPts val="35"/>
              </a:spcBef>
            </a:pPr>
            <a:r>
              <a:rPr sz="800" dirty="0">
                <a:latin typeface="Microsoft Sans Serif"/>
                <a:cs typeface="Microsoft Sans Serif"/>
              </a:rPr>
              <a:t>Department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35" dirty="0">
                <a:latin typeface="Microsoft Sans Serif"/>
                <a:cs typeface="Microsoft Sans Serif"/>
              </a:rPr>
              <a:t>Business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Informatics </a:t>
            </a:r>
            <a:r>
              <a:rPr sz="800" spc="105" dirty="0">
                <a:latin typeface="Microsoft Sans Serif"/>
                <a:cs typeface="Microsoft Sans Serif"/>
              </a:rPr>
              <a:t>&amp; </a:t>
            </a:r>
            <a:r>
              <a:rPr sz="800" spc="-10" dirty="0">
                <a:latin typeface="Microsoft Sans Serif"/>
                <a:cs typeface="Microsoft Sans Serif"/>
              </a:rPr>
              <a:t>Operations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Management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German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University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Cairo</a:t>
            </a:r>
            <a:endParaRPr sz="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lang="en-US" sz="1100" spc="-15" dirty="0">
                <a:latin typeface="Microsoft Sans Serif"/>
                <a:cs typeface="Microsoft Sans Serif"/>
              </a:rPr>
              <a:t>Summer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lang="en-US" sz="1100" spc="-70" dirty="0">
                <a:latin typeface="Microsoft Sans Serif"/>
                <a:cs typeface="Microsoft Sans Serif"/>
              </a:rPr>
              <a:t>2025</a:t>
            </a:r>
            <a:endParaRPr lang="en-US" sz="1100" spc="-70" dirty="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05" y="3347973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1D730D11-54DC-2107-FBD3-3E49BDFB650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6" y="3351784"/>
            <a:ext cx="64625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Summer 2025</a:t>
            </a:r>
            <a:endParaRPr spc="-20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D6DCA7D9-4A72-23FB-01CC-C58820F946E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CFBE7D46-35B4-97C2-47D9-620628C563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lang="en-US" spc="-20" dirty="0"/>
              <a:t>G</a:t>
            </a:r>
            <a:r>
              <a:rPr spc="-20" dirty="0"/>
              <a:t>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7" y="364347"/>
            <a:ext cx="175240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Uses of Data Mining 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86495"/>
              </p:ext>
            </p:extLst>
          </p:nvPr>
        </p:nvGraphicFramePr>
        <p:xfrm>
          <a:off x="247650" y="1033294"/>
          <a:ext cx="4190999" cy="1824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12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10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Application</a:t>
                      </a:r>
                      <a:endParaRPr sz="110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10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Technique</a:t>
                      </a:r>
                      <a:endParaRPr sz="110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2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Inventory Planning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Forecasting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2413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7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Music/Video/Shopping Recommendations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Recommender Systems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7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Automated Product Bundling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Association Rule Mining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05282179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spc="-15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Disease Prediction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indent="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Classification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278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spc="-35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Credit Card Fraud Detection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556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Anomaly Detection</a:t>
                      </a:r>
                    </a:p>
                  </a:txBody>
                  <a:tcPr marL="0" marR="0" marT="0" marB="0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78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Customer Segmentation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indent="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Clustering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781484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2A1B34EF-2256-40D8-9A48-F4EF6640CDC3}"/>
              </a:ext>
            </a:extLst>
          </p:cNvPr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3081D173-7F4C-5A21-9858-133ACDF7EAE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FFE179D3-1FB1-0DC5-3BE3-9431B6BBA2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C445413-B684-E33E-1A27-92B53025D8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10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11356894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E15AD0-C2B0-4B51-919A-2D950DBE54D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37029-1316-4529-8980-B1BBD89C4C7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lang="en-US" spc="-2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B0C6C-F627-4761-9077-944FA79A07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11</a:t>
            </a:fld>
            <a:r>
              <a:rPr lang="en-US" spc="20"/>
              <a:t> </a:t>
            </a:r>
            <a:r>
              <a:rPr lang="en-US" spc="150"/>
              <a:t>/</a:t>
            </a:r>
            <a:r>
              <a:rPr lang="en-US" spc="20"/>
              <a:t> </a:t>
            </a:r>
            <a:r>
              <a:rPr lang="en-US" spc="-20"/>
              <a:t>19</a:t>
            </a:r>
            <a:endParaRPr lang="en-US"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D587B6-0C0A-42BC-BA3B-2FE2595DD7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2" y="587375"/>
            <a:ext cx="4278572" cy="228600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5FCAB749-5741-4EBE-A7F3-3DC98E200276}"/>
              </a:ext>
            </a:extLst>
          </p:cNvPr>
          <p:cNvSpPr txBox="1"/>
          <p:nvPr/>
        </p:nvSpPr>
        <p:spPr>
          <a:xfrm>
            <a:off x="1257794" y="-12446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4498F31D-6DBE-485E-A9B7-8A9B90BE834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84CA754A-0533-41D0-80F7-2B5034082FD6}"/>
              </a:ext>
            </a:extLst>
          </p:cNvPr>
          <p:cNvSpPr txBox="1"/>
          <p:nvPr/>
        </p:nvSpPr>
        <p:spPr>
          <a:xfrm>
            <a:off x="2533650" y="10896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3871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419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958544"/>
            <a:ext cx="1967864" cy="384175"/>
          </a:xfrm>
          <a:custGeom>
            <a:avLst/>
            <a:gdLst/>
            <a:ahLst/>
            <a:cxnLst/>
            <a:rect l="l" t="t" r="r" b="b"/>
            <a:pathLst>
              <a:path w="1967864" h="38417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83940"/>
                </a:lnTo>
                <a:lnTo>
                  <a:pt x="1967849" y="383940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937549"/>
            <a:ext cx="1572260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Graphical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Interfaces </a:t>
            </a:r>
            <a:r>
              <a:rPr sz="12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(GUIs)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193" y="1329829"/>
            <a:ext cx="1967864" cy="1925320"/>
            <a:chOff x="309193" y="1329829"/>
            <a:chExt cx="1967864" cy="192532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194" y="1329829"/>
              <a:ext cx="1967848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193" y="1374083"/>
              <a:ext cx="1967864" cy="1880870"/>
            </a:xfrm>
            <a:custGeom>
              <a:avLst/>
              <a:gdLst/>
              <a:ahLst/>
              <a:cxnLst/>
              <a:rect l="l" t="t" r="r" b="b"/>
              <a:pathLst>
                <a:path w="1967864" h="1880870">
                  <a:moveTo>
                    <a:pt x="1967849" y="0"/>
                  </a:moveTo>
                  <a:lnTo>
                    <a:pt x="0" y="0"/>
                  </a:lnTo>
                  <a:lnTo>
                    <a:pt x="0" y="1830063"/>
                  </a:lnTo>
                  <a:lnTo>
                    <a:pt x="4008" y="1849787"/>
                  </a:lnTo>
                  <a:lnTo>
                    <a:pt x="14922" y="1865940"/>
                  </a:lnTo>
                  <a:lnTo>
                    <a:pt x="31075" y="1876855"/>
                  </a:lnTo>
                  <a:lnTo>
                    <a:pt x="50800" y="1880863"/>
                  </a:lnTo>
                  <a:lnTo>
                    <a:pt x="1917048" y="1880863"/>
                  </a:lnTo>
                  <a:lnTo>
                    <a:pt x="1936773" y="1876855"/>
                  </a:lnTo>
                  <a:lnTo>
                    <a:pt x="1952926" y="1865940"/>
                  </a:lnTo>
                  <a:lnTo>
                    <a:pt x="1963840" y="1849787"/>
                  </a:lnTo>
                  <a:lnTo>
                    <a:pt x="1967849" y="1830063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1894" y="1308301"/>
            <a:ext cx="1797050" cy="18870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85" dirty="0">
                <a:latin typeface="Microsoft Sans Serif"/>
                <a:cs typeface="Microsoft Sans Serif"/>
              </a:rPr>
              <a:t>Free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open-source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(FOSS)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20" dirty="0">
                <a:latin typeface="Microsoft Sans Serif"/>
                <a:cs typeface="Microsoft Sans Serif"/>
              </a:rPr>
              <a:t>WEKA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KNIME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Orange</a:t>
            </a:r>
            <a:endParaRPr lang="en-US" sz="1100" spc="-65" dirty="0">
              <a:latin typeface="Microsoft Sans Serif"/>
              <a:cs typeface="Microsoft Sans Serif"/>
            </a:endParaRPr>
          </a:p>
          <a:p>
            <a:pPr marL="57150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tabLst>
                <a:tab pos="31559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Commercial/Proprietary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SAS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Enterprise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Miner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5" dirty="0">
                <a:latin typeface="Microsoft Sans Serif"/>
                <a:cs typeface="Microsoft Sans Serif"/>
              </a:rPr>
              <a:t>IBM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SPSS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Modeller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5" dirty="0">
                <a:latin typeface="Microsoft Sans Serif"/>
                <a:cs typeface="Microsoft Sans Serif"/>
              </a:rPr>
              <a:t>IBM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Watson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Rapidminer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30970" y="958544"/>
            <a:ext cx="1967864" cy="384175"/>
          </a:xfrm>
          <a:custGeom>
            <a:avLst/>
            <a:gdLst/>
            <a:ahLst/>
            <a:cxnLst/>
            <a:rect l="l" t="t" r="r" b="b"/>
            <a:pathLst>
              <a:path w="1967864" h="38417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83940"/>
                </a:lnTo>
                <a:lnTo>
                  <a:pt x="1967849" y="383940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69083" y="937549"/>
            <a:ext cx="1544320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Programmatic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Interfaces </a:t>
            </a:r>
            <a:r>
              <a:rPr sz="120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(APIs)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0982" y="1329829"/>
            <a:ext cx="1967864" cy="1268095"/>
            <a:chOff x="2330982" y="1329829"/>
            <a:chExt cx="1967864" cy="126809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0983" y="1329829"/>
              <a:ext cx="1967848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30982" y="1374094"/>
              <a:ext cx="1967864" cy="1224280"/>
            </a:xfrm>
            <a:custGeom>
              <a:avLst/>
              <a:gdLst/>
              <a:ahLst/>
              <a:cxnLst/>
              <a:rect l="l" t="t" r="r" b="b"/>
              <a:pathLst>
                <a:path w="1967864" h="1224280">
                  <a:moveTo>
                    <a:pt x="1967849" y="0"/>
                  </a:moveTo>
                  <a:lnTo>
                    <a:pt x="0" y="0"/>
                  </a:lnTo>
                  <a:lnTo>
                    <a:pt x="0" y="1173017"/>
                  </a:lnTo>
                  <a:lnTo>
                    <a:pt x="4008" y="1192742"/>
                  </a:lnTo>
                  <a:lnTo>
                    <a:pt x="14922" y="1208895"/>
                  </a:lnTo>
                  <a:lnTo>
                    <a:pt x="31075" y="1219809"/>
                  </a:lnTo>
                  <a:lnTo>
                    <a:pt x="50800" y="1223818"/>
                  </a:lnTo>
                  <a:lnTo>
                    <a:pt x="1917048" y="1223818"/>
                  </a:lnTo>
                  <a:lnTo>
                    <a:pt x="1936773" y="1219809"/>
                  </a:lnTo>
                  <a:lnTo>
                    <a:pt x="1952926" y="1208895"/>
                  </a:lnTo>
                  <a:lnTo>
                    <a:pt x="1963840" y="1192742"/>
                  </a:lnTo>
                  <a:lnTo>
                    <a:pt x="1967849" y="1173017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43683" y="1324112"/>
            <a:ext cx="1797050" cy="1196481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1100" spc="-85" dirty="0">
                <a:latin typeface="Microsoft Sans Serif"/>
                <a:cs typeface="Microsoft Sans Serif"/>
              </a:rPr>
              <a:t>Free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open-source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(FOSS)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R</a:t>
            </a:r>
            <a:endParaRPr lang="en-US" sz="1100" spc="-3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(using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libraries)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20" dirty="0">
                <a:latin typeface="Microsoft Sans Serif"/>
                <a:cs typeface="Microsoft Sans Serif"/>
              </a:rPr>
              <a:t>WEKA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APIs</a:t>
            </a:r>
            <a:endParaRPr lang="en-US" sz="1100" spc="-50" dirty="0">
              <a:latin typeface="Microsoft Sans Serif"/>
              <a:cs typeface="Microsoft Sans Serif"/>
            </a:endParaRPr>
          </a:p>
          <a:p>
            <a:pPr marL="57150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tabLst>
                <a:tab pos="31559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Commercial/Proprietary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SAS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APIs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36989DC9-9399-D50E-C9D2-884414446BA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99F3B2BA-AF7E-26EC-804D-CD6BCC5F6B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2DBD8CC1-82CB-F016-5703-45CD57A081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12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97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1348993"/>
            <a:ext cx="1967864" cy="198755"/>
          </a:xfrm>
          <a:custGeom>
            <a:avLst/>
            <a:gdLst/>
            <a:ahLst/>
            <a:cxnLst/>
            <a:rect l="l" t="t" r="r" b="b"/>
            <a:pathLst>
              <a:path w="1967864" h="19875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1967849" y="198367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327998"/>
            <a:ext cx="14516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GUI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rebuchet MS"/>
                <a:cs typeface="Trebuchet MS"/>
              </a:rPr>
              <a:t>KNIME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193" y="1534706"/>
            <a:ext cx="1967864" cy="1134745"/>
            <a:chOff x="309193" y="1534706"/>
            <a:chExt cx="1967864" cy="113474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1534706"/>
              <a:ext cx="1967848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193" y="1578977"/>
              <a:ext cx="1967864" cy="1090295"/>
            </a:xfrm>
            <a:custGeom>
              <a:avLst/>
              <a:gdLst/>
              <a:ahLst/>
              <a:cxnLst/>
              <a:rect l="l" t="t" r="r" b="b"/>
              <a:pathLst>
                <a:path w="1967864" h="1090295">
                  <a:moveTo>
                    <a:pt x="1967849" y="0"/>
                  </a:moveTo>
                  <a:lnTo>
                    <a:pt x="0" y="0"/>
                  </a:lnTo>
                  <a:lnTo>
                    <a:pt x="0" y="1039496"/>
                  </a:lnTo>
                  <a:lnTo>
                    <a:pt x="4008" y="1059221"/>
                  </a:lnTo>
                  <a:lnTo>
                    <a:pt x="14922" y="1075373"/>
                  </a:lnTo>
                  <a:lnTo>
                    <a:pt x="31075" y="1086288"/>
                  </a:lnTo>
                  <a:lnTo>
                    <a:pt x="50800" y="1090296"/>
                  </a:lnTo>
                  <a:lnTo>
                    <a:pt x="1917048" y="1090296"/>
                  </a:lnTo>
                  <a:lnTo>
                    <a:pt x="1936773" y="1086288"/>
                  </a:lnTo>
                  <a:lnTo>
                    <a:pt x="1952926" y="1075373"/>
                  </a:lnTo>
                  <a:lnTo>
                    <a:pt x="1963840" y="1059221"/>
                  </a:lnTo>
                  <a:lnTo>
                    <a:pt x="1967849" y="1039496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94" y="1604294"/>
              <a:ext cx="1866156" cy="102055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330970" y="1348993"/>
            <a:ext cx="1967864" cy="198755"/>
          </a:xfrm>
          <a:custGeom>
            <a:avLst/>
            <a:gdLst/>
            <a:ahLst/>
            <a:cxnLst/>
            <a:rect l="l" t="t" r="r" b="b"/>
            <a:pathLst>
              <a:path w="1967864" h="19875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1967849" y="198367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69083" y="1327998"/>
            <a:ext cx="14224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0982" y="1534706"/>
            <a:ext cx="1967864" cy="1078230"/>
            <a:chOff x="2330982" y="1534706"/>
            <a:chExt cx="1967864" cy="107823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0983" y="1534706"/>
              <a:ext cx="1967848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30982" y="1578984"/>
              <a:ext cx="1967864" cy="1033780"/>
            </a:xfrm>
            <a:custGeom>
              <a:avLst/>
              <a:gdLst/>
              <a:ahLst/>
              <a:cxnLst/>
              <a:rect l="l" t="t" r="r" b="b"/>
              <a:pathLst>
                <a:path w="1967864" h="1033780">
                  <a:moveTo>
                    <a:pt x="1967849" y="0"/>
                  </a:moveTo>
                  <a:lnTo>
                    <a:pt x="0" y="0"/>
                  </a:lnTo>
                  <a:lnTo>
                    <a:pt x="0" y="982974"/>
                  </a:lnTo>
                  <a:lnTo>
                    <a:pt x="4008" y="1002699"/>
                  </a:lnTo>
                  <a:lnTo>
                    <a:pt x="14922" y="1018851"/>
                  </a:lnTo>
                  <a:lnTo>
                    <a:pt x="31075" y="1029766"/>
                  </a:lnTo>
                  <a:lnTo>
                    <a:pt x="50800" y="1033774"/>
                  </a:lnTo>
                  <a:lnTo>
                    <a:pt x="1917048" y="1033774"/>
                  </a:lnTo>
                  <a:lnTo>
                    <a:pt x="1936773" y="1029766"/>
                  </a:lnTo>
                  <a:lnTo>
                    <a:pt x="1952926" y="1018851"/>
                  </a:lnTo>
                  <a:lnTo>
                    <a:pt x="1963840" y="1002699"/>
                  </a:lnTo>
                  <a:lnTo>
                    <a:pt x="1967849" y="982974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1783" y="1604290"/>
              <a:ext cx="1866233" cy="96404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8CADDEF2-8C31-11CC-6DC4-CEC5E1D104F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BF90A8D8-3F92-DB79-E167-80DB916EAD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8517BF94-D4C0-6892-D4DE-E6EB810AB2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13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3036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Tool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throughout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tutorials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656840"/>
            <a:ext cx="2314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course,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w</a:t>
            </a:r>
            <a:r>
              <a:rPr sz="1100" spc="-15" dirty="0">
                <a:latin typeface="Microsoft Sans Serif"/>
                <a:cs typeface="Microsoft Sans Serif"/>
              </a:rPr>
              <a:t>e’ll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</a:t>
            </a:r>
            <a:r>
              <a:rPr sz="1100" spc="-130" dirty="0">
                <a:latin typeface="Microsoft Sans Serif"/>
                <a:cs typeface="Microsoft Sans Serif"/>
              </a:rPr>
              <a:t>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using.</a:t>
            </a:r>
            <a:r>
              <a:rPr sz="1100" spc="-114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-1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-1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Python!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39913DCB-D379-EB2F-3FA0-10B58EFAC34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30A82B7F-BC5B-36FA-965F-5D84DB0221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21F9246D-A670-B0BE-9016-AC2A64545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14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042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Python?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594" y="815975"/>
            <a:ext cx="3934460" cy="221047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2260" indent="-139065">
              <a:lnSpc>
                <a:spcPct val="100000"/>
              </a:lnSpc>
              <a:spcBef>
                <a:spcPts val="434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Highly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requested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job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qualifications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Familiar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25" dirty="0">
                <a:latin typeface="Microsoft Sans Serif"/>
                <a:cs typeface="Microsoft Sans Serif"/>
              </a:rPr>
              <a:t>from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CSEN102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Easy-to-learn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highly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readable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70" dirty="0">
                <a:latin typeface="Microsoft Sans Serif"/>
                <a:cs typeface="Microsoft Sans Serif"/>
              </a:rPr>
              <a:t>General-purpose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programming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endParaRPr sz="1100" dirty="0">
              <a:latin typeface="Microsoft Sans Serif"/>
              <a:cs typeface="Microsoft Sans Serif"/>
            </a:endParaRPr>
          </a:p>
          <a:p>
            <a:pPr marL="302260" marR="299720" indent="-139065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Rich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mature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library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ecosystem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science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tasks;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community</a:t>
            </a:r>
            <a:endParaRPr sz="1100" dirty="0">
              <a:latin typeface="Microsoft Sans Serif"/>
              <a:cs typeface="Microsoft Sans Serif"/>
            </a:endParaRPr>
          </a:p>
          <a:p>
            <a:pPr marL="302260" marR="231140" indent="-139065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45" dirty="0">
                <a:latin typeface="Microsoft Sans Serif"/>
                <a:cs typeface="Microsoft Sans Serif"/>
              </a:rPr>
              <a:t>Also: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cutting-edge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ML/DL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models;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text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mining,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sentiment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analysis;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big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analytics,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process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mining</a:t>
            </a:r>
            <a:endParaRPr lang="en-US" sz="1100" spc="-35" dirty="0">
              <a:latin typeface="Microsoft Sans Serif"/>
              <a:cs typeface="Microsoft Sans Serif"/>
            </a:endParaRPr>
          </a:p>
          <a:p>
            <a:pPr marL="163195" marR="231140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tabLst>
                <a:tab pos="302895" algn="l"/>
              </a:tabLst>
            </a:pPr>
            <a:endParaRPr sz="1100" dirty="0">
              <a:latin typeface="Microsoft Sans Serif"/>
              <a:cs typeface="Microsoft Sans Serif"/>
            </a:endParaRPr>
          </a:p>
          <a:p>
            <a:pPr marL="25400" marR="17780">
              <a:lnSpc>
                <a:spcPct val="102600"/>
              </a:lnSpc>
              <a:spcBef>
                <a:spcPts val="300"/>
              </a:spcBef>
            </a:pPr>
            <a:r>
              <a:rPr sz="1100" spc="5" dirty="0">
                <a:latin typeface="Microsoft Sans Serif"/>
                <a:cs typeface="Microsoft Sans Serif"/>
              </a:rPr>
              <a:t>That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said,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tool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just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means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end.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process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pipeline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much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more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important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than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tool!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1991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83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47ED78A-0326-FE77-B91E-DECBC75E064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4ACDEEE6-D7F7-1EE9-D688-8FA6D613306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E08F27AE-6B48-8301-9CDF-795B7FDB25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15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9193" y="766724"/>
            <a:ext cx="3989704" cy="1601470"/>
            <a:chOff x="309193" y="766724"/>
            <a:chExt cx="3989704" cy="1601470"/>
          </a:xfrm>
        </p:grpSpPr>
        <p:sp>
          <p:nvSpPr>
            <p:cNvPr id="7" name="object 7"/>
            <p:cNvSpPr/>
            <p:nvPr/>
          </p:nvSpPr>
          <p:spPr>
            <a:xfrm>
              <a:off x="309193" y="766724"/>
              <a:ext cx="3989704" cy="187960"/>
            </a:xfrm>
            <a:custGeom>
              <a:avLst/>
              <a:gdLst/>
              <a:ahLst/>
              <a:cxnLst/>
              <a:rect l="l" t="t" r="r" b="b"/>
              <a:pathLst>
                <a:path w="3989704" h="18795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3989652" y="187823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941895"/>
              <a:ext cx="398965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986165"/>
              <a:ext cx="3989704" cy="1382395"/>
            </a:xfrm>
            <a:custGeom>
              <a:avLst/>
              <a:gdLst/>
              <a:ahLst/>
              <a:cxnLst/>
              <a:rect l="l" t="t" r="r" b="b"/>
              <a:pathLst>
                <a:path w="3989704" h="1382395">
                  <a:moveTo>
                    <a:pt x="3989652" y="0"/>
                  </a:moveTo>
                  <a:lnTo>
                    <a:pt x="0" y="0"/>
                  </a:lnTo>
                  <a:lnTo>
                    <a:pt x="0" y="1331229"/>
                  </a:lnTo>
                  <a:lnTo>
                    <a:pt x="4008" y="1350953"/>
                  </a:lnTo>
                  <a:lnTo>
                    <a:pt x="14922" y="1367106"/>
                  </a:lnTo>
                  <a:lnTo>
                    <a:pt x="31075" y="1378021"/>
                  </a:lnTo>
                  <a:lnTo>
                    <a:pt x="50800" y="1382029"/>
                  </a:lnTo>
                  <a:lnTo>
                    <a:pt x="3938852" y="1382029"/>
                  </a:lnTo>
                  <a:lnTo>
                    <a:pt x="3958576" y="1378021"/>
                  </a:lnTo>
                  <a:lnTo>
                    <a:pt x="3974729" y="1367106"/>
                  </a:lnTo>
                  <a:lnTo>
                    <a:pt x="3985644" y="1350953"/>
                  </a:lnTo>
                  <a:lnTo>
                    <a:pt x="3989652" y="133122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218" y="364347"/>
            <a:ext cx="4030979" cy="1988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endParaRPr sz="12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21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class</a:t>
            </a:r>
            <a:r>
              <a:rPr sz="1100" spc="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Test</a:t>
            </a:r>
            <a:r>
              <a:rPr sz="1100" spc="5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static </a:t>
            </a:r>
            <a:r>
              <a:rPr sz="1100" spc="20" dirty="0">
                <a:solidFill>
                  <a:srgbClr val="AF003F"/>
                </a:solidFill>
                <a:latin typeface="SimSun"/>
                <a:cs typeface="SimSun"/>
              </a:rPr>
              <a:t>void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1100" spc="20" dirty="0">
                <a:latin typeface="SimSun"/>
                <a:cs typeface="SimSun"/>
              </a:rPr>
              <a:t>(String args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0" dirty="0">
                <a:latin typeface="SimSun"/>
                <a:cs typeface="SimSun"/>
              </a:rPr>
              <a:t>) {</a:t>
            </a:r>
            <a:endParaRPr sz="1100" dirty="0">
              <a:latin typeface="SimSun"/>
              <a:cs typeface="SimSun"/>
            </a:endParaRPr>
          </a:p>
          <a:p>
            <a:pPr marL="453390" marR="5080">
              <a:lnSpc>
                <a:spcPct val="102699"/>
              </a:lnSpc>
            </a:pPr>
            <a:r>
              <a:rPr sz="1100" spc="20" dirty="0">
                <a:latin typeface="SimSun"/>
                <a:cs typeface="SimSun"/>
              </a:rPr>
              <a:t>String planets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"Mercury"</a:t>
            </a:r>
            <a:r>
              <a:rPr sz="1100" spc="20" dirty="0">
                <a:latin typeface="SimSun"/>
                <a:cs typeface="SimSun"/>
              </a:rPr>
              <a:t>,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};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(String planet : planets)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59880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System.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1100" spc="20" dirty="0">
                <a:latin typeface="SimSun"/>
                <a:cs typeface="SimSun"/>
              </a:rPr>
              <a:t>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1100" spc="20" dirty="0">
                <a:latin typeface="SimSun"/>
                <a:cs typeface="SimSun"/>
              </a:rPr>
              <a:t>(planet);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06B3B240-2CF5-C96A-2CFA-737D3B6E965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148FFA3C-88F4-92C4-AEB6-6C3F27FF69B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4207B55F-DBCD-1380-C379-08C19B64E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16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9193" y="766724"/>
            <a:ext cx="3989704" cy="1601470"/>
            <a:chOff x="309193" y="766724"/>
            <a:chExt cx="3989704" cy="1601470"/>
          </a:xfrm>
        </p:grpSpPr>
        <p:sp>
          <p:nvSpPr>
            <p:cNvPr id="7" name="object 7"/>
            <p:cNvSpPr/>
            <p:nvPr/>
          </p:nvSpPr>
          <p:spPr>
            <a:xfrm>
              <a:off x="309193" y="766724"/>
              <a:ext cx="3989704" cy="187960"/>
            </a:xfrm>
            <a:custGeom>
              <a:avLst/>
              <a:gdLst/>
              <a:ahLst/>
              <a:cxnLst/>
              <a:rect l="l" t="t" r="r" b="b"/>
              <a:pathLst>
                <a:path w="3989704" h="18795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3989652" y="187823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941895"/>
              <a:ext cx="398965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986165"/>
              <a:ext cx="3989704" cy="1382395"/>
            </a:xfrm>
            <a:custGeom>
              <a:avLst/>
              <a:gdLst/>
              <a:ahLst/>
              <a:cxnLst/>
              <a:rect l="l" t="t" r="r" b="b"/>
              <a:pathLst>
                <a:path w="3989704" h="1382395">
                  <a:moveTo>
                    <a:pt x="3989652" y="0"/>
                  </a:moveTo>
                  <a:lnTo>
                    <a:pt x="0" y="0"/>
                  </a:lnTo>
                  <a:lnTo>
                    <a:pt x="0" y="1331229"/>
                  </a:lnTo>
                  <a:lnTo>
                    <a:pt x="4008" y="1350953"/>
                  </a:lnTo>
                  <a:lnTo>
                    <a:pt x="14922" y="1367106"/>
                  </a:lnTo>
                  <a:lnTo>
                    <a:pt x="31075" y="1378021"/>
                  </a:lnTo>
                  <a:lnTo>
                    <a:pt x="50800" y="1382029"/>
                  </a:lnTo>
                  <a:lnTo>
                    <a:pt x="3938852" y="1382029"/>
                  </a:lnTo>
                  <a:lnTo>
                    <a:pt x="3958576" y="1378021"/>
                  </a:lnTo>
                  <a:lnTo>
                    <a:pt x="3974729" y="1367106"/>
                  </a:lnTo>
                  <a:lnTo>
                    <a:pt x="3985644" y="1350953"/>
                  </a:lnTo>
                  <a:lnTo>
                    <a:pt x="3989652" y="133122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09193" y="2494711"/>
            <a:ext cx="3989704" cy="770890"/>
            <a:chOff x="309193" y="2494711"/>
            <a:chExt cx="3989704" cy="770890"/>
          </a:xfrm>
        </p:grpSpPr>
        <p:sp>
          <p:nvSpPr>
            <p:cNvPr id="11" name="object 11"/>
            <p:cNvSpPr/>
            <p:nvPr/>
          </p:nvSpPr>
          <p:spPr>
            <a:xfrm>
              <a:off x="309193" y="2494711"/>
              <a:ext cx="3989704" cy="198755"/>
            </a:xfrm>
            <a:custGeom>
              <a:avLst/>
              <a:gdLst/>
              <a:ahLst/>
              <a:cxnLst/>
              <a:rect l="l" t="t" r="r" b="b"/>
              <a:pathLst>
                <a:path w="3989704" h="198755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3989652" y="19836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680423"/>
              <a:ext cx="3989651" cy="506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9193" y="2724701"/>
              <a:ext cx="3989704" cy="541020"/>
            </a:xfrm>
            <a:custGeom>
              <a:avLst/>
              <a:gdLst/>
              <a:ahLst/>
              <a:cxnLst/>
              <a:rect l="l" t="t" r="r" b="b"/>
              <a:pathLst>
                <a:path w="3989704" h="541020">
                  <a:moveTo>
                    <a:pt x="3989652" y="0"/>
                  </a:moveTo>
                  <a:lnTo>
                    <a:pt x="0" y="0"/>
                  </a:lnTo>
                  <a:lnTo>
                    <a:pt x="0" y="490087"/>
                  </a:lnTo>
                  <a:lnTo>
                    <a:pt x="4008" y="509812"/>
                  </a:lnTo>
                  <a:lnTo>
                    <a:pt x="14922" y="525964"/>
                  </a:lnTo>
                  <a:lnTo>
                    <a:pt x="31075" y="536879"/>
                  </a:lnTo>
                  <a:lnTo>
                    <a:pt x="50800" y="540887"/>
                  </a:lnTo>
                  <a:lnTo>
                    <a:pt x="3938852" y="540887"/>
                  </a:lnTo>
                  <a:lnTo>
                    <a:pt x="3958576" y="536879"/>
                  </a:lnTo>
                  <a:lnTo>
                    <a:pt x="3974729" y="525964"/>
                  </a:lnTo>
                  <a:lnTo>
                    <a:pt x="3985644" y="509812"/>
                  </a:lnTo>
                  <a:lnTo>
                    <a:pt x="3989652" y="49008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7218" y="364347"/>
            <a:ext cx="4030979" cy="28670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endParaRPr sz="12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21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class</a:t>
            </a:r>
            <a:r>
              <a:rPr sz="1100" spc="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Test</a:t>
            </a:r>
            <a:r>
              <a:rPr sz="1100" spc="5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static </a:t>
            </a:r>
            <a:r>
              <a:rPr sz="1100" spc="20" dirty="0">
                <a:solidFill>
                  <a:srgbClr val="AF003F"/>
                </a:solidFill>
                <a:latin typeface="SimSun"/>
                <a:cs typeface="SimSun"/>
              </a:rPr>
              <a:t>void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1100" spc="20" dirty="0">
                <a:latin typeface="SimSun"/>
                <a:cs typeface="SimSun"/>
              </a:rPr>
              <a:t>(String args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0" dirty="0">
                <a:latin typeface="SimSun"/>
                <a:cs typeface="SimSun"/>
              </a:rPr>
              <a:t>) {</a:t>
            </a:r>
            <a:endParaRPr sz="1100" dirty="0">
              <a:latin typeface="SimSun"/>
              <a:cs typeface="SimSun"/>
            </a:endParaRPr>
          </a:p>
          <a:p>
            <a:pPr marL="453390" marR="5080">
              <a:lnSpc>
                <a:spcPct val="102699"/>
              </a:lnSpc>
            </a:pPr>
            <a:r>
              <a:rPr sz="1100" spc="20" dirty="0">
                <a:latin typeface="SimSun"/>
                <a:cs typeface="SimSun"/>
              </a:rPr>
              <a:t>String planets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r>
              <a:rPr lang="en-US" sz="11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Mercury"</a:t>
            </a:r>
            <a:r>
              <a:rPr sz="1100" spc="20" dirty="0">
                <a:latin typeface="SimSun"/>
                <a:cs typeface="SimSun"/>
              </a:rPr>
              <a:t>,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};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(String planet : planets)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59880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System.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1100" spc="20" dirty="0">
                <a:latin typeface="SimSun"/>
                <a:cs typeface="SimSun"/>
              </a:rPr>
              <a:t>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1100" spc="20" dirty="0">
                <a:latin typeface="SimSun"/>
                <a:cs typeface="SimSun"/>
              </a:rPr>
              <a:t>(planet);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</a:pP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200" dirty="0">
              <a:latin typeface="Trebuchet MS"/>
              <a:cs typeface="Trebuchet MS"/>
            </a:endParaRPr>
          </a:p>
          <a:p>
            <a:pPr marL="162560" marR="1022985">
              <a:lnSpc>
                <a:spcPct val="102699"/>
              </a:lnSpc>
              <a:spcBef>
                <a:spcPts val="265"/>
              </a:spcBef>
            </a:pPr>
            <a:r>
              <a:rPr sz="1100" spc="20" dirty="0">
                <a:latin typeface="SimSun"/>
                <a:cs typeface="SimSun"/>
              </a:rPr>
              <a:t>planets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1100" spc="20" dirty="0">
                <a:latin typeface="SimSun"/>
                <a:cs typeface="SimSun"/>
              </a:rPr>
              <a:t>[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"Mercury"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]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planet </a:t>
            </a:r>
            <a:r>
              <a:rPr sz="1100" spc="20" dirty="0">
                <a:solidFill>
                  <a:srgbClr val="AA21FF"/>
                </a:solidFill>
                <a:latin typeface="SimSun"/>
                <a:cs typeface="SimSun"/>
              </a:rPr>
              <a:t>in</a:t>
            </a:r>
            <a:r>
              <a:rPr sz="1100" spc="15" dirty="0">
                <a:solidFill>
                  <a:srgbClr val="AA21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planets: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print</a:t>
            </a:r>
            <a:r>
              <a:rPr sz="1100" spc="20" dirty="0">
                <a:latin typeface="SimSun"/>
                <a:cs typeface="SimSun"/>
              </a:rPr>
              <a:t>(planet)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6F6C0A98-D494-7F19-BAC7-71835F3C49B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22" name="Footer Placeholder 10">
            <a:extLst>
              <a:ext uri="{FF2B5EF4-FFF2-40B4-BE49-F238E27FC236}">
                <a16:creationId xmlns:a16="http://schemas.microsoft.com/office/drawing/2014/main" id="{F1E3F440-6021-7986-452C-4202859B503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544AE83A-C3B2-4426-7432-FD57D9FA1F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17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49" y="1905809"/>
            <a:ext cx="107969" cy="1079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49" y="1382782"/>
            <a:ext cx="107969" cy="10796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432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Interacting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lab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material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323901"/>
            <a:ext cx="3786504" cy="1320874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289560" indent="-1416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100" dirty="0">
                <a:latin typeface="Microsoft Sans Serif"/>
                <a:cs typeface="Microsoft Sans Serif"/>
              </a:rPr>
              <a:t>Go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lang="en-US" sz="1100" spc="-15" dirty="0">
                <a:latin typeface="Microsoft Sans Serif"/>
                <a:cs typeface="Microsoft Sans Serif"/>
              </a:rPr>
              <a:t>Summer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lang="en-US" sz="1100" spc="-70" dirty="0">
                <a:latin typeface="Microsoft Sans Serif"/>
                <a:cs typeface="Microsoft Sans Serif"/>
              </a:rPr>
              <a:t>2025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repository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GitHub: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spcBef>
                <a:spcPts val="35"/>
              </a:spcBef>
            </a:pPr>
            <a:r>
              <a:rPr lang="en-US" sz="1100" dirty="0">
                <a:latin typeface="SimSun"/>
                <a:cs typeface="SimSun"/>
                <a:hlinkClick r:id="rId5"/>
              </a:rPr>
              <a:t>https://github.com/GUC-DM/Summer2025</a:t>
            </a:r>
            <a:endParaRPr lang="en-US" sz="1100" dirty="0">
              <a:latin typeface="SimSun"/>
              <a:cs typeface="SimSun"/>
            </a:endParaRPr>
          </a:p>
          <a:p>
            <a:pPr marL="289560">
              <a:spcBef>
                <a:spcPts val="35"/>
              </a:spcBef>
            </a:pPr>
            <a:endParaRPr lang="en-US" sz="1100" dirty="0">
              <a:latin typeface="SimSun"/>
              <a:ea typeface="SimSun"/>
              <a:cs typeface="SimSun"/>
            </a:endParaRPr>
          </a:p>
          <a:p>
            <a:pPr marL="289560" indent="-141605">
              <a:lnSpc>
                <a:spcPct val="100000"/>
              </a:lnSpc>
              <a:spcBef>
                <a:spcPts val="175"/>
              </a:spcBef>
              <a:buClr>
                <a:srgbClr val="FFFFFF"/>
              </a:buClr>
              <a:buSzPct val="72727"/>
              <a:buAutoNum type="arabicPlain" startAt="2"/>
              <a:tabLst>
                <a:tab pos="2901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Interactively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running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lab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material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done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either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by:</a:t>
            </a:r>
            <a:endParaRPr sz="1100" dirty="0">
              <a:latin typeface="Microsoft Sans Serif"/>
              <a:cs typeface="Microsoft Sans Serif"/>
            </a:endParaRPr>
          </a:p>
          <a:p>
            <a:pPr marL="192405">
              <a:lnSpc>
                <a:spcPts val="1200"/>
              </a:lnSpc>
              <a:spcBef>
                <a:spcPts val="175"/>
              </a:spcBef>
            </a:pPr>
            <a:r>
              <a:rPr sz="1000" spc="-50" dirty="0">
                <a:solidFill>
                  <a:srgbClr val="8C2054"/>
                </a:solidFill>
                <a:latin typeface="Microsoft Sans Serif"/>
                <a:cs typeface="Microsoft Sans Serif"/>
              </a:rPr>
              <a:t>Cloud</a:t>
            </a:r>
            <a:r>
              <a:rPr sz="10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Opening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them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Google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Colab;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or</a:t>
            </a:r>
            <a:endParaRPr sz="1000" dirty="0">
              <a:latin typeface="Microsoft Sans Serif"/>
              <a:cs typeface="Microsoft Sans Serif"/>
            </a:endParaRPr>
          </a:p>
          <a:p>
            <a:pPr marL="213995">
              <a:lnSpc>
                <a:spcPts val="1200"/>
              </a:lnSpc>
            </a:pPr>
            <a:r>
              <a:rPr sz="1000" spc="-40" dirty="0">
                <a:solidFill>
                  <a:srgbClr val="8C2054"/>
                </a:solidFill>
                <a:latin typeface="Microsoft Sans Serif"/>
                <a:cs typeface="Microsoft Sans Serif"/>
              </a:rPr>
              <a:t>Local</a:t>
            </a:r>
            <a:r>
              <a:rPr sz="1000" spc="29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Install</a:t>
            </a:r>
            <a:r>
              <a:rPr lang="en-US" sz="1000" spc="-25" dirty="0">
                <a:latin typeface="Microsoft Sans Serif"/>
                <a:cs typeface="Microsoft Sans Serif"/>
              </a:rPr>
              <a:t>ing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Anaconda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running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jupyter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lab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locally</a:t>
            </a:r>
            <a:endParaRPr sz="1000" dirty="0"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150000"/>
              </a:lnSpc>
              <a:spcBef>
                <a:spcPts val="350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Instructions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links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provided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repository’s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readme</a:t>
            </a:r>
            <a:r>
              <a:rPr lang="en-US" sz="1100" spc="-75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1991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83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98025F16-7193-8C23-8AC3-5979C184A71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6697C92B-1BA2-27F9-F1AA-1B6B677FE6F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3" name="Slide Number Placeholder 14">
            <a:extLst>
              <a:ext uri="{FF2B5EF4-FFF2-40B4-BE49-F238E27FC236}">
                <a16:creationId xmlns:a16="http://schemas.microsoft.com/office/drawing/2014/main" id="{508D8B9C-B4A5-08B8-0FEE-F08331B47A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6177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18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3935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Overview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Libraries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102" y="822647"/>
            <a:ext cx="1015709" cy="2700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24939" y="941411"/>
            <a:ext cx="2461895" cy="2121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775" indent="-92710">
              <a:lnSpc>
                <a:spcPct val="100000"/>
              </a:lnSpc>
              <a:spcBef>
                <a:spcPts val="90"/>
              </a:spcBef>
              <a:buChar char="-"/>
              <a:tabLst>
                <a:tab pos="105410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interactive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development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environment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analysis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manipulation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spcBef>
                <a:spcPts val="5"/>
              </a:spcBef>
              <a:buChar char="-"/>
              <a:tabLst>
                <a:tab pos="105410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numerical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computations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visualization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plotting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modelling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prediction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natural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processing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using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NLTK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deep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learning</a:t>
            </a:r>
            <a:endParaRPr sz="11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1448" y="1144325"/>
            <a:ext cx="914350" cy="2699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7701" y="1465956"/>
            <a:ext cx="768102" cy="2699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4126" y="1787529"/>
            <a:ext cx="1131691" cy="26999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4452" y="2109236"/>
            <a:ext cx="501395" cy="2699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4865" y="2430764"/>
            <a:ext cx="1310945" cy="27000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35914" y="2752424"/>
            <a:ext cx="1349862" cy="26997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4860D309-3B25-AD1D-E68D-B2383E93F56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23" name="Footer Placeholder 10">
            <a:extLst>
              <a:ext uri="{FF2B5EF4-FFF2-40B4-BE49-F238E27FC236}">
                <a16:creationId xmlns:a16="http://schemas.microsoft.com/office/drawing/2014/main" id="{0B698714-11C7-16B8-05AB-F8CA51E296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5" name="Slide Number Placeholder 14">
            <a:extLst>
              <a:ext uri="{FF2B5EF4-FFF2-40B4-BE49-F238E27FC236}">
                <a16:creationId xmlns:a16="http://schemas.microsoft.com/office/drawing/2014/main" id="{38DC3AD0-8573-4CEA-D070-5B755686D1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6177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19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Outline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143773"/>
            <a:ext cx="2872156" cy="1351011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15" dirty="0">
                <a:solidFill>
                  <a:srgbClr val="8C2054"/>
                </a:solidFill>
                <a:latin typeface="Microsoft Sans Serif"/>
                <a:cs typeface="Microsoft Sans Serif"/>
              </a:rPr>
              <a:t>Introduction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85" dirty="0">
                <a:solidFill>
                  <a:srgbClr val="8C2054"/>
                </a:solidFill>
                <a:latin typeface="Microsoft Sans Serif"/>
                <a:cs typeface="Microsoft Sans Serif"/>
              </a:rPr>
              <a:t>Course</a:t>
            </a:r>
            <a:r>
              <a:rPr sz="1100" spc="25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8C2054"/>
                </a:solidFill>
                <a:latin typeface="Microsoft Sans Serif"/>
                <a:cs typeface="Microsoft Sans Serif"/>
              </a:rPr>
              <a:t>Details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10" dirty="0">
                <a:solidFill>
                  <a:srgbClr val="8C2054"/>
                </a:solidFill>
                <a:latin typeface="Microsoft Sans Serif"/>
                <a:cs typeface="Microsoft Sans Serif"/>
              </a:rPr>
              <a:t>Motivation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sz="1100" spc="-75" dirty="0">
                <a:solidFill>
                  <a:srgbClr val="8C2054"/>
                </a:solidFill>
                <a:latin typeface="Microsoft Sans Serif"/>
                <a:cs typeface="Microsoft Sans Serif"/>
              </a:rPr>
              <a:t>Accessing</a:t>
            </a:r>
            <a:r>
              <a:rPr sz="1100" spc="55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8C2054"/>
                </a:solidFill>
                <a:latin typeface="Microsoft Sans Serif"/>
                <a:cs typeface="Microsoft Sans Serif"/>
              </a:rPr>
              <a:t>the</a:t>
            </a:r>
            <a:r>
              <a:rPr sz="11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8C2054"/>
                </a:solidFill>
                <a:latin typeface="Microsoft Sans Serif"/>
                <a:cs typeface="Microsoft Sans Serif"/>
              </a:rPr>
              <a:t>Lab</a:t>
            </a:r>
            <a:r>
              <a:rPr sz="11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8C2054"/>
                </a:solidFill>
                <a:latin typeface="Microsoft Sans Serif"/>
                <a:cs typeface="Microsoft Sans Serif"/>
              </a:rPr>
              <a:t>Material</a:t>
            </a:r>
            <a:endParaRPr lang="en-US" sz="110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28F61C02-527C-AF49-CC41-64DDE0E74F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273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Useful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Resources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251" y="982686"/>
            <a:ext cx="3624579" cy="1892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2729" marR="179070" indent="-139065">
              <a:lnSpc>
                <a:spcPct val="102600"/>
              </a:lnSpc>
              <a:spcBef>
                <a:spcPts val="5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55" dirty="0">
                <a:latin typeface="Microsoft Sans Serif"/>
                <a:cs typeface="Microsoft Sans Serif"/>
              </a:rPr>
              <a:t>Beginner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Cheat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Sheets: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SimSun"/>
                <a:cs typeface="SimSun"/>
                <a:hlinkClick r:id="rId5"/>
              </a:rPr>
              <a:t>https://ehmatthes.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  <a:hlinkClick r:id="rId5"/>
              </a:rPr>
              <a:t>github.io/pcc_2e/cheat_sheets/cheat_sheets/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75" dirty="0">
                <a:latin typeface="Microsoft Sans Serif"/>
                <a:cs typeface="Microsoft Sans Serif"/>
              </a:rPr>
              <a:t>Comprehensive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Cheat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Sheet: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6"/>
              </a:rPr>
              <a:t>https://gto76.github.io/python-cheatsheet/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API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Quick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Reference: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7"/>
              </a:rPr>
              <a:t>https://overapi.com/python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Learn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X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Minutes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-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Python: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8"/>
              </a:rPr>
              <a:t>https://learnxinyminutes.com/docs/python/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Science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Handbook: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SimSun"/>
                <a:cs typeface="SimSun"/>
                <a:hlinkClick r:id="rId9"/>
              </a:rPr>
              <a:t>https:</a:t>
            </a:r>
            <a:endParaRPr sz="1100" dirty="0">
              <a:latin typeface="SimSun"/>
              <a:cs typeface="SimSun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9"/>
              </a:rPr>
              <a:t>//github.com/jakevdp/PythonDataScienceHandbook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8DC8FA8-4F03-6088-5F7F-7D18CCA78CD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E56A5C1C-BFBD-CE5F-5FF4-FCA27039E0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20</a:t>
            </a:fld>
            <a:r>
              <a:rPr lang="en-US" spc="20"/>
              <a:t> </a:t>
            </a:r>
            <a:r>
              <a:rPr lang="en-US" spc="150"/>
              <a:t>/</a:t>
            </a:r>
            <a:r>
              <a:rPr lang="en-US" spc="20"/>
              <a:t> </a:t>
            </a:r>
            <a:r>
              <a:rPr lang="en-US" spc="-20"/>
              <a:t>19</a:t>
            </a:r>
            <a:endParaRPr lang="en-US" spc="-20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7218" y="364347"/>
            <a:ext cx="1405255" cy="7562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30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endParaRPr lang="en-US"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969"/>
              </a:spcBef>
            </a:pPr>
            <a:r>
              <a:rPr lang="en-US" sz="1200" spc="-65" dirty="0">
                <a:solidFill>
                  <a:srgbClr val="FFFFFF"/>
                </a:solidFill>
                <a:latin typeface="Trebuchet MS"/>
                <a:cs typeface="Trebuchet MS"/>
              </a:rPr>
              <a:t>Sarah Hussien</a:t>
            </a:r>
            <a:endParaRPr lang="en-US" sz="12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9193" y="1217970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1196975"/>
            <a:ext cx="121348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Nada </a:t>
            </a:r>
            <a:r>
              <a:rPr lang="en-US" sz="1200" dirty="0" err="1">
                <a:solidFill>
                  <a:srgbClr val="FFFFFF"/>
                </a:solidFill>
                <a:latin typeface="Trebuchet MS"/>
                <a:cs typeface="Trebuchet MS"/>
              </a:rPr>
              <a:t>Bakeer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9193" y="1393129"/>
            <a:ext cx="3989704" cy="802640"/>
            <a:chOff x="309193" y="2212848"/>
            <a:chExt cx="3989704" cy="80264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9074" y="1553999"/>
            <a:ext cx="749300" cy="52501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7160" y="1547077"/>
            <a:ext cx="1990089" cy="512320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5"/>
              </a:rPr>
              <a:t>nada.mohyudeen@guc.edu.eg</a:t>
            </a:r>
            <a:endParaRPr lang="en-US" sz="1100" spc="2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B1.320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cs typeface="Microsoft Sans Serif"/>
              </a:rPr>
              <a:t>Sunday 3</a:t>
            </a:r>
            <a:r>
              <a:rPr lang="en-US" sz="1100" spc="-50" baseline="30000" dirty="0">
                <a:latin typeface="Microsoft Sans Serif"/>
                <a:cs typeface="Microsoft Sans Serif"/>
              </a:rPr>
              <a:t>rd</a:t>
            </a:r>
            <a:r>
              <a:rPr lang="en-US" sz="1100" spc="-50" dirty="0">
                <a:latin typeface="Microsoft Sans Serif"/>
                <a:cs typeface="Microsoft Sans Serif"/>
              </a:rPr>
              <a:t>  or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</a:t>
            </a:r>
            <a:endParaRPr lang="en-US" sz="1100" dirty="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D4848A93-C17C-6D74-7580-EAEE71A324D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D56F82EB-FB6D-2421-224B-EB1BB67148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3" name="Slide Number Placeholder 14">
            <a:extLst>
              <a:ext uri="{FF2B5EF4-FFF2-40B4-BE49-F238E27FC236}">
                <a16:creationId xmlns:a16="http://schemas.microsoft.com/office/drawing/2014/main" id="{07B325F9-7352-983E-606E-FCE076807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3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2479003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433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Assessment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3444"/>
              </p:ext>
            </p:extLst>
          </p:nvPr>
        </p:nvGraphicFramePr>
        <p:xfrm>
          <a:off x="567677" y="1044575"/>
          <a:ext cx="3469056" cy="167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939"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100" spc="-85" dirty="0">
                          <a:latin typeface="Microsoft Sans Serif"/>
                          <a:cs typeface="Microsoft Sans Serif"/>
                        </a:rPr>
                        <a:t>Assessment</a:t>
                      </a:r>
                      <a:r>
                        <a:rPr sz="11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5" dirty="0">
                          <a:latin typeface="Microsoft Sans Serif"/>
                          <a:cs typeface="Microsoft Sans Serif"/>
                        </a:rPr>
                        <a:t>Method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Weight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50"/>
                        </a:lnSpc>
                      </a:pPr>
                      <a:r>
                        <a:rPr sz="1100" spc="-80" dirty="0">
                          <a:latin typeface="Microsoft Sans Serif"/>
                          <a:cs typeface="Microsoft Sans Serif"/>
                        </a:rPr>
                        <a:t>Remarks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56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75" dirty="0">
                          <a:latin typeface="Microsoft Sans Serif"/>
                          <a:cs typeface="Microsoft Sans Serif"/>
                        </a:rPr>
                        <a:t>Quizzes</a:t>
                      </a:r>
                    </a:p>
                    <a:p>
                      <a:pPr marL="75565" lvl="0">
                        <a:lnSpc>
                          <a:spcPct val="100000"/>
                        </a:lnSpc>
                        <a:spcBef>
                          <a:spcPts val="190"/>
                        </a:spcBef>
                        <a:buNone/>
                      </a:pPr>
                      <a:endParaRPr lang="en-US" sz="1100" spc="-75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10%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45" dirty="0">
                          <a:latin typeface="Microsoft Sans Serif"/>
                          <a:cs typeface="Microsoft Sans Serif"/>
                        </a:rPr>
                        <a:t>Best</a:t>
                      </a:r>
                      <a:r>
                        <a:rPr sz="11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1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out</a:t>
                      </a:r>
                      <a:r>
                        <a:rPr sz="11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55" dirty="0">
                          <a:latin typeface="Microsoft Sans Serif"/>
                          <a:cs typeface="Microsoft Sans Serif"/>
                        </a:rPr>
                        <a:t>Lab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Work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en-US" sz="1100" spc="-5" dirty="0">
                          <a:latin typeface="Microsoft Sans Serif"/>
                          <a:cs typeface="Microsoft Sans Serif"/>
                        </a:rPr>
                        <a:t>– 3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Mini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Projects</a:t>
                      </a:r>
                    </a:p>
                    <a:p>
                      <a:pPr marL="75565" lvl="0">
                        <a:lnSpc>
                          <a:spcPts val="1175"/>
                        </a:lnSpc>
                        <a:buNone/>
                      </a:pPr>
                      <a:endParaRPr lang="en-US" sz="1100" spc="-4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75" dirty="0">
                          <a:latin typeface="Microsoft Sans Serif"/>
                          <a:cs typeface="Microsoft Sans Serif"/>
                        </a:rPr>
                        <a:t>Groups</a:t>
                      </a:r>
                      <a:r>
                        <a:rPr sz="11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975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Midterm</a:t>
                      </a:r>
                      <a:r>
                        <a:rPr sz="11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Exam</a:t>
                      </a:r>
                    </a:p>
                    <a:p>
                      <a:pPr marL="75565" lvl="0">
                        <a:lnSpc>
                          <a:spcPts val="1175"/>
                        </a:lnSpc>
                        <a:buNone/>
                      </a:pPr>
                      <a:endParaRPr lang="en-US" sz="1100" spc="-7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30%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852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Final</a:t>
                      </a:r>
                      <a:r>
                        <a:rPr sz="11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Exam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40%</a:t>
                      </a:r>
                      <a:endParaRPr lang="en-US" sz="1100" spc="-70" dirty="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1175"/>
                        </a:lnSpc>
                      </a:pP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marL="75565">
                        <a:lnSpc>
                          <a:spcPts val="1165"/>
                        </a:lnSpc>
                      </a:pP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Total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100%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609ED662-F1C8-BC06-0F36-BE3EF11F2CE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32104782-44EB-ACA4-399F-24B97765FE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4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lang="en-US" spc="-20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994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Study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Mining/Data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Science?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351" y="986233"/>
            <a:ext cx="3726815" cy="1867819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213995" marR="322580" indent="-139065">
              <a:lnSpc>
                <a:spcPct val="150000"/>
              </a:lnSpc>
              <a:spcBef>
                <a:spcPts val="5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One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most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demanded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jobs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recent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times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due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digitization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explosive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growth!</a:t>
            </a:r>
            <a:endParaRPr lang="en-US" sz="1100">
              <a:latin typeface="Microsoft Sans Serif"/>
              <a:ea typeface="Microsoft Sans Serif"/>
              <a:cs typeface="Microsoft Sans Serif"/>
            </a:endParaRPr>
          </a:p>
          <a:p>
            <a:pPr marL="213995" indent="-139065">
              <a:lnSpc>
                <a:spcPct val="15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15" dirty="0">
                <a:latin typeface="Microsoft Sans Serif"/>
                <a:cs typeface="Microsoft Sans Serif"/>
              </a:rPr>
              <a:t>Extract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useful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insights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amounts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  <a:p>
            <a:pPr marL="213995" indent="-139065">
              <a:lnSpc>
                <a:spcPct val="15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Enable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up-to-date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data-driven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decision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making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  <a:p>
            <a:pPr marL="213995" marR="30480" indent="-139065">
              <a:lnSpc>
                <a:spcPct val="150000"/>
              </a:lnSpc>
              <a:spcBef>
                <a:spcPts val="29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Many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different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application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areas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you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choose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based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your </a:t>
            </a:r>
            <a:r>
              <a:rPr sz="1100" spc="-60" dirty="0">
                <a:latin typeface="Microsoft Sans Serif"/>
                <a:cs typeface="Microsoft Sans Serif"/>
              </a:rPr>
              <a:t>personal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interest: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business,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energy,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government,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healthcare,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security,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logistics,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etc.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1991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83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BDF553E7-372A-68B4-C0D6-AE56B14B475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1E13AEB3-8538-5C07-891D-9F2D3030AE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AAB8F2F-97A8-2E58-BF7A-AF4342B1A3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5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148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titles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related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field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451" y="1116937"/>
            <a:ext cx="1290320" cy="15989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Analytics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5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Analytics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Manager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Big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Analyst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Architect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5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Analyst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Scientist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3111" y="1147342"/>
            <a:ext cx="1227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Visualization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1655" y="1319414"/>
            <a:ext cx="570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p</a:t>
            </a:r>
            <a:r>
              <a:rPr sz="1100" spc="-40" dirty="0">
                <a:latin typeface="Microsoft Sans Serif"/>
                <a:cs typeface="Microsoft Sans Serif"/>
              </a:rPr>
              <a:t>ecialist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3111" y="1548852"/>
            <a:ext cx="1631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(BI)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1655" y="1720924"/>
            <a:ext cx="554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Architect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3111" y="1950350"/>
            <a:ext cx="1346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1655" y="2122435"/>
            <a:ext cx="523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3111" y="2351861"/>
            <a:ext cx="1346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1655" y="2523933"/>
            <a:ext cx="570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p</a:t>
            </a:r>
            <a:r>
              <a:rPr sz="1100" spc="-40" dirty="0">
                <a:latin typeface="Microsoft Sans Serif"/>
                <a:cs typeface="Microsoft Sans Serif"/>
              </a:rPr>
              <a:t>ecialist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6C4EE54D-A8C3-A919-C447-E201F10C23C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24" name="Footer Placeholder 10">
            <a:extLst>
              <a:ext uri="{FF2B5EF4-FFF2-40B4-BE49-F238E27FC236}">
                <a16:creationId xmlns:a16="http://schemas.microsoft.com/office/drawing/2014/main" id="{DA4EF858-2E90-4FD3-F329-64BDE69C7E4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9" name="Slide Number Placeholder 14">
            <a:extLst>
              <a:ext uri="{FF2B5EF4-FFF2-40B4-BE49-F238E27FC236}">
                <a16:creationId xmlns:a16="http://schemas.microsoft.com/office/drawing/2014/main" id="{07FC75B6-F6DB-FE36-EE8D-CC098AEB0E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6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434" y="1049753"/>
            <a:ext cx="1608486" cy="16725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1031384"/>
            <a:ext cx="1620072" cy="182871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31CAD117-A568-478D-5093-02CB1CFC1E5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7CC2387A-79B9-C926-C1CC-D4B10A5931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DDD3E09E-424F-F628-A756-9C8B9DF98C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7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5721" y="826938"/>
            <a:ext cx="1592950" cy="17884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809001"/>
            <a:ext cx="1619930" cy="24706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15DA6452-CC69-444B-89DF-DEFC748DE0D8}"/>
              </a:ext>
            </a:extLst>
          </p:cNvPr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A1434275-B234-9050-BD0A-44F370BB9EC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8B51BA78-F29C-B83B-D684-C6C3D2AA9A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" name="Slide Number Placeholder 14">
            <a:extLst>
              <a:ext uri="{FF2B5EF4-FFF2-40B4-BE49-F238E27FC236}">
                <a16:creationId xmlns:a16="http://schemas.microsoft.com/office/drawing/2014/main" id="{ED82599A-8A6A-DA23-44F4-BD6096F3B7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8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1043559"/>
            <a:ext cx="1595111" cy="18155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1027773"/>
            <a:ext cx="1619900" cy="11497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43C46362-C14E-01EB-648D-BCF2D3FFE92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2024</a:t>
            </a:r>
            <a:endParaRPr spc="-20" dirty="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A4DF63F0-2028-5E49-D178-C04CBE4F03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7EDE4A0F-8CC9-4429-143B-A450AEB6A6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9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1179</Words>
  <Application>Microsoft Office PowerPoint</Application>
  <PresentationFormat>Custom</PresentationFormat>
  <Paragraphs>316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SimSun</vt:lpstr>
      <vt:lpstr>Arial</vt:lpstr>
      <vt:lpstr>Calibri</vt:lpstr>
      <vt:lpstr>Microsoft Sans Serif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German University in Cairo</vt:lpstr>
      <vt:lpstr>PowerPoint Presentation</vt:lpstr>
      <vt:lpstr>PowerPoint Presentation</vt:lpstr>
      <vt:lpstr>German University in Cairo</vt:lpstr>
      <vt:lpstr>German University in Cairo</vt:lpstr>
      <vt:lpstr>German University in Cairo</vt:lpstr>
      <vt:lpstr>German University in Cairo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Instructor: Ayman Alserafi</dc:creator>
  <cp:lastModifiedBy>Nada Bakeer</cp:lastModifiedBy>
  <cp:revision>131</cp:revision>
  <dcterms:created xsi:type="dcterms:W3CDTF">2022-09-27T10:57:53Z</dcterms:created>
  <dcterms:modified xsi:type="dcterms:W3CDTF">2025-07-05T03:14:12Z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2022-09-27T00:00:00Z</vt:filetime>
  </property>
</Properties>
</file>