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965483-9F86-4B78-8333-D3EC413237B0}" type="datetimeFigureOut">
              <a:rPr lang="en-IN" smtClean="0"/>
              <a:t>25-04-2014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280422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65483-9F86-4B78-8333-D3EC413237B0}" type="datetimeFigureOut">
              <a:rPr lang="en-IN" smtClean="0"/>
              <a:t>25-04-2014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391183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65483-9F86-4B78-8333-D3EC413237B0}" type="datetimeFigureOut">
              <a:rPr lang="en-IN" smtClean="0"/>
              <a:t>25-04-2014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270805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965483-9F86-4B78-8333-D3EC413237B0}" type="datetimeFigureOut">
              <a:rPr lang="en-IN" smtClean="0"/>
              <a:t>25-04-2014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103584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65483-9F86-4B78-8333-D3EC413237B0}" type="datetimeFigureOut">
              <a:rPr lang="en-IN" smtClean="0"/>
              <a:t>25-04-2014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271705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965483-9F86-4B78-8333-D3EC413237B0}" type="datetimeFigureOut">
              <a:rPr lang="en-IN" smtClean="0"/>
              <a:t>25-04-2014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220966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965483-9F86-4B78-8333-D3EC413237B0}" type="datetimeFigureOut">
              <a:rPr lang="en-IN" smtClean="0"/>
              <a:t>25-04-2014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224916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965483-9F86-4B78-8333-D3EC413237B0}" type="datetimeFigureOut">
              <a:rPr lang="en-IN" smtClean="0"/>
              <a:t>25-04-2014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80756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65483-9F86-4B78-8333-D3EC413237B0}" type="datetimeFigureOut">
              <a:rPr lang="en-IN" smtClean="0"/>
              <a:t>25-04-2014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38766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65483-9F86-4B78-8333-D3EC413237B0}" type="datetimeFigureOut">
              <a:rPr lang="en-IN" smtClean="0"/>
              <a:t>25-04-2014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61019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65483-9F86-4B78-8333-D3EC413237B0}" type="datetimeFigureOut">
              <a:rPr lang="en-IN" smtClean="0"/>
              <a:t>25-04-2014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8F4ED-CBEE-471A-BA45-97E17CF5F973}" type="slidenum">
              <a:rPr lang="en-IN" smtClean="0"/>
              <a:t>‹#›</a:t>
            </a:fld>
            <a:endParaRPr lang="en-IN"/>
          </a:p>
        </p:txBody>
      </p:sp>
    </p:spTree>
    <p:extLst>
      <p:ext uri="{BB962C8B-B14F-4D97-AF65-F5344CB8AC3E}">
        <p14:creationId xmlns:p14="http://schemas.microsoft.com/office/powerpoint/2010/main" val="406418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65483-9F86-4B78-8333-D3EC413237B0}" type="datetimeFigureOut">
              <a:rPr lang="en-IN" smtClean="0"/>
              <a:t>25-04-2014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8F4ED-CBEE-471A-BA45-97E17CF5F973}" type="slidenum">
              <a:rPr lang="en-IN" smtClean="0"/>
              <a:t>‹#›</a:t>
            </a:fld>
            <a:endParaRPr lang="en-IN"/>
          </a:p>
        </p:txBody>
      </p:sp>
    </p:spTree>
    <p:extLst>
      <p:ext uri="{BB962C8B-B14F-4D97-AF65-F5344CB8AC3E}">
        <p14:creationId xmlns:p14="http://schemas.microsoft.com/office/powerpoint/2010/main" val="8687041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Aware Routing </a:t>
            </a:r>
            <a:r>
              <a:rPr lang="en-US" dirty="0" smtClean="0"/>
              <a:t>in</a:t>
            </a:r>
            <a:r>
              <a:rPr lang="en-US" dirty="0" smtClean="0"/>
              <a:t> </a:t>
            </a:r>
            <a:r>
              <a:rPr lang="en-US" dirty="0" smtClean="0"/>
              <a:t>SDN</a:t>
            </a:r>
            <a:endParaRPr lang="en-IN" dirty="0"/>
          </a:p>
        </p:txBody>
      </p:sp>
      <p:sp>
        <p:nvSpPr>
          <p:cNvPr id="3" name="Subtitle 2"/>
          <p:cNvSpPr>
            <a:spLocks noGrp="1"/>
          </p:cNvSpPr>
          <p:nvPr>
            <p:ph type="subTitle" idx="1"/>
          </p:nvPr>
        </p:nvSpPr>
        <p:spPr>
          <a:xfrm>
            <a:off x="1524000" y="3602037"/>
            <a:ext cx="9144000" cy="1969029"/>
          </a:xfrm>
        </p:spPr>
        <p:txBody>
          <a:bodyPr/>
          <a:lstStyle/>
          <a:p>
            <a:pPr algn="just"/>
            <a:r>
              <a:rPr lang="en-US" dirty="0" smtClean="0"/>
              <a:t>								</a:t>
            </a:r>
          </a:p>
          <a:p>
            <a:pPr algn="r"/>
            <a:r>
              <a:rPr lang="en-US" dirty="0" smtClean="0"/>
              <a:t>Abhishek Jain</a:t>
            </a:r>
          </a:p>
          <a:p>
            <a:pPr algn="r"/>
            <a:r>
              <a:rPr lang="en-US" dirty="0" smtClean="0"/>
              <a:t>Anish Achuthan</a:t>
            </a:r>
          </a:p>
          <a:p>
            <a:pPr algn="r"/>
            <a:r>
              <a:rPr lang="en-US" dirty="0" smtClean="0"/>
              <a:t>Srikar Durbha</a:t>
            </a:r>
            <a:endParaRPr lang="en-US" dirty="0"/>
          </a:p>
          <a:p>
            <a:pPr algn="r"/>
            <a:endParaRPr lang="en-US" dirty="0" smtClean="0"/>
          </a:p>
          <a:p>
            <a:pPr algn="r"/>
            <a:endParaRPr lang="en-IN" dirty="0"/>
          </a:p>
        </p:txBody>
      </p:sp>
    </p:spTree>
    <p:extLst>
      <p:ext uri="{BB962C8B-B14F-4D97-AF65-F5344CB8AC3E}">
        <p14:creationId xmlns:p14="http://schemas.microsoft.com/office/powerpoint/2010/main" val="1857700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9140" y="2582545"/>
            <a:ext cx="10515600" cy="1325563"/>
          </a:xfrm>
        </p:spPr>
        <p:txBody>
          <a:bodyPr>
            <a:normAutofit/>
          </a:bodyPr>
          <a:lstStyle/>
          <a:p>
            <a:pPr algn="ctr"/>
            <a:r>
              <a:rPr lang="en-US" sz="7200" dirty="0" smtClean="0"/>
              <a:t>THANK YOU</a:t>
            </a:r>
            <a:endParaRPr lang="en-IN" sz="7200" dirty="0"/>
          </a:p>
        </p:txBody>
      </p:sp>
    </p:spTree>
    <p:extLst>
      <p:ext uri="{BB962C8B-B14F-4D97-AF65-F5344CB8AC3E}">
        <p14:creationId xmlns:p14="http://schemas.microsoft.com/office/powerpoint/2010/main" val="3665106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algn="just"/>
            <a:r>
              <a:rPr lang="en-IN" dirty="0"/>
              <a:t>Traditional networks were designed to forward packets from source to destination using the shortest route possible. Routers and switches were mostly agnostic to the applications being served by the </a:t>
            </a:r>
            <a:r>
              <a:rPr lang="en-IN" dirty="0" smtClean="0"/>
              <a:t>network</a:t>
            </a:r>
          </a:p>
          <a:p>
            <a:pPr algn="just"/>
            <a:endParaRPr lang="en-US" dirty="0"/>
          </a:p>
          <a:p>
            <a:pPr algn="just"/>
            <a:r>
              <a:rPr lang="en-IN" dirty="0"/>
              <a:t>Today’s networks are forced to be application-aware, to improve user experience, provide service differentiation, and reduce operational costs.</a:t>
            </a:r>
          </a:p>
        </p:txBody>
      </p:sp>
    </p:spTree>
    <p:extLst>
      <p:ext uri="{BB962C8B-B14F-4D97-AF65-F5344CB8AC3E}">
        <p14:creationId xmlns:p14="http://schemas.microsoft.com/office/powerpoint/2010/main" val="4306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667" y="454025"/>
            <a:ext cx="10515600" cy="4351338"/>
          </a:xfrm>
        </p:spPr>
        <p:txBody>
          <a:bodyPr/>
          <a:lstStyle/>
          <a:p>
            <a:pPr algn="just"/>
            <a:r>
              <a:rPr lang="en-IN" dirty="0"/>
              <a:t>Software-defined network (SDN) architecture allows service providers to build networks with increased application awareness, which can be built into the network by developing SDN controller applications that keep track of application-level characteristics and use that intelligence to provision flow into the network switches.</a:t>
            </a:r>
          </a:p>
        </p:txBody>
      </p:sp>
    </p:spTree>
    <p:extLst>
      <p:ext uri="{BB962C8B-B14F-4D97-AF65-F5344CB8AC3E}">
        <p14:creationId xmlns:p14="http://schemas.microsoft.com/office/powerpoint/2010/main" val="3255682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92667" y="3234267"/>
            <a:ext cx="1439333" cy="143933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Sender</a:t>
            </a:r>
            <a:r>
              <a:rPr lang="en-US" sz="2000" dirty="0" smtClean="0"/>
              <a:t> </a:t>
            </a:r>
            <a:endParaRPr lang="en-IN" sz="2000" dirty="0"/>
          </a:p>
        </p:txBody>
      </p:sp>
      <p:sp>
        <p:nvSpPr>
          <p:cNvPr id="5" name="Rectangle 4"/>
          <p:cNvSpPr/>
          <p:nvPr/>
        </p:nvSpPr>
        <p:spPr>
          <a:xfrm>
            <a:off x="2963333" y="3539067"/>
            <a:ext cx="1185334" cy="999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 1 </a:t>
            </a:r>
            <a:endParaRPr lang="en-IN" dirty="0"/>
          </a:p>
        </p:txBody>
      </p:sp>
      <p:sp>
        <p:nvSpPr>
          <p:cNvPr id="6" name="Rectangle 5"/>
          <p:cNvSpPr/>
          <p:nvPr/>
        </p:nvSpPr>
        <p:spPr>
          <a:xfrm>
            <a:off x="5537200" y="1446476"/>
            <a:ext cx="1185334" cy="66622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 3 </a:t>
            </a:r>
            <a:endParaRPr lang="en-IN" dirty="0"/>
          </a:p>
        </p:txBody>
      </p:sp>
      <p:sp>
        <p:nvSpPr>
          <p:cNvPr id="7" name="Rectangle 6"/>
          <p:cNvSpPr/>
          <p:nvPr/>
        </p:nvSpPr>
        <p:spPr>
          <a:xfrm>
            <a:off x="5537200" y="2499119"/>
            <a:ext cx="1185334" cy="5701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 4 </a:t>
            </a:r>
            <a:endParaRPr lang="en-IN" dirty="0"/>
          </a:p>
        </p:txBody>
      </p:sp>
      <p:sp>
        <p:nvSpPr>
          <p:cNvPr id="8" name="Rectangle 7"/>
          <p:cNvSpPr/>
          <p:nvPr/>
        </p:nvSpPr>
        <p:spPr>
          <a:xfrm>
            <a:off x="5537200" y="3539067"/>
            <a:ext cx="1185334" cy="59557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 5 </a:t>
            </a:r>
            <a:endParaRPr lang="en-IN" dirty="0"/>
          </a:p>
        </p:txBody>
      </p:sp>
      <p:sp>
        <p:nvSpPr>
          <p:cNvPr id="9" name="Rectangle 8"/>
          <p:cNvSpPr/>
          <p:nvPr/>
        </p:nvSpPr>
        <p:spPr>
          <a:xfrm>
            <a:off x="5537200" y="4598720"/>
            <a:ext cx="1185334" cy="5955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 6 </a:t>
            </a:r>
            <a:endParaRPr lang="en-IN" dirty="0"/>
          </a:p>
        </p:txBody>
      </p:sp>
      <p:sp>
        <p:nvSpPr>
          <p:cNvPr id="11" name="Rectangle 10"/>
          <p:cNvSpPr/>
          <p:nvPr/>
        </p:nvSpPr>
        <p:spPr>
          <a:xfrm>
            <a:off x="5537200" y="5725837"/>
            <a:ext cx="1185334" cy="57017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 7</a:t>
            </a:r>
            <a:endParaRPr lang="en-IN" dirty="0"/>
          </a:p>
        </p:txBody>
      </p:sp>
      <p:sp>
        <p:nvSpPr>
          <p:cNvPr id="14" name="Rectangle 13"/>
          <p:cNvSpPr/>
          <p:nvPr/>
        </p:nvSpPr>
        <p:spPr>
          <a:xfrm>
            <a:off x="8111067" y="3539067"/>
            <a:ext cx="1185334" cy="999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 2 </a:t>
            </a:r>
            <a:endParaRPr lang="en-IN" dirty="0"/>
          </a:p>
        </p:txBody>
      </p:sp>
      <p:sp>
        <p:nvSpPr>
          <p:cNvPr id="15" name="Oval 14"/>
          <p:cNvSpPr/>
          <p:nvPr/>
        </p:nvSpPr>
        <p:spPr>
          <a:xfrm>
            <a:off x="10227734" y="3318933"/>
            <a:ext cx="1517798" cy="143933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Receiver</a:t>
            </a:r>
            <a:endParaRPr lang="en-IN" sz="2000" dirty="0"/>
          </a:p>
        </p:txBody>
      </p:sp>
      <p:cxnSp>
        <p:nvCxnSpPr>
          <p:cNvPr id="17" name="Straight Arrow Connector 16"/>
          <p:cNvCxnSpPr>
            <a:stCxn id="4" idx="6"/>
          </p:cNvCxnSpPr>
          <p:nvPr/>
        </p:nvCxnSpPr>
        <p:spPr>
          <a:xfrm flipV="1">
            <a:off x="2032000" y="3953933"/>
            <a:ext cx="93133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1"/>
          </p:cNvCxnSpPr>
          <p:nvPr/>
        </p:nvCxnSpPr>
        <p:spPr>
          <a:xfrm rot="10800000" flipV="1">
            <a:off x="4148668" y="2784207"/>
            <a:ext cx="1388533" cy="89032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1"/>
            <a:endCxn id="5" idx="3"/>
          </p:cNvCxnSpPr>
          <p:nvPr/>
        </p:nvCxnSpPr>
        <p:spPr>
          <a:xfrm rot="10800000" flipV="1">
            <a:off x="4148668" y="3836856"/>
            <a:ext cx="1388533" cy="20174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1"/>
          </p:cNvCxnSpPr>
          <p:nvPr/>
        </p:nvCxnSpPr>
        <p:spPr>
          <a:xfrm rot="10800000">
            <a:off x="4148668" y="4429393"/>
            <a:ext cx="1388533" cy="46711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1" idx="1"/>
          </p:cNvCxnSpPr>
          <p:nvPr/>
        </p:nvCxnSpPr>
        <p:spPr>
          <a:xfrm rot="10800000">
            <a:off x="3920068" y="4258866"/>
            <a:ext cx="1617133" cy="175206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6" idx="1"/>
          </p:cNvCxnSpPr>
          <p:nvPr/>
        </p:nvCxnSpPr>
        <p:spPr>
          <a:xfrm rot="10800000" flipV="1">
            <a:off x="3920068" y="1779587"/>
            <a:ext cx="1617133" cy="175948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6" idx="3"/>
          </p:cNvCxnSpPr>
          <p:nvPr/>
        </p:nvCxnSpPr>
        <p:spPr>
          <a:xfrm>
            <a:off x="6722534" y="1779587"/>
            <a:ext cx="1676399" cy="189494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7" idx="3"/>
          </p:cNvCxnSpPr>
          <p:nvPr/>
        </p:nvCxnSpPr>
        <p:spPr>
          <a:xfrm>
            <a:off x="6722534" y="2784208"/>
            <a:ext cx="1388533" cy="89032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8" idx="3"/>
            <a:endCxn id="14" idx="1"/>
          </p:cNvCxnSpPr>
          <p:nvPr/>
        </p:nvCxnSpPr>
        <p:spPr>
          <a:xfrm>
            <a:off x="6722534" y="3836856"/>
            <a:ext cx="1388533" cy="20174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9" idx="3"/>
          </p:cNvCxnSpPr>
          <p:nvPr/>
        </p:nvCxnSpPr>
        <p:spPr>
          <a:xfrm flipV="1">
            <a:off x="6722534" y="4413185"/>
            <a:ext cx="1388533" cy="48332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1" idx="3"/>
          </p:cNvCxnSpPr>
          <p:nvPr/>
        </p:nvCxnSpPr>
        <p:spPr>
          <a:xfrm flipV="1">
            <a:off x="6722534" y="4038600"/>
            <a:ext cx="1676399" cy="197232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3"/>
            <a:endCxn id="15" idx="2"/>
          </p:cNvCxnSpPr>
          <p:nvPr/>
        </p:nvCxnSpPr>
        <p:spPr>
          <a:xfrm>
            <a:off x="9296401" y="4038600"/>
            <a:ext cx="93133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913294" y="1408456"/>
            <a:ext cx="1261533" cy="369332"/>
          </a:xfrm>
          <a:prstGeom prst="rect">
            <a:avLst/>
          </a:prstGeom>
          <a:noFill/>
        </p:spPr>
        <p:txBody>
          <a:bodyPr wrap="square" rtlCol="0">
            <a:spAutoFit/>
          </a:bodyPr>
          <a:lstStyle/>
          <a:p>
            <a:r>
              <a:rPr lang="en-US" dirty="0" smtClean="0"/>
              <a:t>HTTP</a:t>
            </a:r>
            <a:endParaRPr lang="en-IN" dirty="0"/>
          </a:p>
        </p:txBody>
      </p:sp>
      <p:sp>
        <p:nvSpPr>
          <p:cNvPr id="51" name="TextBox 50"/>
          <p:cNvSpPr txBox="1"/>
          <p:nvPr/>
        </p:nvSpPr>
        <p:spPr>
          <a:xfrm>
            <a:off x="4123268" y="3107625"/>
            <a:ext cx="605366" cy="369332"/>
          </a:xfrm>
          <a:prstGeom prst="rect">
            <a:avLst/>
          </a:prstGeom>
          <a:noFill/>
        </p:spPr>
        <p:txBody>
          <a:bodyPr wrap="square" rtlCol="0">
            <a:spAutoFit/>
          </a:bodyPr>
          <a:lstStyle/>
          <a:p>
            <a:r>
              <a:rPr lang="en-US" dirty="0" smtClean="0"/>
              <a:t>UDP</a:t>
            </a:r>
            <a:endParaRPr lang="en-IN" dirty="0"/>
          </a:p>
        </p:txBody>
      </p:sp>
      <p:sp>
        <p:nvSpPr>
          <p:cNvPr id="52" name="TextBox 51"/>
          <p:cNvSpPr txBox="1"/>
          <p:nvPr/>
        </p:nvSpPr>
        <p:spPr>
          <a:xfrm>
            <a:off x="4218094" y="4052311"/>
            <a:ext cx="707814" cy="369332"/>
          </a:xfrm>
          <a:prstGeom prst="rect">
            <a:avLst/>
          </a:prstGeom>
          <a:noFill/>
        </p:spPr>
        <p:txBody>
          <a:bodyPr wrap="square" rtlCol="0">
            <a:spAutoFit/>
          </a:bodyPr>
          <a:lstStyle/>
          <a:p>
            <a:r>
              <a:rPr lang="en-US" dirty="0" smtClean="0"/>
              <a:t>ICMP</a:t>
            </a:r>
            <a:endParaRPr lang="en-IN" dirty="0"/>
          </a:p>
        </p:txBody>
      </p:sp>
      <p:sp>
        <p:nvSpPr>
          <p:cNvPr id="53" name="TextBox 52"/>
          <p:cNvSpPr txBox="1"/>
          <p:nvPr/>
        </p:nvSpPr>
        <p:spPr>
          <a:xfrm>
            <a:off x="4148665" y="4731263"/>
            <a:ext cx="550337" cy="369332"/>
          </a:xfrm>
          <a:prstGeom prst="rect">
            <a:avLst/>
          </a:prstGeom>
          <a:noFill/>
        </p:spPr>
        <p:txBody>
          <a:bodyPr wrap="square" rtlCol="0">
            <a:spAutoFit/>
          </a:bodyPr>
          <a:lstStyle/>
          <a:p>
            <a:r>
              <a:rPr lang="en-US" dirty="0" smtClean="0"/>
              <a:t>FTP</a:t>
            </a:r>
            <a:endParaRPr lang="en-IN" dirty="0"/>
          </a:p>
        </p:txBody>
      </p:sp>
      <p:sp>
        <p:nvSpPr>
          <p:cNvPr id="54" name="TextBox 53"/>
          <p:cNvSpPr txBox="1"/>
          <p:nvPr/>
        </p:nvSpPr>
        <p:spPr>
          <a:xfrm>
            <a:off x="4127503" y="5635727"/>
            <a:ext cx="601131" cy="369332"/>
          </a:xfrm>
          <a:prstGeom prst="rect">
            <a:avLst/>
          </a:prstGeom>
          <a:noFill/>
        </p:spPr>
        <p:txBody>
          <a:bodyPr wrap="square" rtlCol="0">
            <a:spAutoFit/>
          </a:bodyPr>
          <a:lstStyle/>
          <a:p>
            <a:r>
              <a:rPr lang="en-US" dirty="0" smtClean="0"/>
              <a:t>TCP</a:t>
            </a:r>
            <a:endParaRPr lang="en-IN" dirty="0"/>
          </a:p>
        </p:txBody>
      </p:sp>
      <p:sp>
        <p:nvSpPr>
          <p:cNvPr id="55" name="TextBox 54"/>
          <p:cNvSpPr txBox="1"/>
          <p:nvPr/>
        </p:nvSpPr>
        <p:spPr>
          <a:xfrm>
            <a:off x="7560733" y="1397345"/>
            <a:ext cx="1261533" cy="369332"/>
          </a:xfrm>
          <a:prstGeom prst="rect">
            <a:avLst/>
          </a:prstGeom>
          <a:noFill/>
        </p:spPr>
        <p:txBody>
          <a:bodyPr wrap="square" rtlCol="0">
            <a:spAutoFit/>
          </a:bodyPr>
          <a:lstStyle/>
          <a:p>
            <a:r>
              <a:rPr lang="en-US" dirty="0" smtClean="0"/>
              <a:t>HTTP</a:t>
            </a:r>
            <a:endParaRPr lang="en-IN" dirty="0"/>
          </a:p>
        </p:txBody>
      </p:sp>
      <p:sp>
        <p:nvSpPr>
          <p:cNvPr id="56" name="TextBox 55"/>
          <p:cNvSpPr txBox="1"/>
          <p:nvPr/>
        </p:nvSpPr>
        <p:spPr>
          <a:xfrm>
            <a:off x="7429503" y="3107625"/>
            <a:ext cx="605366" cy="369332"/>
          </a:xfrm>
          <a:prstGeom prst="rect">
            <a:avLst/>
          </a:prstGeom>
          <a:noFill/>
        </p:spPr>
        <p:txBody>
          <a:bodyPr wrap="square" rtlCol="0">
            <a:spAutoFit/>
          </a:bodyPr>
          <a:lstStyle/>
          <a:p>
            <a:r>
              <a:rPr lang="en-US" dirty="0" smtClean="0"/>
              <a:t>UDP</a:t>
            </a:r>
            <a:endParaRPr lang="en-IN" dirty="0"/>
          </a:p>
        </p:txBody>
      </p:sp>
      <p:sp>
        <p:nvSpPr>
          <p:cNvPr id="57" name="TextBox 56"/>
          <p:cNvSpPr txBox="1"/>
          <p:nvPr/>
        </p:nvSpPr>
        <p:spPr>
          <a:xfrm>
            <a:off x="7416800" y="4055678"/>
            <a:ext cx="1032933" cy="369332"/>
          </a:xfrm>
          <a:prstGeom prst="rect">
            <a:avLst/>
          </a:prstGeom>
          <a:noFill/>
        </p:spPr>
        <p:txBody>
          <a:bodyPr wrap="square" rtlCol="0">
            <a:spAutoFit/>
          </a:bodyPr>
          <a:lstStyle/>
          <a:p>
            <a:r>
              <a:rPr lang="en-US" dirty="0" smtClean="0"/>
              <a:t>ICMP</a:t>
            </a:r>
            <a:endParaRPr lang="en-IN" dirty="0"/>
          </a:p>
        </p:txBody>
      </p:sp>
      <p:sp>
        <p:nvSpPr>
          <p:cNvPr id="58" name="TextBox 57"/>
          <p:cNvSpPr txBox="1"/>
          <p:nvPr/>
        </p:nvSpPr>
        <p:spPr>
          <a:xfrm>
            <a:off x="7480302" y="4731263"/>
            <a:ext cx="719666" cy="369332"/>
          </a:xfrm>
          <a:prstGeom prst="rect">
            <a:avLst/>
          </a:prstGeom>
          <a:noFill/>
        </p:spPr>
        <p:txBody>
          <a:bodyPr wrap="square" rtlCol="0">
            <a:spAutoFit/>
          </a:bodyPr>
          <a:lstStyle/>
          <a:p>
            <a:r>
              <a:rPr lang="en-US" dirty="0" smtClean="0"/>
              <a:t>FTP</a:t>
            </a:r>
            <a:endParaRPr lang="en-IN" dirty="0"/>
          </a:p>
        </p:txBody>
      </p:sp>
      <p:sp>
        <p:nvSpPr>
          <p:cNvPr id="59" name="TextBox 58"/>
          <p:cNvSpPr txBox="1"/>
          <p:nvPr/>
        </p:nvSpPr>
        <p:spPr>
          <a:xfrm>
            <a:off x="7416800" y="5641594"/>
            <a:ext cx="601131" cy="369332"/>
          </a:xfrm>
          <a:prstGeom prst="rect">
            <a:avLst/>
          </a:prstGeom>
          <a:noFill/>
        </p:spPr>
        <p:txBody>
          <a:bodyPr wrap="square" rtlCol="0">
            <a:spAutoFit/>
          </a:bodyPr>
          <a:lstStyle/>
          <a:p>
            <a:r>
              <a:rPr lang="en-US" dirty="0" smtClean="0"/>
              <a:t>TCP</a:t>
            </a:r>
            <a:endParaRPr lang="en-IN" dirty="0"/>
          </a:p>
        </p:txBody>
      </p:sp>
      <p:sp>
        <p:nvSpPr>
          <p:cNvPr id="61" name="Rectangle 60"/>
          <p:cNvSpPr/>
          <p:nvPr/>
        </p:nvSpPr>
        <p:spPr>
          <a:xfrm>
            <a:off x="2963334" y="101868"/>
            <a:ext cx="6333068" cy="8805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SDN</a:t>
            </a:r>
            <a:r>
              <a:rPr lang="en-US" dirty="0" smtClean="0"/>
              <a:t> </a:t>
            </a:r>
            <a:r>
              <a:rPr lang="en-US" sz="2400" dirty="0" smtClean="0"/>
              <a:t>Controller</a:t>
            </a:r>
            <a:endParaRPr lang="en-IN" sz="2400" dirty="0"/>
          </a:p>
        </p:txBody>
      </p:sp>
      <p:cxnSp>
        <p:nvCxnSpPr>
          <p:cNvPr id="63" name="Straight Arrow Connector 62"/>
          <p:cNvCxnSpPr>
            <a:stCxn id="5" idx="0"/>
          </p:cNvCxnSpPr>
          <p:nvPr/>
        </p:nvCxnSpPr>
        <p:spPr>
          <a:xfrm flipV="1">
            <a:off x="3556000" y="913356"/>
            <a:ext cx="0" cy="26257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4" idx="0"/>
          </p:cNvCxnSpPr>
          <p:nvPr/>
        </p:nvCxnSpPr>
        <p:spPr>
          <a:xfrm flipV="1">
            <a:off x="8703734" y="964083"/>
            <a:ext cx="0" cy="2574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1" idx="2"/>
            <a:endCxn id="11" idx="0"/>
          </p:cNvCxnSpPr>
          <p:nvPr/>
        </p:nvCxnSpPr>
        <p:spPr>
          <a:xfrm flipH="1">
            <a:off x="6129867" y="982401"/>
            <a:ext cx="1" cy="4743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771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sp>
        <p:nvSpPr>
          <p:cNvPr id="3" name="Content Placeholder 2"/>
          <p:cNvSpPr>
            <a:spLocks noGrp="1"/>
          </p:cNvSpPr>
          <p:nvPr>
            <p:ph idx="1"/>
          </p:nvPr>
        </p:nvSpPr>
        <p:spPr/>
        <p:txBody>
          <a:bodyPr/>
          <a:lstStyle/>
          <a:p>
            <a:pPr algn="just"/>
            <a:r>
              <a:rPr lang="en-US" dirty="0" smtClean="0"/>
              <a:t>When the client transmits an IP packet, the switch inspects the packet and depending on the policy/rule installed in it, forwards the packet on a particular route.</a:t>
            </a:r>
          </a:p>
          <a:p>
            <a:pPr algn="just"/>
            <a:endParaRPr lang="en-US" dirty="0"/>
          </a:p>
          <a:p>
            <a:pPr algn="just"/>
            <a:r>
              <a:rPr lang="en-US" dirty="0" smtClean="0"/>
              <a:t>If the switch doesn’t have any policy/rule installed, it sends the packet to the controller. The controller inspects the packet header and/or the payload determines the type of packet(TCP,UDP,HTTP…) and installs a policy/rule on the switch instructing it to forward packets along a particular route.  </a:t>
            </a:r>
            <a:endParaRPr lang="en-IN" dirty="0"/>
          </a:p>
        </p:txBody>
      </p:sp>
    </p:spTree>
    <p:extLst>
      <p:ext uri="{BB962C8B-B14F-4D97-AF65-F5344CB8AC3E}">
        <p14:creationId xmlns:p14="http://schemas.microsoft.com/office/powerpoint/2010/main" val="2901184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Implementation</a:t>
            </a:r>
            <a:endParaRPr lang="en-IN" dirty="0"/>
          </a:p>
        </p:txBody>
      </p:sp>
      <p:sp>
        <p:nvSpPr>
          <p:cNvPr id="3" name="Content Placeholder 2"/>
          <p:cNvSpPr>
            <a:spLocks noGrp="1"/>
          </p:cNvSpPr>
          <p:nvPr>
            <p:ph idx="1"/>
          </p:nvPr>
        </p:nvSpPr>
        <p:spPr/>
        <p:txBody>
          <a:bodyPr/>
          <a:lstStyle/>
          <a:p>
            <a:pPr algn="just"/>
            <a:r>
              <a:rPr lang="en-US" dirty="0" smtClean="0"/>
              <a:t>We have created different paths for TCP, UDP and ICMP traffic.</a:t>
            </a:r>
          </a:p>
          <a:p>
            <a:pPr algn="just"/>
            <a:endParaRPr lang="en-US" dirty="0"/>
          </a:p>
          <a:p>
            <a:pPr algn="just"/>
            <a:r>
              <a:rPr lang="en-US" dirty="0" smtClean="0"/>
              <a:t>We have further classified TCP traffic in to HTTP and FTP traffic.</a:t>
            </a:r>
          </a:p>
          <a:p>
            <a:pPr algn="just"/>
            <a:endParaRPr lang="en-US" dirty="0"/>
          </a:p>
          <a:p>
            <a:pPr algn="just"/>
            <a:r>
              <a:rPr lang="en-US" dirty="0" smtClean="0"/>
              <a:t>For each of this different types of traffic we have assigned them a dedicated path.</a:t>
            </a:r>
          </a:p>
          <a:p>
            <a:pPr algn="just"/>
            <a:endParaRPr lang="en-US" dirty="0"/>
          </a:p>
          <a:p>
            <a:pPr marL="0" indent="0" algn="just">
              <a:buNone/>
            </a:pPr>
            <a:endParaRPr lang="en-IN" dirty="0"/>
          </a:p>
        </p:txBody>
      </p:sp>
    </p:spTree>
    <p:extLst>
      <p:ext uri="{BB962C8B-B14F-4D97-AF65-F5344CB8AC3E}">
        <p14:creationId xmlns:p14="http://schemas.microsoft.com/office/powerpoint/2010/main" val="2402606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POX Implementation		</a:t>
            </a:r>
            <a:endParaRPr lang="en-IN" dirty="0"/>
          </a:p>
        </p:txBody>
      </p:sp>
      <p:sp>
        <p:nvSpPr>
          <p:cNvPr id="3" name="Content Placeholder 2"/>
          <p:cNvSpPr>
            <a:spLocks noGrp="1"/>
          </p:cNvSpPr>
          <p:nvPr>
            <p:ph idx="1"/>
          </p:nvPr>
        </p:nvSpPr>
        <p:spPr/>
        <p:txBody>
          <a:bodyPr>
            <a:normAutofit/>
          </a:bodyPr>
          <a:lstStyle/>
          <a:p>
            <a:pPr algn="just"/>
            <a:r>
              <a:rPr lang="en-US" dirty="0" smtClean="0"/>
              <a:t>When the switch forwards the packet it receives to the controller, the controller checks the Ethernet packet for IP content.</a:t>
            </a:r>
          </a:p>
          <a:p>
            <a:pPr algn="just"/>
            <a:endParaRPr lang="en-US" dirty="0"/>
          </a:p>
          <a:p>
            <a:pPr algn="just"/>
            <a:r>
              <a:rPr lang="en-US" dirty="0" smtClean="0"/>
              <a:t>If its indeed an IP packet, the controller then checks the protocol header to determine if it’s a TCP, UDP or an ICMP packet.</a:t>
            </a:r>
          </a:p>
          <a:p>
            <a:pPr algn="just"/>
            <a:endParaRPr lang="en-US" dirty="0"/>
          </a:p>
          <a:p>
            <a:pPr algn="just"/>
            <a:r>
              <a:rPr lang="en-US" dirty="0" smtClean="0"/>
              <a:t>If the packet is a TCP packet, then it further determines if the packet is HTTP or FTP by inspecting the port number.</a:t>
            </a:r>
            <a:endParaRPr lang="en-IN" dirty="0"/>
          </a:p>
        </p:txBody>
      </p:sp>
    </p:spTree>
    <p:extLst>
      <p:ext uri="{BB962C8B-B14F-4D97-AF65-F5344CB8AC3E}">
        <p14:creationId xmlns:p14="http://schemas.microsoft.com/office/powerpoint/2010/main" val="710695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1049248"/>
            <a:ext cx="10515600" cy="4351338"/>
          </a:xfrm>
        </p:spPr>
        <p:txBody>
          <a:bodyPr/>
          <a:lstStyle/>
          <a:p>
            <a:pPr algn="just"/>
            <a:r>
              <a:rPr lang="en-US" dirty="0" smtClean="0"/>
              <a:t>After the controller determines the type of packet, it instructs the switch to send the packet along a specific path/route.</a:t>
            </a:r>
          </a:p>
          <a:p>
            <a:pPr algn="just"/>
            <a:endParaRPr lang="en-US" dirty="0"/>
          </a:p>
          <a:p>
            <a:pPr algn="just"/>
            <a:r>
              <a:rPr lang="en-US" dirty="0" smtClean="0"/>
              <a:t>According to our topology: </a:t>
            </a:r>
          </a:p>
          <a:p>
            <a:pPr lvl="2" algn="just"/>
            <a:r>
              <a:rPr lang="en-US" dirty="0" smtClean="0"/>
              <a:t>TCP packets are routed along S7</a:t>
            </a:r>
          </a:p>
          <a:p>
            <a:pPr lvl="2" algn="just"/>
            <a:r>
              <a:rPr lang="en-US" dirty="0" smtClean="0"/>
              <a:t>UDP packets are routed along S4</a:t>
            </a:r>
          </a:p>
          <a:p>
            <a:pPr lvl="2" algn="just"/>
            <a:r>
              <a:rPr lang="en-US" dirty="0" smtClean="0"/>
              <a:t>ICMP packets are routed along S5</a:t>
            </a:r>
          </a:p>
          <a:p>
            <a:pPr lvl="2" algn="just"/>
            <a:r>
              <a:rPr lang="en-US" dirty="0" smtClean="0"/>
              <a:t>HTTP packets are routed along S3</a:t>
            </a:r>
          </a:p>
          <a:p>
            <a:pPr lvl="2" algn="just"/>
            <a:r>
              <a:rPr lang="en-US" dirty="0" smtClean="0"/>
              <a:t>FTP packets are routed along S6</a:t>
            </a:r>
          </a:p>
          <a:p>
            <a:pPr lvl="2" algn="just"/>
            <a:endParaRPr lang="en-IN" dirty="0"/>
          </a:p>
        </p:txBody>
      </p:sp>
    </p:spTree>
    <p:extLst>
      <p:ext uri="{BB962C8B-B14F-4D97-AF65-F5344CB8AC3E}">
        <p14:creationId xmlns:p14="http://schemas.microsoft.com/office/powerpoint/2010/main" val="3586181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Implementation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We have also performed Deep Packet Inspection(DPI) using C++ where a similar topology was used wherein the controller installs a rule on the switch, instructing it to forward the packets along the different paths depending on the type of the packet.</a:t>
            </a:r>
          </a:p>
          <a:p>
            <a:pPr marL="0" indent="0" algn="just">
              <a:buNone/>
            </a:pPr>
            <a:endParaRPr lang="en-US" dirty="0" smtClean="0"/>
          </a:p>
          <a:p>
            <a:pPr algn="just"/>
            <a:r>
              <a:rPr lang="en-US" dirty="0" smtClean="0"/>
              <a:t>The controller inspects the Ethernet packet for IP content and further for TCP, UDP and ICMP content based on the protocol header.</a:t>
            </a:r>
          </a:p>
          <a:p>
            <a:pPr marL="0" indent="0" algn="just">
              <a:buNone/>
            </a:pPr>
            <a:endParaRPr lang="en-US" dirty="0" smtClean="0"/>
          </a:p>
          <a:p>
            <a:pPr algn="just"/>
            <a:r>
              <a:rPr lang="en-US" dirty="0" smtClean="0"/>
              <a:t>TCP packets are further inspected for HTTP and FTP traffic by performing a string search in the payload for keywords(HTTP 1.1 for HTTP traffic and FTP/SFTP for FTP traffic) </a:t>
            </a:r>
          </a:p>
        </p:txBody>
      </p:sp>
    </p:spTree>
    <p:extLst>
      <p:ext uri="{BB962C8B-B14F-4D97-AF65-F5344CB8AC3E}">
        <p14:creationId xmlns:p14="http://schemas.microsoft.com/office/powerpoint/2010/main" val="3327290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495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Application Aware Routing in SDN</vt:lpstr>
      <vt:lpstr>Introduction</vt:lpstr>
      <vt:lpstr>PowerPoint Presentation</vt:lpstr>
      <vt:lpstr>PowerPoint Presentation</vt:lpstr>
      <vt:lpstr>Methodology</vt:lpstr>
      <vt:lpstr>Our Implementation</vt:lpstr>
      <vt:lpstr>POX Implementation  </vt:lpstr>
      <vt:lpstr>PowerPoint Presentation</vt:lpstr>
      <vt:lpstr>C++ Implementation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Aware Routing using SDN</dc:title>
  <dc:creator>srikar d</dc:creator>
  <cp:lastModifiedBy>Abhishek Jain</cp:lastModifiedBy>
  <cp:revision>24</cp:revision>
  <dcterms:created xsi:type="dcterms:W3CDTF">2014-04-24T01:53:17Z</dcterms:created>
  <dcterms:modified xsi:type="dcterms:W3CDTF">2014-04-25T15:11:58Z</dcterms:modified>
</cp:coreProperties>
</file>