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81" r:id="rId4"/>
    <p:sldId id="280" r:id="rId5"/>
    <p:sldId id="298" r:id="rId6"/>
    <p:sldId id="265" r:id="rId7"/>
    <p:sldId id="282" r:id="rId8"/>
    <p:sldId id="266" r:id="rId9"/>
    <p:sldId id="279" r:id="rId10"/>
    <p:sldId id="285" r:id="rId11"/>
    <p:sldId id="299" r:id="rId12"/>
    <p:sldId id="268" r:id="rId13"/>
    <p:sldId id="271" r:id="rId14"/>
    <p:sldId id="286" r:id="rId15"/>
    <p:sldId id="270" r:id="rId16"/>
    <p:sldId id="272" r:id="rId17"/>
    <p:sldId id="288" r:id="rId18"/>
    <p:sldId id="290" r:id="rId19"/>
    <p:sldId id="289" r:id="rId20"/>
    <p:sldId id="297" r:id="rId21"/>
    <p:sldId id="273" r:id="rId22"/>
    <p:sldId id="274" r:id="rId23"/>
    <p:sldId id="276" r:id="rId24"/>
    <p:sldId id="275" r:id="rId25"/>
    <p:sldId id="300" r:id="rId26"/>
    <p:sldId id="293" r:id="rId27"/>
    <p:sldId id="294" r:id="rId28"/>
    <p:sldId id="295"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4" d="100"/>
          <a:sy n="64"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15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324100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15050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73837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40800467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35415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818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168469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390621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78562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9/18/2024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‹Nº›</a:t>
            </a:fld>
            <a:endParaRPr lang="en-US"/>
          </a:p>
        </p:txBody>
      </p:sp>
    </p:spTree>
    <p:extLst>
      <p:ext uri="{BB962C8B-B14F-4D97-AF65-F5344CB8AC3E}">
        <p14:creationId xmlns:p14="http://schemas.microsoft.com/office/powerpoint/2010/main" val="24262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9/18/2024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‹Nº›</a:t>
            </a:fld>
            <a:endParaRPr lang="en-US" dirty="0"/>
          </a:p>
        </p:txBody>
      </p:sp>
    </p:spTree>
    <p:extLst>
      <p:ext uri="{BB962C8B-B14F-4D97-AF65-F5344CB8AC3E}">
        <p14:creationId xmlns:p14="http://schemas.microsoft.com/office/powerpoint/2010/main" val="2816753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48A14E-0512-59B1-FA35-B00B0EF5C71F}"/>
              </a:ext>
            </a:extLst>
          </p:cNvPr>
          <p:cNvPicPr>
            <a:picLocks noChangeAspect="1"/>
          </p:cNvPicPr>
          <p:nvPr/>
        </p:nvPicPr>
        <p:blipFill>
          <a:blip r:embed="rId2"/>
          <a:srcRect/>
          <a:stretch/>
        </p:blipFill>
        <p:spPr>
          <a:xfrm>
            <a:off x="1723689" y="11"/>
            <a:ext cx="12191979" cy="6857989"/>
          </a:xfrm>
          <a:prstGeom prst="rect">
            <a:avLst/>
          </a:prstGeom>
        </p:spPr>
      </p:pic>
      <p:sp useBgFill="1">
        <p:nvSpPr>
          <p:cNvPr id="12" name="Freeform: Shape 11">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461165" y="1286301"/>
            <a:ext cx="3149221" cy="2142699"/>
          </a:xfrm>
        </p:spPr>
        <p:txBody>
          <a:bodyPr anchor="b">
            <a:normAutofit/>
          </a:bodyPr>
          <a:lstStyle/>
          <a:p>
            <a:pPr algn="ctr"/>
            <a:r>
              <a:rPr lang="es-MX" b="1" dirty="0"/>
              <a:t>Números reales</a:t>
            </a:r>
          </a:p>
        </p:txBody>
      </p:sp>
      <p:sp>
        <p:nvSpPr>
          <p:cNvPr id="3" name="SubTitle"/>
          <p:cNvSpPr>
            <a:spLocks noGrp="1"/>
          </p:cNvSpPr>
          <p:nvPr>
            <p:ph type="subTitle" idx="1"/>
          </p:nvPr>
        </p:nvSpPr>
        <p:spPr>
          <a:xfrm>
            <a:off x="1040828" y="3488269"/>
            <a:ext cx="3812337" cy="2562525"/>
          </a:xfrm>
        </p:spPr>
        <p:txBody>
          <a:bodyPr anchor="t">
            <a:noAutofit/>
          </a:bodyPr>
          <a:lstStyle/>
          <a:p>
            <a:pPr algn="ctr">
              <a:lnSpc>
                <a:spcPct val="100000"/>
              </a:lnSpc>
            </a:pPr>
            <a:r>
              <a:rPr lang="es-MX" sz="1200" dirty="0">
                <a:solidFill>
                  <a:schemeClr val="tx1"/>
                </a:solidFill>
                <a:latin typeface="Arial" panose="020B0604020202020204" pitchFamily="34" charset="0"/>
                <a:cs typeface="Arial" panose="020B0604020202020204" pitchFamily="34" charset="0"/>
              </a:rPr>
              <a:t>Nombre de la asignatura: Cálculo Diferencial 
Nombre de profesor:</a:t>
            </a:r>
            <a:endParaRPr lang="es-US" sz="1200" dirty="0">
              <a:solidFill>
                <a:schemeClr val="tx1"/>
              </a:solidFill>
              <a:latin typeface="Arial" panose="020B0604020202020204" pitchFamily="34" charset="0"/>
              <a:cs typeface="Arial" panose="020B0604020202020204" pitchFamily="34" charset="0"/>
            </a:endParaRPr>
          </a:p>
          <a:p>
            <a:pPr algn="ctr">
              <a:lnSpc>
                <a:spcPct val="100000"/>
              </a:lnSpc>
            </a:pPr>
            <a:r>
              <a:rPr lang="es-US" sz="1200" dirty="0">
                <a:solidFill>
                  <a:schemeClr val="tx1"/>
                </a:solidFill>
                <a:latin typeface="Arial" panose="020B0604020202020204" pitchFamily="34" charset="0"/>
                <a:cs typeface="Arial" panose="020B0604020202020204" pitchFamily="34" charset="0"/>
              </a:rPr>
              <a:t>Luis Miguel Núñez Fernández </a:t>
            </a:r>
            <a:r>
              <a:rPr lang="es-MX" sz="1200" dirty="0">
                <a:solidFill>
                  <a:schemeClr val="tx1"/>
                </a:solidFill>
                <a:latin typeface="Arial" panose="020B0604020202020204" pitchFamily="34" charset="0"/>
                <a:cs typeface="Arial" panose="020B0604020202020204" pitchFamily="34" charset="0"/>
              </a:rPr>
              <a:t>
Carrera: TIC’S</a:t>
            </a:r>
          </a:p>
          <a:p>
            <a:pPr algn="ctr">
              <a:lnSpc>
                <a:spcPct val="100000"/>
              </a:lnSpc>
            </a:pPr>
            <a:r>
              <a:rPr lang="es-MX" sz="1200" dirty="0">
                <a:solidFill>
                  <a:schemeClr val="tx1"/>
                </a:solidFill>
                <a:latin typeface="Arial" panose="020B0604020202020204" pitchFamily="34" charset="0"/>
                <a:cs typeface="Arial" panose="020B0604020202020204" pitchFamily="34" charset="0"/>
              </a:rPr>
              <a:t>Alumnos: Cambrón escobar Guillermo, DURAN TOLENTINO AMANDA NOHEMI
</a:t>
            </a:r>
          </a:p>
        </p:txBody>
      </p:sp>
      <p:sp>
        <p:nvSpPr>
          <p:cNvPr id="14" name="Freeform: Shape 13">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428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BCFCF8E-AC32-F141-8357-541DDA09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3830"/>
            <a:ext cx="12192000" cy="4564505"/>
          </a:xfrm>
          <a:prstGeom prst="rect">
            <a:avLst/>
          </a:prstGeom>
        </p:spPr>
      </p:pic>
      <p:sp>
        <p:nvSpPr>
          <p:cNvPr id="4" name="Título 3">
            <a:extLst>
              <a:ext uri="{FF2B5EF4-FFF2-40B4-BE49-F238E27FC236}">
                <a16:creationId xmlns:a16="http://schemas.microsoft.com/office/drawing/2014/main" id="{7E875A63-701F-B41D-51D2-BBF48CD7F743}"/>
              </a:ext>
            </a:extLst>
          </p:cNvPr>
          <p:cNvSpPr>
            <a:spLocks noGrp="1"/>
          </p:cNvSpPr>
          <p:nvPr>
            <p:ph type="title"/>
          </p:nvPr>
        </p:nvSpPr>
        <p:spPr>
          <a:xfrm>
            <a:off x="0" y="0"/>
            <a:ext cx="11887200" cy="1783830"/>
          </a:xfrm>
        </p:spPr>
        <p:txBody>
          <a:bodyPr>
            <a:normAutofit/>
          </a:bodyPr>
          <a:lstStyle/>
          <a:p>
            <a:pPr algn="ctr"/>
            <a:r>
              <a:rPr lang="es-ES" sz="3600" b="1" dirty="0">
                <a:solidFill>
                  <a:srgbClr val="002060"/>
                </a:solidFill>
              </a:rPr>
              <a:t>Supongamos que estamos analizando la relación entre la cantidad de horas que estudias y tu calificación en un examen.</a:t>
            </a:r>
            <a:endParaRPr lang="en-US" sz="6600" b="1" dirty="0">
              <a:solidFill>
                <a:srgbClr val="002060"/>
              </a:solidFill>
            </a:endParaRPr>
          </a:p>
        </p:txBody>
      </p:sp>
    </p:spTree>
    <p:extLst>
      <p:ext uri="{BB962C8B-B14F-4D97-AF65-F5344CB8AC3E}">
        <p14:creationId xmlns:p14="http://schemas.microsoft.com/office/powerpoint/2010/main" val="171427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0DE24-D430-2097-B4F7-5EAE73DD1B81}"/>
              </a:ext>
            </a:extLst>
          </p:cNvPr>
          <p:cNvSpPr>
            <a:spLocks noGrp="1"/>
          </p:cNvSpPr>
          <p:nvPr>
            <p:ph type="title"/>
          </p:nvPr>
        </p:nvSpPr>
        <p:spPr>
          <a:xfrm>
            <a:off x="989128" y="298566"/>
            <a:ext cx="4492874" cy="1027313"/>
          </a:xfrm>
        </p:spPr>
        <p:txBody>
          <a:bodyPr>
            <a:normAutofit/>
          </a:bodyPr>
          <a:lstStyle/>
          <a:p>
            <a:pPr algn="ctr"/>
            <a:r>
              <a:rPr lang="es-MX" dirty="0"/>
              <a:t>Función</a:t>
            </a:r>
            <a:endParaRPr lang="en-US" dirty="0"/>
          </a:p>
        </p:txBody>
      </p:sp>
      <p:pic>
        <p:nvPicPr>
          <p:cNvPr id="3076" name="Picture 4" descr="Resultado de imagen de ejemplo de relación">
            <a:extLst>
              <a:ext uri="{FF2B5EF4-FFF2-40B4-BE49-F238E27FC236}">
                <a16:creationId xmlns:a16="http://schemas.microsoft.com/office/drawing/2014/main" id="{F8AA409B-9F9F-CA5E-1AB4-CCA38ECD0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23" y="2053652"/>
            <a:ext cx="5458085" cy="4093564"/>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5CFFFB83-5402-3C44-97D2-002DAE66C964}"/>
              </a:ext>
            </a:extLst>
          </p:cNvPr>
          <p:cNvSpPr txBox="1">
            <a:spLocks/>
          </p:cNvSpPr>
          <p:nvPr/>
        </p:nvSpPr>
        <p:spPr>
          <a:xfrm>
            <a:off x="6974353" y="298566"/>
            <a:ext cx="4492874" cy="102731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s-MX" dirty="0"/>
              <a:t>Relación</a:t>
            </a:r>
            <a:endParaRPr lang="en-US" dirty="0"/>
          </a:p>
        </p:txBody>
      </p:sp>
      <p:pic>
        <p:nvPicPr>
          <p:cNvPr id="3078" name="Picture 6" descr="Resultado de imagen de ejemplo de relación">
            <a:extLst>
              <a:ext uri="{FF2B5EF4-FFF2-40B4-BE49-F238E27FC236}">
                <a16:creationId xmlns:a16="http://schemas.microsoft.com/office/drawing/2014/main" id="{C1F94E4D-BB8D-AB5D-66AF-F026991C6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814" y="2053652"/>
            <a:ext cx="5321633" cy="409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0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0" y="3416"/>
            <a:ext cx="12192000" cy="1514358"/>
          </a:xfrm>
        </p:spPr>
        <p:txBody>
          <a:bodyPr>
            <a:normAutofit/>
          </a:bodyPr>
          <a:lstStyle/>
          <a:p>
            <a:r>
              <a:rPr lang="es-MX" sz="3600" b="1" dirty="0">
                <a:solidFill>
                  <a:srgbClr val="C00000"/>
                </a:solidFill>
              </a:rPr>
              <a:t>1.4 Función real de variable real y sus distintas representaciones</a:t>
            </a:r>
          </a:p>
        </p:txBody>
      </p:sp>
      <p:grpSp>
        <p:nvGrpSpPr>
          <p:cNvPr id="22" name="Group 21">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23" name="Group 22">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25" name="Freeform: Shape 24">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Freeform: Shape 23">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Marcador de contenido 5">
            <a:extLst>
              <a:ext uri="{FF2B5EF4-FFF2-40B4-BE49-F238E27FC236}">
                <a16:creationId xmlns:a16="http://schemas.microsoft.com/office/drawing/2014/main" id="{56B196E9-A6F0-8981-5C47-DB28A3E7396D}"/>
              </a:ext>
            </a:extLst>
          </p:cNvPr>
          <p:cNvSpPr>
            <a:spLocks noGrp="1"/>
          </p:cNvSpPr>
          <p:nvPr>
            <p:ph idx="1"/>
          </p:nvPr>
        </p:nvSpPr>
        <p:spPr>
          <a:xfrm>
            <a:off x="1" y="1626480"/>
            <a:ext cx="3688808" cy="5231519"/>
          </a:xfrm>
        </p:spPr>
        <p:txBody>
          <a:bodyPr>
            <a:normAutofit/>
          </a:bodyPr>
          <a:lstStyle/>
          <a:p>
            <a:r>
              <a:rPr lang="es-MX" sz="2800" b="1" dirty="0">
                <a:latin typeface="Arial" panose="020B0604020202020204" pitchFamily="34" charset="0"/>
                <a:cs typeface="Arial" panose="020B0604020202020204" pitchFamily="34" charset="0"/>
              </a:rPr>
              <a:t>Función donde el dominio y el rango toman valores de un conjunto de números reales.</a:t>
            </a:r>
            <a:r>
              <a:rPr lang="es-US" sz="2800" b="1" dirty="0">
                <a:latin typeface="Arial" panose="020B0604020202020204" pitchFamily="34" charset="0"/>
                <a:cs typeface="Arial" panose="020B0604020202020204" pitchFamily="34" charset="0"/>
              </a:rPr>
              <a:t> Se pueden entender desde: Analítica, Numérica, Gráfica, Verbal</a:t>
            </a:r>
            <a:endParaRPr lang="en-US" sz="1600" b="1" dirty="0"/>
          </a:p>
        </p:txBody>
      </p:sp>
      <p:pic>
        <p:nvPicPr>
          <p:cNvPr id="2052" name="Picture 4" descr="Evaluación de funciones, ejercicios resueltos | Matemóvil">
            <a:extLst>
              <a:ext uri="{FF2B5EF4-FFF2-40B4-BE49-F238E27FC236}">
                <a16:creationId xmlns:a16="http://schemas.microsoft.com/office/drawing/2014/main" id="{DA0B3C05-EF4D-9EFF-C677-7F81B6A7C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775" y="1517774"/>
            <a:ext cx="7309872" cy="502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1B9FFE-0145-1B00-4DA2-61CA01AE6384}"/>
              </a:ext>
            </a:extLst>
          </p:cNvPr>
          <p:cNvSpPr>
            <a:spLocks noGrp="1"/>
          </p:cNvSpPr>
          <p:nvPr>
            <p:ph type="title"/>
          </p:nvPr>
        </p:nvSpPr>
        <p:spPr>
          <a:xfrm>
            <a:off x="960120" y="960030"/>
            <a:ext cx="4470832" cy="1507398"/>
          </a:xfrm>
        </p:spPr>
        <p:txBody>
          <a:bodyPr anchor="ctr">
            <a:normAutofit/>
          </a:bodyPr>
          <a:lstStyle/>
          <a:p>
            <a:r>
              <a:rPr lang="es-US" b="1" dirty="0"/>
              <a:t>Concepto Analítico</a:t>
            </a:r>
          </a:p>
        </p:txBody>
      </p:sp>
      <p:sp>
        <p:nvSpPr>
          <p:cNvPr id="5" name="Marcador de contenido 4">
            <a:extLst>
              <a:ext uri="{FF2B5EF4-FFF2-40B4-BE49-F238E27FC236}">
                <a16:creationId xmlns:a16="http://schemas.microsoft.com/office/drawing/2014/main" id="{C1433413-A98E-B9A7-44DE-58079D82F4BF}"/>
              </a:ext>
            </a:extLst>
          </p:cNvPr>
          <p:cNvSpPr>
            <a:spLocks noGrp="1"/>
          </p:cNvSpPr>
          <p:nvPr>
            <p:ph idx="1"/>
          </p:nvPr>
        </p:nvSpPr>
        <p:spPr>
          <a:xfrm>
            <a:off x="952501" y="2467428"/>
            <a:ext cx="4470831" cy="3053170"/>
          </a:xfrm>
        </p:spPr>
        <p:txBody>
          <a:bodyPr anchor="t">
            <a:normAutofit fontScale="85000" lnSpcReduction="20000"/>
          </a:bodyPr>
          <a:lstStyle/>
          <a:p>
            <a:pPr marL="0" indent="0">
              <a:buNone/>
            </a:pPr>
            <a:r>
              <a:rPr lang="es-US" sz="3500" b="1" dirty="0">
                <a:latin typeface="Arial" panose="020B0604020202020204" pitchFamily="34" charset="0"/>
                <a:cs typeface="Arial" panose="020B0604020202020204" pitchFamily="34" charset="0"/>
              </a:rPr>
              <a:t>Utilizados para describir fenómenos que se pueden medir en una escala continua.</a:t>
            </a:r>
            <a:r>
              <a:rPr lang="es-US" b="1" dirty="0">
                <a:latin typeface="Arial" panose="020B0604020202020204" pitchFamily="34" charset="0"/>
                <a:cs typeface="Arial" panose="020B0604020202020204" pitchFamily="34" charset="0"/>
              </a:rPr>
              <a:t>
</a:t>
            </a:r>
            <a:r>
              <a:rPr lang="es-US" dirty="0">
                <a:latin typeface="Arial" panose="020B0604020202020204" pitchFamily="34" charset="0"/>
                <a:cs typeface="Arial" panose="020B0604020202020204" pitchFamily="34" charset="0"/>
              </a:rPr>
              <a:t>
</a:t>
            </a:r>
          </a:p>
        </p:txBody>
      </p:sp>
      <p:cxnSp>
        <p:nvCxnSpPr>
          <p:cNvPr id="1040" name="Straight Connector 1039">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1026" name="Picture 2" descr="3: Representación de la solución analítica (línea continua roja) dada ...">
            <a:extLst>
              <a:ext uri="{FF2B5EF4-FFF2-40B4-BE49-F238E27FC236}">
                <a16:creationId xmlns:a16="http://schemas.microsoft.com/office/drawing/2014/main" id="{F5DD479F-1A08-2242-DC82-F56E95AF51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8669" y="1030393"/>
            <a:ext cx="4848551" cy="479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5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6C298000-5627-C230-3616-CFE6542E60E6}"/>
              </a:ext>
            </a:extLst>
          </p:cNvPr>
          <p:cNvPicPr>
            <a:picLocks noChangeAspect="1"/>
          </p:cNvPicPr>
          <p:nvPr/>
        </p:nvPicPr>
        <p:blipFill>
          <a:blip r:embed="rId2"/>
          <a:srcRect r="167" b="-1"/>
          <a:stretch/>
        </p:blipFill>
        <p:spPr>
          <a:xfrm>
            <a:off x="20" y="10"/>
            <a:ext cx="12191979" cy="6869563"/>
          </a:xfrm>
          <a:prstGeom prst="rect">
            <a:avLst/>
          </a:prstGeom>
        </p:spPr>
      </p:pic>
      <p:sp>
        <p:nvSpPr>
          <p:cNvPr id="9" name="Freeform: Shape 8">
            <a:extLst>
              <a:ext uri="{FF2B5EF4-FFF2-40B4-BE49-F238E27FC236}">
                <a16:creationId xmlns:a16="http://schemas.microsoft.com/office/drawing/2014/main" id="{B8C28122-AA8C-48D4-93E8-7C0082B6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6" y="2775974"/>
            <a:ext cx="5318105" cy="4093599"/>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32"/>
              <a:gd name="connsiteX1" fmla="*/ 0 w 2644724"/>
              <a:gd name="connsiteY1" fmla="*/ 822042 h 2414332"/>
              <a:gd name="connsiteX2" fmla="*/ 61554 w 2644724"/>
              <a:gd name="connsiteY2" fmla="*/ 566798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0 w 2644724"/>
              <a:gd name="connsiteY1" fmla="*/ 822042 h 2414332"/>
              <a:gd name="connsiteX2" fmla="*/ 72750 w 2644724"/>
              <a:gd name="connsiteY2" fmla="*/ 552280 h 2414332"/>
              <a:gd name="connsiteX3" fmla="*/ 345405 w 2644724"/>
              <a:gd name="connsiteY3" fmla="*/ 354733 h 2414332"/>
              <a:gd name="connsiteX4" fmla="*/ 1181815 w 2644724"/>
              <a:gd name="connsiteY4" fmla="*/ 88701 h 2414332"/>
              <a:gd name="connsiteX5" fmla="*/ 1324529 w 2644724"/>
              <a:gd name="connsiteY5" fmla="*/ 0 h 2414332"/>
              <a:gd name="connsiteX6" fmla="*/ 1455933 w 2644724"/>
              <a:gd name="connsiteY6" fmla="*/ 80922 h 2414332"/>
              <a:gd name="connsiteX7" fmla="*/ 2299319 w 2644724"/>
              <a:gd name="connsiteY7" fmla="*/ 354733 h 2414332"/>
              <a:gd name="connsiteX8" fmla="*/ 2644724 w 2644724"/>
              <a:gd name="connsiteY8" fmla="*/ 822042 h 2414332"/>
              <a:gd name="connsiteX9" fmla="*/ 2644724 w 2644724"/>
              <a:gd name="connsiteY9" fmla="*/ 2414306 h 2414332"/>
              <a:gd name="connsiteX10" fmla="*/ 2644719 w 2644724"/>
              <a:gd name="connsiteY10" fmla="*/ 2414332 h 2414332"/>
              <a:gd name="connsiteX0" fmla="*/ 0 w 2644724"/>
              <a:gd name="connsiteY0" fmla="*/ 2414306 h 2414332"/>
              <a:gd name="connsiteX1" fmla="*/ 72750 w 2644724"/>
              <a:gd name="connsiteY1" fmla="*/ 552280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571974"/>
              <a:gd name="connsiteY0" fmla="*/ 552280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54733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71974 w 2571974"/>
              <a:gd name="connsiteY7" fmla="*/ 2414306 h 2414332"/>
              <a:gd name="connsiteX8" fmla="*/ 2571969 w 2571974"/>
              <a:gd name="connsiteY8" fmla="*/ 2414332 h 2414332"/>
              <a:gd name="connsiteX0" fmla="*/ 0 w 2571974"/>
              <a:gd name="connsiteY0" fmla="*/ 534133 h 2414332"/>
              <a:gd name="connsiteX1" fmla="*/ 272655 w 2571974"/>
              <a:gd name="connsiteY1" fmla="*/ 360177 h 2414332"/>
              <a:gd name="connsiteX2" fmla="*/ 1109065 w 2571974"/>
              <a:gd name="connsiteY2" fmla="*/ 88701 h 2414332"/>
              <a:gd name="connsiteX3" fmla="*/ 1251779 w 2571974"/>
              <a:gd name="connsiteY3" fmla="*/ 0 h 2414332"/>
              <a:gd name="connsiteX4" fmla="*/ 1383183 w 2571974"/>
              <a:gd name="connsiteY4" fmla="*/ 80922 h 2414332"/>
              <a:gd name="connsiteX5" fmla="*/ 2226569 w 2571974"/>
              <a:gd name="connsiteY5" fmla="*/ 354733 h 2414332"/>
              <a:gd name="connsiteX6" fmla="*/ 2571974 w 2571974"/>
              <a:gd name="connsiteY6" fmla="*/ 822042 h 2414332"/>
              <a:gd name="connsiteX7" fmla="*/ 2569622 w 2571974"/>
              <a:gd name="connsiteY7" fmla="*/ 1283604 h 2414332"/>
              <a:gd name="connsiteX8" fmla="*/ 2571974 w 2571974"/>
              <a:gd name="connsiteY8" fmla="*/ 2414306 h 2414332"/>
              <a:gd name="connsiteX9" fmla="*/ 2571969 w 2571974"/>
              <a:gd name="connsiteY9" fmla="*/ 2414332 h 2414332"/>
              <a:gd name="connsiteX0" fmla="*/ 0 w 2571974"/>
              <a:gd name="connsiteY0" fmla="*/ 534133 h 2414306"/>
              <a:gd name="connsiteX1" fmla="*/ 272655 w 2571974"/>
              <a:gd name="connsiteY1" fmla="*/ 360177 h 2414306"/>
              <a:gd name="connsiteX2" fmla="*/ 1109065 w 2571974"/>
              <a:gd name="connsiteY2" fmla="*/ 88701 h 2414306"/>
              <a:gd name="connsiteX3" fmla="*/ 1251779 w 2571974"/>
              <a:gd name="connsiteY3" fmla="*/ 0 h 2414306"/>
              <a:gd name="connsiteX4" fmla="*/ 1383183 w 2571974"/>
              <a:gd name="connsiteY4" fmla="*/ 80922 h 2414306"/>
              <a:gd name="connsiteX5" fmla="*/ 2226569 w 2571974"/>
              <a:gd name="connsiteY5" fmla="*/ 354733 h 2414306"/>
              <a:gd name="connsiteX6" fmla="*/ 2571974 w 2571974"/>
              <a:gd name="connsiteY6" fmla="*/ 822042 h 2414306"/>
              <a:gd name="connsiteX7" fmla="*/ 2569622 w 2571974"/>
              <a:gd name="connsiteY7" fmla="*/ 1283604 h 2414306"/>
              <a:gd name="connsiteX8" fmla="*/ 2571974 w 2571974"/>
              <a:gd name="connsiteY8" fmla="*/ 2414306 h 2414306"/>
              <a:gd name="connsiteX0" fmla="*/ 0 w 2571974"/>
              <a:gd name="connsiteY0" fmla="*/ 534133 h 1283604"/>
              <a:gd name="connsiteX1" fmla="*/ 272655 w 2571974"/>
              <a:gd name="connsiteY1" fmla="*/ 360177 h 1283604"/>
              <a:gd name="connsiteX2" fmla="*/ 1109065 w 2571974"/>
              <a:gd name="connsiteY2" fmla="*/ 88701 h 1283604"/>
              <a:gd name="connsiteX3" fmla="*/ 1251779 w 2571974"/>
              <a:gd name="connsiteY3" fmla="*/ 0 h 1283604"/>
              <a:gd name="connsiteX4" fmla="*/ 1383183 w 2571974"/>
              <a:gd name="connsiteY4" fmla="*/ 80922 h 1283604"/>
              <a:gd name="connsiteX5" fmla="*/ 2226569 w 2571974"/>
              <a:gd name="connsiteY5" fmla="*/ 354733 h 1283604"/>
              <a:gd name="connsiteX6" fmla="*/ 2571974 w 2571974"/>
              <a:gd name="connsiteY6" fmla="*/ 822042 h 1283604"/>
              <a:gd name="connsiteX7" fmla="*/ 2569622 w 2571974"/>
              <a:gd name="connsiteY7" fmla="*/ 1283604 h 128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1974" h="1283604">
                <a:moveTo>
                  <a:pt x="0" y="534133"/>
                </a:moveTo>
                <a:cubicBezTo>
                  <a:pt x="54769" y="479838"/>
                  <a:pt x="85945" y="439860"/>
                  <a:pt x="272655" y="360177"/>
                </a:cubicBezTo>
                <a:cubicBezTo>
                  <a:pt x="519614" y="269446"/>
                  <a:pt x="821402" y="229668"/>
                  <a:pt x="1109065" y="88701"/>
                </a:cubicBezTo>
                <a:lnTo>
                  <a:pt x="1251779" y="0"/>
                </a:lnTo>
                <a:lnTo>
                  <a:pt x="1383183" y="80922"/>
                </a:lnTo>
                <a:cubicBezTo>
                  <a:pt x="1670846" y="221889"/>
                  <a:pt x="1979611" y="264002"/>
                  <a:pt x="2226569" y="354733"/>
                </a:cubicBezTo>
                <a:cubicBezTo>
                  <a:pt x="2464036" y="460028"/>
                  <a:pt x="2571974" y="580785"/>
                  <a:pt x="2571974" y="822042"/>
                </a:cubicBezTo>
                <a:lnTo>
                  <a:pt x="2569622" y="1283604"/>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237B061B-7D22-401D-ACD7-A79B3A9F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926" y="24701"/>
            <a:ext cx="2582489" cy="403978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8" fmla="*/ 2644724 w 2644724"/>
              <a:gd name="connsiteY8" fmla="*/ 2414306 h 2414306"/>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1455933 w 2644724"/>
              <a:gd name="connsiteY5" fmla="*/ 80922 h 2414306"/>
              <a:gd name="connsiteX6" fmla="*/ 2299319 w 2644724"/>
              <a:gd name="connsiteY6" fmla="*/ 354733 h 2414306"/>
              <a:gd name="connsiteX7" fmla="*/ 2644724 w 2644724"/>
              <a:gd name="connsiteY7" fmla="*/ 822042 h 2414306"/>
              <a:gd name="connsiteX0" fmla="*/ 0 w 2299319"/>
              <a:gd name="connsiteY0" fmla="*/ 2414306 h 2414306"/>
              <a:gd name="connsiteX1" fmla="*/ 0 w 2299319"/>
              <a:gd name="connsiteY1" fmla="*/ 822042 h 2414306"/>
              <a:gd name="connsiteX2" fmla="*/ 345405 w 2299319"/>
              <a:gd name="connsiteY2" fmla="*/ 354733 h 2414306"/>
              <a:gd name="connsiteX3" fmla="*/ 1181815 w 2299319"/>
              <a:gd name="connsiteY3" fmla="*/ 88701 h 2414306"/>
              <a:gd name="connsiteX4" fmla="*/ 1324529 w 2299319"/>
              <a:gd name="connsiteY4" fmla="*/ 0 h 2414306"/>
              <a:gd name="connsiteX5" fmla="*/ 1455933 w 2299319"/>
              <a:gd name="connsiteY5" fmla="*/ 80922 h 2414306"/>
              <a:gd name="connsiteX6" fmla="*/ 2299319 w 2299319"/>
              <a:gd name="connsiteY6" fmla="*/ 354733 h 2414306"/>
              <a:gd name="connsiteX0" fmla="*/ 0 w 1455933"/>
              <a:gd name="connsiteY0" fmla="*/ 2414306 h 2414306"/>
              <a:gd name="connsiteX1" fmla="*/ 0 w 1455933"/>
              <a:gd name="connsiteY1" fmla="*/ 822042 h 2414306"/>
              <a:gd name="connsiteX2" fmla="*/ 345405 w 1455933"/>
              <a:gd name="connsiteY2" fmla="*/ 354733 h 2414306"/>
              <a:gd name="connsiteX3" fmla="*/ 1181815 w 1455933"/>
              <a:gd name="connsiteY3" fmla="*/ 88701 h 2414306"/>
              <a:gd name="connsiteX4" fmla="*/ 1324529 w 1455933"/>
              <a:gd name="connsiteY4" fmla="*/ 0 h 2414306"/>
              <a:gd name="connsiteX5" fmla="*/ 1455933 w 1455933"/>
              <a:gd name="connsiteY5" fmla="*/ 80922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0 w 1324529"/>
              <a:gd name="connsiteY0" fmla="*/ 1313911 h 1313911"/>
              <a:gd name="connsiteX1" fmla="*/ 0 w 1324529"/>
              <a:gd name="connsiteY1" fmla="*/ 822042 h 1313911"/>
              <a:gd name="connsiteX2" fmla="*/ 345405 w 1324529"/>
              <a:gd name="connsiteY2" fmla="*/ 354733 h 1313911"/>
              <a:gd name="connsiteX3" fmla="*/ 1181815 w 1324529"/>
              <a:gd name="connsiteY3" fmla="*/ 88701 h 1313911"/>
              <a:gd name="connsiteX4" fmla="*/ 1324529 w 1324529"/>
              <a:gd name="connsiteY4" fmla="*/ 0 h 1313911"/>
              <a:gd name="connsiteX0" fmla="*/ 0 w 1248959"/>
              <a:gd name="connsiteY0" fmla="*/ 1266729 h 1266729"/>
              <a:gd name="connsiteX1" fmla="*/ 0 w 1248959"/>
              <a:gd name="connsiteY1" fmla="*/ 774860 h 1266729"/>
              <a:gd name="connsiteX2" fmla="*/ 345405 w 1248959"/>
              <a:gd name="connsiteY2" fmla="*/ 307551 h 1266729"/>
              <a:gd name="connsiteX3" fmla="*/ 1181815 w 1248959"/>
              <a:gd name="connsiteY3" fmla="*/ 41519 h 1266729"/>
              <a:gd name="connsiteX4" fmla="*/ 1248959 w 1248959"/>
              <a:gd name="connsiteY4" fmla="*/ 0 h 1266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959" h="1266729">
                <a:moveTo>
                  <a:pt x="0" y="1266729"/>
                </a:moveTo>
                <a:lnTo>
                  <a:pt x="0" y="774860"/>
                </a:lnTo>
                <a:cubicBezTo>
                  <a:pt x="0" y="533603"/>
                  <a:pt x="107938" y="412846"/>
                  <a:pt x="345405" y="307551"/>
                </a:cubicBezTo>
                <a:cubicBezTo>
                  <a:pt x="592364" y="216820"/>
                  <a:pt x="894152" y="182486"/>
                  <a:pt x="1181815" y="41519"/>
                </a:cubicBezTo>
                <a:lnTo>
                  <a:pt x="1248959" y="0"/>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7073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F121A-A748-3D64-2534-CA6C85AA5FFF}"/>
              </a:ext>
            </a:extLst>
          </p:cNvPr>
          <p:cNvSpPr>
            <a:spLocks noGrp="1"/>
          </p:cNvSpPr>
          <p:nvPr>
            <p:ph type="title"/>
          </p:nvPr>
        </p:nvSpPr>
        <p:spPr>
          <a:xfrm>
            <a:off x="315685" y="30784"/>
            <a:ext cx="9076329" cy="1064277"/>
          </a:xfrm>
        </p:spPr>
        <p:txBody>
          <a:bodyPr/>
          <a:lstStyle/>
          <a:p>
            <a:r>
              <a:rPr lang="es-US" b="1" dirty="0"/>
              <a:t>Concepto Numérico</a:t>
            </a:r>
          </a:p>
        </p:txBody>
      </p:sp>
      <p:sp>
        <p:nvSpPr>
          <p:cNvPr id="3" name="Marcador de contenido 2">
            <a:extLst>
              <a:ext uri="{FF2B5EF4-FFF2-40B4-BE49-F238E27FC236}">
                <a16:creationId xmlns:a16="http://schemas.microsoft.com/office/drawing/2014/main" id="{BBB683FB-8494-52F0-1972-B1A3E33099DF}"/>
              </a:ext>
            </a:extLst>
          </p:cNvPr>
          <p:cNvSpPr>
            <a:spLocks noGrp="1"/>
          </p:cNvSpPr>
          <p:nvPr>
            <p:ph idx="1"/>
          </p:nvPr>
        </p:nvSpPr>
        <p:spPr>
          <a:xfrm>
            <a:off x="0" y="1454047"/>
            <a:ext cx="12192000" cy="5403954"/>
          </a:xfrm>
        </p:spPr>
        <p:txBody>
          <a:bodyPr>
            <a:normAutofit/>
          </a:bodyPr>
          <a:lstStyle/>
          <a:p>
            <a:pPr marL="0" indent="0" algn="ctr">
              <a:buNone/>
            </a:pPr>
            <a:r>
              <a:rPr lang="es-US" sz="3200" dirty="0">
                <a:latin typeface="Arial" panose="020B0604020202020204" pitchFamily="34" charset="0"/>
                <a:cs typeface="Arial" panose="020B0604020202020204" pitchFamily="34" charset="0"/>
              </a:rPr>
              <a:t>Se representan mediante números reales.
</a:t>
            </a:r>
          </a:p>
        </p:txBody>
      </p:sp>
      <p:sp>
        <p:nvSpPr>
          <p:cNvPr id="4" name="Rectángulo: esquinas redondeadas 3">
            <a:extLst>
              <a:ext uri="{FF2B5EF4-FFF2-40B4-BE49-F238E27FC236}">
                <a16:creationId xmlns:a16="http://schemas.microsoft.com/office/drawing/2014/main" id="{A2EC0647-9F00-9B2E-EC24-05A0ACF8C375}"/>
              </a:ext>
            </a:extLst>
          </p:cNvPr>
          <p:cNvSpPr/>
          <p:nvPr/>
        </p:nvSpPr>
        <p:spPr>
          <a:xfrm>
            <a:off x="1" y="2439460"/>
            <a:ext cx="12191999" cy="21263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sz="3200" b="1" dirty="0">
              <a:solidFill>
                <a:schemeClr val="tx1"/>
              </a:solidFill>
              <a:latin typeface="Arial" panose="020B0604020202020204" pitchFamily="34" charset="0"/>
              <a:cs typeface="Arial" panose="020B0604020202020204" pitchFamily="34" charset="0"/>
            </a:endParaRPr>
          </a:p>
          <a:p>
            <a:pPr algn="ctr"/>
            <a:endParaRPr lang="es-US" sz="1600" b="1" dirty="0">
              <a:solidFill>
                <a:schemeClr val="tx1"/>
              </a:solidFill>
              <a:latin typeface="Arial" panose="020B0604020202020204" pitchFamily="34" charset="0"/>
              <a:cs typeface="Arial" panose="020B0604020202020204" pitchFamily="34" charset="0"/>
            </a:endParaRPr>
          </a:p>
        </p:txBody>
      </p:sp>
      <p:sp>
        <p:nvSpPr>
          <p:cNvPr id="8" name="Marcador de contenido 2">
            <a:extLst>
              <a:ext uri="{FF2B5EF4-FFF2-40B4-BE49-F238E27FC236}">
                <a16:creationId xmlns:a16="http://schemas.microsoft.com/office/drawing/2014/main" id="{C1E10342-B15E-E49E-49D7-9C0F63563024}"/>
              </a:ext>
            </a:extLst>
          </p:cNvPr>
          <p:cNvSpPr txBox="1">
            <a:spLocks/>
          </p:cNvSpPr>
          <p:nvPr/>
        </p:nvSpPr>
        <p:spPr>
          <a:xfrm>
            <a:off x="315685" y="1999385"/>
            <a:ext cx="11560628" cy="25373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Goudy Old Style" panose="02020502050305020303" pitchFamily="18" charset="0"/>
              <a:buNone/>
            </a:pPr>
            <a:r>
              <a:rPr lang="es-US" sz="3200" dirty="0">
                <a:latin typeface="Arial" panose="020B0604020202020204" pitchFamily="34" charset="0"/>
                <a:cs typeface="Arial" panose="020B0604020202020204" pitchFamily="34" charset="0"/>
              </a:rPr>
              <a:t>
Ejemplo: En un estudio de la altura de personas, las alturas se representan con números reales como 170.5 cm, 165.2 cm, etc. </a:t>
            </a:r>
          </a:p>
        </p:txBody>
      </p:sp>
    </p:spTree>
    <p:extLst>
      <p:ext uri="{BB962C8B-B14F-4D97-AF65-F5344CB8AC3E}">
        <p14:creationId xmlns:p14="http://schemas.microsoft.com/office/powerpoint/2010/main" val="154615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79A74-3681-CA05-F26D-4DBEB78FAC80}"/>
              </a:ext>
            </a:extLst>
          </p:cNvPr>
          <p:cNvSpPr>
            <a:spLocks noGrp="1"/>
          </p:cNvSpPr>
          <p:nvPr>
            <p:ph type="title"/>
          </p:nvPr>
        </p:nvSpPr>
        <p:spPr>
          <a:xfrm>
            <a:off x="0" y="0"/>
            <a:ext cx="9076329" cy="1064277"/>
          </a:xfrm>
        </p:spPr>
        <p:txBody>
          <a:bodyPr/>
          <a:lstStyle/>
          <a:p>
            <a:r>
              <a:rPr lang="es-US" b="1" dirty="0"/>
              <a:t>Concepto Gráfico</a:t>
            </a:r>
          </a:p>
        </p:txBody>
      </p:sp>
      <p:sp>
        <p:nvSpPr>
          <p:cNvPr id="3" name="Marcador de contenido 2">
            <a:extLst>
              <a:ext uri="{FF2B5EF4-FFF2-40B4-BE49-F238E27FC236}">
                <a16:creationId xmlns:a16="http://schemas.microsoft.com/office/drawing/2014/main" id="{2C80C352-EE05-2266-2B60-104C6F019865}"/>
              </a:ext>
            </a:extLst>
          </p:cNvPr>
          <p:cNvSpPr>
            <a:spLocks noGrp="1"/>
          </p:cNvSpPr>
          <p:nvPr>
            <p:ph idx="1"/>
          </p:nvPr>
        </p:nvSpPr>
        <p:spPr>
          <a:xfrm>
            <a:off x="119922" y="1304144"/>
            <a:ext cx="12191999" cy="5553856"/>
          </a:xfrm>
        </p:spPr>
        <p:txBody>
          <a:bodyPr>
            <a:noAutofit/>
          </a:bodyPr>
          <a:lstStyle/>
          <a:p>
            <a:pPr marL="0" indent="0">
              <a:buNone/>
            </a:pPr>
            <a:r>
              <a:rPr lang="es-US" sz="3200" dirty="0">
                <a:solidFill>
                  <a:schemeClr val="tx1"/>
                </a:solidFill>
                <a:latin typeface="Arial" panose="020B0604020202020204" pitchFamily="34" charset="0"/>
                <a:cs typeface="Arial" panose="020B0604020202020204" pitchFamily="34" charset="0"/>
              </a:rPr>
              <a:t>Se puede representar mediante gráficos que muestran cómo varía en relación con otras variables.
</a:t>
            </a:r>
            <a:r>
              <a:rPr lang="es-US" sz="3200" b="1" dirty="0">
                <a:solidFill>
                  <a:srgbClr val="002060"/>
                </a:solidFill>
                <a:latin typeface="Arial" panose="020B0604020202020204" pitchFamily="34" charset="0"/>
                <a:cs typeface="Arial" panose="020B0604020202020204" pitchFamily="34" charset="0"/>
              </a:rPr>
              <a:t>Representaciones Comunes:</a:t>
            </a:r>
          </a:p>
          <a:p>
            <a:pPr marL="0" indent="0">
              <a:buNone/>
            </a:pPr>
            <a:r>
              <a:rPr lang="es-US" sz="3200" dirty="0">
                <a:solidFill>
                  <a:schemeClr val="tx1"/>
                </a:solidFill>
                <a:latin typeface="Arial" panose="020B0604020202020204" pitchFamily="34" charset="0"/>
                <a:cs typeface="Arial" panose="020B0604020202020204" pitchFamily="34" charset="0"/>
              </a:rPr>
              <a:t>
Recta Numérica: Se ubican todos</a:t>
            </a:r>
          </a:p>
          <a:p>
            <a:pPr marL="0" indent="0">
              <a:buNone/>
            </a:pPr>
            <a:r>
              <a:rPr lang="es-US" sz="3200" dirty="0">
                <a:solidFill>
                  <a:schemeClr val="tx1"/>
                </a:solidFill>
                <a:latin typeface="Arial" panose="020B0604020202020204" pitchFamily="34" charset="0"/>
                <a:cs typeface="Arial" panose="020B0604020202020204" pitchFamily="34" charset="0"/>
              </a:rPr>
              <a:t>los valores posibles de la variable</a:t>
            </a:r>
          </a:p>
          <a:p>
            <a:pPr marL="0" indent="0">
              <a:buNone/>
            </a:pPr>
            <a:r>
              <a:rPr lang="es-US" sz="3200" dirty="0">
                <a:solidFill>
                  <a:schemeClr val="tx1"/>
                </a:solidFill>
                <a:latin typeface="Arial" panose="020B0604020202020204" pitchFamily="34" charset="0"/>
                <a:cs typeface="Arial" panose="020B0604020202020204" pitchFamily="34" charset="0"/>
              </a:rPr>
              <a:t>real.</a:t>
            </a:r>
            <a:r>
              <a:rPr lang="es-US" sz="1600" dirty="0">
                <a:solidFill>
                  <a:schemeClr val="tx1"/>
                </a:solidFill>
                <a:latin typeface="Arial" panose="020B0604020202020204" pitchFamily="34" charset="0"/>
                <a:cs typeface="Arial" panose="020B0604020202020204" pitchFamily="34" charset="0"/>
              </a:rPr>
              <a:t>
</a:t>
            </a:r>
          </a:p>
        </p:txBody>
      </p:sp>
      <p:pic>
        <p:nvPicPr>
          <p:cNvPr id="2050" name="Picture 2" descr="Resultado de imagen de recta numérica">
            <a:extLst>
              <a:ext uri="{FF2B5EF4-FFF2-40B4-BE49-F238E27FC236}">
                <a16:creationId xmlns:a16="http://schemas.microsoft.com/office/drawing/2014/main" id="{366FECFB-F574-3F94-EE23-387B08291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614" y="2202239"/>
            <a:ext cx="5608464" cy="418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1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BFF449E-ADAB-563A-29AC-4C98FEC6D147}"/>
              </a:ext>
            </a:extLst>
          </p:cNvPr>
          <p:cNvSpPr>
            <a:spLocks noGrp="1"/>
          </p:cNvSpPr>
          <p:nvPr>
            <p:ph type="title"/>
          </p:nvPr>
        </p:nvSpPr>
        <p:spPr>
          <a:xfrm>
            <a:off x="0" y="29712"/>
            <a:ext cx="12192000" cy="1199481"/>
          </a:xfrm>
        </p:spPr>
        <p:txBody>
          <a:bodyPr>
            <a:noAutofit/>
          </a:bodyPr>
          <a:lstStyle/>
          <a:p>
            <a:pPr algn="ctr"/>
            <a:r>
              <a:rPr lang="es-US" dirty="0">
                <a:latin typeface="Arial" panose="020B0604020202020204" pitchFamily="34" charset="0"/>
                <a:cs typeface="Arial" panose="020B0604020202020204" pitchFamily="34" charset="0"/>
              </a:rPr>
              <a:t>Histogramas: Muestran la distribución de una variable continúa en intervalos específicos.</a:t>
            </a:r>
            <a:endParaRPr lang="en-US" dirty="0">
              <a:latin typeface="Arial" panose="020B0604020202020204" pitchFamily="34" charset="0"/>
              <a:cs typeface="Arial" panose="020B0604020202020204" pitchFamily="34" charset="0"/>
            </a:endParaRPr>
          </a:p>
        </p:txBody>
      </p:sp>
      <p:pic>
        <p:nvPicPr>
          <p:cNvPr id="3076" name="Picture 4" descr="Histograma">
            <a:extLst>
              <a:ext uri="{FF2B5EF4-FFF2-40B4-BE49-F238E27FC236}">
                <a16:creationId xmlns:a16="http://schemas.microsoft.com/office/drawing/2014/main" id="{A640D6C2-A27B-9491-1E20-4962D9579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05" y="1229193"/>
            <a:ext cx="10987790" cy="521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0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PPT - Diagramas de dispersión (Nube de puntos) PowerPoint Presentation ...">
            <a:extLst>
              <a:ext uri="{FF2B5EF4-FFF2-40B4-BE49-F238E27FC236}">
                <a16:creationId xmlns:a16="http://schemas.microsoft.com/office/drawing/2014/main" id="{E4258F1C-87A3-B168-3591-5D3804CB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557" y="1001783"/>
            <a:ext cx="7788302" cy="5841227"/>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50F568A5-CCCC-C6E3-69C1-4A6EB9CEDB78}"/>
              </a:ext>
            </a:extLst>
          </p:cNvPr>
          <p:cNvSpPr>
            <a:spLocks noGrp="1"/>
          </p:cNvSpPr>
          <p:nvPr>
            <p:ph type="title"/>
          </p:nvPr>
        </p:nvSpPr>
        <p:spPr>
          <a:xfrm>
            <a:off x="0" y="14990"/>
            <a:ext cx="11902190" cy="1064277"/>
          </a:xfrm>
        </p:spPr>
        <p:txBody>
          <a:bodyPr>
            <a:noAutofit/>
          </a:bodyPr>
          <a:lstStyle/>
          <a:p>
            <a:r>
              <a:rPr lang="es-ES" sz="2800" dirty="0">
                <a:latin typeface="Arial" panose="020B0604020202020204" pitchFamily="34" charset="0"/>
                <a:cs typeface="Arial" panose="020B0604020202020204" pitchFamily="34" charset="0"/>
              </a:rPr>
              <a:t>Diagrama de dispersión: Es una herramienta visual utilizada en estadística y matemáticas para mostrar la relación entre dos variables cuantitativas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80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51" name="Freeform: Shape 5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6" name="Rectangle 5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06E9BD89-A436-3CF8-5278-37947EE53A1C}"/>
              </a:ext>
            </a:extLst>
          </p:cNvPr>
          <p:cNvSpPr txBox="1"/>
          <p:nvPr/>
        </p:nvSpPr>
        <p:spPr>
          <a:xfrm>
            <a:off x="1436003" y="1477328"/>
            <a:ext cx="3233013" cy="4044232"/>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s-ES" sz="2100" dirty="0">
                <a:solidFill>
                  <a:srgbClr val="0070C0"/>
                </a:solidFill>
                <a:latin typeface="Arial" panose="020B0604020202020204" pitchFamily="34" charset="0"/>
                <a:cs typeface="Arial" panose="020B0604020202020204" pitchFamily="34" charset="0"/>
              </a:rPr>
              <a:t>Ejemplo: Supón que estás desarrollando un programa para modelar el crecimiento de una población. Al graficar la población en función del tiempo, puedes visualizar cómo cambia la población bajo diferentes condiciones y parámetros. Esto puede ayudarte a ajustar el modelo y mejorar la precisión del software.</a:t>
            </a:r>
            <a:endParaRPr lang="en-US" sz="2100" dirty="0">
              <a:solidFill>
                <a:srgbClr val="0070C0"/>
              </a:solidFill>
              <a:latin typeface="Arial" panose="020B0604020202020204" pitchFamily="34" charset="0"/>
              <a:ea typeface="+mj-ea"/>
              <a:cs typeface="Arial" panose="020B0604020202020204" pitchFamily="34" charset="0"/>
            </a:endParaRPr>
          </a:p>
        </p:txBody>
      </p:sp>
      <p:sp>
        <p:nvSpPr>
          <p:cNvPr id="60" name="Freeform: Shape 5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a:extLst>
              <a:ext uri="{FF2B5EF4-FFF2-40B4-BE49-F238E27FC236}">
                <a16:creationId xmlns:a16="http://schemas.microsoft.com/office/drawing/2014/main" id="{40BB4C43-9FC1-278D-3EFA-523F1BFC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019" y="545134"/>
            <a:ext cx="5511533" cy="5771239"/>
          </a:xfrm>
          <a:prstGeom prst="rect">
            <a:avLst/>
          </a:prstGeom>
        </p:spPr>
      </p:pic>
      <p:sp>
        <p:nvSpPr>
          <p:cNvPr id="4" name="CuadroTexto 3">
            <a:extLst>
              <a:ext uri="{FF2B5EF4-FFF2-40B4-BE49-F238E27FC236}">
                <a16:creationId xmlns:a16="http://schemas.microsoft.com/office/drawing/2014/main" id="{E35CE146-EF19-3003-B54F-DAA92803A61D}"/>
              </a:ext>
            </a:extLst>
          </p:cNvPr>
          <p:cNvSpPr txBox="1"/>
          <p:nvPr/>
        </p:nvSpPr>
        <p:spPr>
          <a:xfrm>
            <a:off x="384612" y="-42562"/>
            <a:ext cx="5720407" cy="1477328"/>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mj-ea"/>
                <a:cs typeface="Arial" panose="020B0604020202020204" pitchFamily="34" charset="0"/>
              </a:rPr>
              <a:t>Gráficas</a:t>
            </a:r>
            <a:r>
              <a:rPr lang="en-US" sz="2400" dirty="0">
                <a:solidFill>
                  <a:schemeClr val="tx2"/>
                </a:solidFill>
                <a:latin typeface="Arial" panose="020B0604020202020204" pitchFamily="34" charset="0"/>
                <a:ea typeface="+mj-ea"/>
                <a:cs typeface="Arial" panose="020B0604020202020204" pitchFamily="34" charset="0"/>
              </a:rPr>
              <a:t> de </a:t>
            </a:r>
            <a:r>
              <a:rPr lang="en-US" sz="2400" dirty="0" err="1">
                <a:solidFill>
                  <a:schemeClr val="tx2"/>
                </a:solidFill>
                <a:latin typeface="Arial" panose="020B0604020202020204" pitchFamily="34" charset="0"/>
                <a:ea typeface="+mj-ea"/>
                <a:cs typeface="Arial" panose="020B0604020202020204" pitchFamily="34" charset="0"/>
              </a:rPr>
              <a:t>Funciones</a:t>
            </a:r>
            <a:r>
              <a:rPr lang="en-US" sz="2400" dirty="0">
                <a:solidFill>
                  <a:schemeClr val="tx2"/>
                </a:solidFill>
                <a:latin typeface="Arial" panose="020B0604020202020204" pitchFamily="34" charset="0"/>
                <a:ea typeface="+mj-ea"/>
                <a:cs typeface="Arial" panose="020B0604020202020204" pitchFamily="34" charset="0"/>
              </a:rPr>
              <a:t>: </a:t>
            </a:r>
            <a:r>
              <a:rPr lang="en-US" sz="2400" dirty="0" err="1">
                <a:solidFill>
                  <a:schemeClr val="tx2"/>
                </a:solidFill>
                <a:latin typeface="Arial" panose="020B0604020202020204" pitchFamily="34" charset="0"/>
                <a:ea typeface="+mj-ea"/>
                <a:cs typeface="Arial" panose="020B0604020202020204" pitchFamily="34" charset="0"/>
              </a:rPr>
              <a:t>Representan</a:t>
            </a:r>
            <a:r>
              <a:rPr lang="en-US" sz="2400" dirty="0">
                <a:solidFill>
                  <a:schemeClr val="tx2"/>
                </a:solidFill>
                <a:latin typeface="Arial" panose="020B0604020202020204" pitchFamily="34" charset="0"/>
                <a:ea typeface="+mj-ea"/>
                <a:cs typeface="Arial" panose="020B0604020202020204" pitchFamily="34" charset="0"/>
              </a:rPr>
              <a:t> </a:t>
            </a:r>
            <a:r>
              <a:rPr lang="en-US" sz="2400" dirty="0" err="1">
                <a:solidFill>
                  <a:schemeClr val="tx2"/>
                </a:solidFill>
                <a:latin typeface="Arial" panose="020B0604020202020204" pitchFamily="34" charset="0"/>
                <a:ea typeface="+mj-ea"/>
                <a:cs typeface="Arial" panose="020B0604020202020204" pitchFamily="34" charset="0"/>
              </a:rPr>
              <a:t>cómo</a:t>
            </a:r>
            <a:r>
              <a:rPr lang="en-US" sz="2400" dirty="0">
                <a:solidFill>
                  <a:schemeClr val="tx2"/>
                </a:solidFill>
                <a:latin typeface="Arial" panose="020B0604020202020204" pitchFamily="34" charset="0"/>
                <a:ea typeface="+mj-ea"/>
                <a:cs typeface="Arial" panose="020B0604020202020204" pitchFamily="34" charset="0"/>
              </a:rPr>
              <a:t> </a:t>
            </a:r>
            <a:r>
              <a:rPr lang="en-US" sz="2400" dirty="0" err="1">
                <a:solidFill>
                  <a:schemeClr val="tx2"/>
                </a:solidFill>
                <a:latin typeface="Arial" panose="020B0604020202020204" pitchFamily="34" charset="0"/>
                <a:ea typeface="+mj-ea"/>
                <a:cs typeface="Arial" panose="020B0604020202020204" pitchFamily="34" charset="0"/>
              </a:rPr>
              <a:t>varía</a:t>
            </a:r>
            <a:r>
              <a:rPr lang="en-US" sz="2400" dirty="0">
                <a:solidFill>
                  <a:schemeClr val="tx2"/>
                </a:solidFill>
                <a:latin typeface="Arial" panose="020B0604020202020204" pitchFamily="34" charset="0"/>
                <a:ea typeface="+mj-ea"/>
                <a:cs typeface="Arial" panose="020B0604020202020204" pitchFamily="34" charset="0"/>
              </a:rPr>
              <a:t> </a:t>
            </a:r>
            <a:r>
              <a:rPr lang="en-US" sz="2400" dirty="0" err="1">
                <a:solidFill>
                  <a:schemeClr val="tx2"/>
                </a:solidFill>
                <a:latin typeface="Arial" panose="020B0604020202020204" pitchFamily="34" charset="0"/>
                <a:ea typeface="+mj-ea"/>
                <a:cs typeface="Arial" panose="020B0604020202020204" pitchFamily="34" charset="0"/>
              </a:rPr>
              <a:t>una</a:t>
            </a:r>
            <a:r>
              <a:rPr lang="en-US" sz="2400" dirty="0">
                <a:solidFill>
                  <a:schemeClr val="tx2"/>
                </a:solidFill>
                <a:latin typeface="Arial" panose="020B0604020202020204" pitchFamily="34" charset="0"/>
                <a:ea typeface="+mj-ea"/>
                <a:cs typeface="Arial" panose="020B0604020202020204" pitchFamily="34" charset="0"/>
              </a:rPr>
              <a:t> variable </a:t>
            </a:r>
            <a:r>
              <a:rPr lang="en-US" sz="2400" dirty="0" err="1">
                <a:solidFill>
                  <a:schemeClr val="tx2"/>
                </a:solidFill>
                <a:latin typeface="Arial" panose="020B0604020202020204" pitchFamily="34" charset="0"/>
                <a:ea typeface="+mj-ea"/>
                <a:cs typeface="Arial" panose="020B0604020202020204" pitchFamily="34" charset="0"/>
              </a:rPr>
              <a:t>en</a:t>
            </a:r>
            <a:r>
              <a:rPr lang="en-US" sz="2400" dirty="0">
                <a:solidFill>
                  <a:schemeClr val="tx2"/>
                </a:solidFill>
                <a:latin typeface="Arial" panose="020B0604020202020204" pitchFamily="34" charset="0"/>
                <a:ea typeface="+mj-ea"/>
                <a:cs typeface="Arial" panose="020B0604020202020204" pitchFamily="34" charset="0"/>
              </a:rPr>
              <a:t> </a:t>
            </a:r>
            <a:r>
              <a:rPr lang="en-US" sz="2400" dirty="0" err="1">
                <a:solidFill>
                  <a:schemeClr val="tx2"/>
                </a:solidFill>
                <a:latin typeface="Arial" panose="020B0604020202020204" pitchFamily="34" charset="0"/>
                <a:ea typeface="+mj-ea"/>
                <a:cs typeface="Arial" panose="020B0604020202020204" pitchFamily="34" charset="0"/>
              </a:rPr>
              <a:t>función</a:t>
            </a:r>
            <a:r>
              <a:rPr lang="en-US" sz="2400" dirty="0">
                <a:solidFill>
                  <a:schemeClr val="tx2"/>
                </a:solidFill>
                <a:latin typeface="Arial" panose="020B0604020202020204" pitchFamily="34" charset="0"/>
                <a:ea typeface="+mj-ea"/>
                <a:cs typeface="Arial" panose="020B0604020202020204" pitchFamily="34" charset="0"/>
              </a:rPr>
              <a:t> de </a:t>
            </a:r>
            <a:r>
              <a:rPr lang="en-US" sz="2400" dirty="0" err="1">
                <a:solidFill>
                  <a:schemeClr val="tx2"/>
                </a:solidFill>
                <a:latin typeface="Arial" panose="020B0604020202020204" pitchFamily="34" charset="0"/>
                <a:ea typeface="+mj-ea"/>
                <a:cs typeface="Arial" panose="020B0604020202020204" pitchFamily="34" charset="0"/>
              </a:rPr>
              <a:t>otra</a:t>
            </a:r>
            <a:r>
              <a:rPr lang="en-US" sz="2400" dirty="0">
                <a:solidFill>
                  <a:schemeClr val="tx2"/>
                </a:solidFill>
                <a:latin typeface="Arial" panose="020B0604020202020204" pitchFamily="34" charset="0"/>
                <a:ea typeface="+mj-ea"/>
                <a:cs typeface="Arial" panose="020B0604020202020204" pitchFamily="34" charset="0"/>
              </a:rPr>
              <a:t>. </a:t>
            </a:r>
          </a:p>
          <a:p>
            <a:endParaRPr lang="en-US" dirty="0"/>
          </a:p>
        </p:txBody>
      </p:sp>
    </p:spTree>
    <p:extLst>
      <p:ext uri="{BB962C8B-B14F-4D97-AF65-F5344CB8AC3E}">
        <p14:creationId xmlns:p14="http://schemas.microsoft.com/office/powerpoint/2010/main" val="56738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 y="-1"/>
            <a:ext cx="12192000" cy="1508762"/>
          </a:xfrm>
        </p:spPr>
        <p:txBody>
          <a:bodyPr>
            <a:normAutofit/>
          </a:bodyPr>
          <a:lstStyle/>
          <a:p>
            <a:r>
              <a:rPr lang="es-MX" sz="4800" b="1" dirty="0">
                <a:solidFill>
                  <a:srgbClr val="FF0000"/>
                </a:solidFill>
              </a:rPr>
              <a:t>1.1 Los números reales y sus subconjuntos</a:t>
            </a:r>
          </a:p>
        </p:txBody>
      </p:sp>
      <p:grpSp>
        <p:nvGrpSpPr>
          <p:cNvPr id="22" name="Group 21">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23" name="Group 22">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25" name="Freeform: Shape 24">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Freeform: Shape 23">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Marcador de contenido 5">
            <a:extLst>
              <a:ext uri="{FF2B5EF4-FFF2-40B4-BE49-F238E27FC236}">
                <a16:creationId xmlns:a16="http://schemas.microsoft.com/office/drawing/2014/main" id="{11C595AF-F2DB-E93B-490E-B9703EBD62F5}"/>
              </a:ext>
            </a:extLst>
          </p:cNvPr>
          <p:cNvSpPr>
            <a:spLocks noGrp="1"/>
          </p:cNvSpPr>
          <p:nvPr>
            <p:ph idx="1"/>
          </p:nvPr>
        </p:nvSpPr>
        <p:spPr>
          <a:xfrm>
            <a:off x="0" y="1591574"/>
            <a:ext cx="3843580" cy="5150189"/>
          </a:xfrm>
        </p:spPr>
        <p:txBody>
          <a:bodyPr>
            <a:normAutofit/>
          </a:bodyPr>
          <a:lstStyle/>
          <a:p>
            <a:pPr marL="0" lvl="0" indent="0">
              <a:lnSpc>
                <a:spcPct val="100000"/>
              </a:lnSpc>
              <a:buNone/>
            </a:pPr>
            <a:r>
              <a:rPr lang="es-MX" sz="3200" b="1" dirty="0">
                <a:latin typeface="Arial" panose="020B0604020202020204" pitchFamily="34" charset="0"/>
                <a:cs typeface="Arial" panose="020B0604020202020204" pitchFamily="34" charset="0"/>
              </a:rPr>
              <a:t>Números Reales: </a:t>
            </a:r>
            <a:r>
              <a:rPr lang="es-MX" sz="3200" b="1" dirty="0">
                <a:solidFill>
                  <a:srgbClr val="002060"/>
                </a:solidFill>
                <a:latin typeface="Arial" panose="020B0604020202020204" pitchFamily="34" charset="0"/>
                <a:cs typeface="Arial" panose="020B0604020202020204" pitchFamily="34" charset="0"/>
              </a:rPr>
              <a:t>Conjunto de números que incluyen todos los números que pueden encontrarse en una línea numérica continua.</a:t>
            </a:r>
            <a:endParaRPr lang="en-US" sz="1600" b="1" dirty="0">
              <a:solidFill>
                <a:srgbClr val="002060"/>
              </a:solidFill>
            </a:endParaRPr>
          </a:p>
        </p:txBody>
      </p:sp>
      <p:pic>
        <p:nvPicPr>
          <p:cNvPr id="1026" name="Picture 2" descr="Representación de los números reales en la recta numérica - YouTube">
            <a:extLst>
              <a:ext uri="{FF2B5EF4-FFF2-40B4-BE49-F238E27FC236}">
                <a16:creationId xmlns:a16="http://schemas.microsoft.com/office/drawing/2014/main" id="{FFE2152C-C9C8-5ACD-CD57-7FDA0E1C0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140" y="1736600"/>
            <a:ext cx="8332779" cy="468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94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C24B46D-763A-C4B4-87FB-ED766990D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68" y="0"/>
            <a:ext cx="9548063" cy="6858000"/>
          </a:xfrm>
          <a:prstGeom prst="rect">
            <a:avLst/>
          </a:prstGeom>
        </p:spPr>
      </p:pic>
    </p:spTree>
    <p:extLst>
      <p:ext uri="{BB962C8B-B14F-4D97-AF65-F5344CB8AC3E}">
        <p14:creationId xmlns:p14="http://schemas.microsoft.com/office/powerpoint/2010/main" val="349291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F734D17-2391-6AD2-E5C6-BCB9E9E11AEF}"/>
              </a:ext>
            </a:extLst>
          </p:cNvPr>
          <p:cNvSpPr/>
          <p:nvPr/>
        </p:nvSpPr>
        <p:spPr>
          <a:xfrm>
            <a:off x="6270892" y="2329544"/>
            <a:ext cx="4822923" cy="45284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sz="3200" b="1" dirty="0">
              <a:solidFill>
                <a:schemeClr val="tx1"/>
              </a:solidFill>
              <a:latin typeface="Arial" panose="020B0604020202020204" pitchFamily="34" charset="0"/>
              <a:cs typeface="Arial" panose="020B0604020202020204" pitchFamily="34" charset="0"/>
            </a:endParaRPr>
          </a:p>
          <a:p>
            <a:pPr algn="ctr"/>
            <a:endParaRPr lang="es-US" sz="1600" b="1" dirty="0">
              <a:solidFill>
                <a:schemeClr val="tx1"/>
              </a:solidFill>
              <a:latin typeface="Arial" panose="020B0604020202020204" pitchFamily="34" charset="0"/>
              <a:cs typeface="Arial" panose="020B0604020202020204" pitchFamily="34" charset="0"/>
            </a:endParaRPr>
          </a:p>
        </p:txBody>
      </p:sp>
      <p:sp>
        <p:nvSpPr>
          <p:cNvPr id="8" name="Rectángulo: esquinas redondeadas 7">
            <a:extLst>
              <a:ext uri="{FF2B5EF4-FFF2-40B4-BE49-F238E27FC236}">
                <a16:creationId xmlns:a16="http://schemas.microsoft.com/office/drawing/2014/main" id="{ADC8EF46-81C2-527E-724D-AADBAD1B1996}"/>
              </a:ext>
            </a:extLst>
          </p:cNvPr>
          <p:cNvSpPr/>
          <p:nvPr/>
        </p:nvSpPr>
        <p:spPr>
          <a:xfrm>
            <a:off x="807900" y="2329544"/>
            <a:ext cx="4708480" cy="45284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sz="3200" b="1" dirty="0">
              <a:solidFill>
                <a:schemeClr val="tx1"/>
              </a:solidFill>
              <a:latin typeface="Arial" panose="020B0604020202020204" pitchFamily="34" charset="0"/>
              <a:cs typeface="Arial" panose="020B0604020202020204" pitchFamily="34" charset="0"/>
            </a:endParaRPr>
          </a:p>
          <a:p>
            <a:pPr algn="ctr"/>
            <a:endParaRPr lang="es-US" sz="1600" b="1" dirty="0">
              <a:solidFill>
                <a:schemeClr val="tx1"/>
              </a:solidFill>
              <a:latin typeface="Arial" panose="020B0604020202020204" pitchFamily="34" charset="0"/>
              <a:cs typeface="Arial" panose="020B0604020202020204" pitchFamily="34" charset="0"/>
            </a:endParaRPr>
          </a:p>
        </p:txBody>
      </p:sp>
      <p:sp>
        <p:nvSpPr>
          <p:cNvPr id="2" name="Título 1">
            <a:extLst>
              <a:ext uri="{FF2B5EF4-FFF2-40B4-BE49-F238E27FC236}">
                <a16:creationId xmlns:a16="http://schemas.microsoft.com/office/drawing/2014/main" id="{43663383-CF8C-C02E-70F3-FA396638BCA8}"/>
              </a:ext>
            </a:extLst>
          </p:cNvPr>
          <p:cNvSpPr>
            <a:spLocks noGrp="1"/>
          </p:cNvSpPr>
          <p:nvPr>
            <p:ph type="title"/>
          </p:nvPr>
        </p:nvSpPr>
        <p:spPr>
          <a:xfrm>
            <a:off x="0" y="0"/>
            <a:ext cx="9076329" cy="1064277"/>
          </a:xfrm>
        </p:spPr>
        <p:txBody>
          <a:bodyPr/>
          <a:lstStyle/>
          <a:p>
            <a:r>
              <a:rPr lang="es-US" b="1" dirty="0"/>
              <a:t>Concepto Verbal</a:t>
            </a:r>
          </a:p>
        </p:txBody>
      </p:sp>
      <p:sp>
        <p:nvSpPr>
          <p:cNvPr id="6" name="CuadroTexto 5">
            <a:extLst>
              <a:ext uri="{FF2B5EF4-FFF2-40B4-BE49-F238E27FC236}">
                <a16:creationId xmlns:a16="http://schemas.microsoft.com/office/drawing/2014/main" id="{AE60CD84-9801-7F17-B2EE-3BB80FB906F4}"/>
              </a:ext>
            </a:extLst>
          </p:cNvPr>
          <p:cNvSpPr txBox="1"/>
          <p:nvPr/>
        </p:nvSpPr>
        <p:spPr>
          <a:xfrm>
            <a:off x="1308281" y="2607745"/>
            <a:ext cx="3822159" cy="4585871"/>
          </a:xfrm>
          <a:prstGeom prst="rect">
            <a:avLst/>
          </a:prstGeom>
          <a:noFill/>
        </p:spPr>
        <p:txBody>
          <a:bodyPr wrap="square" rtlCol="0">
            <a:spAutoFit/>
          </a:bodyPr>
          <a:lstStyle/>
          <a:p>
            <a:r>
              <a:rPr lang="es-US" sz="2000" dirty="0">
                <a:solidFill>
                  <a:schemeClr val="tx1"/>
                </a:solidFill>
                <a:latin typeface="Arial" panose="020B0604020202020204" pitchFamily="34" charset="0"/>
                <a:cs typeface="Arial" panose="020B0604020202020204" pitchFamily="34" charset="0"/>
              </a:rPr>
              <a:t>Ejemplo 1: </a:t>
            </a:r>
            <a:r>
              <a:rPr lang="es-ES" sz="2000" dirty="0">
                <a:latin typeface="Arial" panose="020B0604020202020204" pitchFamily="34" charset="0"/>
                <a:cs typeface="Arial" panose="020B0604020202020204" pitchFamily="34" charset="0"/>
              </a:rPr>
              <a:t>Cálculo del costo de una llamada telefónica.</a:t>
            </a:r>
          </a:p>
          <a:p>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Supongamos que la tarifa fija es de $2 y que se cobra $0.10 por cada minuto de llamada.</a:t>
            </a:r>
          </a:p>
          <a:p>
            <a:endParaRPr lang="es-ES" sz="2000" dirty="0">
              <a:latin typeface="Arial" panose="020B0604020202020204" pitchFamily="34" charset="0"/>
              <a:cs typeface="Arial" panose="020B0604020202020204" pitchFamily="34" charset="0"/>
            </a:endParaRPr>
          </a:p>
          <a:p>
            <a:r>
              <a:rPr lang="en-US" sz="2000" dirty="0"/>
              <a:t>C(x)=2+0.10x</a:t>
            </a:r>
          </a:p>
          <a:p>
            <a:endParaRPr lang="en-US" sz="2000" dirty="0"/>
          </a:p>
          <a:p>
            <a:endParaRPr lang="en-US" sz="2000" dirty="0"/>
          </a:p>
          <a:p>
            <a:endParaRPr lang="en-US" sz="2000" dirty="0"/>
          </a:p>
          <a:p>
            <a:endParaRPr lang="es-ES" sz="2000" dirty="0">
              <a:latin typeface="Arial" panose="020B0604020202020204" pitchFamily="34" charset="0"/>
              <a:cs typeface="Arial" panose="020B0604020202020204" pitchFamily="34" charset="0"/>
            </a:endParaRPr>
          </a:p>
          <a:p>
            <a:endParaRPr lang="es-ES" sz="2400" dirty="0"/>
          </a:p>
          <a:p>
            <a:endParaRPr lang="en-US" sz="2400" dirty="0"/>
          </a:p>
        </p:txBody>
      </p:sp>
      <p:sp>
        <p:nvSpPr>
          <p:cNvPr id="7" name="CuadroTexto 6">
            <a:extLst>
              <a:ext uri="{FF2B5EF4-FFF2-40B4-BE49-F238E27FC236}">
                <a16:creationId xmlns:a16="http://schemas.microsoft.com/office/drawing/2014/main" id="{D5B5648F-11F4-E892-FE60-DA09AB37F6AB}"/>
              </a:ext>
            </a:extLst>
          </p:cNvPr>
          <p:cNvSpPr txBox="1"/>
          <p:nvPr/>
        </p:nvSpPr>
        <p:spPr>
          <a:xfrm>
            <a:off x="6957244" y="2607745"/>
            <a:ext cx="3884927" cy="3416320"/>
          </a:xfrm>
          <a:prstGeom prst="rect">
            <a:avLst/>
          </a:prstGeom>
          <a:noFill/>
        </p:spPr>
        <p:txBody>
          <a:bodyPr wrap="square" rtlCol="0">
            <a:spAutoFit/>
          </a:bodyPr>
          <a:lstStyle/>
          <a:p>
            <a:r>
              <a:rPr lang="es-US" sz="2400" dirty="0">
                <a:solidFill>
                  <a:schemeClr val="tx1"/>
                </a:solidFill>
                <a:latin typeface="Arial" panose="020B0604020202020204" pitchFamily="34" charset="0"/>
                <a:cs typeface="Arial" panose="020B0604020202020204" pitchFamily="34" charset="0"/>
              </a:rPr>
              <a:t>Ejemplo 2: Si estamos midiendo el tiempo que toma un coche para recorrer una distancia, el tiempo es una variable real que puede ser cualquier número positivo, como 10.5 segundos, 15.2 segundos, etc.</a:t>
            </a:r>
            <a:endParaRPr lang="en-US" sz="2400" dirty="0"/>
          </a:p>
        </p:txBody>
      </p:sp>
      <p:sp>
        <p:nvSpPr>
          <p:cNvPr id="18" name="Rectangle 10">
            <a:extLst>
              <a:ext uri="{FF2B5EF4-FFF2-40B4-BE49-F238E27FC236}">
                <a16:creationId xmlns:a16="http://schemas.microsoft.com/office/drawing/2014/main" id="{F7C7A9BD-2F45-FF04-6858-AA6F9F2A47C3}"/>
              </a:ext>
            </a:extLst>
          </p:cNvPr>
          <p:cNvSpPr>
            <a:spLocks noChangeArrowheads="1"/>
          </p:cNvSpPr>
          <p:nvPr/>
        </p:nvSpPr>
        <p:spPr bwMode="auto">
          <a:xfrm>
            <a:off x="1309285" y="5044188"/>
            <a:ext cx="433291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C(x) es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costo</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total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dólares</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s-ES" sz="2000" dirty="0"/>
              <a:t>x es el número de minutos de la llamada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106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6B8AF-8927-8746-C659-5F700BAD618C}"/>
              </a:ext>
            </a:extLst>
          </p:cNvPr>
          <p:cNvSpPr>
            <a:spLocks noGrp="1"/>
          </p:cNvSpPr>
          <p:nvPr>
            <p:ph type="title"/>
          </p:nvPr>
        </p:nvSpPr>
        <p:spPr>
          <a:xfrm>
            <a:off x="0" y="0"/>
            <a:ext cx="12067082" cy="1064277"/>
          </a:xfrm>
        </p:spPr>
        <p:txBody>
          <a:bodyPr>
            <a:normAutofit/>
          </a:bodyPr>
          <a:lstStyle/>
          <a:p>
            <a:r>
              <a:rPr lang="es-US" b="1">
                <a:solidFill>
                  <a:srgbClr val="FF0000"/>
                </a:solidFill>
              </a:rPr>
              <a:t>1.5 Funciones algebraicas: Polinomiales y racionales</a:t>
            </a:r>
            <a:endParaRPr lang="es-US" b="1" dirty="0">
              <a:solidFill>
                <a:srgbClr val="FF0000"/>
              </a:solidFill>
            </a:endParaRPr>
          </a:p>
        </p:txBody>
      </p:sp>
      <p:sp>
        <p:nvSpPr>
          <p:cNvPr id="3" name="Marcador de contenido 2">
            <a:extLst>
              <a:ext uri="{FF2B5EF4-FFF2-40B4-BE49-F238E27FC236}">
                <a16:creationId xmlns:a16="http://schemas.microsoft.com/office/drawing/2014/main" id="{1D05DD46-F0DB-EABF-7930-C3A123FDFAB0}"/>
              </a:ext>
            </a:extLst>
          </p:cNvPr>
          <p:cNvSpPr>
            <a:spLocks noGrp="1"/>
          </p:cNvSpPr>
          <p:nvPr>
            <p:ph idx="1"/>
          </p:nvPr>
        </p:nvSpPr>
        <p:spPr>
          <a:xfrm>
            <a:off x="96928" y="1064277"/>
            <a:ext cx="3363132" cy="1765091"/>
          </a:xfrm>
        </p:spPr>
        <p:txBody>
          <a:bodyPr>
            <a:noAutofit/>
          </a:bodyPr>
          <a:lstStyle/>
          <a:p>
            <a:pPr marL="0" indent="0">
              <a:buNone/>
            </a:pPr>
            <a:r>
              <a:rPr lang="es-US" b="1" dirty="0">
                <a:latin typeface="Arial" panose="020B0604020202020204" pitchFamily="34" charset="0"/>
                <a:cs typeface="Arial" panose="020B0604020202020204" pitchFamily="34" charset="0"/>
              </a:rPr>
              <a:t>Funciones Polinomiales: Son funciones que se pueden expresar como la suma de varios términos de la forma.</a:t>
            </a:r>
            <a:r>
              <a:rPr lang="es-US" sz="2800" b="1" dirty="0">
                <a:latin typeface="Arial" panose="020B0604020202020204" pitchFamily="34" charset="0"/>
                <a:cs typeface="Arial" panose="020B0604020202020204" pitchFamily="34" charset="0"/>
              </a:rPr>
              <a:t>
</a:t>
            </a:r>
          </a:p>
        </p:txBody>
      </p:sp>
      <p:pic>
        <p:nvPicPr>
          <p:cNvPr id="4098" name="Picture 2" descr="Qué es una Función Polinómica | Función Polinomial - YouTube">
            <a:extLst>
              <a:ext uri="{FF2B5EF4-FFF2-40B4-BE49-F238E27FC236}">
                <a16:creationId xmlns:a16="http://schemas.microsoft.com/office/drawing/2014/main" id="{A60064F1-A297-8F26-B7EF-E54616AD8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8" y="2993992"/>
            <a:ext cx="6160957" cy="346553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7225539-263E-9D0B-A857-512657413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444" y="1030549"/>
            <a:ext cx="5357717" cy="5566073"/>
          </a:xfrm>
          <a:prstGeom prst="rect">
            <a:avLst/>
          </a:prstGeom>
        </p:spPr>
      </p:pic>
    </p:spTree>
    <p:extLst>
      <p:ext uri="{BB962C8B-B14F-4D97-AF65-F5344CB8AC3E}">
        <p14:creationId xmlns:p14="http://schemas.microsoft.com/office/powerpoint/2010/main" val="272954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7CF62D85-D555-C397-2A84-F7D583706F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9871"/>
          <a:stretch/>
        </p:blipFill>
        <p:spPr>
          <a:xfrm>
            <a:off x="0" y="0"/>
            <a:ext cx="12192000" cy="6858000"/>
          </a:xfrm>
        </p:spPr>
      </p:pic>
    </p:spTree>
    <p:extLst>
      <p:ext uri="{BB962C8B-B14F-4D97-AF65-F5344CB8AC3E}">
        <p14:creationId xmlns:p14="http://schemas.microsoft.com/office/powerpoint/2010/main" val="1296145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9F4F09-348C-104E-CE2F-314C83DCF4C5}"/>
              </a:ext>
            </a:extLst>
          </p:cNvPr>
          <p:cNvSpPr>
            <a:spLocks noGrp="1"/>
          </p:cNvSpPr>
          <p:nvPr>
            <p:ph idx="1"/>
          </p:nvPr>
        </p:nvSpPr>
        <p:spPr>
          <a:xfrm>
            <a:off x="675216" y="133241"/>
            <a:ext cx="11274247" cy="3650155"/>
          </a:xfrm>
        </p:spPr>
        <p:txBody>
          <a:bodyPr>
            <a:normAutofit/>
          </a:bodyPr>
          <a:lstStyle/>
          <a:p>
            <a:pPr marL="0" indent="0">
              <a:buNone/>
            </a:pPr>
            <a:r>
              <a:rPr lang="es-US" sz="2800" b="1" dirty="0">
                <a:latin typeface="Arial" panose="020B0604020202020204" pitchFamily="34" charset="0"/>
                <a:cs typeface="Arial" panose="020B0604020202020204" pitchFamily="34" charset="0"/>
              </a:rPr>
              <a:t>Funciones Racionales: Son funciones que se expresan como el cociente de dos polinomios en los cuales el denominador tiene un grado de por lo menos 1. En otras palabras, debe haber una variable en el denominador.
La forma general de una función racional es:</a:t>
            </a:r>
          </a:p>
        </p:txBody>
      </p:sp>
      <p:pic>
        <p:nvPicPr>
          <p:cNvPr id="4" name="Imagen 3">
            <a:extLst>
              <a:ext uri="{FF2B5EF4-FFF2-40B4-BE49-F238E27FC236}">
                <a16:creationId xmlns:a16="http://schemas.microsoft.com/office/drawing/2014/main" id="{F9390B10-A537-6DA9-35AE-71ADA31A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846" y="3205889"/>
            <a:ext cx="8008989" cy="3314832"/>
          </a:xfrm>
          <a:prstGeom prst="rect">
            <a:avLst/>
          </a:prstGeom>
        </p:spPr>
      </p:pic>
    </p:spTree>
    <p:extLst>
      <p:ext uri="{BB962C8B-B14F-4D97-AF65-F5344CB8AC3E}">
        <p14:creationId xmlns:p14="http://schemas.microsoft.com/office/powerpoint/2010/main" val="4083043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288156-71D7-C85B-3154-454F9A2DF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
            <a:ext cx="7226857" cy="6858000"/>
          </a:xfrm>
          <a:prstGeom prst="rect">
            <a:avLst/>
          </a:prstGeom>
        </p:spPr>
      </p:pic>
      <p:pic>
        <p:nvPicPr>
          <p:cNvPr id="5" name="Imagen 4">
            <a:extLst>
              <a:ext uri="{FF2B5EF4-FFF2-40B4-BE49-F238E27FC236}">
                <a16:creationId xmlns:a16="http://schemas.microsoft.com/office/drawing/2014/main" id="{7F54C9AB-D21E-DD58-92B6-CC96866A2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257" y="2980372"/>
            <a:ext cx="4543425" cy="1628775"/>
          </a:xfrm>
          <a:prstGeom prst="rect">
            <a:avLst/>
          </a:prstGeom>
        </p:spPr>
      </p:pic>
    </p:spTree>
    <p:extLst>
      <p:ext uri="{BB962C8B-B14F-4D97-AF65-F5344CB8AC3E}">
        <p14:creationId xmlns:p14="http://schemas.microsoft.com/office/powerpoint/2010/main" val="362472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D4D9E8C-F786-E210-B36C-97F05750D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230"/>
            <a:ext cx="12192000" cy="5463540"/>
          </a:xfrm>
          <a:prstGeom prst="rect">
            <a:avLst/>
          </a:prstGeom>
        </p:spPr>
      </p:pic>
    </p:spTree>
    <p:extLst>
      <p:ext uri="{BB962C8B-B14F-4D97-AF65-F5344CB8AC3E}">
        <p14:creationId xmlns:p14="http://schemas.microsoft.com/office/powerpoint/2010/main" val="605666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40C4A1-F787-9E1D-1146-5D4C3384A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230"/>
            <a:ext cx="12192000" cy="5463540"/>
          </a:xfrm>
          <a:prstGeom prst="rect">
            <a:avLst/>
          </a:prstGeom>
        </p:spPr>
      </p:pic>
    </p:spTree>
    <p:extLst>
      <p:ext uri="{BB962C8B-B14F-4D97-AF65-F5344CB8AC3E}">
        <p14:creationId xmlns:p14="http://schemas.microsoft.com/office/powerpoint/2010/main" val="163174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5C70FB1-127B-E011-79CD-7AF7652B1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230"/>
            <a:ext cx="12192000" cy="5463540"/>
          </a:xfrm>
          <a:prstGeom prst="rect">
            <a:avLst/>
          </a:prstGeom>
        </p:spPr>
      </p:pic>
    </p:spTree>
    <p:extLst>
      <p:ext uri="{BB962C8B-B14F-4D97-AF65-F5344CB8AC3E}">
        <p14:creationId xmlns:p14="http://schemas.microsoft.com/office/powerpoint/2010/main" val="489411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EA3AD3-3DD5-68B7-0BA1-461223B31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230"/>
            <a:ext cx="12192000" cy="5463540"/>
          </a:xfrm>
          <a:prstGeom prst="rect">
            <a:avLst/>
          </a:prstGeom>
        </p:spPr>
      </p:pic>
    </p:spTree>
    <p:extLst>
      <p:ext uri="{BB962C8B-B14F-4D97-AF65-F5344CB8AC3E}">
        <p14:creationId xmlns:p14="http://schemas.microsoft.com/office/powerpoint/2010/main" val="90714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AE2B3F3-5366-EB8B-3D90-4036F0EC41FF}"/>
              </a:ext>
            </a:extLst>
          </p:cNvPr>
          <p:cNvSpPr txBox="1"/>
          <p:nvPr/>
        </p:nvSpPr>
        <p:spPr>
          <a:xfrm>
            <a:off x="1" y="1"/>
            <a:ext cx="12192000" cy="2862322"/>
          </a:xfrm>
          <a:prstGeom prst="rect">
            <a:avLst/>
          </a:prstGeom>
          <a:noFill/>
        </p:spPr>
        <p:txBody>
          <a:bodyPr wrap="square">
            <a:spAutoFit/>
          </a:bodyPr>
          <a:lstStyle/>
          <a:p>
            <a:pPr lvl="0">
              <a:lnSpc>
                <a:spcPct val="100000"/>
              </a:lnSpc>
            </a:pPr>
            <a:r>
              <a:rPr lang="es-MX" sz="3600" dirty="0">
                <a:latin typeface="Arial" panose="020B0604020202020204" pitchFamily="34" charset="0"/>
                <a:cs typeface="Arial" panose="020B0604020202020204" pitchFamily="34" charset="0"/>
              </a:rPr>
              <a:t>Números Naturales (ℕ): Números positivos enteros que usamos para contar: </a:t>
            </a:r>
          </a:p>
          <a:p>
            <a:pPr lvl="0">
              <a:lnSpc>
                <a:spcPct val="100000"/>
              </a:lnSpc>
            </a:pPr>
            <a:endParaRPr lang="es-US" sz="3600" dirty="0">
              <a:latin typeface="Arial" panose="020B0604020202020204" pitchFamily="34" charset="0"/>
              <a:cs typeface="Arial" panose="020B0604020202020204" pitchFamily="34" charset="0"/>
            </a:endParaRPr>
          </a:p>
          <a:p>
            <a:pPr lvl="0">
              <a:lnSpc>
                <a:spcPct val="100000"/>
              </a:lnSpc>
            </a:pPr>
            <a:r>
              <a:rPr lang="es-MX" sz="3600" dirty="0">
                <a:latin typeface="Arial" panose="020B0604020202020204" pitchFamily="34" charset="0"/>
                <a:cs typeface="Arial" panose="020B0604020202020204" pitchFamily="34" charset="0"/>
              </a:rPr>
              <a:t>Números Enteros (ℤ): Números naturales, sus opuestos negativos y cero.</a:t>
            </a:r>
          </a:p>
        </p:txBody>
      </p:sp>
      <p:pic>
        <p:nvPicPr>
          <p:cNvPr id="1026" name="Picture 2" descr="Método de la recta numérica para enseñar matemáticas">
            <a:extLst>
              <a:ext uri="{FF2B5EF4-FFF2-40B4-BE49-F238E27FC236}">
                <a16:creationId xmlns:a16="http://schemas.microsoft.com/office/drawing/2014/main" id="{512A8476-E460-D8A0-60CD-9421FB7FB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884"/>
            <a:ext cx="12192000" cy="97627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A801AAF-57CE-1581-5027-3AB62E01A9CF}"/>
              </a:ext>
            </a:extLst>
          </p:cNvPr>
          <p:cNvSpPr txBox="1"/>
          <p:nvPr/>
        </p:nvSpPr>
        <p:spPr>
          <a:xfrm>
            <a:off x="1381593" y="4677971"/>
            <a:ext cx="9428813" cy="1384995"/>
          </a:xfrm>
          <a:prstGeom prst="rect">
            <a:avLst/>
          </a:prstGeom>
          <a:noFill/>
        </p:spPr>
        <p:txBody>
          <a:bodyPr wrap="square" rtlCol="0">
            <a:spAutoFit/>
          </a:bodyPr>
          <a:lstStyle/>
          <a:p>
            <a:r>
              <a:rPr lang="es-ES" sz="2800" b="1" dirty="0"/>
              <a:t>Ejemplo: Registro de distancia:</a:t>
            </a:r>
            <a:r>
              <a:rPr lang="es-ES" sz="2800" dirty="0"/>
              <a:t> Si comienzas en el punto 0 km (el inicio del sendero) y recorres 3 km, tu posición en la recta numérica será el punto 3 km</a:t>
            </a:r>
            <a:endParaRPr lang="en-US" sz="2800" dirty="0"/>
          </a:p>
        </p:txBody>
      </p:sp>
    </p:spTree>
    <p:extLst>
      <p:ext uri="{BB962C8B-B14F-4D97-AF65-F5344CB8AC3E}">
        <p14:creationId xmlns:p14="http://schemas.microsoft.com/office/powerpoint/2010/main" val="177863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A47CAB-E201-496B-8780-B0F889BD0BE5}"/>
              </a:ext>
            </a:extLst>
          </p:cNvPr>
          <p:cNvSpPr txBox="1"/>
          <p:nvPr/>
        </p:nvSpPr>
        <p:spPr>
          <a:xfrm>
            <a:off x="2500" y="168237"/>
            <a:ext cx="3175416" cy="11664732"/>
          </a:xfrm>
          <a:prstGeom prst="rect">
            <a:avLst/>
          </a:prstGeom>
          <a:noFill/>
        </p:spPr>
        <p:txBody>
          <a:bodyPr wrap="square">
            <a:spAutoFit/>
          </a:bodyPr>
          <a:lstStyle/>
          <a:p>
            <a:pPr lvl="0">
              <a:lnSpc>
                <a:spcPct val="100000"/>
              </a:lnSpc>
            </a:pPr>
            <a:r>
              <a:rPr lang="es-MX" sz="3600" b="1" dirty="0">
                <a:latin typeface="Arial" panose="020B0604020202020204" pitchFamily="34" charset="0"/>
                <a:cs typeface="Arial" panose="020B0604020202020204" pitchFamily="34" charset="0"/>
              </a:rPr>
              <a:t>Números Racionales (ℚ): </a:t>
            </a:r>
            <a:r>
              <a:rPr lang="es-MX" sz="3600" b="1" dirty="0">
                <a:solidFill>
                  <a:srgbClr val="002060"/>
                </a:solidFill>
                <a:latin typeface="Arial" panose="020B0604020202020204" pitchFamily="34" charset="0"/>
                <a:cs typeface="Arial" panose="020B0604020202020204" pitchFamily="34" charset="0"/>
              </a:rPr>
              <a:t>Cociente de dos enteros, donde el denominador no es cero.</a:t>
            </a:r>
          </a:p>
          <a:p>
            <a:pPr lvl="0">
              <a:lnSpc>
                <a:spcPct val="100000"/>
              </a:lnSpc>
            </a:pPr>
            <a:endParaRPr lang="es-MX" sz="3600" b="1" dirty="0">
              <a:solidFill>
                <a:srgbClr val="002060"/>
              </a:solidFill>
              <a:latin typeface="Arial" panose="020B0604020202020204" pitchFamily="34" charset="0"/>
              <a:cs typeface="Arial" panose="020B0604020202020204" pitchFamily="34" charset="0"/>
            </a:endParaRPr>
          </a:p>
          <a:p>
            <a:pPr lvl="0">
              <a:lnSpc>
                <a:spcPct val="100000"/>
              </a:lnSpc>
            </a:pPr>
            <a:r>
              <a:rPr lang="en-US" sz="3600" b="1" dirty="0" err="1">
                <a:solidFill>
                  <a:srgbClr val="002060"/>
                </a:solidFill>
                <a:latin typeface="Arial" panose="020B0604020202020204" pitchFamily="34" charset="0"/>
                <a:cs typeface="Arial" panose="020B0604020202020204" pitchFamily="34" charset="0"/>
              </a:rPr>
              <a:t>Ejemplo</a:t>
            </a:r>
            <a:r>
              <a:rPr lang="en-US" sz="3600" b="1" dirty="0">
                <a:solidFill>
                  <a:srgbClr val="002060"/>
                </a:solidFill>
                <a:latin typeface="Arial" panose="020B0604020202020204" pitchFamily="34" charset="0"/>
                <a:cs typeface="Arial" panose="020B0604020202020204" pitchFamily="34" charset="0"/>
              </a:rPr>
              <a:t>: </a:t>
            </a:r>
            <a:r>
              <a:rPr lang="en-US" sz="3600" b="1" dirty="0" err="1">
                <a:solidFill>
                  <a:srgbClr val="002060"/>
                </a:solidFill>
                <a:latin typeface="Arial" panose="020B0604020202020204" pitchFamily="34" charset="0"/>
                <a:cs typeface="Arial" panose="020B0604020202020204" pitchFamily="34" charset="0"/>
              </a:rPr>
              <a:t>Dividir</a:t>
            </a:r>
            <a:r>
              <a:rPr lang="en-US" sz="3600" b="1" dirty="0">
                <a:solidFill>
                  <a:srgbClr val="002060"/>
                </a:solidFill>
                <a:latin typeface="Arial" panose="020B0604020202020204" pitchFamily="34" charset="0"/>
                <a:cs typeface="Arial" panose="020B0604020202020204" pitchFamily="34" charset="0"/>
              </a:rPr>
              <a:t> </a:t>
            </a:r>
            <a:r>
              <a:rPr lang="en-US" sz="3600" b="1" dirty="0" err="1">
                <a:solidFill>
                  <a:srgbClr val="002060"/>
                </a:solidFill>
                <a:latin typeface="Arial" panose="020B0604020202020204" pitchFamily="34" charset="0"/>
                <a:cs typeface="Arial" panose="020B0604020202020204" pitchFamily="34" charset="0"/>
              </a:rPr>
              <a:t>una</a:t>
            </a:r>
            <a:r>
              <a:rPr lang="en-US" sz="3600" b="1" dirty="0">
                <a:solidFill>
                  <a:srgbClr val="002060"/>
                </a:solidFill>
                <a:latin typeface="Arial" panose="020B0604020202020204" pitchFamily="34" charset="0"/>
                <a:cs typeface="Arial" panose="020B0604020202020204" pitchFamily="34" charset="0"/>
              </a:rPr>
              <a:t> pizza</a:t>
            </a:r>
            <a:endParaRPr lang="es-MX" sz="3600" b="1" dirty="0">
              <a:solidFill>
                <a:srgbClr val="002060"/>
              </a:solidFill>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pPr algn="ctr"/>
            <a:endParaRPr lang="es-MX" sz="1600" b="1" dirty="0">
              <a:latin typeface="Arial" panose="020B0604020202020204" pitchFamily="34" charset="0"/>
              <a:cs typeface="Arial" panose="020B0604020202020204" pitchFamily="34" charset="0"/>
            </a:endParaRPr>
          </a:p>
          <a:p>
            <a:pPr lvl="0">
              <a:lnSpc>
                <a:spcPct val="100000"/>
              </a:lnSpc>
            </a:pPr>
            <a:endParaRPr lang="es-US" sz="1200" b="1" dirty="0">
              <a:latin typeface="Arial" panose="020B0604020202020204" pitchFamily="34" charset="0"/>
              <a:cs typeface="Arial" panose="020B0604020202020204" pitchFamily="34" charset="0"/>
            </a:endParaRPr>
          </a:p>
          <a:p>
            <a:pPr lvl="0">
              <a:lnSpc>
                <a:spcPct val="100000"/>
              </a:lnSpc>
            </a:pPr>
            <a:endParaRPr lang="es-MX" sz="3600" b="1" dirty="0">
              <a:latin typeface="Arial" panose="020B0604020202020204" pitchFamily="34" charset="0"/>
              <a:cs typeface="Arial" panose="020B0604020202020204" pitchFamily="34" charset="0"/>
            </a:endParaRPr>
          </a:p>
          <a:p>
            <a:r>
              <a:rPr lang="es-MX" sz="4000" b="1" i="0" dirty="0">
                <a:solidFill>
                  <a:srgbClr val="333333"/>
                </a:solidFill>
                <a:effectLst/>
                <a:latin typeface="Arial" panose="020B0604020202020204" pitchFamily="34" charset="0"/>
                <a:cs typeface="Arial" panose="020B0604020202020204" pitchFamily="34" charset="0"/>
              </a:rPr>
              <a:t> </a:t>
            </a:r>
            <a:endParaRPr lang="el-GR" sz="4000" b="1" i="0" dirty="0">
              <a:solidFill>
                <a:srgbClr val="333333"/>
              </a:solidFill>
              <a:effectLst/>
              <a:latin typeface="Bely"/>
            </a:endParaRPr>
          </a:p>
        </p:txBody>
      </p:sp>
      <p:pic>
        <p:nvPicPr>
          <p:cNvPr id="2050" name="Picture 2">
            <a:extLst>
              <a:ext uri="{FF2B5EF4-FFF2-40B4-BE49-F238E27FC236}">
                <a16:creationId xmlns:a16="http://schemas.microsoft.com/office/drawing/2014/main" id="{DD22FCB0-F589-BBFF-B72B-8FC17D4D9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916" y="985837"/>
            <a:ext cx="8686800" cy="488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50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3A51E44-5C70-D8BA-54FB-9F93B53BD79B}"/>
              </a:ext>
            </a:extLst>
          </p:cNvPr>
          <p:cNvSpPr txBox="1"/>
          <p:nvPr/>
        </p:nvSpPr>
        <p:spPr>
          <a:xfrm>
            <a:off x="0" y="144054"/>
            <a:ext cx="3246620" cy="2677656"/>
          </a:xfrm>
          <a:prstGeom prst="rect">
            <a:avLst/>
          </a:prstGeom>
          <a:noFill/>
        </p:spPr>
        <p:txBody>
          <a:bodyPr wrap="square">
            <a:spAutoFit/>
          </a:bodyPr>
          <a:lstStyle/>
          <a:p>
            <a:pPr lvl="0">
              <a:lnSpc>
                <a:spcPct val="100000"/>
              </a:lnSpc>
            </a:pPr>
            <a:r>
              <a:rPr lang="es-MX" sz="2400" b="1" dirty="0">
                <a:latin typeface="Arial" panose="020B0604020202020204" pitchFamily="34" charset="0"/>
                <a:cs typeface="Arial" panose="020B0604020202020204" pitchFamily="34" charset="0"/>
              </a:rPr>
              <a:t>Números Irracionales(I): </a:t>
            </a:r>
            <a:r>
              <a:rPr lang="es-MX" sz="2400" b="1" dirty="0">
                <a:solidFill>
                  <a:srgbClr val="002060"/>
                </a:solidFill>
                <a:latin typeface="Arial" panose="020B0604020202020204" pitchFamily="34" charset="0"/>
                <a:cs typeface="Arial" panose="020B0604020202020204" pitchFamily="34" charset="0"/>
              </a:rPr>
              <a:t>Números que no se pueden expresar como un cociente de dos enteros.</a:t>
            </a:r>
          </a:p>
          <a:p>
            <a:pPr lvl="0">
              <a:lnSpc>
                <a:spcPct val="100000"/>
              </a:lnSpc>
            </a:pPr>
            <a:endParaRPr lang="es-MX" sz="2400" b="1" dirty="0">
              <a:solidFill>
                <a:srgbClr val="002060"/>
              </a:solidFill>
              <a:latin typeface="Arial" panose="020B0604020202020204" pitchFamily="34" charset="0"/>
              <a:cs typeface="Arial" panose="020B0604020202020204" pitchFamily="34" charset="0"/>
            </a:endParaRPr>
          </a:p>
        </p:txBody>
      </p:sp>
      <p:pic>
        <p:nvPicPr>
          <p:cNvPr id="2050" name="Picture 2" descr="Representación de números irracionales en la recta numérica (1) - YouTube">
            <a:extLst>
              <a:ext uri="{FF2B5EF4-FFF2-40B4-BE49-F238E27FC236}">
                <a16:creationId xmlns:a16="http://schemas.microsoft.com/office/drawing/2014/main" id="{2D199389-2E0A-0137-1C6F-53A78E6FB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60" y="144054"/>
            <a:ext cx="8428220" cy="632116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883DF68-F8DE-1EB2-1B23-DA860D33C6B7}"/>
              </a:ext>
            </a:extLst>
          </p:cNvPr>
          <p:cNvSpPr txBox="1"/>
          <p:nvPr/>
        </p:nvSpPr>
        <p:spPr>
          <a:xfrm>
            <a:off x="0" y="3571914"/>
            <a:ext cx="3246620" cy="3046988"/>
          </a:xfrm>
          <a:prstGeom prst="rect">
            <a:avLst/>
          </a:prstGeom>
          <a:noFill/>
        </p:spPr>
        <p:txBody>
          <a:bodyPr wrap="square">
            <a:spAutoFit/>
          </a:bodyPr>
          <a:lstStyle/>
          <a:p>
            <a:pPr lvl="0">
              <a:lnSpc>
                <a:spcPct val="100000"/>
              </a:lnSpc>
            </a:pPr>
            <a:r>
              <a:rPr lang="es-ES" sz="2400" b="0" i="0" dirty="0">
                <a:effectLst/>
                <a:latin typeface="Arial" panose="020B0604020202020204" pitchFamily="34" charset="0"/>
                <a:cs typeface="Arial" panose="020B0604020202020204" pitchFamily="34" charset="0"/>
              </a:rPr>
              <a:t>La hipotenusa es la raíz cuadrada del número irracional, uno de los catetos se debe trazar en la recta y el otro perpendicular a la recta. La recta debe hacerse a escala.</a:t>
            </a:r>
            <a:endParaRPr lang="es-MX" sz="2400"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ADE2E215-E4BE-5771-E30A-04C40CC6DFA5}"/>
              </a:ext>
            </a:extLst>
          </p:cNvPr>
          <p:cNvSpPr txBox="1"/>
          <p:nvPr/>
        </p:nvSpPr>
        <p:spPr>
          <a:xfrm>
            <a:off x="197620" y="2827480"/>
            <a:ext cx="2025171" cy="584775"/>
          </a:xfrm>
          <a:prstGeom prst="rect">
            <a:avLst/>
          </a:prstGeom>
          <a:noFill/>
        </p:spPr>
        <p:txBody>
          <a:bodyPr wrap="square">
            <a:spAutoFit/>
          </a:bodyPr>
          <a:lstStyle/>
          <a:p>
            <a:r>
              <a:rPr lang="en-US" sz="3200" b="1" i="0" dirty="0">
                <a:solidFill>
                  <a:srgbClr val="FF0000"/>
                </a:solidFill>
                <a:effectLst/>
                <a:latin typeface="Roboto" panose="02000000000000000000" pitchFamily="2" charset="0"/>
              </a:rPr>
              <a:t>¿</a:t>
            </a:r>
            <a:r>
              <a:rPr lang="es-ES" sz="3200" b="1" i="0" dirty="0">
                <a:solidFill>
                  <a:srgbClr val="FF0000"/>
                </a:solidFill>
                <a:effectLst/>
                <a:latin typeface="-apple-system"/>
              </a:rPr>
              <a:t>C</a:t>
            </a:r>
            <a:r>
              <a:rPr lang="es-ES" sz="3200" b="1" dirty="0">
                <a:solidFill>
                  <a:srgbClr val="FF0000"/>
                </a:solidFill>
                <a:latin typeface="-apple-system"/>
              </a:rPr>
              <a:t>ómo?</a:t>
            </a:r>
            <a:endParaRPr lang="en-US" sz="3200" dirty="0">
              <a:solidFill>
                <a:srgbClr val="FF0000"/>
              </a:solidFill>
            </a:endParaRPr>
          </a:p>
        </p:txBody>
      </p:sp>
    </p:spTree>
    <p:extLst>
      <p:ext uri="{BB962C8B-B14F-4D97-AF65-F5344CB8AC3E}">
        <p14:creationId xmlns:p14="http://schemas.microsoft.com/office/powerpoint/2010/main" val="152122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 y="0"/>
            <a:ext cx="12037101" cy="1507398"/>
          </a:xfrm>
        </p:spPr>
        <p:txBody>
          <a:bodyPr anchor="ctr">
            <a:normAutofit/>
          </a:bodyPr>
          <a:lstStyle/>
          <a:p>
            <a:pPr>
              <a:lnSpc>
                <a:spcPct val="90000"/>
              </a:lnSpc>
            </a:pPr>
            <a:r>
              <a:rPr lang="es-MX" b="1" dirty="0">
                <a:solidFill>
                  <a:srgbClr val="FF0000"/>
                </a:solidFill>
              </a:rPr>
              <a:t>1.2 Intervalos en los reales y su representación gráfica</a:t>
            </a:r>
          </a:p>
        </p:txBody>
      </p:sp>
      <p:sp>
        <p:nvSpPr>
          <p:cNvPr id="3" name="Content Placeholder"/>
          <p:cNvSpPr>
            <a:spLocks noGrp="1"/>
          </p:cNvSpPr>
          <p:nvPr>
            <p:ph idx="1"/>
          </p:nvPr>
        </p:nvSpPr>
        <p:spPr>
          <a:xfrm>
            <a:off x="261683" y="1497056"/>
            <a:ext cx="11775419" cy="5360944"/>
          </a:xfrm>
        </p:spPr>
        <p:txBody>
          <a:bodyPr anchor="t">
            <a:normAutofit lnSpcReduction="10000"/>
          </a:bodyPr>
          <a:lstStyle/>
          <a:p>
            <a:pPr marL="0" lvl="0" indent="0">
              <a:lnSpc>
                <a:spcPct val="100000"/>
              </a:lnSpc>
              <a:buNone/>
            </a:pPr>
            <a:r>
              <a:rPr lang="es-MX" sz="2400" b="1" dirty="0">
                <a:latin typeface="Arial" panose="020B0604020202020204" pitchFamily="34" charset="0"/>
                <a:cs typeface="Arial" panose="020B0604020202020204" pitchFamily="34" charset="0"/>
              </a:rPr>
              <a:t>Intervalos en los números reales: Conjunto que incluye todos los números reales entre dos extremos dados.</a:t>
            </a:r>
          </a:p>
          <a:p>
            <a:pPr lvl="0">
              <a:lnSpc>
                <a:spcPct val="100000"/>
              </a:lnSpc>
            </a:pPr>
            <a:endParaRPr lang="es-US" sz="2400" b="1" dirty="0">
              <a:latin typeface="Arial" panose="020B0604020202020204" pitchFamily="34" charset="0"/>
              <a:cs typeface="Arial" panose="020B0604020202020204" pitchFamily="34" charset="0"/>
            </a:endParaRPr>
          </a:p>
          <a:p>
            <a:pPr marL="0" indent="0">
              <a:lnSpc>
                <a:spcPct val="100000"/>
              </a:lnSpc>
              <a:buNone/>
            </a:pPr>
            <a:r>
              <a:rPr lang="es-ES" sz="2400" b="1" dirty="0">
                <a:latin typeface="Arial" panose="020B0604020202020204" pitchFamily="34" charset="0"/>
                <a:cs typeface="Arial" panose="020B0604020202020204" pitchFamily="34" charset="0"/>
              </a:rPr>
              <a:t>Ejemplo: Tarifa de estacionamiento en una zona con tarifas escalonadas</a:t>
            </a:r>
            <a:endParaRPr lang="es-ES" sz="2400" dirty="0">
              <a:latin typeface="Arial" panose="020B0604020202020204" pitchFamily="34" charset="0"/>
              <a:cs typeface="Arial" panose="020B0604020202020204" pitchFamily="34" charset="0"/>
            </a:endParaRPr>
          </a:p>
          <a:p>
            <a:pPr lvl="0">
              <a:lnSpc>
                <a:spcPct val="100000"/>
              </a:lnSpc>
            </a:pPr>
            <a:endParaRPr lang="es-US" sz="2400" b="1"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SzTx/>
              <a:buFontTx/>
              <a:buChar char="•"/>
            </a:pPr>
            <a:r>
              <a:rPr lang="en-US" altLang="en-US" sz="2400" dirty="0">
                <a:solidFill>
                  <a:schemeClr val="tx1"/>
                </a:solidFill>
                <a:latin typeface="Arial" panose="020B0604020202020204" pitchFamily="34" charset="0"/>
                <a:cs typeface="Arial" panose="020B0604020202020204" pitchFamily="34" charset="0"/>
              </a:rPr>
              <a:t>De 0 a 1 hora: $2</a:t>
            </a:r>
          </a:p>
          <a:p>
            <a:pPr marL="0" lvl="0" indent="0" eaLnBrk="0" fontAlgn="base" hangingPunct="0">
              <a:lnSpc>
                <a:spcPct val="100000"/>
              </a:lnSpc>
              <a:spcBef>
                <a:spcPct val="0"/>
              </a:spcBef>
              <a:spcAft>
                <a:spcPct val="0"/>
              </a:spcAft>
              <a:buSzTx/>
              <a:buFontTx/>
              <a:buChar char="•"/>
            </a:pPr>
            <a:r>
              <a:rPr lang="en-US" altLang="en-US" sz="2400" dirty="0">
                <a:solidFill>
                  <a:schemeClr val="tx1"/>
                </a:solidFill>
                <a:latin typeface="Arial" panose="020B0604020202020204" pitchFamily="34" charset="0"/>
                <a:cs typeface="Arial" panose="020B0604020202020204" pitchFamily="34" charset="0"/>
              </a:rPr>
              <a:t>De </a:t>
            </a:r>
            <a:r>
              <a:rPr lang="en-US" altLang="en-US" sz="2400" dirty="0" err="1">
                <a:solidFill>
                  <a:schemeClr val="tx1"/>
                </a:solidFill>
                <a:latin typeface="Arial" panose="020B0604020202020204" pitchFamily="34" charset="0"/>
                <a:cs typeface="Arial" panose="020B0604020202020204" pitchFamily="34" charset="0"/>
              </a:rPr>
              <a:t>más</a:t>
            </a:r>
            <a:r>
              <a:rPr lang="en-US" altLang="en-US" sz="2400" dirty="0">
                <a:solidFill>
                  <a:schemeClr val="tx1"/>
                </a:solidFill>
                <a:latin typeface="Arial" panose="020B0604020202020204" pitchFamily="34" charset="0"/>
                <a:cs typeface="Arial" panose="020B0604020202020204" pitchFamily="34" charset="0"/>
              </a:rPr>
              <a:t> de 1 hora hasta 2 horas: $4</a:t>
            </a:r>
          </a:p>
          <a:p>
            <a:pPr marL="0" lvl="0" indent="0" eaLnBrk="0" fontAlgn="base" hangingPunct="0">
              <a:lnSpc>
                <a:spcPct val="100000"/>
              </a:lnSpc>
              <a:spcBef>
                <a:spcPct val="0"/>
              </a:spcBef>
              <a:spcAft>
                <a:spcPct val="0"/>
              </a:spcAft>
              <a:buSzTx/>
              <a:buFontTx/>
              <a:buChar char="•"/>
            </a:pPr>
            <a:r>
              <a:rPr lang="en-US" altLang="en-US" sz="2400" dirty="0">
                <a:solidFill>
                  <a:schemeClr val="tx1"/>
                </a:solidFill>
                <a:latin typeface="Arial" panose="020B0604020202020204" pitchFamily="34" charset="0"/>
                <a:cs typeface="Arial" panose="020B0604020202020204" pitchFamily="34" charset="0"/>
              </a:rPr>
              <a:t>De </a:t>
            </a:r>
            <a:r>
              <a:rPr lang="en-US" altLang="en-US" sz="2400" dirty="0" err="1">
                <a:solidFill>
                  <a:schemeClr val="tx1"/>
                </a:solidFill>
                <a:latin typeface="Arial" panose="020B0604020202020204" pitchFamily="34" charset="0"/>
                <a:cs typeface="Arial" panose="020B0604020202020204" pitchFamily="34" charset="0"/>
              </a:rPr>
              <a:t>más</a:t>
            </a:r>
            <a:r>
              <a:rPr lang="en-US" altLang="en-US" sz="2400" dirty="0">
                <a:solidFill>
                  <a:schemeClr val="tx1"/>
                </a:solidFill>
                <a:latin typeface="Arial" panose="020B0604020202020204" pitchFamily="34" charset="0"/>
                <a:cs typeface="Arial" panose="020B0604020202020204" pitchFamily="34" charset="0"/>
              </a:rPr>
              <a:t> de 2 horas hasta 3 horas: $6</a:t>
            </a:r>
          </a:p>
          <a:p>
            <a:pPr marL="0" lvl="0" indent="0" eaLnBrk="0" fontAlgn="base" hangingPunct="0">
              <a:lnSpc>
                <a:spcPct val="100000"/>
              </a:lnSpc>
              <a:spcBef>
                <a:spcPct val="0"/>
              </a:spcBef>
              <a:spcAft>
                <a:spcPct val="0"/>
              </a:spcAft>
              <a:buSzTx/>
              <a:buFontTx/>
              <a:buChar char="•"/>
            </a:pPr>
            <a:r>
              <a:rPr lang="en-US" altLang="en-US" sz="2400" dirty="0">
                <a:solidFill>
                  <a:schemeClr val="tx1"/>
                </a:solidFill>
                <a:latin typeface="Arial" panose="020B0604020202020204" pitchFamily="34" charset="0"/>
                <a:cs typeface="Arial" panose="020B0604020202020204" pitchFamily="34" charset="0"/>
              </a:rPr>
              <a:t>Más de 3 horas: $8 </a:t>
            </a:r>
          </a:p>
          <a:p>
            <a:pPr marL="0" lvl="0" indent="0" eaLnBrk="0" fontAlgn="base" hangingPunct="0">
              <a:lnSpc>
                <a:spcPct val="100000"/>
              </a:lnSpc>
              <a:spcBef>
                <a:spcPct val="0"/>
              </a:spcBef>
              <a:spcAft>
                <a:spcPct val="0"/>
              </a:spcAft>
              <a:buSzTx/>
              <a:buNone/>
            </a:pPr>
            <a:endParaRPr lang="en-US" altLang="en-US" sz="24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[0,1] horas (</a:t>
            </a:r>
            <a:r>
              <a:rPr kumimoji="0" lang="en-US" altLang="en-US" sz="2400" b="0" i="0" u="none" strike="noStrike" cap="none" normalizeH="0" baseline="0" dirty="0" err="1">
                <a:ln>
                  <a:noFill/>
                </a:ln>
                <a:solidFill>
                  <a:schemeClr val="tx1"/>
                </a:solidFill>
                <a:effectLst/>
                <a:latin typeface="Arial" panose="020B0604020202020204" pitchFamily="34" charset="0"/>
              </a:rPr>
              <a:t>cerrado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por</a:t>
            </a:r>
            <a:r>
              <a:rPr kumimoji="0" lang="en-US" altLang="en-US" sz="2400" b="0" i="0" u="none" strike="noStrike" cap="none" normalizeH="0" baseline="0" dirty="0">
                <a:ln>
                  <a:noFill/>
                </a:ln>
                <a:solidFill>
                  <a:schemeClr val="tx1"/>
                </a:solidFill>
                <a:effectLst/>
                <a:latin typeface="Arial" panose="020B0604020202020204" pitchFamily="34" charset="0"/>
              </a:rPr>
              <a:t> ambos </a:t>
            </a:r>
            <a:r>
              <a:rPr kumimoji="0" lang="en-US" altLang="en-US" sz="2400" b="0" i="0" u="none" strike="noStrike" cap="none" normalizeH="0" baseline="0" dirty="0" err="1">
                <a:ln>
                  <a:noFill/>
                </a:ln>
                <a:solidFill>
                  <a:schemeClr val="tx1"/>
                </a:solidFill>
                <a:effectLst/>
                <a:latin typeface="Arial" panose="020B0604020202020204" pitchFamily="34" charset="0"/>
              </a:rPr>
              <a:t>lados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(1,2] horas (</a:t>
            </a:r>
            <a:r>
              <a:rPr kumimoji="0" lang="en-US" altLang="en-US" sz="2400" b="0" i="0" u="none" strike="noStrike" cap="none" normalizeH="0" baseline="0" dirty="0" err="1">
                <a:ln>
                  <a:noFill/>
                </a:ln>
                <a:solidFill>
                  <a:schemeClr val="tx1"/>
                </a:solidFill>
                <a:effectLst/>
                <a:latin typeface="Arial" panose="020B0604020202020204" pitchFamily="34" charset="0"/>
              </a:rPr>
              <a:t>abierto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1 y </a:t>
            </a:r>
            <a:r>
              <a:rPr kumimoji="0" lang="en-US" altLang="en-US" sz="2400" b="0" i="0" u="none" strike="noStrike" cap="none" normalizeH="0" baseline="0" dirty="0" err="1">
                <a:ln>
                  <a:noFill/>
                </a:ln>
                <a:solidFill>
                  <a:schemeClr val="tx1"/>
                </a:solidFill>
                <a:effectLst/>
                <a:latin typeface="Arial" panose="020B0604020202020204" pitchFamily="34" charset="0"/>
              </a:rPr>
              <a:t>cerrado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(2,3] horas (</a:t>
            </a:r>
            <a:r>
              <a:rPr kumimoji="0" lang="en-US" altLang="en-US" sz="2400" b="0" i="0" u="none" strike="noStrike" cap="none" normalizeH="0" baseline="0" dirty="0" err="1">
                <a:ln>
                  <a:noFill/>
                </a:ln>
                <a:solidFill>
                  <a:schemeClr val="tx1"/>
                </a:solidFill>
                <a:effectLst/>
                <a:latin typeface="Arial" panose="020B0604020202020204" pitchFamily="34" charset="0"/>
              </a:rPr>
              <a:t>abierto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2 y </a:t>
            </a:r>
            <a:r>
              <a:rPr kumimoji="0" lang="en-US" altLang="en-US" sz="2400" b="0" i="0" u="none" strike="noStrike" cap="none" normalizeH="0" baseline="0" dirty="0" err="1">
                <a:ln>
                  <a:noFill/>
                </a:ln>
                <a:solidFill>
                  <a:schemeClr val="tx1"/>
                </a:solidFill>
                <a:effectLst/>
                <a:latin typeface="Arial" panose="020B0604020202020204" pitchFamily="34" charset="0"/>
              </a:rPr>
              <a:t>cerrado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(3,∞) horas (</a:t>
            </a:r>
            <a:r>
              <a:rPr kumimoji="0" lang="en-US" altLang="en-US" sz="2400" b="0" i="0" u="none" strike="noStrike" cap="none" normalizeH="0" baseline="0" dirty="0" err="1">
                <a:ln>
                  <a:noFill/>
                </a:ln>
                <a:solidFill>
                  <a:schemeClr val="tx1"/>
                </a:solidFill>
                <a:effectLst/>
                <a:latin typeface="Arial" panose="020B0604020202020204" pitchFamily="34" charset="0"/>
              </a:rPr>
              <a:t>abierto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3 y </a:t>
            </a:r>
            <a:r>
              <a:rPr kumimoji="0" lang="en-US" altLang="en-US" sz="2400" b="0" i="0" u="none" strike="noStrike" cap="none" normalizeH="0" baseline="0" dirty="0" err="1">
                <a:ln>
                  <a:noFill/>
                </a:ln>
                <a:solidFill>
                  <a:schemeClr val="tx1"/>
                </a:solidFill>
                <a:effectLst/>
                <a:latin typeface="Arial" panose="020B0604020202020204" pitchFamily="34" charset="0"/>
              </a:rPr>
              <a:t>abierto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el</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infinito</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lvl="0" indent="0" eaLnBrk="0" fontAlgn="base" hangingPunct="0">
              <a:lnSpc>
                <a:spcPct val="100000"/>
              </a:lnSpc>
              <a:spcBef>
                <a:spcPct val="0"/>
              </a:spcBef>
              <a:spcAft>
                <a:spcPct val="0"/>
              </a:spcAft>
              <a:buSzTx/>
              <a:buFontTx/>
              <a:buChar char="•"/>
            </a:pPr>
            <a:endParaRPr lang="en-US" altLang="en-US" sz="1900" dirty="0">
              <a:solidFill>
                <a:schemeClr val="tx1"/>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SzTx/>
              <a:buFontTx/>
              <a:buChar char="•"/>
            </a:pPr>
            <a:endParaRPr lang="en-US" altLang="en-US" sz="1900" dirty="0">
              <a:solidFill>
                <a:schemeClr val="tx1"/>
              </a:solidFill>
              <a:latin typeface="Arial" panose="020B0604020202020204" pitchFamily="34" charset="0"/>
              <a:cs typeface="Arial" panose="020B0604020202020204" pitchFamily="34" charset="0"/>
            </a:endParaRPr>
          </a:p>
          <a:p>
            <a:pPr lvl="0">
              <a:lnSpc>
                <a:spcPct val="100000"/>
              </a:lnSpc>
            </a:pPr>
            <a:endParaRPr lang="es-US" sz="4000" b="1" dirty="0">
              <a:latin typeface="Arial" panose="020B0604020202020204" pitchFamily="34" charset="0"/>
              <a:cs typeface="Arial" panose="020B0604020202020204" pitchFamily="34" charset="0"/>
            </a:endParaRPr>
          </a:p>
        </p:txBody>
      </p:sp>
      <p:cxnSp>
        <p:nvCxnSpPr>
          <p:cNvPr id="22" name="Straight Connector 2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58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valos de números reales">
            <a:extLst>
              <a:ext uri="{FF2B5EF4-FFF2-40B4-BE49-F238E27FC236}">
                <a16:creationId xmlns:a16="http://schemas.microsoft.com/office/drawing/2014/main" id="{61163A21-4D8A-F112-42EC-6EBA082C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13" y="713456"/>
            <a:ext cx="11725974" cy="571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97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55335" y="0"/>
            <a:ext cx="6325150" cy="854439"/>
          </a:xfrm>
        </p:spPr>
        <p:txBody>
          <a:bodyPr anchor="ctr">
            <a:normAutofit/>
          </a:bodyPr>
          <a:lstStyle/>
          <a:p>
            <a:r>
              <a:rPr lang="es-MX" b="1" dirty="0">
                <a:solidFill>
                  <a:srgbClr val="FF0000"/>
                </a:solidFill>
              </a:rPr>
              <a:t>1.3 Definiciones</a:t>
            </a:r>
            <a:r>
              <a:rPr lang="es-US" b="1" dirty="0">
                <a:solidFill>
                  <a:srgbClr val="FF0000"/>
                </a:solidFill>
              </a:rPr>
              <a:t> </a:t>
            </a:r>
            <a:r>
              <a:rPr lang="es-MX" b="1" dirty="0">
                <a:solidFill>
                  <a:srgbClr val="FF0000"/>
                </a:solidFill>
              </a:rPr>
              <a:t>básicas</a:t>
            </a:r>
          </a:p>
        </p:txBody>
      </p:sp>
      <p:sp>
        <p:nvSpPr>
          <p:cNvPr id="4" name="Rectángulo: esquinas redondeadas 3">
            <a:extLst>
              <a:ext uri="{FF2B5EF4-FFF2-40B4-BE49-F238E27FC236}">
                <a16:creationId xmlns:a16="http://schemas.microsoft.com/office/drawing/2014/main" id="{CE4BAB0B-8EB7-F3DA-3EEE-37B4F1FAE504}"/>
              </a:ext>
            </a:extLst>
          </p:cNvPr>
          <p:cNvSpPr/>
          <p:nvPr/>
        </p:nvSpPr>
        <p:spPr>
          <a:xfrm>
            <a:off x="555335" y="854439"/>
            <a:ext cx="5216577" cy="312557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3600" b="1" dirty="0">
                <a:solidFill>
                  <a:schemeClr val="tx1"/>
                </a:solidFill>
                <a:latin typeface="Arial" panose="020B0604020202020204" pitchFamily="34" charset="0"/>
                <a:cs typeface="Arial" panose="020B0604020202020204" pitchFamily="34" charset="0"/>
              </a:rPr>
              <a:t>Variable: Es un símbolo que representa un valor que puede cambiar.</a:t>
            </a:r>
          </a:p>
        </p:txBody>
      </p:sp>
      <p:sp>
        <p:nvSpPr>
          <p:cNvPr id="6" name="Rectángulo: esquinas redondeadas 5">
            <a:extLst>
              <a:ext uri="{FF2B5EF4-FFF2-40B4-BE49-F238E27FC236}">
                <a16:creationId xmlns:a16="http://schemas.microsoft.com/office/drawing/2014/main" id="{067E9D47-2A63-E0CD-799B-1728B0445E2D}"/>
              </a:ext>
            </a:extLst>
          </p:cNvPr>
          <p:cNvSpPr/>
          <p:nvPr/>
        </p:nvSpPr>
        <p:spPr>
          <a:xfrm>
            <a:off x="6096000" y="876557"/>
            <a:ext cx="5769281" cy="312557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3600" b="1" dirty="0">
                <a:solidFill>
                  <a:schemeClr val="tx1"/>
                </a:solidFill>
                <a:latin typeface="Arial" panose="020B0604020202020204" pitchFamily="34" charset="0"/>
                <a:cs typeface="Arial" panose="020B0604020202020204" pitchFamily="34" charset="0"/>
              </a:rPr>
              <a:t>Variable Independiente: Es aquella que se manipula o se elige libremente (Dominio)</a:t>
            </a:r>
          </a:p>
        </p:txBody>
      </p:sp>
      <p:sp>
        <p:nvSpPr>
          <p:cNvPr id="8" name="Rectángulo: esquinas redondeadas 7">
            <a:extLst>
              <a:ext uri="{FF2B5EF4-FFF2-40B4-BE49-F238E27FC236}">
                <a16:creationId xmlns:a16="http://schemas.microsoft.com/office/drawing/2014/main" id="{2C9D567F-C53B-E5B2-5970-264D18703B02}"/>
              </a:ext>
            </a:extLst>
          </p:cNvPr>
          <p:cNvSpPr/>
          <p:nvPr/>
        </p:nvSpPr>
        <p:spPr>
          <a:xfrm>
            <a:off x="6095999" y="3980009"/>
            <a:ext cx="5769281" cy="271011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3600" b="1" dirty="0">
                <a:solidFill>
                  <a:schemeClr val="tx1"/>
                </a:solidFill>
                <a:latin typeface="Arial" panose="020B0604020202020204" pitchFamily="34" charset="0"/>
                <a:cs typeface="Arial" panose="020B0604020202020204" pitchFamily="34" charset="0"/>
              </a:rPr>
              <a:t>Variable Dependiente: Es aquella cuyo valor depende del valor de la variable independiente(Rango).</a:t>
            </a:r>
          </a:p>
        </p:txBody>
      </p:sp>
      <p:sp>
        <p:nvSpPr>
          <p:cNvPr id="10" name="Rectángulo: esquinas redondeadas 9">
            <a:extLst>
              <a:ext uri="{FF2B5EF4-FFF2-40B4-BE49-F238E27FC236}">
                <a16:creationId xmlns:a16="http://schemas.microsoft.com/office/drawing/2014/main" id="{C40F0B8D-3A16-C5EF-D6C0-32D5725FCAE4}"/>
              </a:ext>
            </a:extLst>
          </p:cNvPr>
          <p:cNvSpPr/>
          <p:nvPr/>
        </p:nvSpPr>
        <p:spPr>
          <a:xfrm>
            <a:off x="555335" y="4002127"/>
            <a:ext cx="5216576" cy="271011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3200" b="1" dirty="0">
                <a:solidFill>
                  <a:schemeClr val="tx1"/>
                </a:solidFill>
                <a:latin typeface="Arial" panose="020B0604020202020204" pitchFamily="34" charset="0"/>
                <a:cs typeface="Arial" panose="020B0604020202020204" pitchFamily="34" charset="0"/>
              </a:rPr>
              <a:t>Relación: Es una correspondencia entre elementos de dos conjuntos. </a:t>
            </a:r>
          </a:p>
        </p:txBody>
      </p:sp>
    </p:spTree>
    <p:extLst>
      <p:ext uri="{BB962C8B-B14F-4D97-AF65-F5344CB8AC3E}">
        <p14:creationId xmlns:p14="http://schemas.microsoft.com/office/powerpoint/2010/main" val="131703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919C0475-9879-B6A8-CB67-E872E0B3D833}"/>
              </a:ext>
            </a:extLst>
          </p:cNvPr>
          <p:cNvSpPr/>
          <p:nvPr/>
        </p:nvSpPr>
        <p:spPr>
          <a:xfrm>
            <a:off x="261971" y="-2"/>
            <a:ext cx="4070186" cy="685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3200" b="1" dirty="0">
                <a:solidFill>
                  <a:schemeClr val="tx1"/>
                </a:solidFill>
                <a:latin typeface="Arial" panose="020B0604020202020204" pitchFamily="34" charset="0"/>
                <a:cs typeface="Arial" panose="020B0604020202020204" pitchFamily="34" charset="0"/>
              </a:rPr>
              <a:t>Función: Relación especial entre dos conjuntos en la que el primer conjunto (dominio) le corresponde un segundo conjunto (rango).</a:t>
            </a:r>
          </a:p>
          <a:p>
            <a:pPr algn="ctr"/>
            <a:endParaRPr lang="es-US" sz="1600" b="1" dirty="0">
              <a:solidFill>
                <a:schemeClr val="tx1"/>
              </a:solidFill>
              <a:latin typeface="Arial" panose="020B0604020202020204" pitchFamily="34" charset="0"/>
              <a:cs typeface="Arial" panose="020B0604020202020204" pitchFamily="34" charset="0"/>
            </a:endParaRPr>
          </a:p>
        </p:txBody>
      </p:sp>
      <p:sp>
        <p:nvSpPr>
          <p:cNvPr id="5" name="Rectángulo: esquinas redondeadas 4">
            <a:extLst>
              <a:ext uri="{FF2B5EF4-FFF2-40B4-BE49-F238E27FC236}">
                <a16:creationId xmlns:a16="http://schemas.microsoft.com/office/drawing/2014/main" id="{D03FDFA6-76DD-9CA8-2FF8-0FFFA3F0AF24}"/>
              </a:ext>
            </a:extLst>
          </p:cNvPr>
          <p:cNvSpPr/>
          <p:nvPr/>
        </p:nvSpPr>
        <p:spPr>
          <a:xfrm>
            <a:off x="4739632" y="-2"/>
            <a:ext cx="3293069" cy="685799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sz="1600" b="1" dirty="0">
              <a:solidFill>
                <a:schemeClr val="tx1"/>
              </a:solidFill>
              <a:latin typeface="Arial" panose="020B0604020202020204" pitchFamily="34" charset="0"/>
              <a:cs typeface="Arial" panose="020B0604020202020204" pitchFamily="34" charset="0"/>
            </a:endParaRPr>
          </a:p>
          <a:p>
            <a:pPr algn="ctr"/>
            <a:r>
              <a:rPr lang="es-US" sz="3200" b="1" dirty="0">
                <a:solidFill>
                  <a:schemeClr val="tx1"/>
                </a:solidFill>
                <a:latin typeface="Arial" panose="020B0604020202020204" pitchFamily="34" charset="0"/>
                <a:cs typeface="Arial" panose="020B0604020202020204" pitchFamily="34" charset="0"/>
              </a:rPr>
              <a:t>Dominio:</a:t>
            </a:r>
          </a:p>
          <a:p>
            <a:pPr algn="ctr"/>
            <a:r>
              <a:rPr lang="es-US" sz="3200" b="1" dirty="0">
                <a:solidFill>
                  <a:schemeClr val="tx1"/>
                </a:solidFill>
                <a:latin typeface="Arial" panose="020B0604020202020204" pitchFamily="34" charset="0"/>
                <a:cs typeface="Arial" panose="020B0604020202020204" pitchFamily="34" charset="0"/>
              </a:rPr>
              <a:t>Conjunto de todos los valores posibles que puede tomar la Variable </a:t>
            </a:r>
          </a:p>
          <a:p>
            <a:pPr algn="ctr"/>
            <a:r>
              <a:rPr lang="es-US" sz="3200" b="1" dirty="0">
                <a:solidFill>
                  <a:schemeClr val="tx1"/>
                </a:solidFill>
                <a:latin typeface="Arial" panose="020B0604020202020204" pitchFamily="34" charset="0"/>
                <a:cs typeface="Arial" panose="020B0604020202020204" pitchFamily="34" charset="0"/>
              </a:rPr>
              <a:t>Independiente.</a:t>
            </a:r>
          </a:p>
          <a:p>
            <a:pPr algn="ctr"/>
            <a:endParaRPr lang="es-US" sz="1600" b="1" dirty="0">
              <a:solidFill>
                <a:schemeClr val="tx1"/>
              </a:solidFill>
              <a:latin typeface="Arial" panose="020B0604020202020204" pitchFamily="34" charset="0"/>
              <a:cs typeface="Arial" panose="020B0604020202020204" pitchFamily="34" charset="0"/>
            </a:endParaRPr>
          </a:p>
        </p:txBody>
      </p:sp>
      <p:sp>
        <p:nvSpPr>
          <p:cNvPr id="6" name="Rectángulo: esquinas redondeadas 5">
            <a:extLst>
              <a:ext uri="{FF2B5EF4-FFF2-40B4-BE49-F238E27FC236}">
                <a16:creationId xmlns:a16="http://schemas.microsoft.com/office/drawing/2014/main" id="{D2C641F5-061E-A28D-34DB-34DD9A8289F8}"/>
              </a:ext>
            </a:extLst>
          </p:cNvPr>
          <p:cNvSpPr/>
          <p:nvPr/>
        </p:nvSpPr>
        <p:spPr>
          <a:xfrm>
            <a:off x="8440176" y="-1"/>
            <a:ext cx="3489853" cy="685799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sz="1600" b="1" dirty="0">
              <a:solidFill>
                <a:schemeClr val="tx1"/>
              </a:solidFill>
              <a:latin typeface="Arial" panose="020B0604020202020204" pitchFamily="34" charset="0"/>
              <a:cs typeface="Arial" panose="020B0604020202020204" pitchFamily="34" charset="0"/>
            </a:endParaRPr>
          </a:p>
          <a:p>
            <a:pPr algn="ctr"/>
            <a:r>
              <a:rPr lang="es-US" sz="3400" b="1" dirty="0">
                <a:solidFill>
                  <a:schemeClr val="tx1"/>
                </a:solidFill>
                <a:latin typeface="Arial" panose="020B0604020202020204" pitchFamily="34" charset="0"/>
                <a:cs typeface="Arial" panose="020B0604020202020204" pitchFamily="34" charset="0"/>
              </a:rPr>
              <a:t>Rango: </a:t>
            </a:r>
            <a:r>
              <a:rPr lang="es-US" sz="3200" b="1" dirty="0">
                <a:solidFill>
                  <a:schemeClr val="tx1"/>
                </a:solidFill>
                <a:latin typeface="Arial" panose="020B0604020202020204" pitchFamily="34" charset="0"/>
                <a:cs typeface="Arial" panose="020B0604020202020204" pitchFamily="34" charset="0"/>
              </a:rPr>
              <a:t>Conjunto de todos los valores posibles que puede tomar la variable dependiente, es decir, los valores que la función puede devolver.</a:t>
            </a:r>
          </a:p>
          <a:p>
            <a:pPr algn="ctr"/>
            <a:endParaRPr lang="es-U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577756"/>
      </p:ext>
    </p:extLst>
  </p:cSld>
  <p:clrMapOvr>
    <a:masterClrMapping/>
  </p:clrMapOvr>
</p:sld>
</file>

<file path=ppt/theme/theme1.xml><?xml version="1.0" encoding="utf-8"?>
<a:theme xmlns:a="http://schemas.openxmlformats.org/drawingml/2006/main" name="MarrakeshVTI">
  <a:themeElements>
    <a:clrScheme name="AnalogousFromDarkSeedLeftStep">
      <a:dk1>
        <a:srgbClr val="000000"/>
      </a:dk1>
      <a:lt1>
        <a:srgbClr val="FFFFFF"/>
      </a:lt1>
      <a:dk2>
        <a:srgbClr val="413224"/>
      </a:dk2>
      <a:lt2>
        <a:srgbClr val="E8E2E7"/>
      </a:lt2>
      <a:accent1>
        <a:srgbClr val="43B557"/>
      </a:accent1>
      <a:accent2>
        <a:srgbClr val="56B438"/>
      </a:accent2>
      <a:accent3>
        <a:srgbClr val="88AD40"/>
      </a:accent3>
      <a:accent4>
        <a:srgbClr val="ADA435"/>
      </a:accent4>
      <a:accent5>
        <a:srgbClr val="C6884A"/>
      </a:accent5>
      <a:accent6>
        <a:srgbClr val="B44338"/>
      </a:accent6>
      <a:hlink>
        <a:srgbClr val="A07D35"/>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477</TotalTime>
  <Words>880</Words>
  <Application>Microsoft Office PowerPoint</Application>
  <PresentationFormat>Panorámica</PresentationFormat>
  <Paragraphs>89</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-apple-system</vt:lpstr>
      <vt:lpstr>Arial</vt:lpstr>
      <vt:lpstr>Bely</vt:lpstr>
      <vt:lpstr>Goudy Old Style</vt:lpstr>
      <vt:lpstr>Roboto</vt:lpstr>
      <vt:lpstr>MarrakeshVTI</vt:lpstr>
      <vt:lpstr>Números reales</vt:lpstr>
      <vt:lpstr>1.1 Los números reales y sus subconjuntos</vt:lpstr>
      <vt:lpstr>Presentación de PowerPoint</vt:lpstr>
      <vt:lpstr>Presentación de PowerPoint</vt:lpstr>
      <vt:lpstr>Presentación de PowerPoint</vt:lpstr>
      <vt:lpstr>1.2 Intervalos en los reales y su representación gráfica</vt:lpstr>
      <vt:lpstr>Presentación de PowerPoint</vt:lpstr>
      <vt:lpstr>1.3 Definiciones básicas</vt:lpstr>
      <vt:lpstr>Presentación de PowerPoint</vt:lpstr>
      <vt:lpstr>Supongamos que estamos analizando la relación entre la cantidad de horas que estudias y tu calificación en un examen.</vt:lpstr>
      <vt:lpstr>Función</vt:lpstr>
      <vt:lpstr>1.4 Función real de variable real y sus distintas representaciones</vt:lpstr>
      <vt:lpstr>Concepto Analítico</vt:lpstr>
      <vt:lpstr>Presentación de PowerPoint</vt:lpstr>
      <vt:lpstr>Concepto Numérico</vt:lpstr>
      <vt:lpstr>Concepto Gráfico</vt:lpstr>
      <vt:lpstr>Histogramas: Muestran la distribución de una variable continúa en intervalos específicos.</vt:lpstr>
      <vt:lpstr>Diagrama de dispersión: Es una herramienta visual utilizada en estadística y matemáticas para mostrar la relación entre dos variables cuantitativas</vt:lpstr>
      <vt:lpstr>Presentación de PowerPoint</vt:lpstr>
      <vt:lpstr>Presentación de PowerPoint</vt:lpstr>
      <vt:lpstr>Concepto Verbal</vt:lpstr>
      <vt:lpstr>1.5 Funciones algebraicas: Polinomiales y racionales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Números reales</dc:title>
  <dc:creator>Nohemi Duran</dc:creator>
  <cp:lastModifiedBy>H Hhhhhhh</cp:lastModifiedBy>
  <cp:revision>49</cp:revision>
  <dcterms:created xsi:type="dcterms:W3CDTF">2024-09-08T20:31:54Z</dcterms:created>
  <dcterms:modified xsi:type="dcterms:W3CDTF">2024-09-18T12:51:33Z</dcterms:modified>
</cp:coreProperties>
</file>