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D38AF3-7C9A-44A8-9EEF-1066DA11D281}">
  <a:tblStyle styleId="{74D38AF3-7C9A-44A8-9EEF-1066DA11D281}"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82412"/>
  </p:normalViewPr>
  <p:slideViewPr>
    <p:cSldViewPr snapToGrid="0" snapToObjects="1">
      <p:cViewPr>
        <p:scale>
          <a:sx n="85" d="100"/>
          <a:sy n="85" d="100"/>
        </p:scale>
        <p:origin x="2320" y="2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CDA45-8EB4-8F4C-9BF1-381C17880435}" type="datetimeFigureOut">
              <a:rPr lang="en-US" smtClean="0"/>
              <a:t>5/1/17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EA79FF-BE48-EC43-BDBF-254D6F0698D2}" type="slidenum">
              <a:rPr lang="en-US" smtClean="0"/>
              <a:t>‹#›</a:t>
            </a:fld>
            <a:endParaRPr lang="en-US"/>
          </a:p>
        </p:txBody>
      </p:sp>
    </p:spTree>
    <p:extLst>
      <p:ext uri="{BB962C8B-B14F-4D97-AF65-F5344CB8AC3E}">
        <p14:creationId xmlns:p14="http://schemas.microsoft.com/office/powerpoint/2010/main" val="866909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000" dirty="0">
                <a:latin typeface="Open Sans"/>
                <a:ea typeface="Open Sans"/>
                <a:cs typeface="Open Sans"/>
                <a:sym typeface="Open Sans"/>
              </a:rPr>
              <a:t>Want to see by </a:t>
            </a:r>
            <a:r>
              <a:rPr lang="en" sz="1000" dirty="0" smtClean="0">
                <a:latin typeface="Open Sans"/>
                <a:ea typeface="Open Sans"/>
                <a:cs typeface="Open Sans"/>
                <a:sym typeface="Open Sans"/>
              </a:rPr>
              <a:t>year?</a:t>
            </a:r>
            <a:r>
              <a:rPr lang="en-US" sz="1000" baseline="0" dirty="0" smtClean="0">
                <a:latin typeface="Open Sans"/>
                <a:ea typeface="Open Sans"/>
                <a:cs typeface="Open Sans"/>
                <a:sym typeface="Open Sans"/>
              </a:rPr>
              <a:t> </a:t>
            </a:r>
            <a:r>
              <a:rPr lang="en" sz="1000" dirty="0" smtClean="0">
                <a:latin typeface="Open Sans"/>
                <a:ea typeface="Open Sans"/>
                <a:cs typeface="Open Sans"/>
                <a:sym typeface="Open Sans"/>
              </a:rPr>
              <a:t>This </a:t>
            </a:r>
            <a:r>
              <a:rPr lang="en" sz="1000" dirty="0">
                <a:latin typeface="Open Sans"/>
                <a:ea typeface="Open Sans"/>
                <a:cs typeface="Open Sans"/>
                <a:sym typeface="Open Sans"/>
              </a:rPr>
              <a:t>is not meaningful, because the results are similar.</a:t>
            </a:r>
          </a:p>
          <a:p>
            <a:pPr lvl="0" rtl="0">
              <a:spcBef>
                <a:spcPts val="0"/>
              </a:spcBef>
              <a:buNone/>
            </a:pPr>
            <a:endParaRPr sz="1000" dirty="0">
              <a:latin typeface="Open Sans"/>
              <a:ea typeface="Open Sans"/>
              <a:cs typeface="Open Sans"/>
              <a:sym typeface="Open Sans"/>
            </a:endParaRPr>
          </a:p>
          <a:p>
            <a:pPr lvl="0" rtl="0">
              <a:spcBef>
                <a:spcPts val="0"/>
              </a:spcBef>
              <a:buNone/>
            </a:pPr>
            <a:r>
              <a:rPr lang="en-US" sz="1000" dirty="0" smtClean="0">
                <a:latin typeface="Open Sans"/>
                <a:ea typeface="Open Sans"/>
                <a:cs typeface="Open Sans"/>
                <a:sym typeface="Open Sans"/>
              </a:rPr>
              <a:t>Software,</a:t>
            </a:r>
            <a:r>
              <a:rPr lang="en-US" sz="1000" baseline="0" dirty="0" smtClean="0">
                <a:latin typeface="Open Sans"/>
                <a:ea typeface="Open Sans"/>
                <a:cs typeface="Open Sans"/>
                <a:sym typeface="Open Sans"/>
              </a:rPr>
              <a:t> web, ecommerce, and games video are the top four popular industries. However, when we look at the average funds group by the industries, we find that the relationship between the average funds and popularity is somewhat negative. This makes sense, because there are too many competitors in these industries and these industries do not need high technology or expensive equipment. </a:t>
            </a:r>
          </a:p>
          <a:p>
            <a:pPr lvl="0" rtl="0">
              <a:spcBef>
                <a:spcPts val="0"/>
              </a:spcBef>
              <a:buNone/>
            </a:pPr>
            <a:r>
              <a:rPr lang="en-US" sz="1000" baseline="0" dirty="0" smtClean="0">
                <a:latin typeface="Open Sans"/>
                <a:ea typeface="Open Sans"/>
                <a:cs typeface="Open Sans"/>
                <a:sym typeface="Open Sans"/>
              </a:rPr>
              <a:t>It is not surprising that industries like automotive, nanotech have high average funds. Why social ranks at the top? I don’t know. That’s what we find!</a:t>
            </a:r>
            <a:endParaRPr sz="10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Companies founded after year 2000. By categories: Software, Web, Ecommerce</a:t>
            </a:r>
            <a:r>
              <a:rPr lang="en" dirty="0" smtClean="0"/>
              <a:t>.</a:t>
            </a:r>
            <a:endParaRPr dirty="0"/>
          </a:p>
          <a:p>
            <a:pPr lvl="0">
              <a:spcBef>
                <a:spcPts val="0"/>
              </a:spcBef>
              <a:buClr>
                <a:schemeClr val="dk1"/>
              </a:buClr>
              <a:buSzPct val="100000"/>
              <a:buFont typeface="Arial"/>
              <a:buNone/>
            </a:pPr>
            <a:r>
              <a:rPr lang="en-US" dirty="0" smtClean="0"/>
              <a:t>We used Scala in spark to calculate the count of each word, then we used the source</a:t>
            </a:r>
            <a:r>
              <a:rPr lang="en-US" baseline="0" dirty="0" smtClean="0"/>
              <a:t> website to create these graphs. Besides removing the common stop words, we also removed some meaningless words like “user” and “service”.</a:t>
            </a:r>
          </a:p>
          <a:p>
            <a:pPr lvl="0">
              <a:spcBef>
                <a:spcPts val="0"/>
              </a:spcBef>
              <a:buClr>
                <a:schemeClr val="dk1"/>
              </a:buClr>
              <a:buSzPct val="100000"/>
              <a:buFont typeface="Arial"/>
              <a:buNone/>
            </a:pPr>
            <a:endParaRPr lang="en-US" dirty="0" smtClean="0"/>
          </a:p>
          <a:p>
            <a:pPr lvl="0">
              <a:spcBef>
                <a:spcPts val="0"/>
              </a:spcBef>
              <a:buClr>
                <a:schemeClr val="dk1"/>
              </a:buClr>
              <a:buSzPct val="100000"/>
              <a:buFont typeface="Arial"/>
              <a:buNone/>
            </a:pPr>
            <a:r>
              <a:rPr lang="en" dirty="0" smtClean="0"/>
              <a:t>Our </a:t>
            </a:r>
            <a:r>
              <a:rPr lang="en" dirty="0"/>
              <a:t>word cloud is constructed by 1) filtered out the “common words” or “stop words” 2) filtered out the words that are less relative to our topic of researching. </a:t>
            </a:r>
          </a:p>
          <a:p>
            <a:pPr lvl="0">
              <a:spcBef>
                <a:spcPts val="0"/>
              </a:spcBef>
              <a:buClr>
                <a:schemeClr val="dk1"/>
              </a:buClr>
              <a:buSzPct val="100000"/>
              <a:buFont typeface="Arial"/>
              <a:buNone/>
            </a:pPr>
            <a:r>
              <a:rPr lang="en" dirty="0"/>
              <a:t>At this point, the rest of the words are either useful or rare. </a:t>
            </a:r>
          </a:p>
          <a:p>
            <a:pPr lvl="0">
              <a:spcBef>
                <a:spcPts val="0"/>
              </a:spcBef>
              <a:buClr>
                <a:schemeClr val="dk1"/>
              </a:buClr>
              <a:buSzPct val="100000"/>
              <a:buFont typeface="Arial"/>
              <a:buNone/>
            </a:pPr>
            <a:r>
              <a:rPr lang="en" dirty="0"/>
              <a:t>We then pick the useful words to show and leave the rare words out.  </a:t>
            </a:r>
          </a:p>
          <a:p>
            <a:pPr lvl="0">
              <a:spcBef>
                <a:spcPts val="0"/>
              </a:spcBef>
              <a:buClr>
                <a:schemeClr val="dk1"/>
              </a:buClr>
              <a:buSzPct val="100000"/>
              <a:buFont typeface="Arial"/>
              <a:buNone/>
            </a:pPr>
            <a:endParaRPr dirty="0"/>
          </a:p>
          <a:p>
            <a:pPr lvl="0">
              <a:spcBef>
                <a:spcPts val="0"/>
              </a:spcBef>
              <a:buClr>
                <a:schemeClr val="dk1"/>
              </a:buClr>
              <a:buSzPct val="100000"/>
              <a:buFont typeface="Arial"/>
              <a:buNone/>
            </a:pPr>
            <a:r>
              <a:rPr lang="en" dirty="0"/>
              <a:t>Findings:</a:t>
            </a:r>
          </a:p>
          <a:p>
            <a:pPr marL="457200" lvl="0" indent="-228600">
              <a:spcBef>
                <a:spcPts val="0"/>
              </a:spcBef>
            </a:pPr>
            <a:r>
              <a:rPr lang="en" dirty="0"/>
              <a:t>Companies in all three categories have “mobile” and “music” as their top 5 words.</a:t>
            </a:r>
          </a:p>
          <a:p>
            <a:pPr marL="457200" lvl="0" indent="-228600">
              <a:spcBef>
                <a:spcPts val="0"/>
              </a:spcBef>
            </a:pPr>
            <a:r>
              <a:rPr lang="en" dirty="0"/>
              <a:t>Although all three categories are similar in terms of top 5 words, there are differences.</a:t>
            </a:r>
          </a:p>
          <a:p>
            <a:pPr marL="457200" lvl="0" indent="-228600">
              <a:spcBef>
                <a:spcPts val="0"/>
              </a:spcBef>
            </a:pPr>
            <a:r>
              <a:rPr lang="en" dirty="0"/>
              <a:t>Companies in web categories tend to focus more on “job”, “book” and “food”.</a:t>
            </a:r>
          </a:p>
          <a:p>
            <a:pPr marL="457200" lvl="0" indent="-228600">
              <a:spcBef>
                <a:spcPts val="0"/>
              </a:spcBef>
            </a:pPr>
            <a:r>
              <a:rPr lang="en" dirty="0"/>
              <a:t>Companies in software categories tend to focus more on “cloud”, “job” and “</a:t>
            </a:r>
            <a:r>
              <a:rPr lang="en" dirty="0" err="1"/>
              <a:t>tv</a:t>
            </a:r>
            <a:r>
              <a:rPr lang="en" dirty="0"/>
              <a:t>”.</a:t>
            </a:r>
          </a:p>
          <a:p>
            <a:pPr marL="457200" lvl="0" indent="-228600">
              <a:spcBef>
                <a:spcPts val="0"/>
              </a:spcBef>
            </a:pPr>
            <a:r>
              <a:rPr lang="en" dirty="0"/>
              <a:t>Companies in e-commerce categories tend to focus more on “books”, “food” and “shoes”.</a:t>
            </a:r>
          </a:p>
          <a:p>
            <a:pPr lvl="0">
              <a:spcBef>
                <a:spcPts val="0"/>
              </a:spcBef>
              <a:buClr>
                <a:schemeClr val="dk1"/>
              </a:buClr>
              <a:buSzPct val="100000"/>
              <a:buFont typeface="Arial"/>
              <a:buNone/>
            </a:pPr>
            <a:endParaRPr dirty="0"/>
          </a:p>
          <a:p>
            <a:pPr lvl="0">
              <a:spcBef>
                <a:spcPts val="0"/>
              </a:spcBef>
              <a:buClr>
                <a:schemeClr val="dk1"/>
              </a:buClr>
              <a:buSzPct val="100000"/>
              <a:buFont typeface="Arial"/>
              <a:buNone/>
            </a:pPr>
            <a:endParaRPr dirty="0"/>
          </a:p>
          <a:p>
            <a:pPr lvl="0">
              <a:spcBef>
                <a:spcPts val="0"/>
              </a:spcBef>
              <a:buClr>
                <a:schemeClr val="dk1"/>
              </a:buClr>
              <a:buSzPct val="100000"/>
              <a:buFont typeface="Arial"/>
              <a:buNone/>
            </a:pPr>
            <a:endParaRPr dirty="0"/>
          </a:p>
          <a:p>
            <a:pPr lvl="0">
              <a:spcBef>
                <a:spcPts val="0"/>
              </a:spcBef>
              <a:buClr>
                <a:schemeClr val="dk1"/>
              </a:buClr>
              <a:buSzPct val="100000"/>
              <a:buFont typeface="Arial"/>
              <a:buNone/>
            </a:pPr>
            <a:endParaRPr dirty="0"/>
          </a:p>
          <a:p>
            <a:pPr lvl="0">
              <a:spcBef>
                <a:spcPts val="0"/>
              </a:spcBef>
              <a:buClr>
                <a:schemeClr val="dk1"/>
              </a:buClr>
              <a:buSzPct val="100000"/>
              <a:buFont typeface="Arial"/>
              <a:buNone/>
            </a:pPr>
            <a:endParaRPr dirty="0"/>
          </a:p>
          <a:p>
            <a:pPr lvl="0">
              <a:spcBef>
                <a:spcPts val="0"/>
              </a:spcBef>
              <a:buClr>
                <a:schemeClr val="dk1"/>
              </a:buClr>
              <a:buSzPct val="100000"/>
              <a:buFont typeface="Arial"/>
              <a:buNone/>
            </a:pPr>
            <a:endParaRPr dirty="0"/>
          </a:p>
          <a:p>
            <a:pPr lvl="0">
              <a:spcBef>
                <a:spcPts val="0"/>
              </a:spcBef>
              <a:buClr>
                <a:schemeClr val="dk1"/>
              </a:buClr>
              <a:buSzPct val="100000"/>
              <a:buFont typeface="Arial"/>
              <a:buNone/>
            </a:pPr>
            <a:endParaRPr dirty="0"/>
          </a:p>
          <a:p>
            <a:pPr lvl="0" rtl="0">
              <a:spcBef>
                <a:spcPts val="0"/>
              </a:spcBef>
              <a:buClr>
                <a:schemeClr val="dk1"/>
              </a:buClr>
              <a:buSzPct val="100000"/>
              <a:buFont typeface="Arial"/>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We joined</a:t>
            </a:r>
            <a:r>
              <a:rPr lang="en-US" baseline="0" dirty="0" smtClean="0"/>
              <a:t> the table </a:t>
            </a:r>
            <a:r>
              <a:rPr lang="en-US" baseline="0" dirty="0" err="1" smtClean="0"/>
              <a:t>cb_people</a:t>
            </a:r>
            <a:r>
              <a:rPr lang="en-US" baseline="0" dirty="0" smtClean="0"/>
              <a:t>, </a:t>
            </a:r>
            <a:r>
              <a:rPr lang="en-US" baseline="0" dirty="0" err="1" smtClean="0"/>
              <a:t>cb_relationship</a:t>
            </a:r>
            <a:r>
              <a:rPr lang="en-US" baseline="0" dirty="0" smtClean="0"/>
              <a:t>, and </a:t>
            </a:r>
            <a:r>
              <a:rPr lang="en-US" baseline="0" dirty="0" err="1" smtClean="0"/>
              <a:t>cb_degrees</a:t>
            </a:r>
            <a:r>
              <a:rPr lang="en-US" baseline="0" dirty="0" smtClean="0"/>
              <a:t>, and then exported the new table as text. The “relationship object id” comes from the table </a:t>
            </a:r>
            <a:r>
              <a:rPr lang="en-US" baseline="0" dirty="0" err="1" smtClean="0"/>
              <a:t>cb_relationship</a:t>
            </a:r>
            <a:r>
              <a:rPr lang="en-US" baseline="0" dirty="0" smtClean="0"/>
              <a:t>, and the “affiliation name” comes from the table “</a:t>
            </a:r>
            <a:r>
              <a:rPr lang="en-US" baseline="0" dirty="0" err="1" smtClean="0"/>
              <a:t>cb_people</a:t>
            </a:r>
            <a:r>
              <a:rPr lang="en-US" baseline="0" dirty="0" smtClean="0"/>
              <a:t>” itself. The “relationship object id” should be consistent with the “affiliation name”, but it sometimes does not. And we do not know which table is the newest.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LDA too slow, no output results</a:t>
            </a:r>
            <a:r>
              <a:rPr lang="en" dirty="0" smtClean="0"/>
              <a:t>.</a:t>
            </a:r>
            <a:endParaRPr lang="en-US" dirty="0" smtClean="0"/>
          </a:p>
          <a:p>
            <a:pPr lvl="0">
              <a:spcBef>
                <a:spcPts val="0"/>
              </a:spcBef>
              <a:buNone/>
            </a:pPr>
            <a:endParaRPr lang="en-US" dirty="0" smtClean="0"/>
          </a:p>
          <a:p>
            <a:pPr lvl="0">
              <a:spcBef>
                <a:spcPts val="0"/>
              </a:spcBef>
              <a:buNone/>
            </a:pPr>
            <a:r>
              <a:rPr lang="en-US" dirty="0" smtClean="0"/>
              <a:t>We used the latent semantic</a:t>
            </a:r>
            <a:r>
              <a:rPr lang="en-US" baseline="0" dirty="0" smtClean="0"/>
              <a:t> index (LSI) method to see the relation between the words. And we find a trend that MBA is combining with both engineering and business nowadays.</a:t>
            </a:r>
          </a:p>
          <a:p>
            <a:pPr lvl="0">
              <a:spcBef>
                <a:spcPts val="0"/>
              </a:spcBef>
              <a:buNone/>
            </a:pPr>
            <a:r>
              <a:rPr lang="en-US" baseline="0" dirty="0" smtClean="0"/>
              <a:t>We also used association rule to find the relationship between the degree MBA and different titles.</a:t>
            </a:r>
          </a:p>
          <a:p>
            <a:pPr lvl="0">
              <a:spcBef>
                <a:spcPts val="0"/>
              </a:spcBef>
              <a:buNone/>
            </a:pPr>
            <a:endParaRPr lang="en-US" baseline="0" dirty="0" smtClean="0"/>
          </a:p>
          <a:p>
            <a:pPr lvl="0">
              <a:spcBef>
                <a:spcPts val="0"/>
              </a:spcBef>
              <a:buNone/>
            </a:pPr>
            <a:r>
              <a:rPr lang="en-US" baseline="0" dirty="0" smtClean="0"/>
              <a:t>23% of the board member holds a MBA degree;</a:t>
            </a:r>
          </a:p>
          <a:p>
            <a:pPr lvl="0">
              <a:spcBef>
                <a:spcPts val="0"/>
              </a:spcBef>
              <a:buNone/>
            </a:pPr>
            <a:r>
              <a:rPr lang="en-US" baseline="0" dirty="0" smtClean="0"/>
              <a:t>22% of the board of director holds a MBA degree;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11% of the founder holds a MBA degree;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15% of the CEO holds a MBA degree;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26% of the CFO holds a MBA degree;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21% of the vice president holds a MBA degree.</a:t>
            </a:r>
          </a:p>
          <a:p>
            <a:pPr lvl="0">
              <a:spcBef>
                <a:spcPts val="0"/>
              </a:spcBef>
              <a:buNone/>
            </a:pPr>
            <a:endParaRPr lang="e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Note: the errors are </a:t>
            </a:r>
            <a:r>
              <a:rPr lang="en" u="sng" dirty="0"/>
              <a:t>within set sum of squared errors.</a:t>
            </a:r>
          </a:p>
          <a:p>
            <a:pPr lvl="0">
              <a:spcBef>
                <a:spcPts val="0"/>
              </a:spcBef>
              <a:buNone/>
            </a:pPr>
            <a:r>
              <a:rPr lang="en" dirty="0"/>
              <a:t>Method: K-means. Time complexity: O(</a:t>
            </a:r>
            <a:r>
              <a:rPr lang="en" dirty="0" err="1"/>
              <a:t>Nd</a:t>
            </a:r>
            <a:r>
              <a:rPr lang="en" dirty="0"/>
              <a:t>) runs much faster than LDA</a:t>
            </a:r>
          </a:p>
          <a:p>
            <a:pPr lvl="0">
              <a:spcBef>
                <a:spcPts val="0"/>
              </a:spcBef>
              <a:buNone/>
            </a:pPr>
            <a:r>
              <a:rPr lang="en" dirty="0"/>
              <a:t>Data: 1) stemmed text. 2) </a:t>
            </a:r>
            <a:r>
              <a:rPr lang="en" dirty="0" err="1"/>
              <a:t>unstemmed</a:t>
            </a:r>
            <a:r>
              <a:rPr lang="en" dirty="0"/>
              <a:t> text.</a:t>
            </a:r>
          </a:p>
          <a:p>
            <a:pPr lvl="0">
              <a:spcBef>
                <a:spcPts val="0"/>
              </a:spcBef>
              <a:buNone/>
            </a:pPr>
            <a:endParaRPr dirty="0"/>
          </a:p>
          <a:p>
            <a:pPr lvl="0">
              <a:spcBef>
                <a:spcPts val="0"/>
              </a:spcBef>
              <a:buNone/>
            </a:pPr>
            <a:r>
              <a:rPr lang="en" dirty="0"/>
              <a:t>As you can see, when the number of clusters increase, the errors decrease. The errors for both stemmed texts and </a:t>
            </a:r>
            <a:r>
              <a:rPr lang="en" dirty="0" err="1"/>
              <a:t>unstemmed</a:t>
            </a:r>
            <a:r>
              <a:rPr lang="en" dirty="0"/>
              <a:t> texts are similar. However, when looked more closely to the outputs, we found that the behaviors of stemmed texts and </a:t>
            </a:r>
            <a:r>
              <a:rPr lang="en" dirty="0" err="1"/>
              <a:t>unstemmed</a:t>
            </a:r>
            <a:r>
              <a:rPr lang="en" dirty="0"/>
              <a:t> texts are different. The errors for stemmed texts start to be less than errors for </a:t>
            </a:r>
            <a:r>
              <a:rPr lang="en" dirty="0" err="1"/>
              <a:t>unstemmed</a:t>
            </a:r>
            <a:r>
              <a:rPr lang="en" dirty="0"/>
              <a:t> texts when the number of clusters is greater than 5. When number of clusters increase from 2 to 5, the errors decrease tremendously. When the number of clusters increase from 5 to 10, the errors decrease moderately.</a:t>
            </a:r>
          </a:p>
          <a:p>
            <a:pPr lvl="0">
              <a:spcBef>
                <a:spcPts val="0"/>
              </a:spcBef>
              <a:buNone/>
            </a:pPr>
            <a:endParaRPr dirty="0"/>
          </a:p>
          <a:p>
            <a:pPr lvl="0">
              <a:spcBef>
                <a:spcPts val="0"/>
              </a:spcBef>
              <a:buNone/>
            </a:pPr>
            <a:r>
              <a:rPr lang="en" dirty="0"/>
              <a:t>Thus, 5 is the elbow point. We use 5 as the number of topics for LDA.</a:t>
            </a:r>
          </a:p>
          <a:p>
            <a:pPr lvl="0" rt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Note: this page contains animation.</a:t>
            </a:r>
          </a:p>
          <a:p>
            <a:pPr lvl="0">
              <a:spcBef>
                <a:spcPts val="0"/>
              </a:spcBef>
              <a:buNone/>
            </a:pPr>
            <a:r>
              <a:rPr lang="en"/>
              <a:t>Time complexity: O(N^2KM). It is NP-hard when number of topics is large. So we want to reduce the number of topics (i.e. find an elbow point that both produce the reasonable amount of the topics and make sense). Given the size of our data set is large, there is no way to run LDA itself and determine the optimal number of topics. We instead chose k-means clustering and its evaluations as a reference, because it only takes O(Nd) which is much faster than LDA.</a:t>
            </a:r>
          </a:p>
          <a:p>
            <a:pPr lvl="0">
              <a:spcBef>
                <a:spcPts val="0"/>
              </a:spcBef>
              <a:buNone/>
            </a:pPr>
            <a:r>
              <a:rPr lang="en" u="sng"/>
              <a:t>5 major topics:</a:t>
            </a:r>
          </a:p>
          <a:p>
            <a:pPr marL="457200" lvl="0" indent="-228600" rtl="0">
              <a:lnSpc>
                <a:spcPct val="100000"/>
              </a:lnSpc>
              <a:spcBef>
                <a:spcPts val="0"/>
              </a:spcBef>
              <a:buChar char="●"/>
            </a:pPr>
            <a:r>
              <a:rPr lang="en"/>
              <a:t>Mobile applications and games.</a:t>
            </a:r>
          </a:p>
          <a:p>
            <a:pPr marL="457200" lvl="0" indent="-228600" rtl="0">
              <a:lnSpc>
                <a:spcPct val="100000"/>
              </a:lnSpc>
              <a:spcBef>
                <a:spcPts val="0"/>
              </a:spcBef>
              <a:buChar char="●"/>
            </a:pPr>
            <a:r>
              <a:rPr lang="en"/>
              <a:t>Healthcare and medicine.</a:t>
            </a:r>
          </a:p>
          <a:p>
            <a:pPr marL="457200" lvl="0" indent="-228600" rtl="0">
              <a:lnSpc>
                <a:spcPct val="100000"/>
              </a:lnSpc>
              <a:spcBef>
                <a:spcPts val="0"/>
              </a:spcBef>
              <a:buChar char="●"/>
            </a:pPr>
            <a:r>
              <a:rPr lang="en"/>
              <a:t>Services focus on office system.</a:t>
            </a:r>
          </a:p>
          <a:p>
            <a:pPr marL="457200" lvl="0" indent="-228600" rtl="0">
              <a:lnSpc>
                <a:spcPct val="100000"/>
              </a:lnSpc>
              <a:spcBef>
                <a:spcPts val="0"/>
              </a:spcBef>
              <a:buChar char="●"/>
            </a:pPr>
            <a:r>
              <a:rPr lang="en"/>
              <a:t>Services focus on market, data and media.</a:t>
            </a:r>
          </a:p>
          <a:p>
            <a:pPr marL="457200" lvl="0" indent="-228600" rtl="0">
              <a:lnSpc>
                <a:spcPct val="100000"/>
              </a:lnSpc>
              <a:spcBef>
                <a:spcPts val="0"/>
              </a:spcBef>
              <a:buChar char="●"/>
            </a:pPr>
            <a:r>
              <a:rPr lang="en"/>
              <a:t>Online social networks.</a:t>
            </a:r>
          </a:p>
          <a:p>
            <a:pPr lvl="0" indent="228600" rtl="0">
              <a:lnSpc>
                <a:spcPct val="115000"/>
              </a:lnSpc>
              <a:spcBef>
                <a:spcPts val="0"/>
              </a:spcBef>
              <a:buNone/>
            </a:pPr>
            <a:endParaRPr sz="1400"/>
          </a:p>
          <a:p>
            <a:pPr lvl="0">
              <a:spcBef>
                <a:spcPts val="0"/>
              </a:spcBef>
              <a:buNone/>
            </a:pPr>
            <a:endParaRPr/>
          </a:p>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Heat maps</a:t>
            </a:r>
            <a:r>
              <a:rPr lang="en-US" baseline="0" dirty="0" smtClean="0"/>
              <a:t> of the number of innovative companies in our dataset.</a:t>
            </a:r>
          </a:p>
          <a:p>
            <a:pPr lvl="0">
              <a:spcBef>
                <a:spcPts val="0"/>
              </a:spcBef>
              <a:buNone/>
            </a:pPr>
            <a:r>
              <a:rPr lang="en-US" baseline="0" dirty="0" smtClean="0"/>
              <a:t>We use log to rescale the data, because the data are so sparse.</a:t>
            </a:r>
          </a:p>
          <a:p>
            <a:pPr lvl="0">
              <a:spcBef>
                <a:spcPts val="0"/>
              </a:spcBef>
              <a:buNone/>
            </a:pPr>
            <a:r>
              <a:rPr lang="en-US" baseline="0" dirty="0" smtClean="0"/>
              <a:t>In global, America, Britain, India, and Canada are the top four countries.</a:t>
            </a:r>
          </a:p>
          <a:p>
            <a:pPr lvl="0">
              <a:spcBef>
                <a:spcPts val="0"/>
              </a:spcBef>
              <a:buNone/>
            </a:pPr>
            <a:r>
              <a:rPr lang="en-US" baseline="0" dirty="0" smtClean="0"/>
              <a:t>In US, California, New York, </a:t>
            </a:r>
            <a:r>
              <a:rPr lang="en-US" sz="1100" b="0" i="0" kern="1200" dirty="0" smtClean="0">
                <a:solidFill>
                  <a:schemeClr val="tx1"/>
                </a:solidFill>
                <a:effectLst/>
                <a:latin typeface="+mn-lt"/>
                <a:ea typeface="+mn-ea"/>
                <a:cs typeface="+mn-cs"/>
              </a:rPr>
              <a:t>Massachusetts, and Texas are the top four states.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2100" rtl="0">
              <a:lnSpc>
                <a:spcPct val="115000"/>
              </a:lnSpc>
              <a:spcBef>
                <a:spcPts val="0"/>
              </a:spcBef>
              <a:spcAft>
                <a:spcPts val="1600"/>
              </a:spcAft>
              <a:buClr>
                <a:srgbClr val="000000"/>
              </a:buClr>
              <a:buSzPct val="100000"/>
            </a:pPr>
            <a:r>
              <a:rPr lang="en" sz="1000"/>
              <a:t> Before 2005, companies founded in US have approximately the same number with companies founded in other nations. After 2005, there are more companies founded in other countries, but US still takes the largest proportion. </a:t>
            </a:r>
          </a:p>
          <a:p>
            <a:pPr marL="457200" lvl="0" indent="-292100" rtl="0">
              <a:lnSpc>
                <a:spcPct val="115000"/>
              </a:lnSpc>
              <a:spcBef>
                <a:spcPts val="0"/>
              </a:spcBef>
              <a:spcAft>
                <a:spcPts val="1600"/>
              </a:spcAft>
              <a:buClr>
                <a:srgbClr val="000000"/>
              </a:buClr>
              <a:buSzPct val="100000"/>
              <a:buFont typeface="Open Sans"/>
            </a:pPr>
            <a:r>
              <a:rPr lang="en" sz="1000">
                <a:latin typeface="Open Sans"/>
                <a:ea typeface="Open Sans"/>
                <a:cs typeface="Open Sans"/>
                <a:sym typeface="Open Sans"/>
              </a:rPr>
              <a:t>Overall trend:  more companies are founded</a:t>
            </a:r>
          </a:p>
          <a:p>
            <a:pPr marL="457200" lvl="0" indent="-292100" rtl="0">
              <a:lnSpc>
                <a:spcPct val="115000"/>
              </a:lnSpc>
              <a:spcBef>
                <a:spcPts val="0"/>
              </a:spcBef>
              <a:spcAft>
                <a:spcPts val="1600"/>
              </a:spcAft>
              <a:buClr>
                <a:srgbClr val="000000"/>
              </a:buClr>
              <a:buSzPct val="100000"/>
              <a:buFont typeface="Open Sans"/>
            </a:pPr>
            <a:r>
              <a:rPr lang="en" sz="1000">
                <a:latin typeface="Open Sans"/>
                <a:ea typeface="Open Sans"/>
                <a:cs typeface="Open Sans"/>
                <a:sym typeface="Open Sans"/>
              </a:rPr>
              <a:t>Peak points </a:t>
            </a:r>
          </a:p>
          <a:p>
            <a:pPr lvl="0" rtl="0">
              <a:lnSpc>
                <a:spcPct val="115000"/>
              </a:lnSpc>
              <a:spcBef>
                <a:spcPts val="0"/>
              </a:spcBef>
              <a:spcAft>
                <a:spcPts val="1600"/>
              </a:spcAft>
              <a:buNone/>
            </a:pPr>
            <a:endParaRPr sz="1000"/>
          </a:p>
          <a:p>
            <a:pPr lvl="0">
              <a:spcBef>
                <a:spcPts val="0"/>
              </a:spcBef>
              <a:buNone/>
            </a:pP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Except post-</a:t>
            </a:r>
            <a:r>
              <a:rPr lang="en-US" dirty="0" err="1" smtClean="0"/>
              <a:t>ipo</a:t>
            </a:r>
            <a:r>
              <a:rPr lang="en-US" dirty="0" smtClean="0"/>
              <a:t>, the minimal</a:t>
            </a:r>
            <a:r>
              <a:rPr lang="en-US" baseline="0" dirty="0" smtClean="0"/>
              <a:t> raised amount in us dollar is similar, around 1000 dollars. According to the average raised amount, in general, the increasing order of raised amount is angel, series-a, series-b, series-c+. Other funding round type includes crowdfunding (which starts in 2010 from our dataset), post-</a:t>
            </a:r>
            <a:r>
              <a:rPr lang="en-US" baseline="0" dirty="0" err="1" smtClean="0"/>
              <a:t>ipo</a:t>
            </a:r>
            <a:r>
              <a:rPr lang="en-US" baseline="0" dirty="0" smtClean="0"/>
              <a:t> (which is very rare), private-equity, and venture.</a:t>
            </a:r>
          </a:p>
          <a:p>
            <a:pPr lvl="0">
              <a:spcBef>
                <a:spcPts val="0"/>
              </a:spcBef>
              <a:buNone/>
            </a:pPr>
            <a:endParaRPr lang="en-US" baseline="0" dirty="0" smtClean="0"/>
          </a:p>
          <a:p>
            <a:pPr lvl="0">
              <a:spcBef>
                <a:spcPts val="0"/>
              </a:spcBef>
              <a:buNone/>
            </a:pPr>
            <a:r>
              <a:rPr lang="en-US" baseline="0" dirty="0" smtClean="0"/>
              <a:t>To make our following research more meaningful, we set a threshold </a:t>
            </a:r>
            <a:r>
              <a:rPr lang="mr-IN" baseline="0" dirty="0" smtClean="0"/>
              <a:t>–</a:t>
            </a:r>
            <a:r>
              <a:rPr lang="en-US" baseline="0" dirty="0" smtClean="0"/>
              <a:t> one million </a:t>
            </a:r>
            <a:r>
              <a:rPr lang="mr-IN" baseline="0" dirty="0" smtClean="0"/>
              <a:t>–</a:t>
            </a:r>
            <a:r>
              <a:rPr lang="en-US" baseline="0" dirty="0" smtClean="0"/>
              <a:t> to cut off some small companies.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histogram of total funding is very sparse, so we used log again to rescale the data.</a:t>
            </a:r>
          </a:p>
          <a:p>
            <a:pPr lvl="0">
              <a:spcBef>
                <a:spcPts val="0"/>
              </a:spcBef>
              <a:buNone/>
            </a:pPr>
            <a:r>
              <a:rPr lang="en-US" dirty="0" smtClean="0"/>
              <a:t>The mean is $16.14 million, while the median is only $ 3 million. The distribution</a:t>
            </a:r>
            <a:r>
              <a:rPr lang="en-US" baseline="0" dirty="0" smtClean="0"/>
              <a:t> is quite skew.</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4235850"/>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421100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362666"/>
            <a:ext cx="7136667" cy="203194"/>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5292001"/>
            <a:ext cx="7136667" cy="203194"/>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2335685"/>
            <a:ext cx="7136700" cy="13632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3800052"/>
            <a:ext cx="48705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6727600"/>
            <a:ext cx="9144000" cy="130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739800"/>
            <a:ext cx="8520600" cy="20511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3994200"/>
            <a:ext cx="8520600" cy="14289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3429200"/>
            <a:ext cx="9144000" cy="34287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1086400"/>
            <a:ext cx="8571300" cy="12561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6727600"/>
            <a:ext cx="9144000" cy="130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593366"/>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688433"/>
            <a:ext cx="8520600" cy="4403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93366"/>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688233"/>
            <a:ext cx="3999900" cy="4403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688233"/>
            <a:ext cx="3999900" cy="4403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593366"/>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701800"/>
            <a:ext cx="5613600" cy="54543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68580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386233"/>
            <a:ext cx="4045200" cy="2234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36358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5640966"/>
            <a:ext cx="5998800" cy="7983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9432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688433"/>
            <a:ext cx="8520600" cy="4403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crunchbase.com/#/home/index"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simson.net/crunchbase/heatmap_state.htm" TargetMode="External"/><Relationship Id="rId6" Type="http://schemas.openxmlformats.org/officeDocument/2006/relationships/hyperlink" Target="https://simson.net/crunchbase/heatmap_country.htm"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75" y="1468725"/>
            <a:ext cx="9144000" cy="1363200"/>
          </a:xfrm>
          <a:prstGeom prst="rect">
            <a:avLst/>
          </a:prstGeom>
        </p:spPr>
        <p:txBody>
          <a:bodyPr lIns="91425" tIns="91425" rIns="91425" bIns="91425" anchor="b" anchorCtr="0">
            <a:noAutofit/>
          </a:bodyPr>
          <a:lstStyle/>
          <a:p>
            <a:pPr lvl="0">
              <a:spcBef>
                <a:spcPts val="0"/>
              </a:spcBef>
              <a:buNone/>
            </a:pPr>
            <a:r>
              <a:rPr lang="en" sz="5500">
                <a:latin typeface="Times New Roman"/>
                <a:ea typeface="Times New Roman"/>
                <a:cs typeface="Times New Roman"/>
                <a:sym typeface="Times New Roman"/>
              </a:rPr>
              <a:t>CrunchBase Exploration</a:t>
            </a:r>
          </a:p>
        </p:txBody>
      </p:sp>
      <p:sp>
        <p:nvSpPr>
          <p:cNvPr id="67" name="Shape 67"/>
          <p:cNvSpPr txBox="1">
            <a:spLocks noGrp="1"/>
          </p:cNvSpPr>
          <p:nvPr>
            <p:ph type="subTitle" idx="1"/>
          </p:nvPr>
        </p:nvSpPr>
        <p:spPr>
          <a:xfrm>
            <a:off x="2832825" y="4819525"/>
            <a:ext cx="4219500" cy="414300"/>
          </a:xfrm>
          <a:prstGeom prst="rect">
            <a:avLst/>
          </a:prstGeom>
        </p:spPr>
        <p:txBody>
          <a:bodyPr lIns="91425" tIns="91425" rIns="91425" bIns="91425" anchor="t" anchorCtr="0">
            <a:noAutofit/>
          </a:bodyPr>
          <a:lstStyle/>
          <a:p>
            <a:pPr lvl="0" algn="l" rtl="0">
              <a:spcBef>
                <a:spcPts val="0"/>
              </a:spcBef>
              <a:buNone/>
            </a:pPr>
            <a:r>
              <a:rPr lang="en" sz="2000">
                <a:solidFill>
                  <a:srgbClr val="000000"/>
                </a:solidFill>
                <a:latin typeface="Times New Roman"/>
                <a:ea typeface="Times New Roman"/>
                <a:cs typeface="Times New Roman"/>
                <a:sym typeface="Times New Roman"/>
              </a:rPr>
              <a:t>Yi Li, Chang Sun, Jingshi Sun</a:t>
            </a:r>
          </a:p>
        </p:txBody>
      </p:sp>
      <p:sp>
        <p:nvSpPr>
          <p:cNvPr id="68" name="Shape 68"/>
          <p:cNvSpPr txBox="1"/>
          <p:nvPr/>
        </p:nvSpPr>
        <p:spPr>
          <a:xfrm>
            <a:off x="2460395" y="3802150"/>
            <a:ext cx="5470800" cy="729900"/>
          </a:xfrm>
          <a:prstGeom prst="rect">
            <a:avLst/>
          </a:prstGeom>
          <a:noFill/>
          <a:ln>
            <a:noFill/>
          </a:ln>
        </p:spPr>
        <p:txBody>
          <a:bodyPr lIns="91425" tIns="91425" rIns="91425" bIns="91425" anchor="ctr" anchorCtr="0">
            <a:noAutofit/>
          </a:bodyPr>
          <a:lstStyle/>
          <a:p>
            <a:pPr lvl="0" rtl="0">
              <a:spcBef>
                <a:spcPts val="0"/>
              </a:spcBef>
              <a:buNone/>
            </a:pPr>
            <a:r>
              <a:rPr lang="en" sz="2200" dirty="0">
                <a:solidFill>
                  <a:srgbClr val="990000"/>
                </a:solidFill>
                <a:latin typeface="Open Sans"/>
                <a:ea typeface="Open Sans"/>
                <a:cs typeface="Open Sans"/>
                <a:sym typeface="Open Sans"/>
              </a:rPr>
              <a:t>Find influencing factors of </a:t>
            </a:r>
            <a:r>
              <a:rPr lang="en" sz="2200" dirty="0" smtClean="0">
                <a:solidFill>
                  <a:srgbClr val="990000"/>
                </a:solidFill>
                <a:latin typeface="Open Sans"/>
                <a:ea typeface="Open Sans"/>
                <a:cs typeface="Open Sans"/>
                <a:sym typeface="Open Sans"/>
              </a:rPr>
              <a:t>funding</a:t>
            </a:r>
            <a:endParaRPr lang="en" sz="2200" dirty="0">
              <a:solidFill>
                <a:srgbClr val="990000"/>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5001" r="8670"/>
          <a:stretch/>
        </p:blipFill>
        <p:spPr>
          <a:xfrm>
            <a:off x="5039194" y="884508"/>
            <a:ext cx="3924926" cy="5532698"/>
          </a:xfrm>
          <a:prstGeom prst="rect">
            <a:avLst/>
          </a:prstGeom>
        </p:spPr>
      </p:pic>
      <p:sp>
        <p:nvSpPr>
          <p:cNvPr id="160" name="Shape 160"/>
          <p:cNvSpPr txBox="1">
            <a:spLocks noGrp="1"/>
          </p:cNvSpPr>
          <p:nvPr>
            <p:ph type="title"/>
          </p:nvPr>
        </p:nvSpPr>
        <p:spPr>
          <a:xfrm>
            <a:off x="152400" y="140891"/>
            <a:ext cx="8520600" cy="943200"/>
          </a:xfrm>
          <a:prstGeom prst="rect">
            <a:avLst/>
          </a:prstGeom>
        </p:spPr>
        <p:txBody>
          <a:bodyPr lIns="91425" tIns="91425" rIns="91425" bIns="91425" anchor="t" anchorCtr="0">
            <a:noAutofit/>
          </a:bodyPr>
          <a:lstStyle/>
          <a:p>
            <a:pPr lvl="0" rtl="0">
              <a:lnSpc>
                <a:spcPct val="115000"/>
              </a:lnSpc>
              <a:spcBef>
                <a:spcPts val="0"/>
              </a:spcBef>
              <a:buClr>
                <a:schemeClr val="dk1"/>
              </a:buClr>
              <a:buSzPct val="36666"/>
              <a:buFont typeface="Arial"/>
              <a:buNone/>
            </a:pPr>
            <a:r>
              <a:rPr lang="en" sz="3000">
                <a:highlight>
                  <a:srgbClr val="FFFFFF"/>
                </a:highlight>
                <a:latin typeface="Times New Roman"/>
                <a:ea typeface="Times New Roman"/>
                <a:cs typeface="Times New Roman"/>
                <a:sym typeface="Times New Roman"/>
              </a:rPr>
              <a:t>Industries vs. fundings</a:t>
            </a:r>
          </a:p>
        </p:txBody>
      </p:sp>
      <p:sp>
        <p:nvSpPr>
          <p:cNvPr id="162" name="Shape 16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9</a:t>
            </a:r>
            <a:endParaRPr lang="en" sz="1200" b="1"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972" t="7690" r="8991" b="4610"/>
          <a:stretch/>
        </p:blipFill>
        <p:spPr>
          <a:xfrm>
            <a:off x="44970" y="719527"/>
            <a:ext cx="4991724" cy="58611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06499" y="2426866"/>
            <a:ext cx="2030317" cy="763500"/>
          </a:xfrm>
          <a:prstGeom prst="rect">
            <a:avLst/>
          </a:prstGeom>
        </p:spPr>
        <p:txBody>
          <a:bodyPr lIns="91425" tIns="91425" rIns="91425" bIns="91425" anchor="t" anchorCtr="0">
            <a:noAutofit/>
          </a:bodyPr>
          <a:lstStyle/>
          <a:p>
            <a:pPr lvl="0" rtl="0">
              <a:spcBef>
                <a:spcPts val="0"/>
              </a:spcBef>
              <a:buNone/>
            </a:pPr>
            <a:r>
              <a:rPr lang="en" u="sng" dirty="0">
                <a:latin typeface="Times New Roman"/>
                <a:ea typeface="Times New Roman"/>
                <a:cs typeface="Times New Roman"/>
                <a:sym typeface="Times New Roman"/>
              </a:rPr>
              <a:t>Web</a:t>
            </a:r>
          </a:p>
        </p:txBody>
      </p:sp>
      <p:sp>
        <p:nvSpPr>
          <p:cNvPr id="168" name="Shape 168"/>
          <p:cNvSpPr txBox="1">
            <a:spLocks noGrp="1"/>
          </p:cNvSpPr>
          <p:nvPr>
            <p:ph type="title"/>
          </p:nvPr>
        </p:nvSpPr>
        <p:spPr>
          <a:xfrm>
            <a:off x="1622575" y="247041"/>
            <a:ext cx="2265900" cy="763500"/>
          </a:xfrm>
          <a:prstGeom prst="rect">
            <a:avLst/>
          </a:prstGeom>
        </p:spPr>
        <p:txBody>
          <a:bodyPr lIns="91425" tIns="91425" rIns="91425" bIns="91425" anchor="t" anchorCtr="0">
            <a:noAutofit/>
          </a:bodyPr>
          <a:lstStyle/>
          <a:p>
            <a:pPr lvl="0" rtl="0">
              <a:spcBef>
                <a:spcPts val="0"/>
              </a:spcBef>
              <a:buClr>
                <a:schemeClr val="dk1"/>
              </a:buClr>
              <a:buSzPct val="30555"/>
              <a:buFont typeface="Arial"/>
              <a:buNone/>
            </a:pPr>
            <a:r>
              <a:rPr lang="en" u="sng" dirty="0">
                <a:latin typeface="Times New Roman"/>
                <a:ea typeface="Times New Roman"/>
                <a:cs typeface="Times New Roman"/>
                <a:sym typeface="Times New Roman"/>
              </a:rPr>
              <a:t>Software</a:t>
            </a:r>
          </a:p>
        </p:txBody>
      </p:sp>
      <p:pic>
        <p:nvPicPr>
          <p:cNvPr id="169" name="Shape 169"/>
          <p:cNvPicPr preferRelativeResize="0"/>
          <p:nvPr/>
        </p:nvPicPr>
        <p:blipFill rotWithShape="1">
          <a:blip r:embed="rId3">
            <a:alphaModFix/>
          </a:blip>
          <a:srcRect l="16593" t="9955" r="22936" b="9883"/>
          <a:stretch/>
        </p:blipFill>
        <p:spPr>
          <a:xfrm>
            <a:off x="2598175" y="876974"/>
            <a:ext cx="3298249" cy="2552599"/>
          </a:xfrm>
          <a:prstGeom prst="rect">
            <a:avLst/>
          </a:prstGeom>
          <a:noFill/>
          <a:ln>
            <a:noFill/>
          </a:ln>
        </p:spPr>
      </p:pic>
      <p:sp>
        <p:nvSpPr>
          <p:cNvPr id="170" name="Shape 170"/>
          <p:cNvSpPr txBox="1">
            <a:spLocks noGrp="1"/>
          </p:cNvSpPr>
          <p:nvPr>
            <p:ph type="title"/>
          </p:nvPr>
        </p:nvSpPr>
        <p:spPr>
          <a:xfrm>
            <a:off x="6103479" y="2512833"/>
            <a:ext cx="3033900" cy="826800"/>
          </a:xfrm>
          <a:prstGeom prst="rect">
            <a:avLst/>
          </a:prstGeom>
        </p:spPr>
        <p:txBody>
          <a:bodyPr lIns="91425" tIns="91425" rIns="91425" bIns="91425" anchor="t" anchorCtr="0">
            <a:noAutofit/>
          </a:bodyPr>
          <a:lstStyle/>
          <a:p>
            <a:pPr lvl="0" rtl="0">
              <a:spcBef>
                <a:spcPts val="0"/>
              </a:spcBef>
              <a:buClr>
                <a:schemeClr val="dk1"/>
              </a:buClr>
              <a:buSzPct val="30555"/>
              <a:buFont typeface="Arial"/>
              <a:buNone/>
            </a:pPr>
            <a:r>
              <a:rPr lang="en" u="sng">
                <a:latin typeface="Times New Roman"/>
                <a:ea typeface="Times New Roman"/>
                <a:cs typeface="Times New Roman"/>
                <a:sym typeface="Times New Roman"/>
              </a:rPr>
              <a:t>E-Commerce</a:t>
            </a:r>
          </a:p>
        </p:txBody>
      </p:sp>
      <p:pic>
        <p:nvPicPr>
          <p:cNvPr id="171" name="Shape 171"/>
          <p:cNvPicPr preferRelativeResize="0"/>
          <p:nvPr/>
        </p:nvPicPr>
        <p:blipFill rotWithShape="1">
          <a:blip r:embed="rId4">
            <a:alphaModFix/>
          </a:blip>
          <a:srcRect l="17673" t="5838" r="23039"/>
          <a:stretch/>
        </p:blipFill>
        <p:spPr>
          <a:xfrm>
            <a:off x="5162900" y="3158725"/>
            <a:ext cx="3148199" cy="3252125"/>
          </a:xfrm>
          <a:prstGeom prst="rect">
            <a:avLst/>
          </a:prstGeom>
          <a:noFill/>
          <a:ln>
            <a:noFill/>
          </a:ln>
        </p:spPr>
      </p:pic>
      <p:pic>
        <p:nvPicPr>
          <p:cNvPr id="172" name="Shape 172"/>
          <p:cNvPicPr preferRelativeResize="0"/>
          <p:nvPr/>
        </p:nvPicPr>
        <p:blipFill rotWithShape="1">
          <a:blip r:embed="rId5">
            <a:alphaModFix/>
          </a:blip>
          <a:srcRect l="14579" t="9047" r="30877" b="11587"/>
          <a:stretch/>
        </p:blipFill>
        <p:spPr>
          <a:xfrm>
            <a:off x="515914" y="3041792"/>
            <a:ext cx="3214724" cy="3033449"/>
          </a:xfrm>
          <a:prstGeom prst="rect">
            <a:avLst/>
          </a:prstGeom>
          <a:noFill/>
          <a:ln>
            <a:noFill/>
          </a:ln>
        </p:spPr>
      </p:pic>
      <p:sp>
        <p:nvSpPr>
          <p:cNvPr id="173" name="Shape 17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10</a:t>
            </a:r>
            <a:endParaRPr lang="en" sz="1200" b="1" dirty="0"/>
          </a:p>
        </p:txBody>
      </p:sp>
      <p:sp>
        <p:nvSpPr>
          <p:cNvPr id="2" name="Rectangle 1"/>
          <p:cNvSpPr/>
          <p:nvPr/>
        </p:nvSpPr>
        <p:spPr>
          <a:xfrm>
            <a:off x="1931528" y="6307105"/>
            <a:ext cx="4572000" cy="307777"/>
          </a:xfrm>
          <a:prstGeom prst="rect">
            <a:avLst/>
          </a:prstGeom>
        </p:spPr>
        <p:txBody>
          <a:bodyPr>
            <a:spAutoFit/>
          </a:bodyPr>
          <a:lstStyle/>
          <a:p>
            <a:pPr algn="ctr"/>
            <a:r>
              <a:rPr lang="en-US" dirty="0">
                <a:latin typeface="Arial" charset="0"/>
              </a:rPr>
              <a:t>Source: https://</a:t>
            </a:r>
            <a:r>
              <a:rPr lang="en-US" dirty="0" err="1" smtClean="0">
                <a:latin typeface="Arial" charset="0"/>
              </a:rPr>
              <a:t>worditout.com</a:t>
            </a:r>
            <a:r>
              <a:rPr lang="en-US" dirty="0" smtClean="0">
                <a:latin typeface="Arial" charset="0"/>
              </a:rPr>
              <a:t>/word-cloud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241087" y="169691"/>
            <a:ext cx="8520600" cy="763500"/>
          </a:xfrm>
          <a:prstGeom prst="rect">
            <a:avLst/>
          </a:prstGeom>
        </p:spPr>
        <p:txBody>
          <a:bodyPr lIns="91425" tIns="91425" rIns="91425" bIns="91425" anchor="t" anchorCtr="0">
            <a:noAutofit/>
          </a:bodyPr>
          <a:lstStyle/>
          <a:p>
            <a:pPr lvl="0" algn="ctr">
              <a:spcBef>
                <a:spcPts val="0"/>
              </a:spcBef>
              <a:buNone/>
            </a:pPr>
            <a:r>
              <a:rPr lang="en">
                <a:latin typeface="Times New Roman"/>
                <a:ea typeface="Times New Roman"/>
                <a:cs typeface="Times New Roman"/>
                <a:sym typeface="Times New Roman"/>
              </a:rPr>
              <a:t>Funding vs. States </a:t>
            </a:r>
          </a:p>
        </p:txBody>
      </p:sp>
      <p:sp>
        <p:nvSpPr>
          <p:cNvPr id="180" name="Shape 18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11</a:t>
            </a:r>
            <a:endParaRPr lang="en" sz="1200" b="1"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313" t="4733" r="7618"/>
          <a:stretch/>
        </p:blipFill>
        <p:spPr>
          <a:xfrm>
            <a:off x="419724" y="802145"/>
            <a:ext cx="7480091" cy="594017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Shape 186"/>
          <p:cNvSpPr txBox="1">
            <a:spLocks noGrp="1"/>
          </p:cNvSpPr>
          <p:nvPr>
            <p:ph type="title"/>
          </p:nvPr>
        </p:nvSpPr>
        <p:spPr>
          <a:xfrm>
            <a:off x="0" y="0"/>
            <a:ext cx="6775200" cy="958500"/>
          </a:xfrm>
          <a:prstGeom prst="rect">
            <a:avLst/>
          </a:prstGeom>
        </p:spPr>
        <p:txBody>
          <a:bodyPr lIns="91425" tIns="91425" rIns="91425" bIns="91425" anchor="t" anchorCtr="0">
            <a:noAutofit/>
          </a:bodyPr>
          <a:lstStyle/>
          <a:p>
            <a:pPr lvl="0">
              <a:spcBef>
                <a:spcPts val="0"/>
              </a:spcBef>
              <a:buNone/>
            </a:pPr>
            <a:r>
              <a:rPr lang="en" sz="2400">
                <a:latin typeface="Times New Roman"/>
                <a:ea typeface="Times New Roman"/>
                <a:cs typeface="Times New Roman"/>
                <a:sym typeface="Times New Roman"/>
              </a:rPr>
              <a:t>Where Do They Graduate from?</a:t>
            </a:r>
          </a:p>
        </p:txBody>
      </p:sp>
      <p:sp>
        <p:nvSpPr>
          <p:cNvPr id="187" name="Shape 187"/>
          <p:cNvSpPr txBox="1"/>
          <p:nvPr/>
        </p:nvSpPr>
        <p:spPr>
          <a:xfrm>
            <a:off x="6283704" y="4431914"/>
            <a:ext cx="2737453" cy="9585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1800" dirty="0">
                <a:latin typeface="Times New Roman"/>
                <a:ea typeface="Times New Roman"/>
                <a:cs typeface="Times New Roman"/>
                <a:sym typeface="Times New Roman"/>
              </a:rPr>
              <a:t>There are 1667 records of Georgetown University! </a:t>
            </a:r>
          </a:p>
          <a:p>
            <a:pPr lvl="0" rtl="0">
              <a:lnSpc>
                <a:spcPct val="115000"/>
              </a:lnSpc>
              <a:spcBef>
                <a:spcPts val="0"/>
              </a:spcBef>
              <a:buNone/>
            </a:pPr>
            <a:r>
              <a:rPr lang="en" sz="1800" dirty="0">
                <a:latin typeface="Times New Roman"/>
                <a:ea typeface="Times New Roman"/>
                <a:cs typeface="Times New Roman"/>
                <a:sym typeface="Times New Roman"/>
              </a:rPr>
              <a:t>Rank 33!</a:t>
            </a:r>
          </a:p>
        </p:txBody>
      </p:sp>
      <p:sp>
        <p:nvSpPr>
          <p:cNvPr id="188" name="Shape 18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12</a:t>
            </a:r>
            <a:endParaRPr lang="en" sz="1200" b="1"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738" t="8786" r="7531" b="5131"/>
          <a:stretch/>
        </p:blipFill>
        <p:spPr>
          <a:xfrm>
            <a:off x="166715" y="710908"/>
            <a:ext cx="5922119" cy="597470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83560" y="479315"/>
            <a:ext cx="8520600" cy="763500"/>
          </a:xfrm>
          <a:prstGeom prst="rect">
            <a:avLst/>
          </a:prstGeom>
        </p:spPr>
        <p:txBody>
          <a:bodyPr lIns="91425" tIns="91425" rIns="91425" bIns="91425" anchor="t" anchorCtr="0">
            <a:noAutofit/>
          </a:bodyPr>
          <a:lstStyle/>
          <a:p>
            <a:pPr lvl="0" algn="ctr">
              <a:spcBef>
                <a:spcPts val="0"/>
              </a:spcBef>
              <a:buClr>
                <a:schemeClr val="dk1"/>
              </a:buClr>
              <a:buSzPct val="39285"/>
              <a:buFont typeface="Arial"/>
              <a:buNone/>
            </a:pPr>
            <a:r>
              <a:rPr lang="en" sz="2800">
                <a:latin typeface="Times New Roman"/>
                <a:ea typeface="Times New Roman"/>
                <a:cs typeface="Times New Roman"/>
                <a:sym typeface="Times New Roman"/>
              </a:rPr>
              <a:t>Funding vs. </a:t>
            </a:r>
            <a:r>
              <a:rPr lang="en" sz="2800" dirty="0">
                <a:latin typeface="Times New Roman"/>
                <a:ea typeface="Times New Roman"/>
                <a:cs typeface="Times New Roman"/>
                <a:sym typeface="Times New Roman"/>
              </a:rPr>
              <a:t>Graduation Schools</a:t>
            </a:r>
          </a:p>
          <a:p>
            <a:pPr lvl="0">
              <a:spcBef>
                <a:spcPts val="0"/>
              </a:spcBef>
              <a:buNone/>
            </a:pPr>
            <a:endParaRPr dirty="0"/>
          </a:p>
        </p:txBody>
      </p:sp>
      <p:sp>
        <p:nvSpPr>
          <p:cNvPr id="194" name="Shape 19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13</a:t>
            </a:r>
            <a:endParaRPr lang="en" sz="1200" b="1"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312" t="5276" r="8925" b="2276"/>
          <a:stretch/>
        </p:blipFill>
        <p:spPr>
          <a:xfrm>
            <a:off x="104930" y="1242815"/>
            <a:ext cx="4691921" cy="4596341"/>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6511" t="5628" r="8968" b="2264"/>
          <a:stretch/>
        </p:blipFill>
        <p:spPr>
          <a:xfrm>
            <a:off x="4931766" y="1348281"/>
            <a:ext cx="3999451" cy="44908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14</a:t>
            </a:r>
            <a:endParaRPr lang="en" sz="1200" b="1" dirty="0"/>
          </a:p>
        </p:txBody>
      </p:sp>
      <p:grpSp>
        <p:nvGrpSpPr>
          <p:cNvPr id="202" name="Shape 202"/>
          <p:cNvGrpSpPr/>
          <p:nvPr/>
        </p:nvGrpSpPr>
        <p:grpSpPr>
          <a:xfrm>
            <a:off x="0" y="1197606"/>
            <a:ext cx="9143999" cy="3187868"/>
            <a:chOff x="0" y="816606"/>
            <a:chExt cx="9143999" cy="3187868"/>
          </a:xfrm>
        </p:grpSpPr>
        <p:pic>
          <p:nvPicPr>
            <p:cNvPr id="203" name="Shape 203"/>
            <p:cNvPicPr preferRelativeResize="0"/>
            <p:nvPr/>
          </p:nvPicPr>
          <p:blipFill>
            <a:blip r:embed="rId3">
              <a:alphaModFix/>
            </a:blip>
            <a:stretch>
              <a:fillRect/>
            </a:stretch>
          </p:blipFill>
          <p:spPr>
            <a:xfrm>
              <a:off x="0" y="816606"/>
              <a:ext cx="9143999" cy="2998236"/>
            </a:xfrm>
            <a:prstGeom prst="rect">
              <a:avLst/>
            </a:prstGeom>
            <a:noFill/>
            <a:ln>
              <a:noFill/>
            </a:ln>
          </p:spPr>
        </p:pic>
        <p:sp>
          <p:nvSpPr>
            <p:cNvPr id="204" name="Shape 204"/>
            <p:cNvSpPr/>
            <p:nvPr/>
          </p:nvSpPr>
          <p:spPr>
            <a:xfrm>
              <a:off x="596475" y="1150875"/>
              <a:ext cx="2380500" cy="11667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5328750" y="3405375"/>
              <a:ext cx="1119300" cy="5991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3310750" y="1340100"/>
              <a:ext cx="2223000" cy="5247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07" name="Shape 207"/>
          <p:cNvSpPr txBox="1">
            <a:spLocks noGrp="1"/>
          </p:cNvSpPr>
          <p:nvPr>
            <p:ph type="ctrTitle" idx="4294967295"/>
          </p:nvPr>
        </p:nvSpPr>
        <p:spPr>
          <a:xfrm>
            <a:off x="311700" y="238316"/>
            <a:ext cx="8520600" cy="763500"/>
          </a:xfrm>
          <a:prstGeom prst="rect">
            <a:avLst/>
          </a:prstGeom>
        </p:spPr>
        <p:txBody>
          <a:bodyPr lIns="91425" tIns="91425" rIns="91425" bIns="91425" anchor="t" anchorCtr="0">
            <a:noAutofit/>
          </a:bodyPr>
          <a:lstStyle/>
          <a:p>
            <a:pPr lvl="0" algn="ctr" rtl="0">
              <a:spcBef>
                <a:spcPts val="0"/>
              </a:spcBef>
              <a:buNone/>
            </a:pPr>
            <a:r>
              <a:rPr lang="en">
                <a:latin typeface="Times New Roman"/>
                <a:ea typeface="Times New Roman"/>
                <a:cs typeface="Times New Roman"/>
                <a:sym typeface="Times New Roman"/>
              </a:rPr>
              <a:t>Dataset Screenshot of People</a:t>
            </a:r>
          </a:p>
        </p:txBody>
      </p:sp>
      <p:sp>
        <p:nvSpPr>
          <p:cNvPr id="208" name="Shape 208"/>
          <p:cNvSpPr txBox="1"/>
          <p:nvPr/>
        </p:nvSpPr>
        <p:spPr>
          <a:xfrm>
            <a:off x="311700" y="4385475"/>
            <a:ext cx="8832300" cy="1832100"/>
          </a:xfrm>
          <a:prstGeom prst="rect">
            <a:avLst/>
          </a:prstGeom>
          <a:noFill/>
          <a:ln>
            <a:noFill/>
          </a:ln>
        </p:spPr>
        <p:txBody>
          <a:bodyPr lIns="91425" tIns="91425" rIns="91425" bIns="91425" anchor="ctr" anchorCtr="0">
            <a:noAutofit/>
          </a:bodyPr>
          <a:lstStyle/>
          <a:p>
            <a:pPr lvl="0" rtl="0">
              <a:spcBef>
                <a:spcPts val="0"/>
              </a:spcBef>
              <a:buNone/>
            </a:pPr>
            <a:r>
              <a:rPr lang="en" sz="1800" b="1">
                <a:latin typeface="Times New Roman"/>
                <a:ea typeface="Times New Roman"/>
                <a:cs typeface="Times New Roman"/>
                <a:sym typeface="Times New Roman"/>
              </a:rPr>
              <a:t>Data problems:</a:t>
            </a:r>
          </a:p>
          <a:p>
            <a:pPr marL="457200" lvl="0" indent="-342900" rtl="0">
              <a:spcBef>
                <a:spcPts val="0"/>
              </a:spcBef>
              <a:buClr>
                <a:srgbClr val="000000"/>
              </a:buClr>
              <a:buSzPct val="100000"/>
              <a:buFont typeface="Times New Roman"/>
              <a:buChar char="●"/>
            </a:pPr>
            <a:r>
              <a:rPr lang="en" sz="1800">
                <a:latin typeface="Times New Roman"/>
                <a:ea typeface="Times New Roman"/>
                <a:cs typeface="Times New Roman"/>
                <a:sym typeface="Times New Roman"/>
              </a:rPr>
              <a:t>Duplicated values</a:t>
            </a:r>
          </a:p>
          <a:p>
            <a:pPr marL="457200" lvl="0" indent="-342900" rtl="0">
              <a:spcBef>
                <a:spcPts val="0"/>
              </a:spcBef>
              <a:buClr>
                <a:schemeClr val="dk2"/>
              </a:buClr>
              <a:buSzPct val="100000"/>
              <a:buFont typeface="Times New Roman"/>
              <a:buChar char="●"/>
            </a:pPr>
            <a:r>
              <a:rPr lang="en" sz="1800">
                <a:latin typeface="Times New Roman"/>
                <a:ea typeface="Times New Roman"/>
                <a:cs typeface="Times New Roman"/>
                <a:sym typeface="Times New Roman"/>
              </a:rPr>
              <a:t>Old information (relationship object id is not consistent with affiliation name)</a:t>
            </a:r>
          </a:p>
          <a:p>
            <a:pPr marL="457200" lvl="0" indent="-342900" rtl="0">
              <a:spcBef>
                <a:spcPts val="0"/>
              </a:spcBef>
              <a:buClr>
                <a:srgbClr val="000000"/>
              </a:buClr>
              <a:buSzPct val="100000"/>
              <a:buFont typeface="Times New Roman"/>
              <a:buChar char="●"/>
            </a:pPr>
            <a:r>
              <a:rPr lang="en" sz="1800">
                <a:latin typeface="Times New Roman"/>
                <a:ea typeface="Times New Roman"/>
                <a:cs typeface="Times New Roman"/>
                <a:sym typeface="Times New Roman"/>
              </a:rPr>
              <a:t>Missing values </a:t>
            </a:r>
            <a:r>
              <a:rPr lang="en" sz="1800">
                <a:solidFill>
                  <a:srgbClr val="CC4125"/>
                </a:solidFill>
                <a:latin typeface="Times New Roman"/>
                <a:ea typeface="Times New Roman"/>
                <a:cs typeface="Times New Roman"/>
                <a:sym typeface="Times New Roman"/>
              </a:rPr>
              <a:t>⇐ remove null values</a:t>
            </a:r>
          </a:p>
          <a:p>
            <a:pPr marL="457200" lvl="0" indent="-342900" rtl="0">
              <a:spcBef>
                <a:spcPts val="0"/>
              </a:spcBef>
              <a:buClr>
                <a:srgbClr val="000000"/>
              </a:buClr>
              <a:buSzPct val="100000"/>
              <a:buFont typeface="Times New Roman"/>
              <a:buChar char="●"/>
            </a:pPr>
            <a:r>
              <a:rPr lang="en" sz="1800">
                <a:latin typeface="Times New Roman"/>
                <a:ea typeface="Times New Roman"/>
                <a:cs typeface="Times New Roman"/>
                <a:sym typeface="Times New Roman"/>
              </a:rPr>
              <a:t>Inconsistent values</a:t>
            </a:r>
            <a:r>
              <a:rPr lang="en" sz="1800">
                <a:solidFill>
                  <a:srgbClr val="CC4125"/>
                </a:solidFill>
                <a:latin typeface="Times New Roman"/>
                <a:ea typeface="Times New Roman"/>
                <a:cs typeface="Times New Roman"/>
                <a:sym typeface="Times New Roman"/>
              </a:rPr>
              <a:t> ⇐ use filter to choose “CEO”, “CFO”, et 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28600" y="1013475"/>
            <a:ext cx="3975000" cy="943200"/>
          </a:xfrm>
          <a:prstGeom prst="rect">
            <a:avLst/>
          </a:prstGeom>
        </p:spPr>
        <p:txBody>
          <a:bodyPr lIns="91425" tIns="91425" rIns="91425" bIns="91425" anchor="t" anchorCtr="0">
            <a:noAutofit/>
          </a:bodyPr>
          <a:lstStyle/>
          <a:p>
            <a:pPr lvl="0">
              <a:spcBef>
                <a:spcPts val="0"/>
              </a:spcBef>
              <a:buNone/>
            </a:pPr>
            <a:r>
              <a:rPr lang="en" sz="1800">
                <a:latin typeface="Times New Roman"/>
                <a:ea typeface="Times New Roman"/>
                <a:cs typeface="Times New Roman"/>
                <a:sym typeface="Times New Roman"/>
              </a:rPr>
              <a:t>Latent Semantic Index</a:t>
            </a:r>
          </a:p>
        </p:txBody>
      </p:sp>
      <p:sp>
        <p:nvSpPr>
          <p:cNvPr id="214" name="Shape 214"/>
          <p:cNvSpPr txBox="1"/>
          <p:nvPr/>
        </p:nvSpPr>
        <p:spPr>
          <a:xfrm>
            <a:off x="228600" y="1654275"/>
            <a:ext cx="2572800" cy="3999900"/>
          </a:xfrm>
          <a:prstGeom prst="rect">
            <a:avLst/>
          </a:prstGeom>
          <a:noFill/>
          <a:ln>
            <a:noFill/>
          </a:ln>
        </p:spPr>
        <p:txBody>
          <a:bodyPr lIns="91425" tIns="91425" rIns="91425" bIns="91425" anchor="ctr" anchorCtr="0">
            <a:noAutofit/>
          </a:bodyPr>
          <a:lstStyle/>
          <a:p>
            <a:pPr lvl="0">
              <a:spcBef>
                <a:spcPts val="0"/>
              </a:spcBef>
              <a:buNone/>
            </a:pPr>
            <a:r>
              <a:rPr lang="en" sz="2000">
                <a:latin typeface="Times New Roman"/>
                <a:ea typeface="Times New Roman"/>
                <a:cs typeface="Times New Roman"/>
                <a:sym typeface="Times New Roman"/>
              </a:rPr>
              <a:t>0.231*"mba" + </a:t>
            </a:r>
          </a:p>
          <a:p>
            <a:pPr lvl="0">
              <a:spcBef>
                <a:spcPts val="0"/>
              </a:spcBef>
              <a:buNone/>
            </a:pPr>
            <a:r>
              <a:rPr lang="en" sz="2000">
                <a:latin typeface="Times New Roman"/>
                <a:ea typeface="Times New Roman"/>
                <a:cs typeface="Times New Roman"/>
                <a:sym typeface="Times New Roman"/>
              </a:rPr>
              <a:t>0.229*"of" + </a:t>
            </a:r>
          </a:p>
          <a:p>
            <a:pPr lvl="0">
              <a:spcBef>
                <a:spcPts val="0"/>
              </a:spcBef>
              <a:buNone/>
            </a:pPr>
            <a:r>
              <a:rPr lang="en" sz="2000">
                <a:latin typeface="Times New Roman"/>
                <a:ea typeface="Times New Roman"/>
                <a:cs typeface="Times New Roman"/>
                <a:sym typeface="Times New Roman"/>
              </a:rPr>
              <a:t>0.228*"engineering" + </a:t>
            </a:r>
          </a:p>
          <a:p>
            <a:pPr lvl="0">
              <a:spcBef>
                <a:spcPts val="0"/>
              </a:spcBef>
              <a:buNone/>
            </a:pPr>
            <a:r>
              <a:rPr lang="en" sz="2000">
                <a:latin typeface="Times New Roman"/>
                <a:ea typeface="Times New Roman"/>
                <a:cs typeface="Times New Roman"/>
                <a:sym typeface="Times New Roman"/>
              </a:rPr>
              <a:t>0.227*"business" + </a:t>
            </a:r>
          </a:p>
          <a:p>
            <a:pPr lvl="0">
              <a:spcBef>
                <a:spcPts val="0"/>
              </a:spcBef>
              <a:buNone/>
            </a:pPr>
            <a:r>
              <a:rPr lang="en" sz="2000">
                <a:latin typeface="Times New Roman"/>
                <a:ea typeface="Times New Roman"/>
                <a:cs typeface="Times New Roman"/>
                <a:sym typeface="Times New Roman"/>
              </a:rPr>
              <a:t>0.212*"board" + </a:t>
            </a:r>
          </a:p>
          <a:p>
            <a:pPr lvl="0">
              <a:spcBef>
                <a:spcPts val="0"/>
              </a:spcBef>
              <a:buNone/>
            </a:pPr>
            <a:r>
              <a:rPr lang="en" sz="2000">
                <a:latin typeface="Times New Roman"/>
                <a:ea typeface="Times New Roman"/>
                <a:cs typeface="Times New Roman"/>
                <a:sym typeface="Times New Roman"/>
              </a:rPr>
              <a:t>0.203*"bs" + </a:t>
            </a:r>
          </a:p>
          <a:p>
            <a:pPr lvl="0">
              <a:spcBef>
                <a:spcPts val="0"/>
              </a:spcBef>
              <a:buNone/>
            </a:pPr>
            <a:r>
              <a:rPr lang="en" sz="2000">
                <a:latin typeface="Times New Roman"/>
                <a:ea typeface="Times New Roman"/>
                <a:cs typeface="Times New Roman"/>
                <a:sym typeface="Times New Roman"/>
              </a:rPr>
              <a:t>0.188*"science" + </a:t>
            </a:r>
          </a:p>
          <a:p>
            <a:pPr lvl="0">
              <a:spcBef>
                <a:spcPts val="0"/>
              </a:spcBef>
              <a:buNone/>
            </a:pPr>
            <a:r>
              <a:rPr lang="en" sz="2000">
                <a:latin typeface="Times New Roman"/>
                <a:ea typeface="Times New Roman"/>
                <a:cs typeface="Times New Roman"/>
                <a:sym typeface="Times New Roman"/>
              </a:rPr>
              <a:t>0.180*"computer" + </a:t>
            </a:r>
          </a:p>
          <a:p>
            <a:pPr lvl="0">
              <a:spcBef>
                <a:spcPts val="0"/>
              </a:spcBef>
              <a:buNone/>
            </a:pPr>
            <a:r>
              <a:rPr lang="en" sz="2000">
                <a:latin typeface="Times New Roman"/>
                <a:ea typeface="Times New Roman"/>
                <a:cs typeface="Times New Roman"/>
                <a:sym typeface="Times New Roman"/>
              </a:rPr>
              <a:t>0.174*"and" + </a:t>
            </a:r>
          </a:p>
          <a:p>
            <a:pPr lvl="0">
              <a:spcBef>
                <a:spcPts val="0"/>
              </a:spcBef>
              <a:buNone/>
            </a:pPr>
            <a:r>
              <a:rPr lang="en" sz="2000">
                <a:latin typeface="Times New Roman"/>
                <a:ea typeface="Times New Roman"/>
                <a:cs typeface="Times New Roman"/>
                <a:sym typeface="Times New Roman"/>
              </a:rPr>
              <a:t>0.167*"school"</a:t>
            </a:r>
          </a:p>
          <a:p>
            <a:pPr lvl="0" rtl="0">
              <a:spcBef>
                <a:spcPts val="0"/>
              </a:spcBef>
              <a:buNone/>
            </a:pPr>
            <a:endParaRPr sz="2000">
              <a:latin typeface="Times New Roman"/>
              <a:ea typeface="Times New Roman"/>
              <a:cs typeface="Times New Roman"/>
              <a:sym typeface="Times New Roman"/>
            </a:endParaRPr>
          </a:p>
          <a:p>
            <a:pPr lvl="0" rtl="0">
              <a:spcBef>
                <a:spcPts val="0"/>
              </a:spcBef>
              <a:buNone/>
            </a:pPr>
            <a:endParaRPr sz="2000">
              <a:latin typeface="Times New Roman"/>
              <a:ea typeface="Times New Roman"/>
              <a:cs typeface="Times New Roman"/>
              <a:sym typeface="Times New Roman"/>
            </a:endParaRPr>
          </a:p>
        </p:txBody>
      </p:sp>
      <p:sp>
        <p:nvSpPr>
          <p:cNvPr id="215" name="Shape 215"/>
          <p:cNvSpPr txBox="1">
            <a:spLocks noGrp="1"/>
          </p:cNvSpPr>
          <p:nvPr>
            <p:ph type="title"/>
          </p:nvPr>
        </p:nvSpPr>
        <p:spPr>
          <a:xfrm>
            <a:off x="4335850" y="1000275"/>
            <a:ext cx="4311000" cy="486900"/>
          </a:xfrm>
          <a:prstGeom prst="rect">
            <a:avLst/>
          </a:prstGeom>
        </p:spPr>
        <p:txBody>
          <a:bodyPr lIns="91425" tIns="91425" rIns="91425" bIns="91425" anchor="t" anchorCtr="0">
            <a:noAutofit/>
          </a:bodyPr>
          <a:lstStyle/>
          <a:p>
            <a:pPr lvl="0" rtl="0">
              <a:spcBef>
                <a:spcPts val="0"/>
              </a:spcBef>
              <a:buNone/>
            </a:pPr>
            <a:r>
              <a:rPr lang="en" sz="1800" dirty="0">
                <a:latin typeface="Times New Roman"/>
                <a:ea typeface="Times New Roman"/>
                <a:cs typeface="Times New Roman"/>
                <a:sym typeface="Times New Roman"/>
              </a:rPr>
              <a:t>Association between MBA and titles</a:t>
            </a:r>
          </a:p>
        </p:txBody>
      </p:sp>
      <p:sp>
        <p:nvSpPr>
          <p:cNvPr id="216" name="Shape 216"/>
          <p:cNvSpPr txBox="1">
            <a:spLocks noGrp="1"/>
          </p:cNvSpPr>
          <p:nvPr>
            <p:ph type="body" idx="1"/>
          </p:nvPr>
        </p:nvSpPr>
        <p:spPr>
          <a:xfrm>
            <a:off x="2979350" y="1715775"/>
            <a:ext cx="6088500" cy="3876900"/>
          </a:xfrm>
          <a:prstGeom prst="rect">
            <a:avLst/>
          </a:prstGeom>
        </p:spPr>
        <p:txBody>
          <a:bodyPr lIns="91425" tIns="91425" rIns="91425" bIns="91425" anchor="t" anchorCtr="0">
            <a:noAutofit/>
          </a:bodyPr>
          <a:lstStyle/>
          <a:p>
            <a:pPr lvl="0" rtl="0">
              <a:spcBef>
                <a:spcPts val="0"/>
              </a:spcBef>
              <a:spcAft>
                <a:spcPts val="0"/>
              </a:spcAft>
              <a:buNone/>
            </a:pPr>
            <a:r>
              <a:rPr lang="en" sz="2000">
                <a:solidFill>
                  <a:srgbClr val="000000"/>
                </a:solidFill>
                <a:latin typeface="Times New Roman"/>
                <a:ea typeface="Times New Roman"/>
                <a:cs typeface="Times New Roman"/>
                <a:sym typeface="Times New Roman"/>
              </a:rPr>
              <a:t>(MBA + board member) / MBA = 3864/62140 = 6.2%</a:t>
            </a:r>
          </a:p>
          <a:p>
            <a:pPr lvl="0" rtl="0">
              <a:spcBef>
                <a:spcPts val="0"/>
              </a:spcBef>
              <a:spcAft>
                <a:spcPts val="0"/>
              </a:spcAft>
              <a:buNone/>
            </a:pPr>
            <a:r>
              <a:rPr lang="en" sz="2000">
                <a:solidFill>
                  <a:srgbClr val="000000"/>
                </a:solidFill>
                <a:latin typeface="Times New Roman"/>
                <a:ea typeface="Times New Roman"/>
                <a:cs typeface="Times New Roman"/>
                <a:sym typeface="Times New Roman"/>
              </a:rPr>
              <a:t>(MBA + board of director) / MBA = 3602/62140 = 5.8%</a:t>
            </a:r>
          </a:p>
          <a:p>
            <a:pPr lvl="0" rtl="0">
              <a:spcBef>
                <a:spcPts val="0"/>
              </a:spcBef>
              <a:spcAft>
                <a:spcPts val="0"/>
              </a:spcAft>
              <a:buClr>
                <a:schemeClr val="dk1"/>
              </a:buClr>
              <a:buSzPct val="55000"/>
              <a:buFont typeface="Arial"/>
              <a:buNone/>
            </a:pPr>
            <a:r>
              <a:rPr lang="en" sz="2000">
                <a:solidFill>
                  <a:srgbClr val="000000"/>
                </a:solidFill>
                <a:latin typeface="Times New Roman"/>
                <a:ea typeface="Times New Roman"/>
                <a:cs typeface="Times New Roman"/>
                <a:sym typeface="Times New Roman"/>
              </a:rPr>
              <a:t>(MBA + board member) / board member  = </a:t>
            </a:r>
          </a:p>
          <a:p>
            <a:pPr lvl="0" rtl="0">
              <a:spcBef>
                <a:spcPts val="0"/>
              </a:spcBef>
              <a:spcAft>
                <a:spcPts val="0"/>
              </a:spcAft>
              <a:buClr>
                <a:schemeClr val="dk1"/>
              </a:buClr>
              <a:buSzPct val="55000"/>
              <a:buFont typeface="Arial"/>
              <a:buNone/>
            </a:pPr>
            <a:r>
              <a:rPr lang="en" sz="2000">
                <a:solidFill>
                  <a:srgbClr val="000000"/>
                </a:solidFill>
                <a:latin typeface="Times New Roman"/>
                <a:ea typeface="Times New Roman"/>
                <a:cs typeface="Times New Roman"/>
                <a:sym typeface="Times New Roman"/>
              </a:rPr>
              <a:t>3864/16925 = 23%</a:t>
            </a:r>
          </a:p>
          <a:p>
            <a:pPr lvl="0" rtl="0">
              <a:spcBef>
                <a:spcPts val="0"/>
              </a:spcBef>
              <a:spcAft>
                <a:spcPts val="0"/>
              </a:spcAft>
              <a:buNone/>
            </a:pPr>
            <a:r>
              <a:rPr lang="en" sz="2000">
                <a:solidFill>
                  <a:srgbClr val="000000"/>
                </a:solidFill>
                <a:latin typeface="Times New Roman"/>
                <a:ea typeface="Times New Roman"/>
                <a:cs typeface="Times New Roman"/>
                <a:sym typeface="Times New Roman"/>
              </a:rPr>
              <a:t>(MBA + board of director) / board of director = 3602/16552 = 22%</a:t>
            </a:r>
          </a:p>
          <a:p>
            <a:pPr lvl="0" rtl="0">
              <a:spcBef>
                <a:spcPts val="0"/>
              </a:spcBef>
              <a:spcAft>
                <a:spcPts val="0"/>
              </a:spcAft>
              <a:buClr>
                <a:schemeClr val="dk1"/>
              </a:buClr>
              <a:buSzPct val="55000"/>
              <a:buFont typeface="Arial"/>
              <a:buNone/>
            </a:pPr>
            <a:r>
              <a:rPr lang="en" sz="2000">
                <a:solidFill>
                  <a:srgbClr val="000000"/>
                </a:solidFill>
                <a:latin typeface="Times New Roman"/>
                <a:ea typeface="Times New Roman"/>
                <a:cs typeface="Times New Roman"/>
                <a:sym typeface="Times New Roman"/>
              </a:rPr>
              <a:t>(Founder + MBA) / Founder = 5071/46685 = 11%</a:t>
            </a:r>
          </a:p>
          <a:p>
            <a:pPr lvl="0" rtl="0">
              <a:spcBef>
                <a:spcPts val="0"/>
              </a:spcBef>
              <a:spcAft>
                <a:spcPts val="0"/>
              </a:spcAft>
              <a:buClr>
                <a:schemeClr val="dk1"/>
              </a:buClr>
              <a:buSzPct val="55000"/>
              <a:buFont typeface="Arial"/>
              <a:buNone/>
            </a:pPr>
            <a:r>
              <a:rPr lang="en" sz="2000">
                <a:solidFill>
                  <a:srgbClr val="000000"/>
                </a:solidFill>
                <a:latin typeface="Times New Roman"/>
                <a:ea typeface="Times New Roman"/>
                <a:cs typeface="Times New Roman"/>
                <a:sym typeface="Times New Roman"/>
              </a:rPr>
              <a:t>(CEO + MBA) / CEO = 4745/31317 = 15%</a:t>
            </a:r>
          </a:p>
          <a:p>
            <a:pPr lvl="0" rtl="0">
              <a:spcBef>
                <a:spcPts val="0"/>
              </a:spcBef>
              <a:spcAft>
                <a:spcPts val="0"/>
              </a:spcAft>
              <a:buClr>
                <a:schemeClr val="dk1"/>
              </a:buClr>
              <a:buSzPct val="55000"/>
              <a:buFont typeface="Arial"/>
              <a:buNone/>
            </a:pPr>
            <a:r>
              <a:rPr lang="en" sz="2000">
                <a:solidFill>
                  <a:srgbClr val="000000"/>
                </a:solidFill>
                <a:latin typeface="Times New Roman"/>
                <a:ea typeface="Times New Roman"/>
                <a:cs typeface="Times New Roman"/>
                <a:sym typeface="Times New Roman"/>
              </a:rPr>
              <a:t>(CFO + MBA) / CFO = 1687/6398 = 26%</a:t>
            </a:r>
          </a:p>
          <a:p>
            <a:pPr lvl="0" rtl="0">
              <a:spcBef>
                <a:spcPts val="0"/>
              </a:spcBef>
              <a:spcAft>
                <a:spcPts val="0"/>
              </a:spcAft>
              <a:buClr>
                <a:schemeClr val="dk1"/>
              </a:buClr>
              <a:buSzPct val="55000"/>
              <a:buFont typeface="Arial"/>
              <a:buNone/>
            </a:pPr>
            <a:r>
              <a:rPr lang="en" sz="2000">
                <a:solidFill>
                  <a:srgbClr val="000000"/>
                </a:solidFill>
                <a:latin typeface="Times New Roman"/>
                <a:ea typeface="Times New Roman"/>
                <a:cs typeface="Times New Roman"/>
                <a:sym typeface="Times New Roman"/>
              </a:rPr>
              <a:t>(VP + MBA) / VP = 4901/23745 = 21%</a:t>
            </a:r>
          </a:p>
          <a:p>
            <a:pPr lvl="0" rtl="0">
              <a:spcBef>
                <a:spcPts val="0"/>
              </a:spcBef>
              <a:spcAft>
                <a:spcPts val="0"/>
              </a:spcAft>
              <a:buNone/>
            </a:pPr>
            <a:endParaRPr sz="2000">
              <a:solidFill>
                <a:srgbClr val="000000"/>
              </a:solidFill>
              <a:latin typeface="Times New Roman"/>
              <a:ea typeface="Times New Roman"/>
              <a:cs typeface="Times New Roman"/>
              <a:sym typeface="Times New Roman"/>
            </a:endParaRPr>
          </a:p>
          <a:p>
            <a:pPr lvl="0" rtl="0">
              <a:spcBef>
                <a:spcPts val="0"/>
              </a:spcBef>
              <a:spcAft>
                <a:spcPts val="0"/>
              </a:spcAft>
              <a:buNone/>
            </a:pPr>
            <a:endParaRPr sz="2000">
              <a:solidFill>
                <a:srgbClr val="000000"/>
              </a:solidFill>
              <a:latin typeface="Times New Roman"/>
              <a:ea typeface="Times New Roman"/>
              <a:cs typeface="Times New Roman"/>
              <a:sym typeface="Times New Roman"/>
            </a:endParaRPr>
          </a:p>
        </p:txBody>
      </p:sp>
      <p:sp>
        <p:nvSpPr>
          <p:cNvPr id="217" name="Shape 217"/>
          <p:cNvSpPr txBox="1">
            <a:spLocks noGrp="1"/>
          </p:cNvSpPr>
          <p:nvPr>
            <p:ph type="title"/>
          </p:nvPr>
        </p:nvSpPr>
        <p:spPr>
          <a:xfrm>
            <a:off x="2064075" y="276975"/>
            <a:ext cx="5195100" cy="943200"/>
          </a:xfrm>
          <a:prstGeom prst="rect">
            <a:avLst/>
          </a:prstGeom>
        </p:spPr>
        <p:txBody>
          <a:bodyPr lIns="91425" tIns="91425" rIns="91425" bIns="91425" anchor="t" anchorCtr="0">
            <a:noAutofit/>
          </a:bodyPr>
          <a:lstStyle/>
          <a:p>
            <a:pPr lvl="0" rtl="0">
              <a:spcBef>
                <a:spcPts val="0"/>
              </a:spcBef>
              <a:buNone/>
            </a:pPr>
            <a:r>
              <a:rPr lang="en" sz="3000">
                <a:latin typeface="Times New Roman"/>
                <a:ea typeface="Times New Roman"/>
                <a:cs typeface="Times New Roman"/>
                <a:sym typeface="Times New Roman"/>
              </a:rPr>
              <a:t>Text Exploration on People</a:t>
            </a:r>
          </a:p>
        </p:txBody>
      </p:sp>
      <p:sp>
        <p:nvSpPr>
          <p:cNvPr id="218" name="Shape 21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15</a:t>
            </a:r>
            <a:endParaRPr lang="en" sz="1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41680" y="126746"/>
            <a:ext cx="8520600" cy="943200"/>
          </a:xfrm>
          <a:prstGeom prst="rect">
            <a:avLst/>
          </a:prstGeom>
        </p:spPr>
        <p:txBody>
          <a:bodyPr lIns="91425" tIns="91425" rIns="91425" bIns="91425" anchor="t" anchorCtr="0">
            <a:noAutofit/>
          </a:bodyPr>
          <a:lstStyle/>
          <a:p>
            <a:pPr lvl="0" algn="ctr">
              <a:spcBef>
                <a:spcPts val="0"/>
              </a:spcBef>
              <a:buNone/>
            </a:pPr>
            <a:r>
              <a:rPr lang="en" dirty="0">
                <a:latin typeface="Times New Roman"/>
                <a:ea typeface="Times New Roman"/>
                <a:cs typeface="Times New Roman"/>
                <a:sym typeface="Times New Roman"/>
              </a:rPr>
              <a:t>Clustering the Overviews</a:t>
            </a:r>
          </a:p>
        </p:txBody>
      </p:sp>
      <p:graphicFrame>
        <p:nvGraphicFramePr>
          <p:cNvPr id="224" name="Shape 224"/>
          <p:cNvGraphicFramePr/>
          <p:nvPr>
            <p:extLst>
              <p:ext uri="{D42A27DB-BD31-4B8C-83A1-F6EECF244321}">
                <p14:modId xmlns:p14="http://schemas.microsoft.com/office/powerpoint/2010/main" val="1569834933"/>
              </p:ext>
            </p:extLst>
          </p:nvPr>
        </p:nvGraphicFramePr>
        <p:xfrm>
          <a:off x="5012114" y="1357984"/>
          <a:ext cx="3208275" cy="4784960"/>
        </p:xfrm>
        <a:graphic>
          <a:graphicData uri="http://schemas.openxmlformats.org/drawingml/2006/table">
            <a:tbl>
              <a:tblPr>
                <a:noFill/>
                <a:tableStyleId>{74D38AF3-7C9A-44A8-9EEF-1066DA11D281}</a:tableStyleId>
              </a:tblPr>
              <a:tblGrid>
                <a:gridCol w="917475"/>
                <a:gridCol w="1165375"/>
                <a:gridCol w="1125425"/>
              </a:tblGrid>
              <a:tr h="399025">
                <a:tc>
                  <a:txBody>
                    <a:bodyPr/>
                    <a:lstStyle/>
                    <a:p>
                      <a:pPr lvl="0" algn="ctr">
                        <a:spcBef>
                          <a:spcPts val="0"/>
                        </a:spcBef>
                        <a:buNone/>
                      </a:pPr>
                      <a:r>
                        <a:rPr lang="en" b="1">
                          <a:solidFill>
                            <a:schemeClr val="bg2">
                              <a:lumMod val="50000"/>
                            </a:schemeClr>
                          </a:solidFill>
                          <a:latin typeface="Times New Roman"/>
                          <a:ea typeface="Times New Roman"/>
                          <a:cs typeface="Times New Roman"/>
                          <a:sym typeface="Times New Roman"/>
                        </a:rPr>
                        <a:t>Clusters</a:t>
                      </a:r>
                    </a:p>
                  </a:txBody>
                  <a:tcPr marL="91425" marR="91425" marT="121900" marB="121900" anchor="ctr"/>
                </a:tc>
                <a:tc>
                  <a:txBody>
                    <a:bodyPr/>
                    <a:lstStyle/>
                    <a:p>
                      <a:pPr lvl="0" algn="ctr">
                        <a:spcBef>
                          <a:spcPts val="0"/>
                        </a:spcBef>
                        <a:buNone/>
                      </a:pPr>
                      <a:r>
                        <a:rPr lang="en" b="1">
                          <a:solidFill>
                            <a:schemeClr val="bg2">
                              <a:lumMod val="50000"/>
                            </a:schemeClr>
                          </a:solidFill>
                          <a:latin typeface="Times New Roman"/>
                          <a:ea typeface="Times New Roman"/>
                          <a:cs typeface="Times New Roman"/>
                          <a:sym typeface="Times New Roman"/>
                        </a:rPr>
                        <a:t>Stemmed</a:t>
                      </a:r>
                    </a:p>
                  </a:txBody>
                  <a:tcPr marL="91425" marR="91425" marT="121900" marB="121900" anchor="ctr"/>
                </a:tc>
                <a:tc>
                  <a:txBody>
                    <a:bodyPr/>
                    <a:lstStyle/>
                    <a:p>
                      <a:pPr lvl="0" algn="ctr" rtl="0">
                        <a:spcBef>
                          <a:spcPts val="0"/>
                        </a:spcBef>
                        <a:buNone/>
                      </a:pPr>
                      <a:r>
                        <a:rPr lang="en-US" b="1" dirty="0" smtClean="0">
                          <a:solidFill>
                            <a:schemeClr val="bg2">
                              <a:lumMod val="50000"/>
                            </a:schemeClr>
                          </a:solidFill>
                          <a:latin typeface="Times New Roman"/>
                          <a:ea typeface="Times New Roman"/>
                          <a:cs typeface="Times New Roman"/>
                          <a:sym typeface="Times New Roman"/>
                        </a:rPr>
                        <a:t>Not</a:t>
                      </a:r>
                      <a:r>
                        <a:rPr lang="en-US" b="1" baseline="0" dirty="0" smtClean="0">
                          <a:solidFill>
                            <a:schemeClr val="bg2">
                              <a:lumMod val="50000"/>
                            </a:schemeClr>
                          </a:solidFill>
                          <a:latin typeface="Times New Roman"/>
                          <a:ea typeface="Times New Roman"/>
                          <a:cs typeface="Times New Roman"/>
                          <a:sym typeface="Times New Roman"/>
                        </a:rPr>
                        <a:t> S</a:t>
                      </a:r>
                      <a:r>
                        <a:rPr lang="en" b="1" dirty="0" err="1" smtClean="0">
                          <a:solidFill>
                            <a:schemeClr val="bg2">
                              <a:lumMod val="50000"/>
                            </a:schemeClr>
                          </a:solidFill>
                          <a:latin typeface="Times New Roman"/>
                          <a:ea typeface="Times New Roman"/>
                          <a:cs typeface="Times New Roman"/>
                          <a:sym typeface="Times New Roman"/>
                        </a:rPr>
                        <a:t>temmed</a:t>
                      </a:r>
                      <a:endParaRPr lang="en" b="1" dirty="0">
                        <a:solidFill>
                          <a:schemeClr val="bg2">
                            <a:lumMod val="50000"/>
                          </a:schemeClr>
                        </a:solidFill>
                        <a:latin typeface="Times New Roman"/>
                        <a:ea typeface="Times New Roman"/>
                        <a:cs typeface="Times New Roman"/>
                        <a:sym typeface="Times New Roman"/>
                      </a:endParaRPr>
                    </a:p>
                  </a:txBody>
                  <a:tcPr marL="91425" marR="91425" marT="121900" marB="121900" anchor="ctr"/>
                </a:tc>
              </a:tr>
              <a:tr h="283479">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2</a:t>
                      </a:r>
                    </a:p>
                  </a:txBody>
                  <a:tcPr marL="91425" marR="91425" marT="121900" marB="121900" anchor="ctr"/>
                </a:tc>
                <a:tc>
                  <a:txBody>
                    <a:bodyPr/>
                    <a:lstStyle/>
                    <a:p>
                      <a:pPr lvl="0" algn="ctr">
                        <a:spcBef>
                          <a:spcPts val="0"/>
                        </a:spcBef>
                        <a:buClr>
                          <a:schemeClr val="dk1"/>
                        </a:buClr>
                        <a:buSzPct val="107142"/>
                        <a:buFont typeface="Arial"/>
                        <a:buNone/>
                      </a:pPr>
                      <a:r>
                        <a:rPr lang="en">
                          <a:solidFill>
                            <a:schemeClr val="bg2">
                              <a:lumMod val="50000"/>
                            </a:schemeClr>
                          </a:solidFill>
                          <a:latin typeface="Times New Roman"/>
                          <a:ea typeface="Times New Roman"/>
                          <a:cs typeface="Times New Roman"/>
                          <a:sym typeface="Times New Roman"/>
                        </a:rPr>
                        <a:t>6.50E7</a:t>
                      </a:r>
                    </a:p>
                  </a:txBody>
                  <a:tcPr marL="91425" marR="91425" marT="121900" marB="121900" anchor="ctr"/>
                </a:tc>
                <a:tc>
                  <a:txBody>
                    <a:bodyPr/>
                    <a:lstStyle/>
                    <a:p>
                      <a:pPr lvl="0" algn="ctr" rtl="0">
                        <a:spcBef>
                          <a:spcPts val="0"/>
                        </a:spcBef>
                        <a:buNone/>
                      </a:pPr>
                      <a:r>
                        <a:rPr lang="en" dirty="0">
                          <a:solidFill>
                            <a:schemeClr val="bg2">
                              <a:lumMod val="50000"/>
                            </a:schemeClr>
                          </a:solidFill>
                          <a:latin typeface="Times New Roman"/>
                          <a:ea typeface="Times New Roman"/>
                          <a:cs typeface="Times New Roman"/>
                          <a:sym typeface="Times New Roman"/>
                        </a:rPr>
                        <a:t>6.46E7</a:t>
                      </a:r>
                    </a:p>
                  </a:txBody>
                  <a:tcPr marL="91425" marR="91425" marT="121900" marB="121900" anchor="ctr"/>
                </a:tc>
              </a:tr>
              <a:tr h="350975">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3</a:t>
                      </a:r>
                    </a:p>
                  </a:txBody>
                  <a:tcPr marL="91425" marR="91425" marT="121900" marB="121900" anchor="ctr"/>
                </a:tc>
                <a:tc>
                  <a:txBody>
                    <a:bodyPr/>
                    <a:lstStyle/>
                    <a:p>
                      <a:pPr lvl="0" algn="ctr">
                        <a:spcBef>
                          <a:spcPts val="0"/>
                        </a:spcBef>
                        <a:buClr>
                          <a:schemeClr val="dk1"/>
                        </a:buClr>
                        <a:buSzPct val="107142"/>
                        <a:buFont typeface="Arial"/>
                        <a:buNone/>
                      </a:pPr>
                      <a:r>
                        <a:rPr lang="en">
                          <a:solidFill>
                            <a:schemeClr val="bg2">
                              <a:lumMod val="50000"/>
                            </a:schemeClr>
                          </a:solidFill>
                          <a:latin typeface="Times New Roman"/>
                          <a:ea typeface="Times New Roman"/>
                          <a:cs typeface="Times New Roman"/>
                          <a:sym typeface="Times New Roman"/>
                        </a:rPr>
                        <a:t>4.31E7</a:t>
                      </a:r>
                    </a:p>
                  </a:txBody>
                  <a:tcPr marL="91425" marR="91425" marT="121900" marB="121900" anchor="ctr"/>
                </a:tc>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4.27E7</a:t>
                      </a:r>
                    </a:p>
                  </a:txBody>
                  <a:tcPr marL="91425" marR="91425" marT="121900" marB="121900" anchor="ctr"/>
                </a:tc>
              </a:tr>
              <a:tr h="0">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4</a:t>
                      </a:r>
                    </a:p>
                  </a:txBody>
                  <a:tcPr marL="91425" marR="91425" marT="121900" marB="121900" anchor="ctr"/>
                </a:tc>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3.32E7</a:t>
                      </a:r>
                    </a:p>
                  </a:txBody>
                  <a:tcPr marL="91425" marR="91425" marT="121900" marB="121900" anchor="ctr"/>
                </a:tc>
                <a:tc>
                  <a:txBody>
                    <a:bodyPr/>
                    <a:lstStyle/>
                    <a:p>
                      <a:pPr lvl="0" algn="ctr" rtl="0">
                        <a:spcBef>
                          <a:spcPts val="0"/>
                        </a:spcBef>
                        <a:buNone/>
                      </a:pPr>
                      <a:r>
                        <a:rPr lang="en" dirty="0">
                          <a:solidFill>
                            <a:schemeClr val="bg2">
                              <a:lumMod val="50000"/>
                            </a:schemeClr>
                          </a:solidFill>
                          <a:latin typeface="Times New Roman"/>
                          <a:ea typeface="Times New Roman"/>
                          <a:cs typeface="Times New Roman"/>
                          <a:sym typeface="Times New Roman"/>
                        </a:rPr>
                        <a:t>3.27E7</a:t>
                      </a:r>
                    </a:p>
                  </a:txBody>
                  <a:tcPr marL="91425" marR="91425" marT="121900" marB="121900" anchor="ctr"/>
                </a:tc>
              </a:tr>
              <a:tr h="0">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5</a:t>
                      </a:r>
                    </a:p>
                  </a:txBody>
                  <a:tcPr marL="91425" marR="91425" marT="121900" marB="121900" anchor="ctr"/>
                </a:tc>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2.77E7</a:t>
                      </a:r>
                    </a:p>
                  </a:txBody>
                  <a:tcPr marL="91425" marR="91425" marT="121900" marB="121900" anchor="ctr"/>
                </a:tc>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2.87E7</a:t>
                      </a:r>
                    </a:p>
                  </a:txBody>
                  <a:tcPr marL="91425" marR="91425" marT="121900" marB="121900" anchor="ctr"/>
                </a:tc>
              </a:tr>
              <a:tr h="296000">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6</a:t>
                      </a:r>
                    </a:p>
                  </a:txBody>
                  <a:tcPr marL="91425" marR="91425" marT="121900" marB="121900" anchor="ctr"/>
                </a:tc>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2.39E7</a:t>
                      </a:r>
                    </a:p>
                  </a:txBody>
                  <a:tcPr marL="91425" marR="91425" marT="121900" marB="121900" anchor="ctr"/>
                </a:tc>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2.49E7</a:t>
                      </a:r>
                    </a:p>
                  </a:txBody>
                  <a:tcPr marL="91425" marR="91425" marT="121900" marB="121900" anchor="ctr"/>
                </a:tc>
              </a:tr>
              <a:tr h="0">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7</a:t>
                      </a:r>
                    </a:p>
                  </a:txBody>
                  <a:tcPr marL="91425" marR="91425" marT="121900" marB="121900" anchor="ctr"/>
                </a:tc>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2.19E7</a:t>
                      </a:r>
                    </a:p>
                  </a:txBody>
                  <a:tcPr marL="91425" marR="91425" marT="121900" marB="121900" anchor="ctr"/>
                </a:tc>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2.22E7</a:t>
                      </a:r>
                    </a:p>
                  </a:txBody>
                  <a:tcPr marL="91425" marR="91425" marT="121900" marB="121900" anchor="ctr"/>
                </a:tc>
              </a:tr>
              <a:tr h="0">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8</a:t>
                      </a:r>
                    </a:p>
                  </a:txBody>
                  <a:tcPr marL="91425" marR="91425" marT="121900" marB="121900" anchor="ctr"/>
                </a:tc>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2.02E7</a:t>
                      </a:r>
                    </a:p>
                  </a:txBody>
                  <a:tcPr marL="91425" marR="91425" marT="121900" marB="121900" anchor="ctr"/>
                </a:tc>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2.07E7</a:t>
                      </a:r>
                    </a:p>
                  </a:txBody>
                  <a:tcPr marL="91425" marR="91425" marT="121900" marB="121900" anchor="ctr"/>
                </a:tc>
              </a:tr>
              <a:tr h="0">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9</a:t>
                      </a:r>
                    </a:p>
                  </a:txBody>
                  <a:tcPr marL="91425" marR="91425" marT="121900" marB="121900" anchor="ctr"/>
                </a:tc>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1.85E7</a:t>
                      </a:r>
                    </a:p>
                  </a:txBody>
                  <a:tcPr marL="91425" marR="91425" marT="121900" marB="121900" anchor="ctr"/>
                </a:tc>
                <a:tc>
                  <a:txBody>
                    <a:bodyPr/>
                    <a:lstStyle/>
                    <a:p>
                      <a:pPr lvl="0" algn="ctr" rtl="0">
                        <a:spcBef>
                          <a:spcPts val="0"/>
                        </a:spcBef>
                        <a:buNone/>
                      </a:pPr>
                      <a:r>
                        <a:rPr lang="en">
                          <a:solidFill>
                            <a:schemeClr val="bg2">
                              <a:lumMod val="50000"/>
                            </a:schemeClr>
                          </a:solidFill>
                          <a:latin typeface="Times New Roman"/>
                          <a:ea typeface="Times New Roman"/>
                          <a:cs typeface="Times New Roman"/>
                          <a:sym typeface="Times New Roman"/>
                        </a:rPr>
                        <a:t>1.93E7</a:t>
                      </a:r>
                    </a:p>
                  </a:txBody>
                  <a:tcPr marL="91425" marR="91425" marT="121900" marB="121900" anchor="ctr"/>
                </a:tc>
              </a:tr>
              <a:tr h="0">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10</a:t>
                      </a:r>
                    </a:p>
                  </a:txBody>
                  <a:tcPr marL="91425" marR="91425" marT="121900" marB="121900" anchor="ctr"/>
                </a:tc>
                <a:tc>
                  <a:txBody>
                    <a:bodyPr/>
                    <a:lstStyle/>
                    <a:p>
                      <a:pPr lvl="0" algn="ctr">
                        <a:spcBef>
                          <a:spcPts val="0"/>
                        </a:spcBef>
                        <a:buNone/>
                      </a:pPr>
                      <a:r>
                        <a:rPr lang="en">
                          <a:solidFill>
                            <a:schemeClr val="bg2">
                              <a:lumMod val="50000"/>
                            </a:schemeClr>
                          </a:solidFill>
                          <a:latin typeface="Times New Roman"/>
                          <a:ea typeface="Times New Roman"/>
                          <a:cs typeface="Times New Roman"/>
                          <a:sym typeface="Times New Roman"/>
                        </a:rPr>
                        <a:t>1.76E7</a:t>
                      </a:r>
                    </a:p>
                  </a:txBody>
                  <a:tcPr marL="91425" marR="91425" marT="121900" marB="121900" anchor="ctr"/>
                </a:tc>
                <a:tc>
                  <a:txBody>
                    <a:bodyPr/>
                    <a:lstStyle/>
                    <a:p>
                      <a:pPr lvl="0" algn="ctr" rtl="0">
                        <a:spcBef>
                          <a:spcPts val="0"/>
                        </a:spcBef>
                        <a:buNone/>
                      </a:pPr>
                      <a:r>
                        <a:rPr lang="en" dirty="0">
                          <a:solidFill>
                            <a:schemeClr val="bg2">
                              <a:lumMod val="50000"/>
                            </a:schemeClr>
                          </a:solidFill>
                          <a:latin typeface="Times New Roman"/>
                          <a:ea typeface="Times New Roman"/>
                          <a:cs typeface="Times New Roman"/>
                          <a:sym typeface="Times New Roman"/>
                        </a:rPr>
                        <a:t>1.85E7</a:t>
                      </a:r>
                    </a:p>
                  </a:txBody>
                  <a:tcPr marL="91425" marR="91425" marT="121900" marB="121900" anchor="ctr"/>
                </a:tc>
              </a:tr>
            </a:tbl>
          </a:graphicData>
        </a:graphic>
      </p:graphicFrame>
      <p:sp>
        <p:nvSpPr>
          <p:cNvPr id="225" name="Shape 22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16</a:t>
            </a:r>
            <a:endParaRPr lang="en" sz="12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67" y="979283"/>
            <a:ext cx="4255106" cy="532900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997500" y="123475"/>
            <a:ext cx="7041900" cy="931500"/>
          </a:xfrm>
          <a:prstGeom prst="rect">
            <a:avLst/>
          </a:prstGeom>
        </p:spPr>
        <p:txBody>
          <a:bodyPr lIns="91425" tIns="91425" rIns="91425" bIns="91425" anchor="t" anchorCtr="0">
            <a:noAutofit/>
          </a:bodyPr>
          <a:lstStyle/>
          <a:p>
            <a:pPr lvl="0" algn="ctr">
              <a:spcBef>
                <a:spcPts val="0"/>
              </a:spcBef>
              <a:buNone/>
            </a:pPr>
            <a:r>
              <a:rPr lang="en" sz="3000">
                <a:latin typeface="Times New Roman"/>
                <a:ea typeface="Times New Roman"/>
                <a:cs typeface="Times New Roman"/>
                <a:sym typeface="Times New Roman"/>
              </a:rPr>
              <a:t>Topics generated by Latent Dirichlet Allocation (LDA) vs. word cloud</a:t>
            </a:r>
          </a:p>
        </p:txBody>
      </p:sp>
      <p:sp>
        <p:nvSpPr>
          <p:cNvPr id="232" name="Shape 232"/>
          <p:cNvSpPr txBox="1">
            <a:spLocks noGrp="1"/>
          </p:cNvSpPr>
          <p:nvPr>
            <p:ph type="body" idx="1"/>
          </p:nvPr>
        </p:nvSpPr>
        <p:spPr>
          <a:xfrm>
            <a:off x="82375" y="3309100"/>
            <a:ext cx="8705400" cy="1156500"/>
          </a:xfrm>
          <a:prstGeom prst="rect">
            <a:avLst/>
          </a:prstGeom>
        </p:spPr>
        <p:txBody>
          <a:bodyPr lIns="91425" tIns="91425" rIns="91425" bIns="91425" anchor="t" anchorCtr="0">
            <a:noAutofit/>
          </a:bodyPr>
          <a:lstStyle/>
          <a:p>
            <a:pPr marL="457200" lvl="0" indent="-228600">
              <a:spcBef>
                <a:spcPts val="0"/>
              </a:spcBef>
              <a:buClr>
                <a:srgbClr val="000000"/>
              </a:buClr>
              <a:buAutoNum type="arabicPeriod" startAt="5"/>
            </a:pPr>
            <a:r>
              <a:rPr lang="en">
                <a:solidFill>
                  <a:srgbClr val="000000"/>
                </a:solidFill>
              </a:rPr>
              <a:t>0.010*"</a:t>
            </a:r>
            <a:r>
              <a:rPr lang="en" b="1">
                <a:solidFill>
                  <a:srgbClr val="FF00FF"/>
                </a:solidFill>
                <a:highlight>
                  <a:srgbClr val="FFF2CC"/>
                </a:highlight>
              </a:rPr>
              <a:t>user</a:t>
            </a:r>
            <a:r>
              <a:rPr lang="en">
                <a:solidFill>
                  <a:srgbClr val="000000"/>
                </a:solidFill>
              </a:rPr>
              <a:t>" + 0.009*"com" + 0.008*"</a:t>
            </a:r>
            <a:r>
              <a:rPr lang="en" b="1">
                <a:solidFill>
                  <a:srgbClr val="FF00FF"/>
                </a:solidFill>
                <a:highlight>
                  <a:srgbClr val="FFF2CC"/>
                </a:highlight>
              </a:rPr>
              <a:t>online</a:t>
            </a:r>
            <a:r>
              <a:rPr lang="en">
                <a:solidFill>
                  <a:srgbClr val="000000"/>
                </a:solidFill>
              </a:rPr>
              <a:t>" + 0.007*"</a:t>
            </a:r>
            <a:r>
              <a:rPr lang="en" b="1">
                <a:solidFill>
                  <a:srgbClr val="CC0000"/>
                </a:solidFill>
                <a:highlight>
                  <a:srgbClr val="FFF2CC"/>
                </a:highlight>
              </a:rPr>
              <a:t>social</a:t>
            </a:r>
            <a:r>
              <a:rPr lang="en">
                <a:solidFill>
                  <a:srgbClr val="000000"/>
                </a:solidFill>
              </a:rPr>
              <a:t>" + 0.007*"site" + 0.006*"use" + 0.006*"make" + 0.006*"will" + 0.006*"</a:t>
            </a:r>
            <a:r>
              <a:rPr lang="en" b="1">
                <a:solidFill>
                  <a:schemeClr val="accent2"/>
                </a:solidFill>
                <a:highlight>
                  <a:srgbClr val="FFF2CC"/>
                </a:highlight>
              </a:rPr>
              <a:t>people</a:t>
            </a:r>
            <a:r>
              <a:rPr lang="en">
                <a:solidFill>
                  <a:srgbClr val="000000"/>
                </a:solidFill>
              </a:rPr>
              <a:t>" + 0.006*"</a:t>
            </a:r>
            <a:r>
              <a:rPr lang="en" b="1">
                <a:solidFill>
                  <a:srgbClr val="0000FF"/>
                </a:solidFill>
                <a:highlight>
                  <a:srgbClr val="FFF2CC"/>
                </a:highlight>
              </a:rPr>
              <a:t>share</a:t>
            </a:r>
            <a:r>
              <a:rPr lang="en">
                <a:solidFill>
                  <a:srgbClr val="000000"/>
                </a:solidFill>
              </a:rPr>
              <a:t>" + 0.005*"new" + 0.005*"create" + 0.005*"find"</a:t>
            </a:r>
          </a:p>
        </p:txBody>
      </p:sp>
      <p:sp>
        <p:nvSpPr>
          <p:cNvPr id="233" name="Shape 233"/>
          <p:cNvSpPr txBox="1">
            <a:spLocks noGrp="1"/>
          </p:cNvSpPr>
          <p:nvPr>
            <p:ph type="body" idx="1"/>
          </p:nvPr>
        </p:nvSpPr>
        <p:spPr>
          <a:xfrm>
            <a:off x="193200" y="1054887"/>
            <a:ext cx="8757600" cy="1080300"/>
          </a:xfrm>
          <a:prstGeom prst="rect">
            <a:avLst/>
          </a:prstGeom>
        </p:spPr>
        <p:txBody>
          <a:bodyPr lIns="91425" tIns="91425" rIns="91425" bIns="91425" anchor="t" anchorCtr="0">
            <a:noAutofit/>
          </a:bodyPr>
          <a:lstStyle/>
          <a:p>
            <a:pPr marL="457200" lvl="0" indent="-228600" rtl="0">
              <a:spcBef>
                <a:spcPts val="0"/>
              </a:spcBef>
              <a:buClr>
                <a:srgbClr val="000000"/>
              </a:buClr>
              <a:buAutoNum type="arabicPeriod"/>
            </a:pPr>
            <a:r>
              <a:rPr lang="en">
                <a:solidFill>
                  <a:srgbClr val="000000"/>
                </a:solidFill>
              </a:rPr>
              <a:t>0.032*"</a:t>
            </a:r>
            <a:r>
              <a:rPr lang="en" b="1">
                <a:solidFill>
                  <a:srgbClr val="FF00FF"/>
                </a:solidFill>
                <a:highlight>
                  <a:srgbClr val="FFF2CC"/>
                </a:highlight>
              </a:rPr>
              <a:t>mobile</a:t>
            </a:r>
            <a:r>
              <a:rPr lang="en">
                <a:solidFill>
                  <a:srgbClr val="000000"/>
                </a:solidFill>
              </a:rPr>
              <a:t>" + 0.020*"develop" + 0.019*"com" + 0.018*"</a:t>
            </a:r>
            <a:r>
              <a:rPr lang="en" b="1">
                <a:solidFill>
                  <a:srgbClr val="CC0000"/>
                </a:solidFill>
                <a:highlight>
                  <a:srgbClr val="FFF2CC"/>
                </a:highlight>
              </a:rPr>
              <a:t>game</a:t>
            </a:r>
            <a:r>
              <a:rPr lang="en">
                <a:solidFill>
                  <a:srgbClr val="000000"/>
                </a:solidFill>
              </a:rPr>
              <a:t>" + 0.018*"</a:t>
            </a:r>
            <a:r>
              <a:rPr lang="en" b="1">
                <a:solidFill>
                  <a:schemeClr val="accent2"/>
                </a:solidFill>
                <a:highlight>
                  <a:srgbClr val="FFF2CC"/>
                </a:highlight>
              </a:rPr>
              <a:t>application</a:t>
            </a:r>
            <a:r>
              <a:rPr lang="en">
                <a:solidFill>
                  <a:srgbClr val="000000"/>
                </a:solidFill>
              </a:rPr>
              <a:t>" + 0.014*"www" + 0.014*"http" + 0.011*"company" + 0.006*"android" + 0.005*"web"</a:t>
            </a:r>
          </a:p>
        </p:txBody>
      </p:sp>
      <p:sp>
        <p:nvSpPr>
          <p:cNvPr id="234" name="Shape 234"/>
          <p:cNvSpPr txBox="1">
            <a:spLocks noGrp="1"/>
          </p:cNvSpPr>
          <p:nvPr>
            <p:ph type="body" idx="1"/>
          </p:nvPr>
        </p:nvSpPr>
        <p:spPr>
          <a:xfrm>
            <a:off x="82375" y="1745662"/>
            <a:ext cx="8757600" cy="1080300"/>
          </a:xfrm>
          <a:prstGeom prst="rect">
            <a:avLst/>
          </a:prstGeom>
        </p:spPr>
        <p:txBody>
          <a:bodyPr lIns="91425" tIns="91425" rIns="91425" bIns="91425" anchor="t" anchorCtr="0">
            <a:noAutofit/>
          </a:bodyPr>
          <a:lstStyle/>
          <a:p>
            <a:pPr marL="457200" lvl="0" indent="-228600" rtl="0">
              <a:spcBef>
                <a:spcPts val="0"/>
              </a:spcBef>
              <a:buClr>
                <a:srgbClr val="000000"/>
              </a:buClr>
              <a:buAutoNum type="arabicPeriod" startAt="2"/>
            </a:pPr>
            <a:r>
              <a:rPr lang="en">
                <a:solidFill>
                  <a:srgbClr val="000000"/>
                </a:solidFill>
              </a:rPr>
              <a:t>0.014*"develop" + 0.011*"</a:t>
            </a:r>
            <a:r>
              <a:rPr lang="en" b="1">
                <a:solidFill>
                  <a:srgbClr val="FF00FF"/>
                </a:solidFill>
                <a:highlight>
                  <a:srgbClr val="FFF2CC"/>
                </a:highlight>
              </a:rPr>
              <a:t>health</a:t>
            </a:r>
            <a:r>
              <a:rPr lang="en">
                <a:solidFill>
                  <a:srgbClr val="000000"/>
                </a:solidFill>
              </a:rPr>
              <a:t>" + 0.010*"company" + 0.009*"product" + 0.008*"student" + 0.008*"</a:t>
            </a:r>
            <a:r>
              <a:rPr lang="en" b="1">
                <a:solidFill>
                  <a:srgbClr val="CC0000"/>
                </a:solidFill>
                <a:highlight>
                  <a:srgbClr val="FFF2CC"/>
                </a:highlight>
              </a:rPr>
              <a:t>medicine</a:t>
            </a:r>
            <a:r>
              <a:rPr lang="en">
                <a:solidFill>
                  <a:srgbClr val="000000"/>
                </a:solidFill>
              </a:rPr>
              <a:t>" + 0.007*"research" + 0.007*"</a:t>
            </a:r>
            <a:r>
              <a:rPr lang="en" b="1">
                <a:solidFill>
                  <a:schemeClr val="accent2"/>
                </a:solidFill>
                <a:highlight>
                  <a:srgbClr val="FFF2CC"/>
                </a:highlight>
              </a:rPr>
              <a:t>care</a:t>
            </a:r>
            <a:r>
              <a:rPr lang="en">
                <a:solidFill>
                  <a:srgbClr val="000000"/>
                </a:solidFill>
              </a:rPr>
              <a:t>" + 0.006*"educate" + 0.006*"technology" + 0.006*"use" + 0.005*"</a:t>
            </a:r>
            <a:r>
              <a:rPr lang="en" b="1">
                <a:solidFill>
                  <a:srgbClr val="0000FF"/>
                </a:solidFill>
                <a:highlight>
                  <a:srgbClr val="FFF2CC"/>
                </a:highlight>
              </a:rPr>
              <a:t>patient</a:t>
            </a:r>
            <a:r>
              <a:rPr lang="en">
                <a:solidFill>
                  <a:srgbClr val="000000"/>
                </a:solidFill>
              </a:rPr>
              <a:t>"</a:t>
            </a:r>
          </a:p>
        </p:txBody>
      </p:sp>
      <p:sp>
        <p:nvSpPr>
          <p:cNvPr id="235" name="Shape 235"/>
          <p:cNvSpPr txBox="1">
            <a:spLocks noGrp="1"/>
          </p:cNvSpPr>
          <p:nvPr>
            <p:ph type="body" idx="1"/>
          </p:nvPr>
        </p:nvSpPr>
        <p:spPr>
          <a:xfrm>
            <a:off x="82375" y="2346225"/>
            <a:ext cx="8757600" cy="1080300"/>
          </a:xfrm>
          <a:prstGeom prst="rect">
            <a:avLst/>
          </a:prstGeom>
        </p:spPr>
        <p:txBody>
          <a:bodyPr lIns="91425" tIns="91425" rIns="91425" bIns="91425" anchor="t" anchorCtr="0">
            <a:noAutofit/>
          </a:bodyPr>
          <a:lstStyle/>
          <a:p>
            <a:pPr marL="457200" lvl="0" indent="-228600" rtl="0">
              <a:spcBef>
                <a:spcPts val="0"/>
              </a:spcBef>
              <a:buClr>
                <a:srgbClr val="000000"/>
              </a:buClr>
              <a:buAutoNum type="arabicPeriod" startAt="3"/>
            </a:pPr>
            <a:r>
              <a:rPr lang="en">
                <a:solidFill>
                  <a:srgbClr val="000000"/>
                </a:solidFill>
              </a:rPr>
              <a:t>0.017*"company" + 0.012*"provide" + 0.012*"</a:t>
            </a:r>
            <a:r>
              <a:rPr lang="en" b="1">
                <a:solidFill>
                  <a:srgbClr val="FF00FF"/>
                </a:solidFill>
                <a:highlight>
                  <a:srgbClr val="FFF2CC"/>
                </a:highlight>
              </a:rPr>
              <a:t>service</a:t>
            </a:r>
            <a:r>
              <a:rPr lang="en">
                <a:solidFill>
                  <a:srgbClr val="000000"/>
                </a:solidFill>
              </a:rPr>
              <a:t>" + 0.011*"</a:t>
            </a:r>
            <a:r>
              <a:rPr lang="en" b="1">
                <a:solidFill>
                  <a:srgbClr val="CC0000"/>
                </a:solidFill>
                <a:highlight>
                  <a:srgbClr val="FFF2CC"/>
                </a:highlight>
              </a:rPr>
              <a:t>product</a:t>
            </a:r>
            <a:r>
              <a:rPr lang="en">
                <a:solidFill>
                  <a:srgbClr val="000000"/>
                </a:solidFill>
              </a:rPr>
              <a:t>" + 0.009*"offer" + 0.008*"operate" + 0.008*"found" + 0.005*"</a:t>
            </a:r>
            <a:r>
              <a:rPr lang="en" b="1">
                <a:solidFill>
                  <a:schemeClr val="accent2"/>
                </a:solidFill>
                <a:highlight>
                  <a:srgbClr val="FFF2CC"/>
                </a:highlight>
              </a:rPr>
              <a:t>system</a:t>
            </a:r>
            <a:r>
              <a:rPr lang="en">
                <a:solidFill>
                  <a:srgbClr val="000000"/>
                </a:solidFill>
              </a:rPr>
              <a:t>" + 0.005*"</a:t>
            </a:r>
            <a:r>
              <a:rPr lang="en" b="1">
                <a:solidFill>
                  <a:srgbClr val="0000FF"/>
                </a:solidFill>
                <a:highlight>
                  <a:srgbClr val="FFF2CC"/>
                </a:highlight>
              </a:rPr>
              <a:t>office</a:t>
            </a:r>
            <a:r>
              <a:rPr lang="en">
                <a:solidFill>
                  <a:srgbClr val="000000"/>
                </a:solidFill>
              </a:rPr>
              <a:t>"</a:t>
            </a:r>
          </a:p>
        </p:txBody>
      </p:sp>
      <p:sp>
        <p:nvSpPr>
          <p:cNvPr id="236" name="Shape 236"/>
          <p:cNvSpPr txBox="1">
            <a:spLocks noGrp="1"/>
          </p:cNvSpPr>
          <p:nvPr>
            <p:ph type="body" idx="1"/>
          </p:nvPr>
        </p:nvSpPr>
        <p:spPr>
          <a:xfrm>
            <a:off x="82375" y="2771350"/>
            <a:ext cx="8757600" cy="1080300"/>
          </a:xfrm>
          <a:prstGeom prst="rect">
            <a:avLst/>
          </a:prstGeom>
        </p:spPr>
        <p:txBody>
          <a:bodyPr lIns="91425" tIns="91425" rIns="91425" bIns="91425" anchor="t" anchorCtr="0">
            <a:noAutofit/>
          </a:bodyPr>
          <a:lstStyle/>
          <a:p>
            <a:pPr marL="457200" lvl="0" indent="-228600" rtl="0">
              <a:spcBef>
                <a:spcPts val="0"/>
              </a:spcBef>
              <a:buClr>
                <a:srgbClr val="000000"/>
              </a:buClr>
              <a:buAutoNum type="arabicPeriod" startAt="4"/>
            </a:pPr>
            <a:r>
              <a:rPr lang="en">
                <a:solidFill>
                  <a:srgbClr val="000000"/>
                </a:solidFill>
              </a:rPr>
              <a:t>0.014*"provide" + 0.014*"business" + 0.012*"</a:t>
            </a:r>
            <a:r>
              <a:rPr lang="en" b="1">
                <a:solidFill>
                  <a:srgbClr val="FF00FF"/>
                </a:solidFill>
                <a:highlight>
                  <a:srgbClr val="FFF2CC"/>
                </a:highlight>
              </a:rPr>
              <a:t>market</a:t>
            </a:r>
            <a:r>
              <a:rPr lang="en">
                <a:solidFill>
                  <a:srgbClr val="000000"/>
                </a:solidFill>
              </a:rPr>
              <a:t>" + 0.012*"service" + 0.011*"web" + 0.011*"management" + 0.010*"</a:t>
            </a:r>
            <a:r>
              <a:rPr lang="en" b="1">
                <a:solidFill>
                  <a:srgbClr val="CC0000"/>
                </a:solidFill>
                <a:highlight>
                  <a:srgbClr val="FFF2CC"/>
                </a:highlight>
              </a:rPr>
              <a:t>solution</a:t>
            </a:r>
            <a:r>
              <a:rPr lang="en">
                <a:solidFill>
                  <a:srgbClr val="000000"/>
                </a:solidFill>
              </a:rPr>
              <a:t>" + 0.009*"software" + 0.008*"technology" + 0.008*"custom" + 0.008*"develop" + 0.008*"</a:t>
            </a:r>
            <a:r>
              <a:rPr lang="en" b="1">
                <a:solidFill>
                  <a:schemeClr val="accent2"/>
                </a:solidFill>
                <a:highlight>
                  <a:srgbClr val="FFF2CC"/>
                </a:highlight>
              </a:rPr>
              <a:t>data</a:t>
            </a:r>
            <a:r>
              <a:rPr lang="en">
                <a:solidFill>
                  <a:srgbClr val="000000"/>
                </a:solidFill>
              </a:rPr>
              <a:t>" + 0.007*"design" + 0.007*"</a:t>
            </a:r>
            <a:r>
              <a:rPr lang="en" b="1">
                <a:solidFill>
                  <a:srgbClr val="0000FF"/>
                </a:solidFill>
                <a:highlight>
                  <a:srgbClr val="FFF2CC"/>
                </a:highlight>
              </a:rPr>
              <a:t>media</a:t>
            </a:r>
            <a:r>
              <a:rPr lang="en">
                <a:solidFill>
                  <a:srgbClr val="000000"/>
                </a:solidFill>
              </a:rPr>
              <a:t>" </a:t>
            </a:r>
          </a:p>
        </p:txBody>
      </p:sp>
      <p:sp>
        <p:nvSpPr>
          <p:cNvPr id="237" name="Shape 237"/>
          <p:cNvSpPr txBox="1"/>
          <p:nvPr/>
        </p:nvSpPr>
        <p:spPr>
          <a:xfrm>
            <a:off x="752275" y="2076262"/>
            <a:ext cx="7365600" cy="419100"/>
          </a:xfrm>
          <a:prstGeom prst="rect">
            <a:avLst/>
          </a:prstGeom>
          <a:noFill/>
          <a:ln>
            <a:noFill/>
          </a:ln>
        </p:spPr>
        <p:txBody>
          <a:bodyPr lIns="91425" tIns="91425" rIns="91425" bIns="91425" anchor="ctr" anchorCtr="0">
            <a:noAutofit/>
          </a:bodyPr>
          <a:lstStyle/>
          <a:p>
            <a:pPr marL="457200" lvl="0" indent="-342900" rtl="0">
              <a:spcBef>
                <a:spcPts val="0"/>
              </a:spcBef>
              <a:buClr>
                <a:srgbClr val="A072A8"/>
              </a:buClr>
              <a:buSzPct val="90000"/>
              <a:buFont typeface="Arial"/>
              <a:buAutoNum type="arabicPeriod"/>
            </a:pPr>
            <a:r>
              <a:rPr lang="en" sz="2000" b="1" u="sng">
                <a:solidFill>
                  <a:srgbClr val="A072A8"/>
                </a:solidFill>
              </a:rPr>
              <a:t>Mobile applications and games</a:t>
            </a:r>
          </a:p>
        </p:txBody>
      </p:sp>
      <p:sp>
        <p:nvSpPr>
          <p:cNvPr id="238" name="Shape 238"/>
          <p:cNvSpPr txBox="1"/>
          <p:nvPr/>
        </p:nvSpPr>
        <p:spPr>
          <a:xfrm>
            <a:off x="778375" y="2771350"/>
            <a:ext cx="5623200" cy="419100"/>
          </a:xfrm>
          <a:prstGeom prst="rect">
            <a:avLst/>
          </a:prstGeom>
          <a:noFill/>
          <a:ln>
            <a:noFill/>
          </a:ln>
        </p:spPr>
        <p:txBody>
          <a:bodyPr lIns="91425" tIns="91425" rIns="91425" bIns="91425" anchor="ctr" anchorCtr="0">
            <a:noAutofit/>
          </a:bodyPr>
          <a:lstStyle/>
          <a:p>
            <a:pPr marL="457200" lvl="0" indent="-342900" rtl="0">
              <a:spcBef>
                <a:spcPts val="0"/>
              </a:spcBef>
              <a:buClr>
                <a:srgbClr val="A072A8"/>
              </a:buClr>
              <a:buSzPct val="90000"/>
              <a:buFont typeface="Arial"/>
              <a:buAutoNum type="arabicPeriod" startAt="2"/>
            </a:pPr>
            <a:r>
              <a:rPr lang="en" sz="2000" b="1" u="sng">
                <a:solidFill>
                  <a:srgbClr val="A072A8"/>
                </a:solidFill>
              </a:rPr>
              <a:t>Healthcare and medicine</a:t>
            </a:r>
          </a:p>
        </p:txBody>
      </p:sp>
      <p:sp>
        <p:nvSpPr>
          <p:cNvPr id="239" name="Shape 239"/>
          <p:cNvSpPr txBox="1"/>
          <p:nvPr/>
        </p:nvSpPr>
        <p:spPr>
          <a:xfrm>
            <a:off x="848400" y="3491337"/>
            <a:ext cx="5623200" cy="419100"/>
          </a:xfrm>
          <a:prstGeom prst="rect">
            <a:avLst/>
          </a:prstGeom>
          <a:noFill/>
          <a:ln>
            <a:noFill/>
          </a:ln>
        </p:spPr>
        <p:txBody>
          <a:bodyPr lIns="91425" tIns="91425" rIns="91425" bIns="91425" anchor="ctr" anchorCtr="0">
            <a:noAutofit/>
          </a:bodyPr>
          <a:lstStyle/>
          <a:p>
            <a:pPr marL="457200" lvl="0" indent="-342900" rtl="0">
              <a:spcBef>
                <a:spcPts val="0"/>
              </a:spcBef>
              <a:buClr>
                <a:srgbClr val="A072A8"/>
              </a:buClr>
              <a:buSzPct val="90000"/>
              <a:buFont typeface="Arial"/>
              <a:buAutoNum type="arabicPeriod" startAt="3"/>
            </a:pPr>
            <a:r>
              <a:rPr lang="en" sz="2000" b="1" u="sng">
                <a:solidFill>
                  <a:srgbClr val="A072A8"/>
                </a:solidFill>
              </a:rPr>
              <a:t>Services focus on office system </a:t>
            </a:r>
          </a:p>
        </p:txBody>
      </p:sp>
      <p:sp>
        <p:nvSpPr>
          <p:cNvPr id="240" name="Shape 240"/>
          <p:cNvSpPr txBox="1"/>
          <p:nvPr/>
        </p:nvSpPr>
        <p:spPr>
          <a:xfrm>
            <a:off x="848400" y="4165162"/>
            <a:ext cx="7447200" cy="419100"/>
          </a:xfrm>
          <a:prstGeom prst="rect">
            <a:avLst/>
          </a:prstGeom>
          <a:noFill/>
          <a:ln>
            <a:noFill/>
          </a:ln>
        </p:spPr>
        <p:txBody>
          <a:bodyPr lIns="91425" tIns="91425" rIns="91425" bIns="91425" anchor="ctr" anchorCtr="0">
            <a:noAutofit/>
          </a:bodyPr>
          <a:lstStyle/>
          <a:p>
            <a:pPr marL="457200" lvl="0" indent="-342900" rtl="0">
              <a:spcBef>
                <a:spcPts val="0"/>
              </a:spcBef>
              <a:buClr>
                <a:srgbClr val="A072A8"/>
              </a:buClr>
              <a:buSzPct val="90000"/>
              <a:buFont typeface="Arial"/>
              <a:buAutoNum type="arabicPeriod" startAt="4"/>
            </a:pPr>
            <a:r>
              <a:rPr lang="en" sz="2000" b="1" u="sng">
                <a:solidFill>
                  <a:srgbClr val="A072A8"/>
                </a:solidFill>
              </a:rPr>
              <a:t>Services focus on market, data and media </a:t>
            </a:r>
          </a:p>
        </p:txBody>
      </p:sp>
      <p:sp>
        <p:nvSpPr>
          <p:cNvPr id="241" name="Shape 241"/>
          <p:cNvSpPr txBox="1"/>
          <p:nvPr/>
        </p:nvSpPr>
        <p:spPr>
          <a:xfrm>
            <a:off x="848400" y="4584275"/>
            <a:ext cx="7447200" cy="419100"/>
          </a:xfrm>
          <a:prstGeom prst="rect">
            <a:avLst/>
          </a:prstGeom>
          <a:noFill/>
          <a:ln>
            <a:noFill/>
          </a:ln>
        </p:spPr>
        <p:txBody>
          <a:bodyPr lIns="91425" tIns="91425" rIns="91425" bIns="91425" anchor="ctr" anchorCtr="0">
            <a:noAutofit/>
          </a:bodyPr>
          <a:lstStyle/>
          <a:p>
            <a:pPr marL="457200" lvl="0" indent="-342900" rtl="0">
              <a:spcBef>
                <a:spcPts val="0"/>
              </a:spcBef>
              <a:buClr>
                <a:srgbClr val="A072A8"/>
              </a:buClr>
              <a:buSzPct val="90000"/>
              <a:buFont typeface="Arial"/>
              <a:buAutoNum type="arabicPeriod" startAt="5"/>
            </a:pPr>
            <a:r>
              <a:rPr lang="en" sz="2000" b="1" u="sng">
                <a:solidFill>
                  <a:srgbClr val="A072A8"/>
                </a:solidFill>
              </a:rPr>
              <a:t>Online social networks </a:t>
            </a:r>
          </a:p>
        </p:txBody>
      </p:sp>
      <p:sp>
        <p:nvSpPr>
          <p:cNvPr id="242" name="Shape 24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17</a:t>
            </a:r>
            <a:endParaRPr lang="en"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1000"/>
                                        <p:tgtEl>
                                          <p:spTgt spid="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fade">
                                      <p:cBhvr>
                                        <p:cTn id="12" dur="10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4"/>
                                        </p:tgtEl>
                                        <p:attrNameLst>
                                          <p:attrName>style.visibility</p:attrName>
                                        </p:attrNameLst>
                                      </p:cBhvr>
                                      <p:to>
                                        <p:strVal val="visible"/>
                                      </p:to>
                                    </p:set>
                                    <p:animEffect transition="in" filter="fade">
                                      <p:cBhvr>
                                        <p:cTn id="17" dur="1000"/>
                                        <p:tgtEl>
                                          <p:spTgt spid="234"/>
                                        </p:tgtEl>
                                      </p:cBhvr>
                                    </p:animEffect>
                                  </p:childTnLst>
                                </p:cTn>
                              </p:par>
                              <p:par>
                                <p:cTn id="18" presetID="10" presetClass="exit" presetSubtype="0" fill="hold" nodeType="withEffect">
                                  <p:stCondLst>
                                    <p:cond delay="0"/>
                                  </p:stCondLst>
                                  <p:childTnLst>
                                    <p:animEffect transition="out" filter="fade">
                                      <p:cBhvr>
                                        <p:cTn id="19" dur="400"/>
                                        <p:tgtEl>
                                          <p:spTgt spid="237"/>
                                        </p:tgtEl>
                                      </p:cBhvr>
                                    </p:animEffect>
                                    <p:set>
                                      <p:cBhvr>
                                        <p:cTn id="20" dur="1" fill="hold">
                                          <p:stCondLst>
                                            <p:cond delay="400"/>
                                          </p:stCondLst>
                                        </p:cTn>
                                        <p:tgtEl>
                                          <p:spTgt spid="237"/>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33"/>
                                        </p:tgtEl>
                                      </p:cBhvr>
                                    </p:animEffect>
                                    <p:set>
                                      <p:cBhvr>
                                        <p:cTn id="23" dur="1" fill="hold">
                                          <p:stCondLst>
                                            <p:cond delay="500"/>
                                          </p:stCondLst>
                                        </p:cTn>
                                        <p:tgtEl>
                                          <p:spTgt spid="23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8"/>
                                        </p:tgtEl>
                                        <p:attrNameLst>
                                          <p:attrName>style.visibility</p:attrName>
                                        </p:attrNameLst>
                                      </p:cBhvr>
                                      <p:to>
                                        <p:strVal val="visible"/>
                                      </p:to>
                                    </p:set>
                                    <p:animEffect transition="in" filter="fade">
                                      <p:cBhvr>
                                        <p:cTn id="28" dur="1000"/>
                                        <p:tgtEl>
                                          <p:spTgt spid="23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5"/>
                                        </p:tgtEl>
                                        <p:attrNameLst>
                                          <p:attrName>style.visibility</p:attrName>
                                        </p:attrNameLst>
                                      </p:cBhvr>
                                      <p:to>
                                        <p:strVal val="visible"/>
                                      </p:to>
                                    </p:set>
                                    <p:animEffect transition="in" filter="fade">
                                      <p:cBhvr>
                                        <p:cTn id="33" dur="1000"/>
                                        <p:tgtEl>
                                          <p:spTgt spid="235"/>
                                        </p:tgtEl>
                                      </p:cBhvr>
                                    </p:animEffect>
                                  </p:childTnLst>
                                </p:cTn>
                              </p:par>
                              <p:par>
                                <p:cTn id="34" presetID="10" presetClass="exit" presetSubtype="0" fill="hold" nodeType="withEffect">
                                  <p:stCondLst>
                                    <p:cond delay="0"/>
                                  </p:stCondLst>
                                  <p:childTnLst>
                                    <p:animEffect transition="out" filter="fade">
                                      <p:cBhvr>
                                        <p:cTn id="35" dur="400"/>
                                        <p:tgtEl>
                                          <p:spTgt spid="238"/>
                                        </p:tgtEl>
                                      </p:cBhvr>
                                    </p:animEffect>
                                    <p:set>
                                      <p:cBhvr>
                                        <p:cTn id="36" dur="1" fill="hold">
                                          <p:stCondLst>
                                            <p:cond delay="400"/>
                                          </p:stCondLst>
                                        </p:cTn>
                                        <p:tgtEl>
                                          <p:spTgt spid="238"/>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34"/>
                                        </p:tgtEl>
                                      </p:cBhvr>
                                    </p:animEffect>
                                    <p:set>
                                      <p:cBhvr>
                                        <p:cTn id="39" dur="1" fill="hold">
                                          <p:stCondLst>
                                            <p:cond delay="500"/>
                                          </p:stCondLst>
                                        </p:cTn>
                                        <p:tgtEl>
                                          <p:spTgt spid="23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9"/>
                                        </p:tgtEl>
                                        <p:attrNameLst>
                                          <p:attrName>style.visibility</p:attrName>
                                        </p:attrNameLst>
                                      </p:cBhvr>
                                      <p:to>
                                        <p:strVal val="visible"/>
                                      </p:to>
                                    </p:set>
                                    <p:animEffect transition="in" filter="fade">
                                      <p:cBhvr>
                                        <p:cTn id="44" dur="1000"/>
                                        <p:tgtEl>
                                          <p:spTgt spid="2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6"/>
                                        </p:tgtEl>
                                        <p:attrNameLst>
                                          <p:attrName>style.visibility</p:attrName>
                                        </p:attrNameLst>
                                      </p:cBhvr>
                                      <p:to>
                                        <p:strVal val="visible"/>
                                      </p:to>
                                    </p:set>
                                    <p:animEffect transition="in" filter="fade">
                                      <p:cBhvr>
                                        <p:cTn id="49" dur="1000"/>
                                        <p:tgtEl>
                                          <p:spTgt spid="236"/>
                                        </p:tgtEl>
                                      </p:cBhvr>
                                    </p:animEffect>
                                  </p:childTnLst>
                                </p:cTn>
                              </p:par>
                              <p:par>
                                <p:cTn id="50" presetID="10" presetClass="exit" presetSubtype="0" fill="hold" nodeType="withEffect">
                                  <p:stCondLst>
                                    <p:cond delay="0"/>
                                  </p:stCondLst>
                                  <p:childTnLst>
                                    <p:animEffect transition="out" filter="fade">
                                      <p:cBhvr>
                                        <p:cTn id="51" dur="400"/>
                                        <p:tgtEl>
                                          <p:spTgt spid="239"/>
                                        </p:tgtEl>
                                      </p:cBhvr>
                                    </p:animEffect>
                                    <p:set>
                                      <p:cBhvr>
                                        <p:cTn id="52" dur="1" fill="hold">
                                          <p:stCondLst>
                                            <p:cond delay="400"/>
                                          </p:stCondLst>
                                        </p:cTn>
                                        <p:tgtEl>
                                          <p:spTgt spid="23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35"/>
                                        </p:tgtEl>
                                      </p:cBhvr>
                                    </p:animEffect>
                                    <p:set>
                                      <p:cBhvr>
                                        <p:cTn id="55" dur="1" fill="hold">
                                          <p:stCondLst>
                                            <p:cond delay="500"/>
                                          </p:stCondLst>
                                        </p:cTn>
                                        <p:tgtEl>
                                          <p:spTgt spid="23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40"/>
                                        </p:tgtEl>
                                        <p:attrNameLst>
                                          <p:attrName>style.visibility</p:attrName>
                                        </p:attrNameLst>
                                      </p:cBhvr>
                                      <p:to>
                                        <p:strVal val="visible"/>
                                      </p:to>
                                    </p:set>
                                    <p:animEffect transition="in" filter="fade">
                                      <p:cBhvr>
                                        <p:cTn id="60" dur="2000"/>
                                        <p:tgtEl>
                                          <p:spTgt spid="24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32"/>
                                        </p:tgtEl>
                                        <p:attrNameLst>
                                          <p:attrName>style.visibility</p:attrName>
                                        </p:attrNameLst>
                                      </p:cBhvr>
                                      <p:to>
                                        <p:strVal val="visible"/>
                                      </p:to>
                                    </p:set>
                                    <p:animEffect transition="in" filter="fade">
                                      <p:cBhvr>
                                        <p:cTn id="65" dur="1000"/>
                                        <p:tgtEl>
                                          <p:spTgt spid="232"/>
                                        </p:tgtEl>
                                      </p:cBhvr>
                                    </p:animEffect>
                                  </p:childTnLst>
                                </p:cTn>
                              </p:par>
                              <p:par>
                                <p:cTn id="66" presetID="10" presetClass="exit" presetSubtype="0" fill="hold" nodeType="withEffect">
                                  <p:stCondLst>
                                    <p:cond delay="0"/>
                                  </p:stCondLst>
                                  <p:childTnLst>
                                    <p:animEffect transition="out" filter="fade">
                                      <p:cBhvr>
                                        <p:cTn id="67" dur="400"/>
                                        <p:tgtEl>
                                          <p:spTgt spid="240"/>
                                        </p:tgtEl>
                                      </p:cBhvr>
                                    </p:animEffect>
                                    <p:set>
                                      <p:cBhvr>
                                        <p:cTn id="68" dur="1" fill="hold">
                                          <p:stCondLst>
                                            <p:cond delay="400"/>
                                          </p:stCondLst>
                                        </p:cTn>
                                        <p:tgtEl>
                                          <p:spTgt spid="240"/>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400"/>
                                        <p:tgtEl>
                                          <p:spTgt spid="236"/>
                                        </p:tgtEl>
                                      </p:cBhvr>
                                    </p:animEffect>
                                    <p:set>
                                      <p:cBhvr>
                                        <p:cTn id="71" dur="1" fill="hold">
                                          <p:stCondLst>
                                            <p:cond delay="400"/>
                                          </p:stCondLst>
                                        </p:cTn>
                                        <p:tgtEl>
                                          <p:spTgt spid="23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41"/>
                                        </p:tgtEl>
                                        <p:attrNameLst>
                                          <p:attrName>style.visibility</p:attrName>
                                        </p:attrNameLst>
                                      </p:cBhvr>
                                      <p:to>
                                        <p:strVal val="visible"/>
                                      </p:to>
                                    </p:set>
                                    <p:animEffect transition="in" filter="fade">
                                      <p:cBhvr>
                                        <p:cTn id="76"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701750" y="258441"/>
            <a:ext cx="8520600" cy="943200"/>
          </a:xfrm>
          <a:prstGeom prst="rect">
            <a:avLst/>
          </a:prstGeom>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Conclusion &amp; Discussion</a:t>
            </a:r>
          </a:p>
        </p:txBody>
      </p:sp>
      <p:sp>
        <p:nvSpPr>
          <p:cNvPr id="248" name="Shape 24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18</a:t>
            </a:r>
            <a:endParaRPr lang="en" sz="1200" b="1" dirty="0"/>
          </a:p>
        </p:txBody>
      </p:sp>
      <p:sp>
        <p:nvSpPr>
          <p:cNvPr id="249" name="Shape 249"/>
          <p:cNvSpPr txBox="1"/>
          <p:nvPr/>
        </p:nvSpPr>
        <p:spPr>
          <a:xfrm>
            <a:off x="414675" y="1275900"/>
            <a:ext cx="8151300" cy="1766100"/>
          </a:xfrm>
          <a:prstGeom prst="rect">
            <a:avLst/>
          </a:prstGeom>
          <a:noFill/>
          <a:ln>
            <a:noFill/>
          </a:ln>
        </p:spPr>
        <p:txBody>
          <a:bodyPr lIns="91425" tIns="91425" rIns="91425" bIns="91425" anchor="t" anchorCtr="0">
            <a:noAutofit/>
          </a:bodyPr>
          <a:lstStyle/>
          <a:p>
            <a:pPr marL="457200" lvl="0" indent="-355600" rtl="0">
              <a:spcBef>
                <a:spcPts val="0"/>
              </a:spcBef>
              <a:buSzPct val="100000"/>
              <a:buFont typeface="Times New Roman"/>
              <a:buChar char="●"/>
            </a:pPr>
            <a:r>
              <a:rPr lang="en" sz="2000">
                <a:latin typeface="Times New Roman"/>
                <a:ea typeface="Times New Roman"/>
                <a:cs typeface="Times New Roman"/>
                <a:sym typeface="Times New Roman"/>
              </a:rPr>
              <a:t>Total fundings have more to do with industries than regions and the universities that people graduate from</a:t>
            </a:r>
          </a:p>
          <a:p>
            <a:pPr marL="457200" lvl="0" indent="-355600" rtl="0">
              <a:spcBef>
                <a:spcPts val="0"/>
              </a:spcBef>
              <a:buSzPct val="100000"/>
              <a:buFont typeface="Times New Roman"/>
              <a:buChar char="●"/>
            </a:pPr>
            <a:r>
              <a:rPr lang="en" sz="2000">
                <a:latin typeface="Times New Roman"/>
                <a:ea typeface="Times New Roman"/>
                <a:cs typeface="Times New Roman"/>
                <a:sym typeface="Times New Roman"/>
              </a:rPr>
              <a:t>Mobile and cloud are becoming popular in new startups. </a:t>
            </a:r>
          </a:p>
          <a:p>
            <a:pPr marL="457200" lvl="0" indent="-355600" rtl="0">
              <a:spcBef>
                <a:spcPts val="0"/>
              </a:spcBef>
              <a:buSzPct val="100000"/>
              <a:buFont typeface="Times New Roman"/>
              <a:buChar char="●"/>
            </a:pPr>
            <a:r>
              <a:rPr lang="en" sz="2000">
                <a:latin typeface="Times New Roman"/>
                <a:ea typeface="Times New Roman"/>
                <a:cs typeface="Times New Roman"/>
                <a:sym typeface="Times New Roman"/>
              </a:rPr>
              <a:t>Major topics include mobile applications and games, healthcare and medicine, office system, market, data, media, and online social networks. </a:t>
            </a:r>
          </a:p>
          <a:p>
            <a:pPr marL="457200" lvl="0" indent="-355600" rtl="0">
              <a:spcBef>
                <a:spcPts val="0"/>
              </a:spcBef>
              <a:buSzPct val="100000"/>
              <a:buFont typeface="Times New Roman"/>
              <a:buChar char="●"/>
            </a:pPr>
            <a:r>
              <a:rPr lang="en" sz="2000">
                <a:latin typeface="Times New Roman"/>
                <a:ea typeface="Times New Roman"/>
                <a:cs typeface="Times New Roman"/>
                <a:sym typeface="Times New Roman"/>
              </a:rPr>
              <a:t>Management people typically hold a MBA degree.</a:t>
            </a:r>
          </a:p>
          <a:p>
            <a:pPr lvl="0">
              <a:spcBef>
                <a:spcPts val="0"/>
              </a:spcBef>
              <a:buNone/>
            </a:pPr>
            <a:endParaRPr sz="2000"/>
          </a:p>
        </p:txBody>
      </p:sp>
      <p:sp>
        <p:nvSpPr>
          <p:cNvPr id="250" name="Shape 250"/>
          <p:cNvSpPr txBox="1"/>
          <p:nvPr/>
        </p:nvSpPr>
        <p:spPr>
          <a:xfrm>
            <a:off x="606050" y="3875575"/>
            <a:ext cx="6267900" cy="685800"/>
          </a:xfrm>
          <a:prstGeom prst="rect">
            <a:avLst/>
          </a:prstGeom>
          <a:noFill/>
          <a:ln>
            <a:noFill/>
          </a:ln>
        </p:spPr>
        <p:txBody>
          <a:bodyPr lIns="91425" tIns="91425" rIns="91425" bIns="91425" anchor="t" anchorCtr="0">
            <a:noAutofit/>
          </a:bodyPr>
          <a:lstStyle/>
          <a:p>
            <a:pPr lvl="0">
              <a:spcBef>
                <a:spcPts val="0"/>
              </a:spcBef>
              <a:buNone/>
            </a:pPr>
            <a:r>
              <a:rPr lang="en" sz="2000" b="1">
                <a:latin typeface="Times New Roman"/>
                <a:ea typeface="Times New Roman"/>
                <a:cs typeface="Times New Roman"/>
                <a:sym typeface="Times New Roman"/>
              </a:rPr>
              <a:t>Future work:</a:t>
            </a:r>
          </a:p>
          <a:p>
            <a:pPr marL="457200" lvl="0" indent="-355600" rtl="0">
              <a:spcBef>
                <a:spcPts val="0"/>
              </a:spcBef>
              <a:buSzPct val="100000"/>
              <a:buFont typeface="Times New Roman"/>
              <a:buChar char="●"/>
            </a:pPr>
            <a:r>
              <a:rPr lang="en" sz="2000">
                <a:latin typeface="Times New Roman"/>
                <a:ea typeface="Times New Roman"/>
                <a:cs typeface="Times New Roman"/>
                <a:sym typeface="Times New Roman"/>
              </a:rPr>
              <a:t>Investors vs. fundings</a:t>
            </a:r>
          </a:p>
          <a:p>
            <a:pPr marL="457200" lvl="0" indent="-355600" rtl="0">
              <a:spcBef>
                <a:spcPts val="0"/>
              </a:spcBef>
              <a:buSzPct val="100000"/>
              <a:buFont typeface="Times New Roman"/>
              <a:buChar char="●"/>
            </a:pPr>
            <a:r>
              <a:rPr lang="en" sz="2000">
                <a:latin typeface="Times New Roman"/>
                <a:ea typeface="Times New Roman"/>
                <a:cs typeface="Times New Roman"/>
                <a:sym typeface="Times New Roman"/>
              </a:rPr>
              <a:t>Study fundings by rounds</a:t>
            </a:r>
          </a:p>
          <a:p>
            <a:pPr marL="457200" lvl="0" indent="-355600">
              <a:spcBef>
                <a:spcPts val="0"/>
              </a:spcBef>
              <a:buSzPct val="100000"/>
              <a:buFont typeface="Times New Roman"/>
              <a:buChar char="●"/>
            </a:pPr>
            <a:r>
              <a:rPr lang="en" sz="2000">
                <a:latin typeface="Times New Roman"/>
                <a:ea typeface="Times New Roman"/>
                <a:cs typeface="Times New Roman"/>
                <a:sym typeface="Times New Roman"/>
              </a:rPr>
              <a:t>Crawl newest data from CrunchBase </a:t>
            </a:r>
          </a:p>
          <a:p>
            <a:pPr lvl="0">
              <a:spcBef>
                <a:spcPts val="0"/>
              </a:spcBef>
              <a:buNone/>
            </a:pP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r>
              <a:rPr lang="en-US" altLang="zh-CN" sz="1200" b="1" dirty="0" smtClean="0"/>
              <a:t>1</a:t>
            </a:r>
            <a:endParaRPr lang="en" sz="1200" b="1" dirty="0"/>
          </a:p>
        </p:txBody>
      </p:sp>
      <p:pic>
        <p:nvPicPr>
          <p:cNvPr id="74" name="Shape 74"/>
          <p:cNvPicPr preferRelativeResize="0"/>
          <p:nvPr/>
        </p:nvPicPr>
        <p:blipFill>
          <a:blip r:embed="rId3">
            <a:alphaModFix/>
          </a:blip>
          <a:stretch>
            <a:fillRect/>
          </a:stretch>
        </p:blipFill>
        <p:spPr>
          <a:xfrm>
            <a:off x="3410" y="953824"/>
            <a:ext cx="9125600" cy="5187600"/>
          </a:xfrm>
          <a:prstGeom prst="rect">
            <a:avLst/>
          </a:prstGeom>
          <a:noFill/>
          <a:ln>
            <a:noFill/>
          </a:ln>
        </p:spPr>
      </p:pic>
      <p:sp>
        <p:nvSpPr>
          <p:cNvPr id="75" name="Shape 75"/>
          <p:cNvSpPr txBox="1">
            <a:spLocks noGrp="1"/>
          </p:cNvSpPr>
          <p:nvPr>
            <p:ph type="ctrTitle" idx="4294967295"/>
          </p:nvPr>
        </p:nvSpPr>
        <p:spPr>
          <a:xfrm>
            <a:off x="311700" y="238316"/>
            <a:ext cx="8520600" cy="763500"/>
          </a:xfrm>
          <a:prstGeom prst="rect">
            <a:avLst/>
          </a:prstGeom>
        </p:spPr>
        <p:txBody>
          <a:bodyPr lIns="91425" tIns="91425" rIns="91425" bIns="91425" anchor="t" anchorCtr="0">
            <a:noAutofit/>
          </a:bodyPr>
          <a:lstStyle/>
          <a:p>
            <a:pPr lvl="0" algn="ctr" rtl="0">
              <a:spcBef>
                <a:spcPts val="0"/>
              </a:spcBef>
              <a:buNone/>
            </a:pPr>
            <a:r>
              <a:rPr lang="en">
                <a:latin typeface="Times New Roman"/>
                <a:ea typeface="Times New Roman"/>
                <a:cs typeface="Times New Roman"/>
                <a:sym typeface="Times New Roman"/>
              </a:rPr>
              <a:t>Product Screenshot</a:t>
            </a:r>
          </a:p>
        </p:txBody>
      </p:sp>
      <p:sp>
        <p:nvSpPr>
          <p:cNvPr id="76" name="Shape 76"/>
          <p:cNvSpPr txBox="1"/>
          <p:nvPr/>
        </p:nvSpPr>
        <p:spPr>
          <a:xfrm>
            <a:off x="0" y="6217625"/>
            <a:ext cx="4051800" cy="524700"/>
          </a:xfrm>
          <a:prstGeom prst="rect">
            <a:avLst/>
          </a:prstGeom>
          <a:noFill/>
          <a:ln>
            <a:noFill/>
          </a:ln>
        </p:spPr>
        <p:txBody>
          <a:bodyPr lIns="91425" tIns="91425" rIns="91425" bIns="91425" anchor="ctr" anchorCtr="0">
            <a:noAutofit/>
          </a:bodyPr>
          <a:lstStyle/>
          <a:p>
            <a:pPr lvl="0" rtl="0">
              <a:spcBef>
                <a:spcPts val="0"/>
              </a:spcBef>
              <a:buNone/>
            </a:pPr>
            <a:r>
              <a:rPr lang="en" u="sng">
                <a:solidFill>
                  <a:schemeClr val="hlink"/>
                </a:solidFill>
                <a:hlinkClick r:id="rId4"/>
              </a:rPr>
              <a:t>https://www.crunchbase.com/#/home/index</a:t>
            </a:r>
            <a:r>
              <a:rPr lang="en"/>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76200" y="1174257"/>
            <a:ext cx="9021152" cy="1663792"/>
          </a:xfrm>
          <a:prstGeom prst="rect">
            <a:avLst/>
          </a:prstGeom>
          <a:noFill/>
          <a:ln>
            <a:noFill/>
          </a:ln>
        </p:spPr>
      </p:pic>
      <p:sp>
        <p:nvSpPr>
          <p:cNvPr id="82" name="Shape 82"/>
          <p:cNvSpPr txBox="1">
            <a:spLocks noGrp="1"/>
          </p:cNvSpPr>
          <p:nvPr>
            <p:ph type="ctrTitle" idx="4294967295"/>
          </p:nvPr>
        </p:nvSpPr>
        <p:spPr>
          <a:xfrm>
            <a:off x="311700" y="238316"/>
            <a:ext cx="8520600" cy="763500"/>
          </a:xfrm>
          <a:prstGeom prst="rect">
            <a:avLst/>
          </a:prstGeom>
        </p:spPr>
        <p:txBody>
          <a:bodyPr lIns="91425" tIns="91425" rIns="91425" bIns="91425" anchor="t" anchorCtr="0">
            <a:noAutofit/>
          </a:bodyPr>
          <a:lstStyle/>
          <a:p>
            <a:pPr lvl="0" algn="ctr" rtl="0">
              <a:spcBef>
                <a:spcPts val="0"/>
              </a:spcBef>
              <a:buNone/>
            </a:pPr>
            <a:r>
              <a:rPr lang="en">
                <a:latin typeface="Times New Roman"/>
                <a:ea typeface="Times New Roman"/>
                <a:cs typeface="Times New Roman"/>
                <a:sym typeface="Times New Roman"/>
              </a:rPr>
              <a:t>Dataset Introductions</a:t>
            </a:r>
          </a:p>
        </p:txBody>
      </p:sp>
      <p:sp>
        <p:nvSpPr>
          <p:cNvPr id="83" name="Shape 83"/>
          <p:cNvSpPr txBox="1">
            <a:spLocks noGrp="1"/>
          </p:cNvSpPr>
          <p:nvPr>
            <p:ph type="subTitle" idx="4294967295"/>
          </p:nvPr>
        </p:nvSpPr>
        <p:spPr>
          <a:xfrm>
            <a:off x="3801000" y="3079450"/>
            <a:ext cx="4726500" cy="3187200"/>
          </a:xfrm>
          <a:prstGeom prst="rect">
            <a:avLst/>
          </a:prstGeom>
        </p:spPr>
        <p:txBody>
          <a:bodyPr lIns="91425" tIns="91425" rIns="91425" bIns="91425" anchor="t" anchorCtr="0">
            <a:noAutofit/>
          </a:bodyPr>
          <a:lstStyle/>
          <a:p>
            <a:pPr lvl="0" algn="l" rtl="0">
              <a:lnSpc>
                <a:spcPct val="100000"/>
              </a:lnSpc>
              <a:spcBef>
                <a:spcPts val="0"/>
              </a:spcBef>
              <a:spcAft>
                <a:spcPts val="0"/>
              </a:spcAft>
              <a:buNone/>
            </a:pPr>
            <a:r>
              <a:rPr lang="en" sz="2200" b="1" dirty="0">
                <a:solidFill>
                  <a:srgbClr val="000000"/>
                </a:solidFill>
                <a:latin typeface="Times New Roman"/>
                <a:ea typeface="Times New Roman"/>
                <a:cs typeface="Times New Roman"/>
                <a:sym typeface="Times New Roman"/>
              </a:rPr>
              <a:t>Data problems:</a:t>
            </a:r>
          </a:p>
          <a:p>
            <a:pPr marL="457200" lvl="0" indent="-368300" algn="l" rtl="0">
              <a:lnSpc>
                <a:spcPct val="100000"/>
              </a:lnSpc>
              <a:spcBef>
                <a:spcPts val="0"/>
              </a:spcBef>
              <a:spcAft>
                <a:spcPts val="0"/>
              </a:spcAft>
              <a:buClr>
                <a:srgbClr val="000000"/>
              </a:buClr>
              <a:buSzPct val="100000"/>
              <a:buFont typeface="Times New Roman"/>
              <a:buChar char="●"/>
            </a:pPr>
            <a:r>
              <a:rPr lang="en" sz="2200" dirty="0">
                <a:solidFill>
                  <a:srgbClr val="000000"/>
                </a:solidFill>
                <a:latin typeface="Times New Roman"/>
                <a:ea typeface="Times New Roman"/>
                <a:cs typeface="Times New Roman"/>
                <a:sym typeface="Times New Roman"/>
              </a:rPr>
              <a:t>Missing values</a:t>
            </a:r>
          </a:p>
          <a:p>
            <a:pPr marL="457200" lvl="0" indent="-368300" algn="l" rtl="0">
              <a:lnSpc>
                <a:spcPct val="100000"/>
              </a:lnSpc>
              <a:spcBef>
                <a:spcPts val="0"/>
              </a:spcBef>
              <a:spcAft>
                <a:spcPts val="0"/>
              </a:spcAft>
              <a:buClr>
                <a:srgbClr val="000000"/>
              </a:buClr>
              <a:buSzPct val="100000"/>
              <a:buFont typeface="Times New Roman"/>
              <a:buChar char="●"/>
            </a:pPr>
            <a:r>
              <a:rPr lang="en" sz="2200" dirty="0">
                <a:solidFill>
                  <a:srgbClr val="000000"/>
                </a:solidFill>
                <a:latin typeface="Times New Roman"/>
                <a:ea typeface="Times New Roman"/>
                <a:cs typeface="Times New Roman"/>
                <a:sym typeface="Times New Roman"/>
              </a:rPr>
              <a:t>Inconsistent values</a:t>
            </a:r>
          </a:p>
          <a:p>
            <a:pPr marL="457200" lvl="0" indent="-368300" algn="l" rtl="0">
              <a:lnSpc>
                <a:spcPct val="100000"/>
              </a:lnSpc>
              <a:spcBef>
                <a:spcPts val="0"/>
              </a:spcBef>
              <a:spcAft>
                <a:spcPts val="0"/>
              </a:spcAft>
              <a:buClr>
                <a:srgbClr val="000000"/>
              </a:buClr>
              <a:buSzPct val="100000"/>
              <a:buFont typeface="Times New Roman"/>
              <a:buChar char="●"/>
            </a:pPr>
            <a:r>
              <a:rPr lang="en" sz="2200" dirty="0">
                <a:solidFill>
                  <a:srgbClr val="000000"/>
                </a:solidFill>
                <a:latin typeface="Times New Roman"/>
                <a:ea typeface="Times New Roman"/>
                <a:cs typeface="Times New Roman"/>
                <a:sym typeface="Times New Roman"/>
              </a:rPr>
              <a:t>Duplicated values</a:t>
            </a:r>
          </a:p>
          <a:p>
            <a:pPr lvl="0" algn="l" rtl="0">
              <a:lnSpc>
                <a:spcPct val="100000"/>
              </a:lnSpc>
              <a:spcBef>
                <a:spcPts val="0"/>
              </a:spcBef>
              <a:spcAft>
                <a:spcPts val="0"/>
              </a:spcAft>
              <a:buNone/>
            </a:pPr>
            <a:endParaRPr sz="2200" dirty="0">
              <a:solidFill>
                <a:srgbClr val="000000"/>
              </a:solidFill>
              <a:latin typeface="Times New Roman"/>
              <a:ea typeface="Times New Roman"/>
              <a:cs typeface="Times New Roman"/>
              <a:sym typeface="Times New Roman"/>
            </a:endParaRPr>
          </a:p>
          <a:p>
            <a:pPr lvl="0" algn="l" rtl="0">
              <a:lnSpc>
                <a:spcPct val="100000"/>
              </a:lnSpc>
              <a:spcBef>
                <a:spcPts val="0"/>
              </a:spcBef>
              <a:spcAft>
                <a:spcPts val="0"/>
              </a:spcAft>
              <a:buNone/>
            </a:pPr>
            <a:r>
              <a:rPr lang="en" sz="2200" b="1" dirty="0">
                <a:solidFill>
                  <a:srgbClr val="A61C00"/>
                </a:solidFill>
                <a:latin typeface="Times New Roman"/>
                <a:ea typeface="Times New Roman"/>
                <a:cs typeface="Times New Roman"/>
                <a:sym typeface="Times New Roman"/>
              </a:rPr>
              <a:t>Funding data choosing and cleaning</a:t>
            </a:r>
          </a:p>
          <a:p>
            <a:pPr marL="457200" lvl="0" indent="-368300" algn="l" rtl="0">
              <a:lnSpc>
                <a:spcPct val="100000"/>
              </a:lnSpc>
              <a:spcBef>
                <a:spcPts val="0"/>
              </a:spcBef>
              <a:spcAft>
                <a:spcPts val="0"/>
              </a:spcAft>
              <a:buClr>
                <a:srgbClr val="990000"/>
              </a:buClr>
              <a:buSzPct val="100000"/>
              <a:buFont typeface="Times New Roman"/>
              <a:buChar char="●"/>
            </a:pPr>
            <a:r>
              <a:rPr lang="en" sz="2200" dirty="0">
                <a:solidFill>
                  <a:srgbClr val="990000"/>
                </a:solidFill>
                <a:latin typeface="Times New Roman"/>
                <a:ea typeface="Times New Roman"/>
                <a:cs typeface="Times New Roman"/>
                <a:sym typeface="Times New Roman"/>
              </a:rPr>
              <a:t>Year starts from 2000.</a:t>
            </a:r>
          </a:p>
          <a:p>
            <a:pPr marL="457200" lvl="0" indent="-368300" algn="l" rtl="0">
              <a:lnSpc>
                <a:spcPct val="100000"/>
              </a:lnSpc>
              <a:spcBef>
                <a:spcPts val="0"/>
              </a:spcBef>
              <a:spcAft>
                <a:spcPts val="0"/>
              </a:spcAft>
              <a:buClr>
                <a:srgbClr val="990000"/>
              </a:buClr>
              <a:buSzPct val="100000"/>
              <a:buFont typeface="Times New Roman"/>
              <a:buChar char="●"/>
            </a:pPr>
            <a:r>
              <a:rPr lang="en" sz="2200" dirty="0">
                <a:solidFill>
                  <a:srgbClr val="990000"/>
                </a:solidFill>
                <a:latin typeface="Times New Roman"/>
                <a:ea typeface="Times New Roman"/>
                <a:cs typeface="Times New Roman"/>
                <a:sym typeface="Times New Roman"/>
              </a:rPr>
              <a:t>Funds &gt; 1 million dollars.</a:t>
            </a:r>
          </a:p>
          <a:p>
            <a:pPr marL="457200" lvl="0" indent="-368300" algn="l" rtl="0">
              <a:lnSpc>
                <a:spcPct val="100000"/>
              </a:lnSpc>
              <a:spcBef>
                <a:spcPts val="0"/>
              </a:spcBef>
              <a:spcAft>
                <a:spcPts val="0"/>
              </a:spcAft>
              <a:buClr>
                <a:srgbClr val="990000"/>
              </a:buClr>
              <a:buSzPct val="100000"/>
              <a:buFont typeface="Times New Roman"/>
              <a:buChar char="●"/>
            </a:pPr>
            <a:r>
              <a:rPr lang="en" sz="2200" dirty="0">
                <a:solidFill>
                  <a:srgbClr val="990000"/>
                </a:solidFill>
                <a:latin typeface="Times New Roman"/>
                <a:ea typeface="Times New Roman"/>
                <a:cs typeface="Times New Roman"/>
                <a:sym typeface="Times New Roman"/>
              </a:rPr>
              <a:t>Remove null values.</a:t>
            </a:r>
          </a:p>
        </p:txBody>
      </p:sp>
      <p:pic>
        <p:nvPicPr>
          <p:cNvPr id="84" name="Shape 84"/>
          <p:cNvPicPr preferRelativeResize="0"/>
          <p:nvPr/>
        </p:nvPicPr>
        <p:blipFill rotWithShape="1">
          <a:blip r:embed="rId4">
            <a:alphaModFix/>
          </a:blip>
          <a:srcRect l="3316"/>
          <a:stretch/>
        </p:blipFill>
        <p:spPr>
          <a:xfrm>
            <a:off x="824500" y="2838049"/>
            <a:ext cx="2225784" cy="3832475"/>
          </a:xfrm>
          <a:prstGeom prst="rect">
            <a:avLst/>
          </a:prstGeom>
          <a:noFill/>
          <a:ln>
            <a:noFill/>
          </a:ln>
        </p:spPr>
      </p:pic>
      <p:sp>
        <p:nvSpPr>
          <p:cNvPr id="85" name="Shape 85"/>
          <p:cNvSpPr txBox="1"/>
          <p:nvPr/>
        </p:nvSpPr>
        <p:spPr>
          <a:xfrm>
            <a:off x="0" y="3313210"/>
            <a:ext cx="860700" cy="3084900"/>
          </a:xfrm>
          <a:prstGeom prst="rect">
            <a:avLst/>
          </a:prstGeom>
          <a:noFill/>
          <a:ln>
            <a:noFill/>
          </a:ln>
        </p:spPr>
        <p:txBody>
          <a:bodyPr lIns="91425" tIns="91425" rIns="91425" bIns="91425" anchor="t" anchorCtr="0">
            <a:noAutofit/>
          </a:bodyPr>
          <a:lstStyle/>
          <a:p>
            <a:pPr lvl="0" algn="r" rtl="0">
              <a:spcBef>
                <a:spcPts val="0"/>
              </a:spcBef>
              <a:buNone/>
            </a:pPr>
            <a:r>
              <a:rPr lang="en" sz="1100" b="1" u="sng" dirty="0">
                <a:solidFill>
                  <a:srgbClr val="85200C"/>
                </a:solidFill>
              </a:rPr>
              <a:t># Rows</a:t>
            </a:r>
          </a:p>
          <a:p>
            <a:pPr lvl="0" algn="r">
              <a:spcBef>
                <a:spcPts val="0"/>
              </a:spcBef>
              <a:buNone/>
            </a:pPr>
            <a:r>
              <a:rPr lang="en" sz="1100" dirty="0"/>
              <a:t>9562</a:t>
            </a:r>
          </a:p>
          <a:p>
            <a:pPr lvl="0" algn="r" rtl="0">
              <a:lnSpc>
                <a:spcPct val="115000"/>
              </a:lnSpc>
              <a:spcBef>
                <a:spcPts val="0"/>
              </a:spcBef>
              <a:buNone/>
            </a:pPr>
            <a:r>
              <a:rPr lang="en" sz="1100" dirty="0"/>
              <a:t>109610</a:t>
            </a:r>
          </a:p>
          <a:p>
            <a:pPr lvl="0" algn="r" rtl="0">
              <a:lnSpc>
                <a:spcPct val="115000"/>
              </a:lnSpc>
              <a:spcBef>
                <a:spcPts val="0"/>
              </a:spcBef>
              <a:buNone/>
            </a:pPr>
            <a:r>
              <a:rPr lang="en" sz="1100" dirty="0"/>
              <a:t>52928</a:t>
            </a:r>
          </a:p>
          <a:p>
            <a:pPr lvl="0" algn="r" rtl="0">
              <a:lnSpc>
                <a:spcPct val="115000"/>
              </a:lnSpc>
              <a:spcBef>
                <a:spcPts val="0"/>
              </a:spcBef>
              <a:buNone/>
            </a:pPr>
            <a:r>
              <a:rPr lang="en" sz="1100" dirty="0"/>
              <a:t>1564</a:t>
            </a:r>
          </a:p>
          <a:p>
            <a:pPr lvl="0" algn="r" rtl="0">
              <a:lnSpc>
                <a:spcPct val="115000"/>
              </a:lnSpc>
              <a:spcBef>
                <a:spcPts val="0"/>
              </a:spcBef>
              <a:buNone/>
            </a:pPr>
            <a:r>
              <a:rPr lang="en" sz="1100" dirty="0"/>
              <a:t>80902</a:t>
            </a:r>
          </a:p>
          <a:p>
            <a:pPr lvl="0" algn="r" rtl="0">
              <a:lnSpc>
                <a:spcPct val="115000"/>
              </a:lnSpc>
              <a:spcBef>
                <a:spcPts val="0"/>
              </a:spcBef>
              <a:buNone/>
            </a:pPr>
            <a:r>
              <a:rPr lang="en" sz="1100" dirty="0"/>
              <a:t>1259</a:t>
            </a:r>
          </a:p>
          <a:p>
            <a:pPr lvl="0" algn="r" rtl="0">
              <a:lnSpc>
                <a:spcPct val="115000"/>
              </a:lnSpc>
              <a:spcBef>
                <a:spcPts val="0"/>
              </a:spcBef>
              <a:buNone/>
            </a:pPr>
            <a:r>
              <a:rPr lang="en" sz="1100" dirty="0"/>
              <a:t>39456</a:t>
            </a:r>
          </a:p>
          <a:p>
            <a:pPr lvl="0" algn="r" rtl="0">
              <a:lnSpc>
                <a:spcPct val="115000"/>
              </a:lnSpc>
              <a:spcBef>
                <a:spcPts val="0"/>
              </a:spcBef>
              <a:buNone/>
            </a:pPr>
            <a:r>
              <a:rPr lang="en" sz="1100" dirty="0"/>
              <a:t>462651</a:t>
            </a:r>
          </a:p>
          <a:p>
            <a:pPr lvl="0" algn="r" rtl="0">
              <a:lnSpc>
                <a:spcPct val="115000"/>
              </a:lnSpc>
              <a:spcBef>
                <a:spcPts val="0"/>
              </a:spcBef>
              <a:buNone/>
            </a:pPr>
            <a:r>
              <a:rPr lang="en" sz="1100" dirty="0"/>
              <a:t>112718</a:t>
            </a:r>
          </a:p>
          <a:p>
            <a:pPr lvl="0" algn="r" rtl="0">
              <a:lnSpc>
                <a:spcPct val="115000"/>
              </a:lnSpc>
              <a:spcBef>
                <a:spcPts val="0"/>
              </a:spcBef>
              <a:buNone/>
            </a:pPr>
            <a:r>
              <a:rPr lang="en" sz="1100" dirty="0"/>
              <a:t>226709</a:t>
            </a:r>
          </a:p>
          <a:p>
            <a:pPr lvl="0" algn="r" rtl="0">
              <a:lnSpc>
                <a:spcPct val="115000"/>
              </a:lnSpc>
              <a:spcBef>
                <a:spcPts val="0"/>
              </a:spcBef>
              <a:buNone/>
            </a:pPr>
            <a:r>
              <a:rPr lang="en" sz="1100" dirty="0"/>
              <a:t>402878</a:t>
            </a:r>
          </a:p>
          <a:p>
            <a:pPr lvl="0" algn="r">
              <a:spcBef>
                <a:spcPts val="0"/>
              </a:spcBef>
              <a:buNone/>
            </a:pPr>
            <a:endParaRPr sz="1100" dirty="0"/>
          </a:p>
        </p:txBody>
      </p:sp>
      <p:sp>
        <p:nvSpPr>
          <p:cNvPr id="86" name="Shape 8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2</a:t>
            </a:r>
            <a:endParaRPr lang="en" sz="1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226541"/>
            <a:ext cx="8520600" cy="943200"/>
          </a:xfrm>
          <a:prstGeom prst="rect">
            <a:avLst/>
          </a:prstGeom>
        </p:spPr>
        <p:txBody>
          <a:bodyPr lIns="91425" tIns="91425" rIns="91425" bIns="91425" anchor="t" anchorCtr="0">
            <a:noAutofit/>
          </a:bodyPr>
          <a:lstStyle/>
          <a:p>
            <a:pPr lvl="0">
              <a:spcBef>
                <a:spcPts val="0"/>
              </a:spcBef>
              <a:buNone/>
            </a:pPr>
            <a:r>
              <a:rPr lang="en" sz="3000">
                <a:latin typeface="Times New Roman"/>
                <a:ea typeface="Times New Roman"/>
                <a:cs typeface="Times New Roman"/>
                <a:sym typeface="Times New Roman"/>
              </a:rPr>
              <a:t>Literature Review</a:t>
            </a:r>
          </a:p>
        </p:txBody>
      </p:sp>
      <p:sp>
        <p:nvSpPr>
          <p:cNvPr id="92" name="Shape 92"/>
          <p:cNvSpPr txBox="1">
            <a:spLocks noGrp="1"/>
          </p:cNvSpPr>
          <p:nvPr>
            <p:ph type="body" idx="1"/>
          </p:nvPr>
        </p:nvSpPr>
        <p:spPr>
          <a:xfrm>
            <a:off x="0" y="763400"/>
            <a:ext cx="6778200" cy="2121300"/>
          </a:xfrm>
          <a:prstGeom prst="rect">
            <a:avLst/>
          </a:prstGeom>
        </p:spPr>
        <p:txBody>
          <a:bodyPr lIns="91425" tIns="91425" rIns="91425" bIns="91425" anchor="t" anchorCtr="0">
            <a:noAutofit/>
          </a:bodyPr>
          <a:lstStyle/>
          <a:p>
            <a:pPr marL="457200" lvl="0" indent="-330200" rtl="0">
              <a:spcBef>
                <a:spcPts val="0"/>
              </a:spcBef>
              <a:spcAft>
                <a:spcPts val="0"/>
              </a:spcAft>
              <a:buClr>
                <a:srgbClr val="000000"/>
              </a:buClr>
              <a:buSzPct val="100000"/>
              <a:buFont typeface="Times New Roman"/>
            </a:pPr>
            <a:r>
              <a:rPr lang="en" sz="1600" dirty="0">
                <a:solidFill>
                  <a:srgbClr val="000000"/>
                </a:solidFill>
                <a:highlight>
                  <a:srgbClr val="FFFFFF"/>
                </a:highlight>
                <a:latin typeface="Times New Roman"/>
                <a:ea typeface="Times New Roman"/>
                <a:cs typeface="Times New Roman"/>
                <a:sym typeface="Times New Roman"/>
              </a:rPr>
              <a:t>Predicting investor funding behavior using </a:t>
            </a:r>
            <a:r>
              <a:rPr lang="en" sz="1600" dirty="0" err="1">
                <a:solidFill>
                  <a:srgbClr val="000000"/>
                </a:solidFill>
                <a:highlight>
                  <a:srgbClr val="FFFFFF"/>
                </a:highlight>
                <a:latin typeface="Times New Roman"/>
                <a:ea typeface="Times New Roman"/>
                <a:cs typeface="Times New Roman"/>
                <a:sym typeface="Times New Roman"/>
              </a:rPr>
              <a:t>crunchbase</a:t>
            </a:r>
            <a:r>
              <a:rPr lang="en" sz="1600" dirty="0">
                <a:solidFill>
                  <a:srgbClr val="000000"/>
                </a:solidFill>
                <a:highlight>
                  <a:srgbClr val="FFFFFF"/>
                </a:highlight>
                <a:latin typeface="Times New Roman"/>
                <a:ea typeface="Times New Roman"/>
                <a:cs typeface="Times New Roman"/>
                <a:sym typeface="Times New Roman"/>
              </a:rPr>
              <a:t> social network features  </a:t>
            </a:r>
            <a:r>
              <a:rPr lang="en" sz="1600" i="1" dirty="0">
                <a:solidFill>
                  <a:srgbClr val="000000"/>
                </a:solidFill>
                <a:highlight>
                  <a:srgbClr val="FFFFFF"/>
                </a:highlight>
                <a:latin typeface="Times New Roman"/>
                <a:ea typeface="Times New Roman"/>
                <a:cs typeface="Times New Roman"/>
                <a:sym typeface="Times New Roman"/>
              </a:rPr>
              <a:t>by </a:t>
            </a:r>
            <a:r>
              <a:rPr lang="en" sz="1600" i="1" dirty="0">
                <a:solidFill>
                  <a:srgbClr val="222222"/>
                </a:solidFill>
                <a:highlight>
                  <a:srgbClr val="FFFFFF"/>
                </a:highlight>
                <a:latin typeface="Times New Roman"/>
                <a:ea typeface="Times New Roman"/>
                <a:cs typeface="Times New Roman"/>
                <a:sym typeface="Times New Roman"/>
              </a:rPr>
              <a:t>Liang, </a:t>
            </a:r>
            <a:r>
              <a:rPr lang="en" sz="1600" i="1" dirty="0" err="1">
                <a:solidFill>
                  <a:srgbClr val="222222"/>
                </a:solidFill>
                <a:highlight>
                  <a:srgbClr val="FFFFFF"/>
                </a:highlight>
                <a:latin typeface="Times New Roman"/>
                <a:ea typeface="Times New Roman"/>
                <a:cs typeface="Times New Roman"/>
                <a:sym typeface="Times New Roman"/>
              </a:rPr>
              <a:t>Yuxian</a:t>
            </a:r>
            <a:r>
              <a:rPr lang="en" sz="1600" i="1" dirty="0">
                <a:solidFill>
                  <a:srgbClr val="222222"/>
                </a:solidFill>
                <a:highlight>
                  <a:srgbClr val="FFFFFF"/>
                </a:highlight>
                <a:latin typeface="Times New Roman"/>
                <a:ea typeface="Times New Roman"/>
                <a:cs typeface="Times New Roman"/>
                <a:sym typeface="Times New Roman"/>
              </a:rPr>
              <a:t> Eugene, and </a:t>
            </a:r>
            <a:r>
              <a:rPr lang="en" sz="1600" i="1" dirty="0" err="1">
                <a:solidFill>
                  <a:srgbClr val="222222"/>
                </a:solidFill>
                <a:highlight>
                  <a:srgbClr val="FFFFFF"/>
                </a:highlight>
                <a:latin typeface="Times New Roman"/>
                <a:ea typeface="Times New Roman"/>
                <a:cs typeface="Times New Roman"/>
                <a:sym typeface="Times New Roman"/>
              </a:rPr>
              <a:t>Soe-Tsyr</a:t>
            </a:r>
            <a:r>
              <a:rPr lang="en" sz="1600" i="1" dirty="0">
                <a:solidFill>
                  <a:srgbClr val="222222"/>
                </a:solidFill>
                <a:highlight>
                  <a:srgbClr val="FFFFFF"/>
                </a:highlight>
                <a:latin typeface="Times New Roman"/>
                <a:ea typeface="Times New Roman"/>
                <a:cs typeface="Times New Roman"/>
                <a:sym typeface="Times New Roman"/>
              </a:rPr>
              <a:t> Daphne Yuan</a:t>
            </a:r>
          </a:p>
          <a:p>
            <a:pPr marL="457200" lvl="0" indent="-330200" rtl="0">
              <a:spcBef>
                <a:spcPts val="0"/>
              </a:spcBef>
              <a:spcAft>
                <a:spcPts val="0"/>
              </a:spcAft>
              <a:buClr>
                <a:srgbClr val="000000"/>
              </a:buClr>
              <a:buSzPct val="100000"/>
              <a:buFont typeface="Times New Roman"/>
            </a:pPr>
            <a:r>
              <a:rPr lang="en" sz="1600" dirty="0">
                <a:solidFill>
                  <a:srgbClr val="000000"/>
                </a:solidFill>
                <a:highlight>
                  <a:srgbClr val="FFFFFF"/>
                </a:highlight>
                <a:latin typeface="Times New Roman"/>
                <a:ea typeface="Times New Roman"/>
                <a:cs typeface="Times New Roman"/>
                <a:sym typeface="Times New Roman"/>
              </a:rPr>
              <a:t>A Supervised Approach to Predict Company Acquisition with Factual and Topic Features Using Profiles and News Articles on TechCrunch by </a:t>
            </a:r>
            <a:r>
              <a:rPr lang="en" sz="1600" i="1" dirty="0">
                <a:solidFill>
                  <a:srgbClr val="000000"/>
                </a:solidFill>
                <a:highlight>
                  <a:srgbClr val="FFFFFF"/>
                </a:highlight>
                <a:latin typeface="Times New Roman"/>
                <a:ea typeface="Times New Roman"/>
                <a:cs typeface="Times New Roman"/>
                <a:sym typeface="Times New Roman"/>
              </a:rPr>
              <a:t>by </a:t>
            </a:r>
            <a:r>
              <a:rPr lang="en" sz="1600" i="1" dirty="0">
                <a:solidFill>
                  <a:srgbClr val="222222"/>
                </a:solidFill>
                <a:highlight>
                  <a:srgbClr val="FFFFFF"/>
                </a:highlight>
                <a:latin typeface="Times New Roman"/>
                <a:ea typeface="Times New Roman"/>
                <a:cs typeface="Times New Roman"/>
                <a:sym typeface="Times New Roman"/>
              </a:rPr>
              <a:t>Xiang, </a:t>
            </a:r>
            <a:r>
              <a:rPr lang="en" sz="1600" i="1" dirty="0" err="1">
                <a:solidFill>
                  <a:srgbClr val="222222"/>
                </a:solidFill>
                <a:highlight>
                  <a:srgbClr val="FFFFFF"/>
                </a:highlight>
                <a:latin typeface="Times New Roman"/>
                <a:ea typeface="Times New Roman"/>
                <a:cs typeface="Times New Roman"/>
                <a:sym typeface="Times New Roman"/>
              </a:rPr>
              <a:t>Guang</a:t>
            </a:r>
            <a:endParaRPr lang="en" sz="1600" i="1" dirty="0">
              <a:solidFill>
                <a:srgbClr val="222222"/>
              </a:solidFill>
              <a:highlight>
                <a:srgbClr val="FFFFFF"/>
              </a:highlight>
              <a:latin typeface="Times New Roman"/>
              <a:ea typeface="Times New Roman"/>
              <a:cs typeface="Times New Roman"/>
              <a:sym typeface="Times New Roman"/>
            </a:endParaRPr>
          </a:p>
          <a:p>
            <a:pPr marL="457200" lvl="0" indent="-330200" rtl="0">
              <a:spcBef>
                <a:spcPts val="0"/>
              </a:spcBef>
              <a:spcAft>
                <a:spcPts val="0"/>
              </a:spcAft>
              <a:buClr>
                <a:srgbClr val="222222"/>
              </a:buClr>
              <a:buSzPct val="100000"/>
              <a:buFont typeface="Times New Roman"/>
            </a:pPr>
            <a:r>
              <a:rPr lang="en" sz="1600" dirty="0">
                <a:solidFill>
                  <a:srgbClr val="222222"/>
                </a:solidFill>
                <a:highlight>
                  <a:srgbClr val="FFFFFF"/>
                </a:highlight>
                <a:latin typeface="Times New Roman"/>
                <a:ea typeface="Times New Roman"/>
                <a:cs typeface="Times New Roman"/>
                <a:sym typeface="Times New Roman"/>
              </a:rPr>
              <a:t>Similarity Measures for Text Document Clustering </a:t>
            </a:r>
            <a:r>
              <a:rPr lang="en" sz="1600" i="1" dirty="0">
                <a:solidFill>
                  <a:srgbClr val="222222"/>
                </a:solidFill>
                <a:highlight>
                  <a:srgbClr val="FFFFFF"/>
                </a:highlight>
                <a:latin typeface="Times New Roman"/>
                <a:ea typeface="Times New Roman"/>
                <a:cs typeface="Times New Roman"/>
                <a:sym typeface="Times New Roman"/>
              </a:rPr>
              <a:t>by Anna Huang</a:t>
            </a:r>
          </a:p>
        </p:txBody>
      </p:sp>
      <p:sp>
        <p:nvSpPr>
          <p:cNvPr id="93" name="Shape 9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3</a:t>
            </a:r>
            <a:endParaRPr lang="en" sz="1200" b="1" dirty="0"/>
          </a:p>
        </p:txBody>
      </p:sp>
      <p:sp>
        <p:nvSpPr>
          <p:cNvPr id="94" name="Shape 94"/>
          <p:cNvSpPr txBox="1">
            <a:spLocks noGrp="1"/>
          </p:cNvSpPr>
          <p:nvPr>
            <p:ph type="title"/>
          </p:nvPr>
        </p:nvSpPr>
        <p:spPr>
          <a:xfrm>
            <a:off x="311700" y="2516991"/>
            <a:ext cx="8520600" cy="943200"/>
          </a:xfrm>
          <a:prstGeom prst="rect">
            <a:avLst/>
          </a:prstGeom>
        </p:spPr>
        <p:txBody>
          <a:bodyPr lIns="91425" tIns="91425" rIns="91425" bIns="91425" anchor="t" anchorCtr="0">
            <a:noAutofit/>
          </a:bodyPr>
          <a:lstStyle/>
          <a:p>
            <a:pPr lvl="0" rtl="0">
              <a:spcBef>
                <a:spcPts val="0"/>
              </a:spcBef>
              <a:buNone/>
            </a:pPr>
            <a:r>
              <a:rPr lang="en" sz="3000" dirty="0">
                <a:latin typeface="Times New Roman"/>
                <a:ea typeface="Times New Roman"/>
                <a:cs typeface="Times New Roman"/>
                <a:sym typeface="Times New Roman"/>
              </a:rPr>
              <a:t>Our Goals</a:t>
            </a:r>
          </a:p>
        </p:txBody>
      </p:sp>
      <p:sp>
        <p:nvSpPr>
          <p:cNvPr id="95" name="Shape 95"/>
          <p:cNvSpPr txBox="1">
            <a:spLocks noGrp="1"/>
          </p:cNvSpPr>
          <p:nvPr>
            <p:ph type="title"/>
          </p:nvPr>
        </p:nvSpPr>
        <p:spPr>
          <a:xfrm>
            <a:off x="239225" y="3937754"/>
            <a:ext cx="8520600" cy="943200"/>
          </a:xfrm>
          <a:prstGeom prst="rect">
            <a:avLst/>
          </a:prstGeom>
        </p:spPr>
        <p:txBody>
          <a:bodyPr lIns="91425" tIns="91425" rIns="91425" bIns="91425" anchor="t" anchorCtr="0">
            <a:noAutofit/>
          </a:bodyPr>
          <a:lstStyle/>
          <a:p>
            <a:pPr lvl="0" rtl="0">
              <a:spcBef>
                <a:spcPts val="0"/>
              </a:spcBef>
              <a:buNone/>
            </a:pPr>
            <a:r>
              <a:rPr lang="en" sz="3000" dirty="0">
                <a:latin typeface="Times New Roman"/>
                <a:ea typeface="Times New Roman"/>
                <a:cs typeface="Times New Roman"/>
                <a:sym typeface="Times New Roman"/>
              </a:rPr>
              <a:t>Methodology</a:t>
            </a:r>
          </a:p>
        </p:txBody>
      </p:sp>
      <p:sp>
        <p:nvSpPr>
          <p:cNvPr id="96" name="Shape 96"/>
          <p:cNvSpPr/>
          <p:nvPr/>
        </p:nvSpPr>
        <p:spPr>
          <a:xfrm>
            <a:off x="6686100" y="970250"/>
            <a:ext cx="303000" cy="199500"/>
          </a:xfrm>
          <a:prstGeom prst="rightArrow">
            <a:avLst>
              <a:gd name="adj1" fmla="val 50000"/>
              <a:gd name="adj2" fmla="val 50000"/>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6686100" y="1518225"/>
            <a:ext cx="303000" cy="199500"/>
          </a:xfrm>
          <a:prstGeom prst="rightArrow">
            <a:avLst>
              <a:gd name="adj1" fmla="val 50000"/>
              <a:gd name="adj2" fmla="val 50000"/>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txBox="1"/>
          <p:nvPr/>
        </p:nvSpPr>
        <p:spPr>
          <a:xfrm>
            <a:off x="6933775" y="847575"/>
            <a:ext cx="2365800" cy="1753500"/>
          </a:xfrm>
          <a:prstGeom prst="rect">
            <a:avLst/>
          </a:prstGeom>
          <a:noFill/>
          <a:ln>
            <a:noFill/>
          </a:ln>
        </p:spPr>
        <p:txBody>
          <a:bodyPr lIns="91425" tIns="91425" rIns="91425" bIns="91425" anchor="t" anchorCtr="0">
            <a:noAutofit/>
          </a:bodyPr>
          <a:lstStyle/>
          <a:p>
            <a:pPr lvl="0">
              <a:spcBef>
                <a:spcPts val="0"/>
              </a:spcBef>
              <a:buNone/>
            </a:pPr>
            <a:r>
              <a:rPr lang="en" sz="1800" b="1">
                <a:latin typeface="Times New Roman"/>
                <a:ea typeface="Times New Roman"/>
                <a:cs typeface="Times New Roman"/>
                <a:sym typeface="Times New Roman"/>
              </a:rPr>
              <a:t>Social network graph</a:t>
            </a:r>
          </a:p>
          <a:p>
            <a:pPr lvl="0">
              <a:spcBef>
                <a:spcPts val="0"/>
              </a:spcBef>
              <a:buNone/>
            </a:pPr>
            <a:endParaRPr sz="1800" b="1">
              <a:latin typeface="Times New Roman"/>
              <a:ea typeface="Times New Roman"/>
              <a:cs typeface="Times New Roman"/>
              <a:sym typeface="Times New Roman"/>
            </a:endParaRPr>
          </a:p>
          <a:p>
            <a:pPr lvl="0">
              <a:spcBef>
                <a:spcPts val="0"/>
              </a:spcBef>
              <a:buNone/>
            </a:pPr>
            <a:r>
              <a:rPr lang="en" sz="1800" b="1">
                <a:latin typeface="Times New Roman"/>
                <a:ea typeface="Times New Roman"/>
                <a:cs typeface="Times New Roman"/>
                <a:sym typeface="Times New Roman"/>
              </a:rPr>
              <a:t>Topic modeling </a:t>
            </a:r>
          </a:p>
          <a:p>
            <a:pPr lvl="0">
              <a:spcBef>
                <a:spcPts val="0"/>
              </a:spcBef>
              <a:buNone/>
            </a:pPr>
            <a:endParaRPr sz="1800" b="1">
              <a:latin typeface="Times New Roman"/>
              <a:ea typeface="Times New Roman"/>
              <a:cs typeface="Times New Roman"/>
              <a:sym typeface="Times New Roman"/>
            </a:endParaRPr>
          </a:p>
          <a:p>
            <a:pPr lvl="0">
              <a:spcBef>
                <a:spcPts val="0"/>
              </a:spcBef>
              <a:buNone/>
            </a:pPr>
            <a:endParaRPr sz="1800" b="1">
              <a:latin typeface="Times New Roman"/>
              <a:ea typeface="Times New Roman"/>
              <a:cs typeface="Times New Roman"/>
              <a:sym typeface="Times New Roman"/>
            </a:endParaRPr>
          </a:p>
          <a:p>
            <a:pPr lvl="0">
              <a:spcBef>
                <a:spcPts val="0"/>
              </a:spcBef>
              <a:buNone/>
            </a:pPr>
            <a:r>
              <a:rPr lang="en" sz="1800" b="1">
                <a:latin typeface="Times New Roman"/>
                <a:ea typeface="Times New Roman"/>
                <a:cs typeface="Times New Roman"/>
                <a:sym typeface="Times New Roman"/>
              </a:rPr>
              <a:t>K-means clustering</a:t>
            </a:r>
          </a:p>
        </p:txBody>
      </p:sp>
      <p:sp>
        <p:nvSpPr>
          <p:cNvPr id="99" name="Shape 99"/>
          <p:cNvSpPr txBox="1"/>
          <p:nvPr/>
        </p:nvSpPr>
        <p:spPr>
          <a:xfrm>
            <a:off x="131795" y="3005535"/>
            <a:ext cx="6124500" cy="1012500"/>
          </a:xfrm>
          <a:prstGeom prst="rect">
            <a:avLst/>
          </a:prstGeom>
          <a:noFill/>
          <a:ln>
            <a:noFill/>
          </a:ln>
        </p:spPr>
        <p:txBody>
          <a:bodyPr lIns="91425" tIns="91425" rIns="91425" bIns="91425" anchor="t" anchorCtr="0">
            <a:noAutofit/>
          </a:bodyPr>
          <a:lstStyle/>
          <a:p>
            <a:pPr marL="457200" lvl="0" indent="-342900" rtl="0">
              <a:spcBef>
                <a:spcPts val="0"/>
              </a:spcBef>
              <a:buSzPct val="100000"/>
              <a:buFont typeface="Times New Roman"/>
              <a:buChar char="●"/>
            </a:pPr>
            <a:r>
              <a:rPr lang="en" sz="1800" dirty="0">
                <a:latin typeface="Times New Roman"/>
                <a:ea typeface="Times New Roman"/>
                <a:cs typeface="Times New Roman"/>
                <a:sym typeface="Times New Roman"/>
              </a:rPr>
              <a:t>Explore </a:t>
            </a:r>
            <a:r>
              <a:rPr lang="en" sz="1800" dirty="0" err="1" smtClean="0">
                <a:latin typeface="Times New Roman"/>
                <a:ea typeface="Times New Roman"/>
                <a:cs typeface="Times New Roman"/>
                <a:sym typeface="Times New Roman"/>
              </a:rPr>
              <a:t>CrunchBase</a:t>
            </a:r>
            <a:r>
              <a:rPr lang="zh-CN" altLang="en-US" sz="1800" dirty="0" smtClean="0">
                <a:latin typeface="Times New Roman"/>
                <a:ea typeface="Times New Roman"/>
                <a:cs typeface="Times New Roman"/>
                <a:sym typeface="Times New Roman"/>
              </a:rPr>
              <a:t> </a:t>
            </a:r>
            <a:r>
              <a:rPr lang="en-US" altLang="zh-CN" sz="1800" dirty="0" smtClean="0">
                <a:latin typeface="Times New Roman"/>
                <a:ea typeface="Times New Roman"/>
                <a:cs typeface="Times New Roman"/>
                <a:sym typeface="Times New Roman"/>
              </a:rPr>
              <a:t>macroscopically</a:t>
            </a:r>
            <a:endParaRPr lang="en" sz="1800" dirty="0">
              <a:latin typeface="Times New Roman"/>
              <a:ea typeface="Times New Roman"/>
              <a:cs typeface="Times New Roman"/>
              <a:sym typeface="Times New Roman"/>
            </a:endParaRPr>
          </a:p>
          <a:p>
            <a:pPr marL="457200" lvl="0" indent="-342900" rtl="0">
              <a:spcBef>
                <a:spcPts val="0"/>
              </a:spcBef>
              <a:buSzPct val="100000"/>
              <a:buFont typeface="Times New Roman"/>
              <a:buChar char="●"/>
            </a:pPr>
            <a:r>
              <a:rPr lang="en" sz="1800" dirty="0">
                <a:latin typeface="Times New Roman"/>
                <a:ea typeface="Times New Roman"/>
                <a:cs typeface="Times New Roman"/>
                <a:sym typeface="Times New Roman"/>
              </a:rPr>
              <a:t>Find influencing factors of </a:t>
            </a:r>
            <a:r>
              <a:rPr lang="en" sz="1800" dirty="0" smtClean="0">
                <a:latin typeface="Times New Roman"/>
                <a:ea typeface="Times New Roman"/>
                <a:cs typeface="Times New Roman"/>
                <a:sym typeface="Times New Roman"/>
              </a:rPr>
              <a:t>funding</a:t>
            </a:r>
            <a:endParaRPr lang="en" sz="1800" dirty="0">
              <a:latin typeface="Times New Roman"/>
              <a:ea typeface="Times New Roman"/>
              <a:cs typeface="Times New Roman"/>
              <a:sym typeface="Times New Roman"/>
            </a:endParaRPr>
          </a:p>
          <a:p>
            <a:pPr marL="457200" lvl="0" indent="-342900">
              <a:spcBef>
                <a:spcPts val="0"/>
              </a:spcBef>
              <a:buSzPct val="100000"/>
              <a:buFont typeface="Times New Roman"/>
              <a:buChar char="●"/>
            </a:pPr>
            <a:r>
              <a:rPr lang="en" sz="1800" dirty="0">
                <a:latin typeface="Times New Roman"/>
                <a:ea typeface="Times New Roman"/>
                <a:cs typeface="Times New Roman"/>
                <a:sym typeface="Times New Roman"/>
              </a:rPr>
              <a:t>Get insights of what companies are doing</a:t>
            </a:r>
          </a:p>
        </p:txBody>
      </p:sp>
      <p:sp>
        <p:nvSpPr>
          <p:cNvPr id="100" name="Shape 100"/>
          <p:cNvSpPr txBox="1"/>
          <p:nvPr/>
        </p:nvSpPr>
        <p:spPr>
          <a:xfrm>
            <a:off x="126821" y="4322310"/>
            <a:ext cx="8664125" cy="2063500"/>
          </a:xfrm>
          <a:prstGeom prst="rect">
            <a:avLst/>
          </a:prstGeom>
          <a:noFill/>
          <a:ln>
            <a:noFill/>
          </a:ln>
        </p:spPr>
        <p:txBody>
          <a:bodyPr lIns="91425" tIns="91425" rIns="91425" bIns="91425" anchor="t" anchorCtr="0">
            <a:noAutofit/>
          </a:bodyPr>
          <a:lstStyle/>
          <a:p>
            <a:pPr marL="457200" lvl="0" indent="-342900">
              <a:spcBef>
                <a:spcPts val="0"/>
              </a:spcBef>
              <a:buSzPct val="100000"/>
              <a:buFont typeface="Times New Roman"/>
              <a:buChar char="●"/>
            </a:pPr>
            <a:r>
              <a:rPr lang="en" sz="1800" dirty="0">
                <a:latin typeface="Times New Roman"/>
                <a:ea typeface="Times New Roman"/>
                <a:cs typeface="Times New Roman"/>
                <a:sym typeface="Times New Roman"/>
              </a:rPr>
              <a:t>MySQL</a:t>
            </a:r>
          </a:p>
          <a:p>
            <a:pPr marL="457200" lvl="0" indent="-342900">
              <a:spcBef>
                <a:spcPts val="0"/>
              </a:spcBef>
              <a:buSzPct val="100000"/>
              <a:buFont typeface="Times New Roman"/>
              <a:buChar char="●"/>
            </a:pPr>
            <a:r>
              <a:rPr lang="en" sz="1800" dirty="0">
                <a:latin typeface="Times New Roman"/>
                <a:ea typeface="Times New Roman"/>
                <a:cs typeface="Times New Roman"/>
                <a:sym typeface="Times New Roman"/>
              </a:rPr>
              <a:t>Data Visualization: </a:t>
            </a:r>
            <a:r>
              <a:rPr lang="en" sz="1800" dirty="0" err="1">
                <a:latin typeface="Times New Roman"/>
                <a:ea typeface="Times New Roman"/>
                <a:cs typeface="Times New Roman"/>
                <a:sym typeface="Times New Roman"/>
              </a:rPr>
              <a:t>Googlevis</a:t>
            </a:r>
            <a:r>
              <a:rPr lang="en" sz="1800" dirty="0">
                <a:latin typeface="Times New Roman"/>
                <a:ea typeface="Times New Roman"/>
                <a:cs typeface="Times New Roman"/>
                <a:sym typeface="Times New Roman"/>
              </a:rPr>
              <a:t>, </a:t>
            </a:r>
            <a:r>
              <a:rPr lang="en" sz="1800" dirty="0" err="1">
                <a:latin typeface="Times New Roman"/>
                <a:ea typeface="Times New Roman"/>
                <a:cs typeface="Times New Roman"/>
                <a:sym typeface="Times New Roman"/>
              </a:rPr>
              <a:t>matplotlib</a:t>
            </a:r>
            <a:r>
              <a:rPr lang="en" sz="1800" dirty="0">
                <a:latin typeface="Times New Roman"/>
                <a:ea typeface="Times New Roman"/>
                <a:cs typeface="Times New Roman"/>
                <a:sym typeface="Times New Roman"/>
              </a:rPr>
              <a:t>, R </a:t>
            </a:r>
            <a:r>
              <a:rPr lang="en" sz="1800" dirty="0" err="1" smtClean="0">
                <a:latin typeface="Times New Roman"/>
                <a:ea typeface="Times New Roman"/>
                <a:cs typeface="Times New Roman"/>
                <a:sym typeface="Times New Roman"/>
              </a:rPr>
              <a:t>ggplot</a:t>
            </a:r>
            <a:r>
              <a:rPr lang="en-US" sz="1800" dirty="0" smtClean="0">
                <a:latin typeface="Times New Roman"/>
                <a:ea typeface="Times New Roman"/>
                <a:cs typeface="Times New Roman"/>
                <a:sym typeface="Times New Roman"/>
              </a:rPr>
              <a:t>2</a:t>
            </a:r>
            <a:endParaRPr lang="en" sz="1800" dirty="0">
              <a:latin typeface="Times New Roman"/>
              <a:ea typeface="Times New Roman"/>
              <a:cs typeface="Times New Roman"/>
              <a:sym typeface="Times New Roman"/>
            </a:endParaRPr>
          </a:p>
          <a:p>
            <a:pPr marL="457200" lvl="0" indent="-342900" rtl="0">
              <a:spcBef>
                <a:spcPts val="0"/>
              </a:spcBef>
              <a:buSzPct val="100000"/>
              <a:buChar char="●"/>
            </a:pPr>
            <a:r>
              <a:rPr lang="en" sz="1800" dirty="0">
                <a:latin typeface="Times New Roman"/>
                <a:ea typeface="Times New Roman"/>
                <a:cs typeface="Times New Roman"/>
                <a:sym typeface="Times New Roman"/>
              </a:rPr>
              <a:t>Text mining: Spark (Scala), </a:t>
            </a:r>
            <a:r>
              <a:rPr lang="en-US" sz="1800" dirty="0">
                <a:latin typeface="Times New Roman"/>
                <a:ea typeface="Times New Roman"/>
                <a:cs typeface="Times New Roman"/>
                <a:sym typeface="Times New Roman"/>
              </a:rPr>
              <a:t>P</a:t>
            </a:r>
            <a:r>
              <a:rPr lang="en-US" sz="1800" dirty="0" smtClean="0">
                <a:latin typeface="Times New Roman"/>
                <a:ea typeface="Times New Roman"/>
                <a:cs typeface="Times New Roman"/>
                <a:sym typeface="Times New Roman"/>
              </a:rPr>
              <a:t>ython, </a:t>
            </a:r>
            <a:r>
              <a:rPr lang="en" sz="1800" dirty="0" smtClean="0">
                <a:latin typeface="Times New Roman"/>
                <a:ea typeface="Times New Roman"/>
                <a:cs typeface="Times New Roman"/>
                <a:sym typeface="Times New Roman"/>
              </a:rPr>
              <a:t>document-term </a:t>
            </a:r>
            <a:r>
              <a:rPr lang="en" sz="1800" dirty="0">
                <a:latin typeface="Times New Roman"/>
                <a:ea typeface="Times New Roman"/>
                <a:cs typeface="Times New Roman"/>
                <a:sym typeface="Times New Roman"/>
              </a:rPr>
              <a:t>matrix, </a:t>
            </a:r>
            <a:r>
              <a:rPr lang="en" sz="1800" dirty="0" err="1" smtClean="0">
                <a:latin typeface="Times New Roman"/>
                <a:ea typeface="Times New Roman"/>
                <a:cs typeface="Times New Roman"/>
                <a:sym typeface="Times New Roman"/>
              </a:rPr>
              <a:t>tf-idf</a:t>
            </a:r>
            <a:r>
              <a:rPr lang="en" sz="1800" dirty="0" smtClean="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latent semantic index (LSI), latent Dirichlet allocation (LDA), K-means and time complexity analysis. </a:t>
            </a:r>
          </a:p>
          <a:p>
            <a:pPr marL="457200" lvl="0" indent="-342900" rtl="0">
              <a:spcBef>
                <a:spcPts val="0"/>
              </a:spcBef>
              <a:buSzPct val="100000"/>
              <a:buFont typeface="Times New Roman"/>
              <a:buChar char="●"/>
            </a:pPr>
            <a:r>
              <a:rPr lang="en" sz="1800" dirty="0">
                <a:latin typeface="Times New Roman"/>
                <a:ea typeface="Times New Roman"/>
                <a:cs typeface="Times New Roman"/>
                <a:sym typeface="Times New Roman"/>
              </a:rPr>
              <a:t>Cluster size: 1 master, 2 cores, 4 tasks.</a:t>
            </a:r>
          </a:p>
          <a:p>
            <a:pPr marL="457200" lvl="0" indent="-342900">
              <a:spcBef>
                <a:spcPts val="0"/>
              </a:spcBef>
              <a:buSzPct val="100000"/>
              <a:buFont typeface="Times New Roman"/>
              <a:buChar char="●"/>
            </a:pPr>
            <a:r>
              <a:rPr lang="en" sz="1800" dirty="0">
                <a:latin typeface="Times New Roman"/>
                <a:ea typeface="Times New Roman"/>
                <a:cs typeface="Times New Roman"/>
                <a:sym typeface="Times New Roman"/>
              </a:rPr>
              <a:t>Time spent: 2-3 hours for LDA, 1 minute for k-means clustering, 1 minute for word counts.</a:t>
            </a:r>
          </a:p>
        </p:txBody>
      </p:sp>
      <p:sp>
        <p:nvSpPr>
          <p:cNvPr id="101" name="Shape 101"/>
          <p:cNvSpPr/>
          <p:nvPr/>
        </p:nvSpPr>
        <p:spPr>
          <a:xfrm>
            <a:off x="6686100" y="2317500"/>
            <a:ext cx="303000" cy="199500"/>
          </a:xfrm>
          <a:prstGeom prst="rightArrow">
            <a:avLst>
              <a:gd name="adj1" fmla="val 50000"/>
              <a:gd name="adj2" fmla="val 50000"/>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9" grpId="0"/>
      <p:bldP spid="1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0" y="478135"/>
            <a:ext cx="6450750" cy="3770674"/>
          </a:xfrm>
          <a:prstGeom prst="rect">
            <a:avLst/>
          </a:prstGeom>
          <a:noFill/>
          <a:ln>
            <a:noFill/>
          </a:ln>
        </p:spPr>
      </p:pic>
      <p:pic>
        <p:nvPicPr>
          <p:cNvPr id="108" name="Shape 108"/>
          <p:cNvPicPr preferRelativeResize="0"/>
          <p:nvPr/>
        </p:nvPicPr>
        <p:blipFill>
          <a:blip r:embed="rId4">
            <a:alphaModFix/>
          </a:blip>
          <a:stretch>
            <a:fillRect/>
          </a:stretch>
        </p:blipFill>
        <p:spPr>
          <a:xfrm>
            <a:off x="4147225" y="3622824"/>
            <a:ext cx="4715698" cy="2873900"/>
          </a:xfrm>
          <a:prstGeom prst="rect">
            <a:avLst/>
          </a:prstGeom>
          <a:noFill/>
          <a:ln>
            <a:noFill/>
          </a:ln>
        </p:spPr>
      </p:pic>
      <p:sp>
        <p:nvSpPr>
          <p:cNvPr id="109" name="Shape 109"/>
          <p:cNvSpPr txBox="1">
            <a:spLocks noGrp="1"/>
          </p:cNvSpPr>
          <p:nvPr>
            <p:ph type="title"/>
          </p:nvPr>
        </p:nvSpPr>
        <p:spPr>
          <a:xfrm>
            <a:off x="273974" y="4470855"/>
            <a:ext cx="3593487" cy="1390200"/>
          </a:xfrm>
          <a:prstGeom prst="rect">
            <a:avLst/>
          </a:prstGeom>
        </p:spPr>
        <p:txBody>
          <a:bodyPr lIns="91425" tIns="91425" rIns="91425" bIns="91425" anchor="t" anchorCtr="0">
            <a:noAutofit/>
          </a:bodyPr>
          <a:lstStyle/>
          <a:p>
            <a:pPr lvl="0" algn="ctr" rtl="0">
              <a:lnSpc>
                <a:spcPct val="115000"/>
              </a:lnSpc>
              <a:spcBef>
                <a:spcPts val="0"/>
              </a:spcBef>
              <a:buNone/>
            </a:pPr>
            <a:r>
              <a:rPr lang="en-US" sz="2400" dirty="0" smtClean="0">
                <a:latin typeface="Times New Roman"/>
                <a:ea typeface="Times New Roman"/>
                <a:cs typeface="Times New Roman"/>
                <a:sym typeface="Times New Roman"/>
              </a:rPr>
              <a:t>Number of Companies in </a:t>
            </a:r>
            <a:r>
              <a:rPr lang="en" sz="2400" dirty="0" smtClean="0">
                <a:latin typeface="Times New Roman"/>
                <a:ea typeface="Times New Roman"/>
                <a:cs typeface="Times New Roman"/>
                <a:sym typeface="Times New Roman"/>
              </a:rPr>
              <a:t>US </a:t>
            </a:r>
            <a:r>
              <a:rPr lang="en-US" sz="2400" dirty="0" smtClean="0">
                <a:latin typeface="Times New Roman"/>
                <a:ea typeface="Times New Roman"/>
                <a:cs typeface="Times New Roman"/>
                <a:sym typeface="Times New Roman"/>
              </a:rPr>
              <a:t>(</a:t>
            </a:r>
            <a:r>
              <a:rPr lang="en" sz="2400" dirty="0" smtClean="0">
                <a:latin typeface="Times New Roman"/>
                <a:ea typeface="Times New Roman"/>
                <a:cs typeface="Times New Roman"/>
                <a:sym typeface="Times New Roman"/>
                <a:hlinkClick r:id="rId5"/>
              </a:rPr>
              <a:t>States</a:t>
            </a:r>
            <a:r>
              <a:rPr lang="en-US" sz="2400" dirty="0" smtClean="0">
                <a:latin typeface="Times New Roman"/>
                <a:ea typeface="Times New Roman"/>
                <a:cs typeface="Times New Roman"/>
                <a:sym typeface="Times New Roman"/>
              </a:rPr>
              <a:t>)</a:t>
            </a:r>
            <a:endParaRPr lang="en" sz="2400" dirty="0">
              <a:latin typeface="Times New Roman"/>
              <a:ea typeface="Times New Roman"/>
              <a:cs typeface="Times New Roman"/>
              <a:sym typeface="Times New Roman"/>
            </a:endParaRPr>
          </a:p>
        </p:txBody>
      </p:sp>
      <p:sp>
        <p:nvSpPr>
          <p:cNvPr id="110" name="Shape 11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4</a:t>
            </a:r>
            <a:endParaRPr lang="en" sz="1200" b="1" dirty="0"/>
          </a:p>
        </p:txBody>
      </p:sp>
      <p:sp>
        <p:nvSpPr>
          <p:cNvPr id="106" name="Shape 106"/>
          <p:cNvSpPr txBox="1">
            <a:spLocks noGrp="1"/>
          </p:cNvSpPr>
          <p:nvPr>
            <p:ph type="title"/>
          </p:nvPr>
        </p:nvSpPr>
        <p:spPr>
          <a:xfrm>
            <a:off x="5891135" y="478135"/>
            <a:ext cx="3074445" cy="1876200"/>
          </a:xfrm>
          <a:prstGeom prst="rect">
            <a:avLst/>
          </a:prstGeom>
        </p:spPr>
        <p:txBody>
          <a:bodyPr lIns="91425" tIns="91425" rIns="91425" bIns="91425" anchor="t" anchorCtr="0">
            <a:noAutofit/>
          </a:bodyPr>
          <a:lstStyle/>
          <a:p>
            <a:pPr lvl="0" algn="ctr" rtl="0">
              <a:lnSpc>
                <a:spcPct val="115000"/>
              </a:lnSpc>
              <a:spcBef>
                <a:spcPts val="0"/>
              </a:spcBef>
              <a:buNone/>
            </a:pPr>
            <a:r>
              <a:rPr lang="en-US" sz="2400" b="1" dirty="0" smtClean="0">
                <a:highlight>
                  <a:srgbClr val="FFFFFF"/>
                </a:highlight>
                <a:latin typeface="Times New Roman"/>
                <a:ea typeface="Times New Roman"/>
                <a:cs typeface="Times New Roman"/>
                <a:sym typeface="Times New Roman"/>
              </a:rPr>
              <a:t>Number of Companies in </a:t>
            </a:r>
            <a:r>
              <a:rPr lang="en" sz="2400" dirty="0" smtClean="0">
                <a:highlight>
                  <a:srgbClr val="FFFFFF"/>
                </a:highlight>
                <a:latin typeface="Times New Roman"/>
                <a:ea typeface="Times New Roman"/>
                <a:cs typeface="Times New Roman"/>
                <a:sym typeface="Times New Roman"/>
              </a:rPr>
              <a:t>G</a:t>
            </a:r>
            <a:r>
              <a:rPr lang="en" sz="2400" b="1" dirty="0" smtClean="0">
                <a:highlight>
                  <a:srgbClr val="FFFFFF"/>
                </a:highlight>
                <a:latin typeface="Times New Roman"/>
                <a:ea typeface="Times New Roman"/>
                <a:cs typeface="Times New Roman"/>
                <a:sym typeface="Times New Roman"/>
              </a:rPr>
              <a:t>lobal </a:t>
            </a:r>
            <a:r>
              <a:rPr lang="en-US" sz="2400" b="1" dirty="0" smtClean="0">
                <a:highlight>
                  <a:srgbClr val="FFFFFF"/>
                </a:highlight>
                <a:latin typeface="Times New Roman"/>
                <a:ea typeface="Times New Roman"/>
                <a:cs typeface="Times New Roman"/>
                <a:sym typeface="Times New Roman"/>
              </a:rPr>
              <a:t>(</a:t>
            </a:r>
            <a:r>
              <a:rPr lang="en-US" sz="2400" dirty="0" smtClean="0">
                <a:highlight>
                  <a:srgbClr val="FFFFFF"/>
                </a:highlight>
                <a:latin typeface="Times New Roman"/>
                <a:ea typeface="Times New Roman"/>
                <a:cs typeface="Times New Roman"/>
                <a:sym typeface="Times New Roman"/>
                <a:hlinkClick r:id="rId6"/>
              </a:rPr>
              <a:t>Countrie</a:t>
            </a:r>
            <a:r>
              <a:rPr lang="en-US" altLang="zh-CN" sz="2400" b="1" dirty="0" smtClean="0">
                <a:highlight>
                  <a:srgbClr val="FFFFFF"/>
                </a:highlight>
                <a:latin typeface="Times New Roman"/>
                <a:ea typeface="Times New Roman"/>
                <a:cs typeface="Times New Roman"/>
                <a:sym typeface="Times New Roman"/>
                <a:hlinkClick r:id="rId6"/>
              </a:rPr>
              <a:t>s</a:t>
            </a:r>
            <a:r>
              <a:rPr lang="en-US" altLang="zh-CN" sz="2400" dirty="0" smtClean="0">
                <a:highlight>
                  <a:srgbClr val="FFFFFF"/>
                </a:highlight>
                <a:latin typeface="Times New Roman"/>
                <a:ea typeface="Times New Roman"/>
                <a:cs typeface="Times New Roman"/>
                <a:sym typeface="Times New Roman"/>
              </a:rPr>
              <a:t>)</a:t>
            </a:r>
            <a:endParaRPr lang="en" sz="2400" b="1" dirty="0">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623400" y="59116"/>
            <a:ext cx="8520600" cy="763500"/>
          </a:xfrm>
          <a:prstGeom prst="rect">
            <a:avLst/>
          </a:prstGeom>
        </p:spPr>
        <p:txBody>
          <a:bodyPr lIns="91425" tIns="91425" rIns="91425" bIns="91425" anchor="t" anchorCtr="0">
            <a:noAutofit/>
          </a:bodyPr>
          <a:lstStyle/>
          <a:p>
            <a:pPr lvl="0" algn="ctr" rtl="0">
              <a:lnSpc>
                <a:spcPct val="115000"/>
              </a:lnSpc>
              <a:spcBef>
                <a:spcPts val="0"/>
              </a:spcBef>
              <a:buNone/>
            </a:pPr>
            <a:r>
              <a:rPr lang="en" sz="2700" dirty="0">
                <a:latin typeface="Times New Roman"/>
                <a:ea typeface="Times New Roman"/>
                <a:cs typeface="Times New Roman"/>
                <a:sym typeface="Times New Roman"/>
              </a:rPr>
              <a:t>Number of C</a:t>
            </a:r>
            <a:r>
              <a:rPr lang="en" sz="2700" b="1" dirty="0">
                <a:latin typeface="Times New Roman"/>
                <a:ea typeface="Times New Roman"/>
                <a:cs typeface="Times New Roman"/>
                <a:sym typeface="Times New Roman"/>
              </a:rPr>
              <a:t>ompanies Created </a:t>
            </a:r>
            <a:r>
              <a:rPr lang="en" sz="2700" dirty="0">
                <a:latin typeface="Times New Roman"/>
                <a:ea typeface="Times New Roman"/>
                <a:cs typeface="Times New Roman"/>
                <a:sym typeface="Times New Roman"/>
              </a:rPr>
              <a:t>E</a:t>
            </a:r>
            <a:r>
              <a:rPr lang="en" sz="2700" b="1" dirty="0">
                <a:latin typeface="Times New Roman"/>
                <a:ea typeface="Times New Roman"/>
                <a:cs typeface="Times New Roman"/>
                <a:sym typeface="Times New Roman"/>
              </a:rPr>
              <a:t>ach </a:t>
            </a:r>
            <a:r>
              <a:rPr lang="en" sz="2700" dirty="0">
                <a:latin typeface="Times New Roman"/>
                <a:ea typeface="Times New Roman"/>
                <a:cs typeface="Times New Roman"/>
                <a:sym typeface="Times New Roman"/>
              </a:rPr>
              <a:t>Y</a:t>
            </a:r>
            <a:r>
              <a:rPr lang="en" sz="2700" b="1" dirty="0">
                <a:latin typeface="Times New Roman"/>
                <a:ea typeface="Times New Roman"/>
                <a:cs typeface="Times New Roman"/>
                <a:sym typeface="Times New Roman"/>
              </a:rPr>
              <a:t>ear</a:t>
            </a:r>
            <a:r>
              <a:rPr lang="en" sz="2700" dirty="0">
                <a:latin typeface="Times New Roman"/>
                <a:ea typeface="Times New Roman"/>
                <a:cs typeface="Times New Roman"/>
                <a:sym typeface="Times New Roman"/>
              </a:rPr>
              <a:t> (1990-2012)</a:t>
            </a:r>
          </a:p>
          <a:p>
            <a:pPr lvl="0" rtl="0">
              <a:lnSpc>
                <a:spcPct val="115000"/>
              </a:lnSpc>
              <a:spcBef>
                <a:spcPts val="0"/>
              </a:spcBef>
              <a:buClr>
                <a:schemeClr val="dk1"/>
              </a:buClr>
              <a:buSzPct val="110000"/>
              <a:buFont typeface="Arial"/>
              <a:buNone/>
            </a:pPr>
            <a:endParaRPr sz="1000" dirty="0">
              <a:solidFill>
                <a:srgbClr val="000000"/>
              </a:solidFill>
              <a:latin typeface="Times New Roman"/>
              <a:ea typeface="Times New Roman"/>
              <a:cs typeface="Times New Roman"/>
              <a:sym typeface="Times New Roman"/>
            </a:endParaRPr>
          </a:p>
          <a:p>
            <a:pPr lvl="0" rtl="0">
              <a:lnSpc>
                <a:spcPct val="115000"/>
              </a:lnSpc>
              <a:spcBef>
                <a:spcPts val="0"/>
              </a:spcBef>
              <a:buClr>
                <a:schemeClr val="dk1"/>
              </a:buClr>
              <a:buSzPct val="57894"/>
              <a:buFont typeface="Arial"/>
              <a:buNone/>
            </a:pPr>
            <a:endParaRPr sz="1900" b="1" dirty="0">
              <a:solidFill>
                <a:srgbClr val="000000"/>
              </a:solidFill>
              <a:latin typeface="Times New Roman"/>
              <a:ea typeface="Times New Roman"/>
              <a:cs typeface="Times New Roman"/>
              <a:sym typeface="Times New Roman"/>
            </a:endParaRPr>
          </a:p>
        </p:txBody>
      </p:sp>
      <p:sp>
        <p:nvSpPr>
          <p:cNvPr id="116" name="Shape 116"/>
          <p:cNvSpPr txBox="1">
            <a:spLocks noGrp="1"/>
          </p:cNvSpPr>
          <p:nvPr>
            <p:ph type="body" idx="1"/>
          </p:nvPr>
        </p:nvSpPr>
        <p:spPr>
          <a:xfrm>
            <a:off x="6071386" y="1729794"/>
            <a:ext cx="3985500" cy="1558500"/>
          </a:xfrm>
          <a:prstGeom prst="rect">
            <a:avLst/>
          </a:prstGeom>
        </p:spPr>
        <p:txBody>
          <a:bodyPr lIns="91425" tIns="91425" rIns="91425" bIns="91425" anchor="t" anchorCtr="0">
            <a:noAutofit/>
          </a:bodyPr>
          <a:lstStyle/>
          <a:p>
            <a:pPr lvl="0">
              <a:spcBef>
                <a:spcPts val="0"/>
              </a:spcBef>
              <a:buNone/>
            </a:pPr>
            <a:r>
              <a:rPr lang="en" dirty="0">
                <a:solidFill>
                  <a:srgbClr val="000000"/>
                </a:solidFill>
              </a:rPr>
              <a:t>US in 2011: 4294 </a:t>
            </a:r>
          </a:p>
          <a:p>
            <a:pPr lvl="0">
              <a:spcBef>
                <a:spcPts val="0"/>
              </a:spcBef>
              <a:buNone/>
            </a:pPr>
            <a:r>
              <a:rPr lang="en" dirty="0">
                <a:solidFill>
                  <a:srgbClr val="000000"/>
                </a:solidFill>
              </a:rPr>
              <a:t>Worldwide in 2011: </a:t>
            </a:r>
            <a:r>
              <a:rPr lang="en-US" dirty="0" smtClean="0">
                <a:solidFill>
                  <a:srgbClr val="000000"/>
                </a:solidFill>
              </a:rPr>
              <a:t>11884</a:t>
            </a:r>
            <a:endParaRPr lang="en" dirty="0">
              <a:solidFill>
                <a:srgbClr val="000000"/>
              </a:solidFill>
            </a:endParaRPr>
          </a:p>
        </p:txBody>
      </p:sp>
      <p:sp>
        <p:nvSpPr>
          <p:cNvPr id="117" name="Shape 117"/>
          <p:cNvSpPr txBox="1"/>
          <p:nvPr/>
        </p:nvSpPr>
        <p:spPr>
          <a:xfrm>
            <a:off x="400525" y="6139925"/>
            <a:ext cx="3985500" cy="2847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18" name="Shape 118"/>
          <p:cNvSpPr txBox="1"/>
          <p:nvPr/>
        </p:nvSpPr>
        <p:spPr>
          <a:xfrm>
            <a:off x="7172600" y="519237"/>
            <a:ext cx="2450450" cy="1000506"/>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57894"/>
              <a:buFont typeface="Arial"/>
              <a:buNone/>
            </a:pPr>
            <a:r>
              <a:rPr lang="en" sz="1900" b="1" dirty="0">
                <a:latin typeface="Times New Roman"/>
                <a:ea typeface="Times New Roman"/>
                <a:cs typeface="Times New Roman"/>
                <a:sym typeface="Times New Roman"/>
              </a:rPr>
              <a:t>By country: </a:t>
            </a:r>
          </a:p>
          <a:p>
            <a:pPr lvl="0" rtl="0">
              <a:lnSpc>
                <a:spcPct val="115000"/>
              </a:lnSpc>
              <a:spcBef>
                <a:spcPts val="0"/>
              </a:spcBef>
              <a:buClr>
                <a:schemeClr val="dk1"/>
              </a:buClr>
              <a:buSzPct val="57894"/>
              <a:buFont typeface="Arial"/>
              <a:buNone/>
            </a:pPr>
            <a:r>
              <a:rPr lang="en" sz="1900" b="1" dirty="0">
                <a:latin typeface="Times New Roman"/>
                <a:ea typeface="Times New Roman"/>
                <a:cs typeface="Times New Roman"/>
                <a:sym typeface="Times New Roman"/>
              </a:rPr>
              <a:t>Worldwide, USA, Other Nations</a:t>
            </a:r>
          </a:p>
          <a:p>
            <a:pPr lvl="0">
              <a:spcBef>
                <a:spcPts val="0"/>
              </a:spcBef>
              <a:buNone/>
            </a:pPr>
            <a:endParaRPr dirty="0"/>
          </a:p>
        </p:txBody>
      </p:sp>
      <p:sp>
        <p:nvSpPr>
          <p:cNvPr id="121" name="Shape 121"/>
          <p:cNvSpPr txBox="1"/>
          <p:nvPr/>
        </p:nvSpPr>
        <p:spPr>
          <a:xfrm>
            <a:off x="587462" y="5429128"/>
            <a:ext cx="2250600" cy="4899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57894"/>
              <a:buFont typeface="Arial"/>
              <a:buNone/>
            </a:pPr>
            <a:r>
              <a:rPr lang="en" sz="1900" b="1" dirty="0">
                <a:latin typeface="Times New Roman"/>
                <a:ea typeface="Times New Roman"/>
                <a:cs typeface="Times New Roman"/>
                <a:sym typeface="Times New Roman"/>
              </a:rPr>
              <a:t>By State: NY, CA</a:t>
            </a:r>
          </a:p>
          <a:p>
            <a:pPr lvl="0">
              <a:spcBef>
                <a:spcPts val="0"/>
              </a:spcBef>
              <a:buNone/>
            </a:pPr>
            <a:endParaRPr dirty="0"/>
          </a:p>
        </p:txBody>
      </p:sp>
      <p:sp>
        <p:nvSpPr>
          <p:cNvPr id="122" name="Shape 122"/>
          <p:cNvSpPr/>
          <p:nvPr/>
        </p:nvSpPr>
        <p:spPr>
          <a:xfrm>
            <a:off x="1712762" y="5853138"/>
            <a:ext cx="436800" cy="284700"/>
          </a:xfrm>
          <a:prstGeom prst="rightArrow">
            <a:avLst>
              <a:gd name="adj1" fmla="val 50000"/>
              <a:gd name="adj2" fmla="val 50000"/>
            </a:avLst>
          </a:prstGeom>
          <a:solidFill>
            <a:srgbClr val="CC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rot="10800000">
            <a:off x="6581049" y="657863"/>
            <a:ext cx="436800" cy="284700"/>
          </a:xfrm>
          <a:prstGeom prst="rightArrow">
            <a:avLst>
              <a:gd name="adj1" fmla="val 50000"/>
              <a:gd name="adj2" fmla="val 50000"/>
            </a:avLst>
          </a:prstGeom>
          <a:solidFill>
            <a:srgbClr val="CC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txBox="1">
            <a:spLocks noGrp="1"/>
          </p:cNvSpPr>
          <p:nvPr>
            <p:ph type="sldNum" idx="12"/>
          </p:nvPr>
        </p:nvSpPr>
        <p:spPr>
          <a:xfrm>
            <a:off x="8869650" y="6387105"/>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5</a:t>
            </a:r>
            <a:endParaRPr lang="en" sz="1200" b="1"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8750"/>
          <a:stretch/>
        </p:blipFill>
        <p:spPr>
          <a:xfrm>
            <a:off x="0" y="657862"/>
            <a:ext cx="5090749" cy="371926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735" t="2322" r="9718" b="1797"/>
          <a:stretch/>
        </p:blipFill>
        <p:spPr>
          <a:xfrm>
            <a:off x="3928513" y="2748639"/>
            <a:ext cx="5180637" cy="37398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p:bldP spid="121" grpId="0"/>
      <p:bldP spid="1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336900" y="1728500"/>
            <a:ext cx="2503800" cy="2508600"/>
          </a:xfrm>
          <a:prstGeom prst="rect">
            <a:avLst/>
          </a:prstGeom>
        </p:spPr>
        <p:txBody>
          <a:bodyPr lIns="91425" tIns="91425" rIns="91425" bIns="91425" anchor="t" anchorCtr="0">
            <a:noAutofit/>
          </a:bodyPr>
          <a:lstStyle/>
          <a:p>
            <a:pPr lvl="0" rtl="0">
              <a:lnSpc>
                <a:spcPct val="100000"/>
              </a:lnSpc>
              <a:spcBef>
                <a:spcPts val="0"/>
              </a:spcBef>
              <a:spcAft>
                <a:spcPts val="0"/>
              </a:spcAft>
              <a:buClr>
                <a:schemeClr val="dk1"/>
              </a:buClr>
              <a:buSzPct val="61111"/>
              <a:buFont typeface="Arial"/>
              <a:buNone/>
            </a:pPr>
            <a:r>
              <a:rPr lang="en" b="1" dirty="0">
                <a:solidFill>
                  <a:srgbClr val="000000"/>
                </a:solidFill>
                <a:latin typeface="Times New Roman"/>
                <a:ea typeface="Times New Roman"/>
                <a:cs typeface="Times New Roman"/>
                <a:sym typeface="Times New Roman"/>
              </a:rPr>
              <a:t>Company Status:</a:t>
            </a:r>
          </a:p>
          <a:p>
            <a:pPr lvl="0" rtl="0">
              <a:lnSpc>
                <a:spcPct val="100000"/>
              </a:lnSpc>
              <a:spcBef>
                <a:spcPts val="0"/>
              </a:spcBef>
              <a:spcAft>
                <a:spcPts val="0"/>
              </a:spcAft>
              <a:buClr>
                <a:schemeClr val="dk1"/>
              </a:buClr>
              <a:buSzPct val="64705"/>
              <a:buFont typeface="Arial"/>
              <a:buNone/>
            </a:pPr>
            <a:r>
              <a:rPr lang="en" sz="1700" dirty="0">
                <a:solidFill>
                  <a:srgbClr val="000000"/>
                </a:solidFill>
                <a:latin typeface="Times New Roman"/>
                <a:ea typeface="Times New Roman"/>
                <a:cs typeface="Times New Roman"/>
                <a:sym typeface="Times New Roman"/>
              </a:rPr>
              <a:t>+------------+------------+</a:t>
            </a:r>
          </a:p>
          <a:p>
            <a:pPr lvl="0" rtl="0">
              <a:lnSpc>
                <a:spcPct val="100000"/>
              </a:lnSpc>
              <a:spcBef>
                <a:spcPts val="0"/>
              </a:spcBef>
              <a:spcAft>
                <a:spcPts val="0"/>
              </a:spcAft>
              <a:buClr>
                <a:schemeClr val="dk1"/>
              </a:buClr>
              <a:buSzPct val="64705"/>
              <a:buFont typeface="Arial"/>
              <a:buNone/>
            </a:pPr>
            <a:r>
              <a:rPr lang="en" sz="1700" dirty="0">
                <a:solidFill>
                  <a:srgbClr val="000000"/>
                </a:solidFill>
                <a:latin typeface="Times New Roman"/>
                <a:ea typeface="Times New Roman"/>
                <a:cs typeface="Times New Roman"/>
                <a:sym typeface="Times New Roman"/>
              </a:rPr>
              <a:t>| status        | count(*)   |</a:t>
            </a:r>
          </a:p>
          <a:p>
            <a:pPr lvl="0" rtl="0">
              <a:lnSpc>
                <a:spcPct val="100000"/>
              </a:lnSpc>
              <a:spcBef>
                <a:spcPts val="0"/>
              </a:spcBef>
              <a:spcAft>
                <a:spcPts val="0"/>
              </a:spcAft>
              <a:buClr>
                <a:schemeClr val="dk1"/>
              </a:buClr>
              <a:buSzPct val="64705"/>
              <a:buFont typeface="Arial"/>
              <a:buNone/>
            </a:pPr>
            <a:r>
              <a:rPr lang="en" sz="1700" dirty="0">
                <a:solidFill>
                  <a:srgbClr val="000000"/>
                </a:solidFill>
                <a:latin typeface="Times New Roman"/>
                <a:ea typeface="Times New Roman"/>
                <a:cs typeface="Times New Roman"/>
                <a:sym typeface="Times New Roman"/>
              </a:rPr>
              <a:t>+------------+------------+</a:t>
            </a:r>
          </a:p>
          <a:p>
            <a:pPr lvl="0" rtl="0">
              <a:lnSpc>
                <a:spcPct val="100000"/>
              </a:lnSpc>
              <a:spcBef>
                <a:spcPts val="0"/>
              </a:spcBef>
              <a:spcAft>
                <a:spcPts val="0"/>
              </a:spcAft>
              <a:buClr>
                <a:schemeClr val="dk1"/>
              </a:buClr>
              <a:buSzPct val="64705"/>
              <a:buFont typeface="Arial"/>
              <a:buNone/>
            </a:pPr>
            <a:r>
              <a:rPr lang="en" sz="1700" dirty="0">
                <a:solidFill>
                  <a:srgbClr val="000000"/>
                </a:solidFill>
                <a:latin typeface="Times New Roman"/>
                <a:ea typeface="Times New Roman"/>
                <a:cs typeface="Times New Roman"/>
                <a:sym typeface="Times New Roman"/>
              </a:rPr>
              <a:t>| acquired   |     9394     |</a:t>
            </a:r>
          </a:p>
          <a:p>
            <a:pPr lvl="0" rtl="0">
              <a:lnSpc>
                <a:spcPct val="100000"/>
              </a:lnSpc>
              <a:spcBef>
                <a:spcPts val="0"/>
              </a:spcBef>
              <a:spcAft>
                <a:spcPts val="0"/>
              </a:spcAft>
              <a:buClr>
                <a:schemeClr val="dk1"/>
              </a:buClr>
              <a:buSzPct val="64705"/>
              <a:buFont typeface="Arial"/>
              <a:buNone/>
            </a:pPr>
            <a:r>
              <a:rPr lang="en" sz="1700" dirty="0">
                <a:solidFill>
                  <a:srgbClr val="A61C00"/>
                </a:solidFill>
                <a:latin typeface="Times New Roman"/>
                <a:ea typeface="Times New Roman"/>
                <a:cs typeface="Times New Roman"/>
                <a:sym typeface="Times New Roman"/>
              </a:rPr>
              <a:t>| closed       |     2584    |</a:t>
            </a:r>
          </a:p>
          <a:p>
            <a:pPr lvl="0" rtl="0">
              <a:lnSpc>
                <a:spcPct val="100000"/>
              </a:lnSpc>
              <a:spcBef>
                <a:spcPts val="0"/>
              </a:spcBef>
              <a:spcAft>
                <a:spcPts val="0"/>
              </a:spcAft>
              <a:buClr>
                <a:schemeClr val="dk1"/>
              </a:buClr>
              <a:buSzPct val="64705"/>
              <a:buFont typeface="Arial"/>
              <a:buNone/>
            </a:pPr>
            <a:r>
              <a:rPr lang="en" sz="1700" dirty="0">
                <a:solidFill>
                  <a:srgbClr val="000000"/>
                </a:solidFill>
                <a:latin typeface="Times New Roman"/>
                <a:ea typeface="Times New Roman"/>
                <a:cs typeface="Times New Roman"/>
                <a:sym typeface="Times New Roman"/>
              </a:rPr>
              <a:t>| </a:t>
            </a:r>
            <a:r>
              <a:rPr lang="en" sz="1700" dirty="0" err="1">
                <a:solidFill>
                  <a:srgbClr val="000000"/>
                </a:solidFill>
                <a:latin typeface="Times New Roman"/>
                <a:ea typeface="Times New Roman"/>
                <a:cs typeface="Times New Roman"/>
                <a:sym typeface="Times New Roman"/>
              </a:rPr>
              <a:t>ipo</a:t>
            </a:r>
            <a:r>
              <a:rPr lang="en" sz="1700" dirty="0">
                <a:solidFill>
                  <a:srgbClr val="000000"/>
                </a:solidFill>
                <a:latin typeface="Times New Roman"/>
                <a:ea typeface="Times New Roman"/>
                <a:cs typeface="Times New Roman"/>
                <a:sym typeface="Times New Roman"/>
              </a:rPr>
              <a:t>            |     1134    |</a:t>
            </a:r>
          </a:p>
          <a:p>
            <a:pPr lvl="0" rtl="0">
              <a:lnSpc>
                <a:spcPct val="100000"/>
              </a:lnSpc>
              <a:spcBef>
                <a:spcPts val="0"/>
              </a:spcBef>
              <a:spcAft>
                <a:spcPts val="0"/>
              </a:spcAft>
              <a:buClr>
                <a:schemeClr val="dk1"/>
              </a:buClr>
              <a:buSzPct val="64705"/>
              <a:buFont typeface="Arial"/>
              <a:buNone/>
            </a:pPr>
            <a:r>
              <a:rPr lang="en" sz="1700" dirty="0">
                <a:solidFill>
                  <a:srgbClr val="000000"/>
                </a:solidFill>
                <a:latin typeface="Times New Roman"/>
                <a:ea typeface="Times New Roman"/>
                <a:cs typeface="Times New Roman"/>
                <a:sym typeface="Times New Roman"/>
              </a:rPr>
              <a:t>| operating  |   183441  |</a:t>
            </a:r>
          </a:p>
          <a:p>
            <a:pPr lvl="0" rtl="0">
              <a:lnSpc>
                <a:spcPct val="100000"/>
              </a:lnSpc>
              <a:spcBef>
                <a:spcPts val="0"/>
              </a:spcBef>
              <a:spcAft>
                <a:spcPts val="0"/>
              </a:spcAft>
              <a:buClr>
                <a:schemeClr val="dk1"/>
              </a:buClr>
              <a:buSzPct val="64705"/>
              <a:buFont typeface="Arial"/>
              <a:buNone/>
            </a:pPr>
            <a:r>
              <a:rPr lang="en" sz="1700" dirty="0">
                <a:solidFill>
                  <a:srgbClr val="000000"/>
                </a:solidFill>
                <a:latin typeface="Times New Roman"/>
                <a:ea typeface="Times New Roman"/>
                <a:cs typeface="Times New Roman"/>
                <a:sym typeface="Times New Roman"/>
              </a:rPr>
              <a:t>+------------+------------+</a:t>
            </a:r>
          </a:p>
          <a:p>
            <a:pPr lvl="0" rtl="0">
              <a:lnSpc>
                <a:spcPct val="100000"/>
              </a:lnSpc>
              <a:spcBef>
                <a:spcPts val="0"/>
              </a:spcBef>
              <a:spcAft>
                <a:spcPts val="0"/>
              </a:spcAft>
              <a:buClr>
                <a:schemeClr val="dk1"/>
              </a:buClr>
              <a:buSzPct val="64705"/>
              <a:buFont typeface="Arial"/>
              <a:buNone/>
            </a:pPr>
            <a:endParaRPr sz="1700" dirty="0">
              <a:solidFill>
                <a:srgbClr val="000000"/>
              </a:solidFill>
              <a:latin typeface="Times New Roman"/>
              <a:ea typeface="Times New Roman"/>
              <a:cs typeface="Times New Roman"/>
              <a:sym typeface="Times New Roman"/>
            </a:endParaRPr>
          </a:p>
          <a:p>
            <a:pPr lvl="0" rtl="0">
              <a:spcBef>
                <a:spcPts val="0"/>
              </a:spcBef>
              <a:spcAft>
                <a:spcPts val="0"/>
              </a:spcAft>
              <a:buClr>
                <a:srgbClr val="000000"/>
              </a:buClr>
              <a:buSzPct val="64705"/>
              <a:buFont typeface="Arial"/>
              <a:buNone/>
            </a:pPr>
            <a:endParaRPr sz="1700" dirty="0">
              <a:solidFill>
                <a:srgbClr val="000000"/>
              </a:solidFill>
              <a:latin typeface="Times New Roman"/>
              <a:ea typeface="Times New Roman"/>
              <a:cs typeface="Times New Roman"/>
              <a:sym typeface="Times New Roman"/>
            </a:endParaRPr>
          </a:p>
          <a:p>
            <a:pPr lvl="0">
              <a:lnSpc>
                <a:spcPct val="10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p:txBody>
      </p:sp>
      <p:sp>
        <p:nvSpPr>
          <p:cNvPr id="130" name="Shape 130"/>
          <p:cNvSpPr txBox="1">
            <a:spLocks noGrp="1"/>
          </p:cNvSpPr>
          <p:nvPr>
            <p:ph type="title"/>
          </p:nvPr>
        </p:nvSpPr>
        <p:spPr>
          <a:xfrm>
            <a:off x="547375" y="384225"/>
            <a:ext cx="6857700" cy="556800"/>
          </a:xfrm>
          <a:prstGeom prst="rect">
            <a:avLst/>
          </a:prstGeom>
        </p:spPr>
        <p:txBody>
          <a:bodyPr lIns="91425" tIns="91425" rIns="91425" bIns="91425" anchor="t" anchorCtr="0">
            <a:noAutofit/>
          </a:bodyPr>
          <a:lstStyle/>
          <a:p>
            <a:pPr lvl="0" rtl="0">
              <a:spcBef>
                <a:spcPts val="0"/>
              </a:spcBef>
              <a:buNone/>
            </a:pPr>
            <a:r>
              <a:rPr lang="en" sz="2500">
                <a:latin typeface="Times New Roman"/>
                <a:ea typeface="Times New Roman"/>
                <a:cs typeface="Times New Roman"/>
                <a:sym typeface="Times New Roman"/>
              </a:rPr>
              <a:t>Closed Companies Boxplot: Duration (Years) </a:t>
            </a:r>
          </a:p>
        </p:txBody>
      </p:sp>
      <p:sp>
        <p:nvSpPr>
          <p:cNvPr id="131" name="Shape 131"/>
          <p:cNvSpPr txBox="1">
            <a:spLocks noGrp="1"/>
          </p:cNvSpPr>
          <p:nvPr>
            <p:ph type="body" idx="1"/>
          </p:nvPr>
        </p:nvSpPr>
        <p:spPr>
          <a:xfrm>
            <a:off x="1178075" y="5566975"/>
            <a:ext cx="4610700" cy="873000"/>
          </a:xfrm>
          <a:prstGeom prst="rect">
            <a:avLst/>
          </a:prstGeom>
        </p:spPr>
        <p:txBody>
          <a:bodyPr lIns="91425" tIns="91425" rIns="91425" bIns="91425" anchor="t" anchorCtr="0">
            <a:noAutofit/>
          </a:bodyPr>
          <a:lstStyle/>
          <a:p>
            <a:pPr lvl="0" rtl="0">
              <a:spcBef>
                <a:spcPts val="0"/>
              </a:spcBef>
              <a:spcAft>
                <a:spcPts val="0"/>
              </a:spcAft>
              <a:buNone/>
            </a:pPr>
            <a:r>
              <a:rPr lang="en" sz="1900" dirty="0">
                <a:solidFill>
                  <a:srgbClr val="000000"/>
                </a:solidFill>
                <a:latin typeface="Times New Roman"/>
                <a:ea typeface="Times New Roman"/>
                <a:cs typeface="Times New Roman"/>
                <a:sym typeface="Times New Roman"/>
              </a:rPr>
              <a:t>Average duration: 3.63 years</a:t>
            </a:r>
          </a:p>
          <a:p>
            <a:pPr lvl="0" rtl="0">
              <a:spcBef>
                <a:spcPts val="0"/>
              </a:spcBef>
              <a:spcAft>
                <a:spcPts val="0"/>
              </a:spcAft>
              <a:buNone/>
            </a:pPr>
            <a:r>
              <a:rPr lang="en" sz="1900" dirty="0">
                <a:solidFill>
                  <a:srgbClr val="000000"/>
                </a:solidFill>
                <a:latin typeface="Times New Roman"/>
                <a:ea typeface="Times New Roman"/>
                <a:cs typeface="Times New Roman"/>
                <a:sym typeface="Times New Roman"/>
              </a:rPr>
              <a:t>Median duration: 2.92 years</a:t>
            </a:r>
          </a:p>
        </p:txBody>
      </p:sp>
      <p:sp>
        <p:nvSpPr>
          <p:cNvPr id="133" name="Shape 13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6</a:t>
            </a:r>
            <a:endParaRPr lang="en" sz="1200" b="1" dirty="0"/>
          </a:p>
        </p:txBody>
      </p:sp>
      <p:sp>
        <p:nvSpPr>
          <p:cNvPr id="134" name="Shape 134"/>
          <p:cNvSpPr txBox="1"/>
          <p:nvPr/>
        </p:nvSpPr>
        <p:spPr>
          <a:xfrm>
            <a:off x="6105075" y="941012"/>
            <a:ext cx="3159300" cy="5568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1800">
                <a:latin typeface="Times New Roman"/>
                <a:ea typeface="Times New Roman"/>
                <a:cs typeface="Times New Roman"/>
                <a:sym typeface="Times New Roman"/>
              </a:rPr>
              <a:t>Companies founded since 2000</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465" r="5785"/>
          <a:stretch/>
        </p:blipFill>
        <p:spPr>
          <a:xfrm>
            <a:off x="-1826" y="941011"/>
            <a:ext cx="6136881" cy="455850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17600" y="118200"/>
            <a:ext cx="8520600" cy="763500"/>
          </a:xfrm>
          <a:prstGeom prst="rect">
            <a:avLst/>
          </a:prstGeom>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What do we most care? Fundings!</a:t>
            </a:r>
          </a:p>
        </p:txBody>
      </p:sp>
      <p:sp>
        <p:nvSpPr>
          <p:cNvPr id="140" name="Shape 140"/>
          <p:cNvSpPr txBox="1">
            <a:spLocks noGrp="1"/>
          </p:cNvSpPr>
          <p:nvPr>
            <p:ph type="body" idx="1"/>
          </p:nvPr>
        </p:nvSpPr>
        <p:spPr>
          <a:xfrm>
            <a:off x="5397075" y="3535250"/>
            <a:ext cx="3373500" cy="6567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dirty="0" smtClean="0">
                <a:solidFill>
                  <a:srgbClr val="000000"/>
                </a:solidFill>
                <a:latin typeface="Times New Roman"/>
                <a:ea typeface="Times New Roman"/>
                <a:cs typeface="Times New Roman"/>
                <a:sym typeface="Times New Roman"/>
              </a:rPr>
              <a:t>Crowdfunding</a:t>
            </a:r>
            <a:r>
              <a:rPr lang="en-US" dirty="0" smtClean="0">
                <a:solidFill>
                  <a:srgbClr val="000000"/>
                </a:solidFill>
                <a:latin typeface="Times New Roman"/>
                <a:ea typeface="Times New Roman"/>
                <a:cs typeface="Times New Roman"/>
                <a:sym typeface="Times New Roman"/>
              </a:rPr>
              <a:t>:</a:t>
            </a:r>
            <a:r>
              <a:rPr lang="en" dirty="0" smtClean="0">
                <a:solidFill>
                  <a:srgbClr val="000000"/>
                </a:solidFill>
                <a:latin typeface="Times New Roman"/>
                <a:ea typeface="Times New Roman"/>
                <a:cs typeface="Times New Roman"/>
                <a:sym typeface="Times New Roman"/>
              </a:rPr>
              <a:t> </a:t>
            </a:r>
            <a:r>
              <a:rPr lang="en" dirty="0">
                <a:solidFill>
                  <a:srgbClr val="000000"/>
                </a:solidFill>
                <a:latin typeface="Times New Roman"/>
                <a:ea typeface="Times New Roman"/>
                <a:cs typeface="Times New Roman"/>
                <a:sym typeface="Times New Roman"/>
              </a:rPr>
              <a:t>begins in 2010 </a:t>
            </a:r>
          </a:p>
          <a:p>
            <a:pPr lvl="0">
              <a:lnSpc>
                <a:spcPct val="100000"/>
              </a:lnSpc>
              <a:spcBef>
                <a:spcPts val="0"/>
              </a:spcBef>
              <a:spcAft>
                <a:spcPts val="0"/>
              </a:spcAft>
              <a:buNone/>
            </a:pPr>
            <a:r>
              <a:rPr lang="en" dirty="0">
                <a:solidFill>
                  <a:srgbClr val="000000"/>
                </a:solidFill>
                <a:latin typeface="Times New Roman"/>
                <a:ea typeface="Times New Roman"/>
                <a:cs typeface="Times New Roman"/>
                <a:sym typeface="Times New Roman"/>
              </a:rPr>
              <a:t>Post-</a:t>
            </a:r>
            <a:r>
              <a:rPr lang="en" dirty="0" err="1">
                <a:solidFill>
                  <a:srgbClr val="000000"/>
                </a:solidFill>
                <a:latin typeface="Times New Roman"/>
                <a:ea typeface="Times New Roman"/>
                <a:cs typeface="Times New Roman"/>
                <a:sym typeface="Times New Roman"/>
              </a:rPr>
              <a:t>ipo</a:t>
            </a:r>
            <a:r>
              <a:rPr lang="en" dirty="0">
                <a:solidFill>
                  <a:srgbClr val="000000"/>
                </a:solidFill>
                <a:latin typeface="Times New Roman"/>
                <a:ea typeface="Times New Roman"/>
                <a:cs typeface="Times New Roman"/>
                <a:sym typeface="Times New Roman"/>
              </a:rPr>
              <a:t>: e.g. Zillow</a:t>
            </a:r>
          </a:p>
        </p:txBody>
      </p:sp>
      <p:sp>
        <p:nvSpPr>
          <p:cNvPr id="141" name="Shape 14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7</a:t>
            </a:r>
            <a:endParaRPr lang="en" sz="1200" b="1" dirty="0"/>
          </a:p>
        </p:txBody>
      </p:sp>
      <p:pic>
        <p:nvPicPr>
          <p:cNvPr id="142" name="Shape 142"/>
          <p:cNvPicPr preferRelativeResize="0"/>
          <p:nvPr/>
        </p:nvPicPr>
        <p:blipFill>
          <a:blip r:embed="rId3">
            <a:alphaModFix/>
          </a:blip>
          <a:stretch>
            <a:fillRect/>
          </a:stretch>
        </p:blipFill>
        <p:spPr>
          <a:xfrm>
            <a:off x="0" y="912727"/>
            <a:ext cx="9143998" cy="2515294"/>
          </a:xfrm>
          <a:prstGeom prst="rect">
            <a:avLst/>
          </a:prstGeom>
          <a:noFill/>
          <a:ln>
            <a:noFill/>
          </a:ln>
        </p:spPr>
      </p:pic>
      <p:sp>
        <p:nvSpPr>
          <p:cNvPr id="143" name="Shape 143"/>
          <p:cNvSpPr txBox="1"/>
          <p:nvPr/>
        </p:nvSpPr>
        <p:spPr>
          <a:xfrm>
            <a:off x="173425" y="3535250"/>
            <a:ext cx="3736500" cy="3000000"/>
          </a:xfrm>
          <a:prstGeom prst="rect">
            <a:avLst/>
          </a:prstGeom>
          <a:noFill/>
          <a:ln>
            <a:noFill/>
          </a:ln>
        </p:spPr>
        <p:txBody>
          <a:bodyPr lIns="91425" tIns="91425" rIns="91425" bIns="91425" anchor="ctr" anchorCtr="0">
            <a:noAutofit/>
          </a:bodyPr>
          <a:lstStyle/>
          <a:p>
            <a:pPr lvl="0">
              <a:spcBef>
                <a:spcPts val="0"/>
              </a:spcBef>
              <a:buNone/>
            </a:pPr>
            <a:r>
              <a:rPr lang="en" sz="1800" b="1">
                <a:solidFill>
                  <a:srgbClr val="A61C00"/>
                </a:solidFill>
                <a:latin typeface="Times New Roman"/>
                <a:ea typeface="Times New Roman"/>
                <a:cs typeface="Times New Roman"/>
                <a:sym typeface="Times New Roman"/>
              </a:rPr>
              <a:t>For fundings &gt; 1 milion:</a:t>
            </a:r>
          </a:p>
          <a:p>
            <a:pPr lvl="0" rtl="0">
              <a:spcBef>
                <a:spcPts val="0"/>
              </a:spcBef>
              <a:buNone/>
            </a:pPr>
            <a:r>
              <a:rPr lang="en"/>
              <a:t>+---------------------------+-----------+</a:t>
            </a:r>
          </a:p>
          <a:p>
            <a:pPr lvl="0" rtl="0">
              <a:spcBef>
                <a:spcPts val="0"/>
              </a:spcBef>
              <a:buNone/>
            </a:pPr>
            <a:r>
              <a:rPr lang="en"/>
              <a:t>| funding_round_type | count(*) |</a:t>
            </a:r>
          </a:p>
          <a:p>
            <a:pPr lvl="0" rtl="0">
              <a:spcBef>
                <a:spcPts val="0"/>
              </a:spcBef>
              <a:buNone/>
            </a:pPr>
            <a:r>
              <a:rPr lang="en"/>
              <a:t>+---------------------------+-----------+</a:t>
            </a:r>
          </a:p>
          <a:p>
            <a:pPr lvl="0" rtl="0">
              <a:spcBef>
                <a:spcPts val="0"/>
              </a:spcBef>
              <a:buNone/>
            </a:pPr>
            <a:r>
              <a:rPr lang="en"/>
              <a:t>| angel                        |        801 |    6%</a:t>
            </a:r>
          </a:p>
          <a:p>
            <a:pPr lvl="0" rtl="0">
              <a:spcBef>
                <a:spcPts val="0"/>
              </a:spcBef>
              <a:buNone/>
            </a:pPr>
            <a:r>
              <a:rPr lang="en"/>
              <a:t>| crowdfunding            |         36 |   32%</a:t>
            </a:r>
          </a:p>
          <a:p>
            <a:pPr lvl="0" rtl="0">
              <a:spcBef>
                <a:spcPts val="0"/>
              </a:spcBef>
              <a:buNone/>
            </a:pPr>
            <a:r>
              <a:rPr lang="en"/>
              <a:t>| other                         |     2006 |   48%</a:t>
            </a:r>
          </a:p>
          <a:p>
            <a:pPr lvl="0" rtl="0">
              <a:spcBef>
                <a:spcPts val="0"/>
              </a:spcBef>
              <a:buNone/>
            </a:pPr>
            <a:r>
              <a:rPr lang="en"/>
              <a:t>| post-ipo                    |          75 |  86%</a:t>
            </a:r>
          </a:p>
          <a:p>
            <a:pPr lvl="0" rtl="0">
              <a:spcBef>
                <a:spcPts val="0"/>
              </a:spcBef>
              <a:buNone/>
            </a:pPr>
            <a:r>
              <a:rPr lang="en"/>
              <a:t>| private-equity           |        840 |  81%</a:t>
            </a:r>
          </a:p>
          <a:p>
            <a:pPr lvl="0" rtl="0">
              <a:spcBef>
                <a:spcPts val="0"/>
              </a:spcBef>
              <a:buNone/>
            </a:pPr>
            <a:r>
              <a:rPr lang="en"/>
              <a:t>| series-a                    |      8246 |  84%</a:t>
            </a:r>
          </a:p>
          <a:p>
            <a:pPr lvl="0" rtl="0">
              <a:spcBef>
                <a:spcPts val="0"/>
              </a:spcBef>
              <a:buNone/>
            </a:pPr>
            <a:r>
              <a:rPr lang="en"/>
              <a:t>| series-b                    |      4510 |  92%</a:t>
            </a:r>
          </a:p>
          <a:p>
            <a:pPr lvl="0" rtl="0">
              <a:spcBef>
                <a:spcPts val="0"/>
              </a:spcBef>
              <a:buNone/>
            </a:pPr>
            <a:r>
              <a:rPr lang="en"/>
              <a:t>| series-c+                  |      4025 |  95%</a:t>
            </a:r>
          </a:p>
          <a:p>
            <a:pPr lvl="0" rtl="0">
              <a:spcBef>
                <a:spcPts val="0"/>
              </a:spcBef>
              <a:buNone/>
            </a:pPr>
            <a:r>
              <a:rPr lang="en"/>
              <a:t>| venture                     |      9497 |  62%</a:t>
            </a:r>
          </a:p>
          <a:p>
            <a:pPr lvl="0" rtl="0">
              <a:spcBef>
                <a:spcPts val="0"/>
              </a:spcBef>
              <a:buNone/>
            </a:pPr>
            <a:r>
              <a:rPr lang="en"/>
              <a:t>+---------------------------+-----------+</a:t>
            </a:r>
          </a:p>
        </p:txBody>
      </p:sp>
      <p:sp>
        <p:nvSpPr>
          <p:cNvPr id="144" name="Shape 144"/>
          <p:cNvSpPr txBox="1">
            <a:spLocks noGrp="1"/>
          </p:cNvSpPr>
          <p:nvPr>
            <p:ph type="body" idx="1"/>
          </p:nvPr>
        </p:nvSpPr>
        <p:spPr>
          <a:xfrm>
            <a:off x="3816475" y="4634210"/>
            <a:ext cx="4960800" cy="8949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dirty="0">
                <a:solidFill>
                  <a:srgbClr val="A61C00"/>
                </a:solidFill>
                <a:latin typeface="Times New Roman"/>
                <a:ea typeface="Times New Roman"/>
                <a:cs typeface="Times New Roman"/>
                <a:sym typeface="Times New Roman"/>
              </a:rPr>
              <a:t>Why do we choose one million as the threshold</a:t>
            </a:r>
            <a:r>
              <a:rPr lang="en" dirty="0" smtClean="0">
                <a:solidFill>
                  <a:srgbClr val="A61C00"/>
                </a:solidFill>
                <a:latin typeface="Times New Roman"/>
                <a:ea typeface="Times New Roman"/>
                <a:cs typeface="Times New Roman"/>
                <a:sym typeface="Times New Roman"/>
              </a:rPr>
              <a:t>?</a:t>
            </a:r>
            <a:endParaRPr lang="en-US" dirty="0" smtClean="0">
              <a:solidFill>
                <a:srgbClr val="A61C00"/>
              </a:solidFill>
              <a:latin typeface="Times New Roman"/>
              <a:ea typeface="Times New Roman"/>
              <a:cs typeface="Times New Roman"/>
              <a:sym typeface="Times New Roman"/>
            </a:endParaRPr>
          </a:p>
          <a:p>
            <a:pPr lvl="0" rtl="0">
              <a:lnSpc>
                <a:spcPct val="100000"/>
              </a:lnSpc>
              <a:spcBef>
                <a:spcPts val="0"/>
              </a:spcBef>
              <a:spcAft>
                <a:spcPts val="0"/>
              </a:spcAft>
              <a:buNone/>
            </a:pPr>
            <a:endParaRPr lang="en" dirty="0">
              <a:solidFill>
                <a:srgbClr val="A61C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US" dirty="0" smtClean="0">
                <a:solidFill>
                  <a:srgbClr val="A61C00"/>
                </a:solidFill>
                <a:latin typeface="Times New Roman"/>
                <a:ea typeface="Times New Roman"/>
                <a:cs typeface="Times New Roman"/>
                <a:sym typeface="Times New Roman"/>
              </a:rPr>
              <a:t>Because </a:t>
            </a:r>
            <a:r>
              <a:rPr lang="en-US" dirty="0">
                <a:solidFill>
                  <a:srgbClr val="A61C00"/>
                </a:solidFill>
                <a:latin typeface="Times New Roman"/>
                <a:ea typeface="Times New Roman"/>
                <a:cs typeface="Times New Roman"/>
                <a:sym typeface="Times New Roman"/>
              </a:rPr>
              <a:t>w</a:t>
            </a:r>
            <a:r>
              <a:rPr lang="en" dirty="0" smtClean="0">
                <a:solidFill>
                  <a:srgbClr val="A61C00"/>
                </a:solidFill>
                <a:latin typeface="Times New Roman"/>
                <a:ea typeface="Times New Roman"/>
                <a:cs typeface="Times New Roman"/>
                <a:sym typeface="Times New Roman"/>
              </a:rPr>
              <a:t>e </a:t>
            </a:r>
            <a:r>
              <a:rPr lang="en" dirty="0">
                <a:solidFill>
                  <a:srgbClr val="A61C00"/>
                </a:solidFill>
                <a:latin typeface="Times New Roman"/>
                <a:ea typeface="Times New Roman"/>
                <a:cs typeface="Times New Roman"/>
                <a:sym typeface="Times New Roman"/>
              </a:rPr>
              <a:t>need to cut off some small </a:t>
            </a:r>
            <a:r>
              <a:rPr lang="en" dirty="0" smtClean="0">
                <a:solidFill>
                  <a:srgbClr val="A61C00"/>
                </a:solidFill>
                <a:latin typeface="Times New Roman"/>
                <a:ea typeface="Times New Roman"/>
                <a:cs typeface="Times New Roman"/>
                <a:sym typeface="Times New Roman"/>
              </a:rPr>
              <a:t>companies</a:t>
            </a:r>
            <a:r>
              <a:rPr lang="en-US" dirty="0" smtClean="0">
                <a:solidFill>
                  <a:srgbClr val="A61C00"/>
                </a:solidFill>
                <a:latin typeface="Times New Roman"/>
                <a:ea typeface="Times New Roman"/>
                <a:cs typeface="Times New Roman"/>
                <a:sym typeface="Times New Roman"/>
              </a:rPr>
              <a:t>, and it seems to be a good threshold.</a:t>
            </a:r>
            <a:endParaRPr lang="en" dirty="0">
              <a:solidFill>
                <a:srgbClr val="A61C00"/>
              </a:solidFill>
              <a:latin typeface="Times New Roman"/>
              <a:ea typeface="Times New Roman"/>
              <a:cs typeface="Times New Roman"/>
              <a:sym typeface="Times New Roman"/>
            </a:endParaRPr>
          </a:p>
          <a:p>
            <a:pPr lvl="0" rtl="0">
              <a:lnSpc>
                <a:spcPct val="100000"/>
              </a:lnSpc>
              <a:spcBef>
                <a:spcPts val="0"/>
              </a:spcBef>
              <a:spcAft>
                <a:spcPts val="0"/>
              </a:spcAft>
              <a:buNone/>
            </a:pPr>
            <a:endParaRPr dirty="0">
              <a:solidFill>
                <a:srgbClr val="A61C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326475"/>
            <a:ext cx="8520600" cy="763500"/>
          </a:xfrm>
          <a:prstGeom prst="rect">
            <a:avLst/>
          </a:prstGeom>
        </p:spPr>
        <p:txBody>
          <a:bodyPr lIns="91425" tIns="91425" rIns="91425" bIns="91425" anchor="t" anchorCtr="0">
            <a:noAutofit/>
          </a:bodyPr>
          <a:lstStyle/>
          <a:p>
            <a:pPr lvl="0" algn="ctr" rtl="0">
              <a:lnSpc>
                <a:spcPct val="115000"/>
              </a:lnSpc>
              <a:spcBef>
                <a:spcPts val="0"/>
              </a:spcBef>
              <a:buClr>
                <a:schemeClr val="dk1"/>
              </a:buClr>
              <a:buSzPct val="45833"/>
              <a:buFont typeface="Arial"/>
              <a:buNone/>
            </a:pPr>
            <a:r>
              <a:rPr lang="en" sz="2400" b="1">
                <a:latin typeface="Times New Roman"/>
                <a:ea typeface="Times New Roman"/>
                <a:cs typeface="Times New Roman"/>
                <a:sym typeface="Times New Roman"/>
              </a:rPr>
              <a:t>The Distribution of Total Fundings (million $)  in US</a:t>
            </a:r>
          </a:p>
        </p:txBody>
      </p:sp>
      <p:sp>
        <p:nvSpPr>
          <p:cNvPr id="150" name="Shape 150"/>
          <p:cNvSpPr txBox="1">
            <a:spLocks noGrp="1"/>
          </p:cNvSpPr>
          <p:nvPr>
            <p:ph type="body" idx="1"/>
          </p:nvPr>
        </p:nvSpPr>
        <p:spPr>
          <a:xfrm>
            <a:off x="342313" y="5954896"/>
            <a:ext cx="5575800" cy="630600"/>
          </a:xfrm>
          <a:prstGeom prst="rect">
            <a:avLst/>
          </a:prstGeom>
        </p:spPr>
        <p:txBody>
          <a:bodyPr lIns="91425" tIns="91425" rIns="91425" bIns="91425" anchor="t" anchorCtr="0">
            <a:noAutofit/>
          </a:bodyPr>
          <a:lstStyle/>
          <a:p>
            <a:pPr marL="457200" lvl="0" indent="-330200" rtl="0">
              <a:spcBef>
                <a:spcPts val="0"/>
              </a:spcBef>
              <a:spcAft>
                <a:spcPts val="0"/>
              </a:spcAft>
              <a:buClr>
                <a:srgbClr val="000000"/>
              </a:buClr>
              <a:buSzPct val="100000"/>
            </a:pPr>
            <a:r>
              <a:rPr lang="en" sz="1600">
                <a:solidFill>
                  <a:srgbClr val="000000"/>
                </a:solidFill>
              </a:rPr>
              <a:t>Companies in US after 2000</a:t>
            </a:r>
          </a:p>
          <a:p>
            <a:pPr marL="457200" lvl="0" indent="-330200" rtl="0">
              <a:spcBef>
                <a:spcPts val="0"/>
              </a:spcBef>
              <a:spcAft>
                <a:spcPts val="0"/>
              </a:spcAft>
              <a:buClr>
                <a:srgbClr val="000000"/>
              </a:buClr>
              <a:buSzPct val="100000"/>
            </a:pPr>
            <a:r>
              <a:rPr lang="en" sz="1600" dirty="0">
                <a:solidFill>
                  <a:srgbClr val="000000"/>
                </a:solidFill>
              </a:rPr>
              <a:t>total funding &gt;= 1 million dollars </a:t>
            </a:r>
          </a:p>
        </p:txBody>
      </p:sp>
      <p:sp>
        <p:nvSpPr>
          <p:cNvPr id="151" name="Shape 151"/>
          <p:cNvSpPr txBox="1"/>
          <p:nvPr/>
        </p:nvSpPr>
        <p:spPr>
          <a:xfrm>
            <a:off x="4910961" y="5954550"/>
            <a:ext cx="3561496" cy="18069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800" dirty="0">
                <a:latin typeface="Times New Roman"/>
                <a:ea typeface="Times New Roman"/>
                <a:cs typeface="Times New Roman"/>
                <a:sym typeface="Times New Roman"/>
              </a:rPr>
              <a:t>Average:  $16.14m </a:t>
            </a:r>
          </a:p>
          <a:p>
            <a:pPr lvl="0" rtl="0">
              <a:lnSpc>
                <a:spcPct val="115000"/>
              </a:lnSpc>
              <a:spcBef>
                <a:spcPts val="0"/>
              </a:spcBef>
              <a:buNone/>
            </a:pPr>
            <a:r>
              <a:rPr lang="en" sz="1800" dirty="0" smtClean="0">
                <a:latin typeface="Times New Roman"/>
                <a:ea typeface="Times New Roman"/>
                <a:cs typeface="Times New Roman"/>
                <a:sym typeface="Times New Roman"/>
              </a:rPr>
              <a:t>Median</a:t>
            </a:r>
            <a:r>
              <a:rPr lang="en" sz="1800" dirty="0">
                <a:latin typeface="Times New Roman"/>
                <a:ea typeface="Times New Roman"/>
                <a:cs typeface="Times New Roman"/>
                <a:sym typeface="Times New Roman"/>
              </a:rPr>
              <a:t>:  </a:t>
            </a:r>
            <a:r>
              <a:rPr lang="en" sz="1800" dirty="0" smtClean="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3m</a:t>
            </a:r>
          </a:p>
          <a:p>
            <a:pPr lvl="0" rtl="0">
              <a:lnSpc>
                <a:spcPct val="115000"/>
              </a:lnSpc>
              <a:spcBef>
                <a:spcPts val="0"/>
              </a:spcBef>
              <a:buNone/>
            </a:pPr>
            <a:endParaRPr sz="1800" dirty="0">
              <a:latin typeface="Times New Roman"/>
              <a:ea typeface="Times New Roman"/>
              <a:cs typeface="Times New Roman"/>
              <a:sym typeface="Times New Roman"/>
            </a:endParaRPr>
          </a:p>
          <a:p>
            <a:pPr lvl="0">
              <a:spcBef>
                <a:spcPts val="0"/>
              </a:spcBef>
              <a:buNone/>
            </a:pPr>
            <a:endParaRPr sz="1800" dirty="0">
              <a:latin typeface="Times New Roman"/>
              <a:ea typeface="Times New Roman"/>
              <a:cs typeface="Times New Roman"/>
              <a:sym typeface="Times New Roman"/>
            </a:endParaRPr>
          </a:p>
        </p:txBody>
      </p:sp>
      <p:sp>
        <p:nvSpPr>
          <p:cNvPr id="152" name="Shape 15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r>
              <a:rPr lang="en-US" altLang="zh-CN" sz="1200" b="1" dirty="0" smtClean="0"/>
              <a:t>8</a:t>
            </a:r>
            <a:endParaRPr lang="en" sz="1200" b="1"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 r="-208"/>
          <a:stretch/>
        </p:blipFill>
        <p:spPr>
          <a:xfrm>
            <a:off x="0" y="860061"/>
            <a:ext cx="7027620" cy="471627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8654" y="983264"/>
            <a:ext cx="7392503" cy="49714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2265</Words>
  <Application>Microsoft Macintosh PowerPoint</Application>
  <PresentationFormat>On-screen Show (4:3)</PresentationFormat>
  <Paragraphs>264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Mangal</vt:lpstr>
      <vt:lpstr>Open Sans</vt:lpstr>
      <vt:lpstr>PT Sans Narrow</vt:lpstr>
      <vt:lpstr>Times New Roman</vt:lpstr>
      <vt:lpstr>Arial</vt:lpstr>
      <vt:lpstr>tropic</vt:lpstr>
      <vt:lpstr>CrunchBase Exploration</vt:lpstr>
      <vt:lpstr>Product Screenshot</vt:lpstr>
      <vt:lpstr>Dataset Introductions</vt:lpstr>
      <vt:lpstr>Literature Review</vt:lpstr>
      <vt:lpstr>Number of Companies in US (States)</vt:lpstr>
      <vt:lpstr>Number of Companies Created Each Year (1990-2012)  </vt:lpstr>
      <vt:lpstr>Closed Companies Boxplot: Duration (Years) </vt:lpstr>
      <vt:lpstr>What do we most care? Fundings!</vt:lpstr>
      <vt:lpstr>The Distribution of Total Fundings (million $)  in US</vt:lpstr>
      <vt:lpstr>Industries vs. fundings</vt:lpstr>
      <vt:lpstr>Web</vt:lpstr>
      <vt:lpstr>Funding vs. States </vt:lpstr>
      <vt:lpstr>Where Do They Graduate from?</vt:lpstr>
      <vt:lpstr>Funding vs. Graduation Schools </vt:lpstr>
      <vt:lpstr>Dataset Screenshot of People</vt:lpstr>
      <vt:lpstr>Latent Semantic Index</vt:lpstr>
      <vt:lpstr>Clustering the Overviews</vt:lpstr>
      <vt:lpstr>Topics generated by Latent Dirichlet Allocation (LDA) vs. word cloud</vt:lpstr>
      <vt:lpstr>Conclusion &amp; Discussion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CrunchBase Exploration</dc:title>
  <cp:lastModifiedBy>LiYi</cp:lastModifiedBy>
  <cp:revision>22</cp:revision>
  <dcterms:modified xsi:type="dcterms:W3CDTF">2017-05-01T22:37:09Z</dcterms:modified>
</cp:coreProperties>
</file>