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5"/>
    <p:restoredTop sz="94737"/>
  </p:normalViewPr>
  <p:slideViewPr>
    <p:cSldViewPr snapToGrid="0" snapToObjects="1">
      <p:cViewPr varScale="1">
        <p:scale>
          <a:sx n="85" d="100"/>
          <a:sy n="85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F46A-7DD4-A146-A310-BD88E18DBEE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FD905-AC07-D543-9982-0B0E1F79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8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3" y="1635231"/>
            <a:ext cx="1727791" cy="9763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3" y="2920958"/>
            <a:ext cx="6858000" cy="1662666"/>
          </a:xfrm>
        </p:spPr>
        <p:txBody>
          <a:bodyPr>
            <a:normAutofit fontScale="92500" lnSpcReduction="20000"/>
          </a:bodyPr>
          <a:lstStyle/>
          <a:p>
            <a:pPr marL="257168" indent="-257168" algn="l">
              <a:buFont typeface="Arial" charset="0"/>
              <a:buChar char="•"/>
            </a:pPr>
            <a:r>
              <a:rPr lang="en-US" dirty="0" err="1"/>
              <a:t>Global.R</a:t>
            </a:r>
            <a:endParaRPr lang="en-US" dirty="0"/>
          </a:p>
          <a:p>
            <a:pPr marL="714368" lvl="1" indent="-257168" algn="l">
              <a:buFont typeface="Arial" charset="0"/>
              <a:buChar char="•"/>
            </a:pPr>
            <a:r>
              <a:rPr lang="en-US" dirty="0"/>
              <a:t>Load data</a:t>
            </a:r>
          </a:p>
          <a:p>
            <a:pPr marL="257168" indent="-257168" algn="l">
              <a:buFont typeface="Arial" charset="0"/>
              <a:buChar char="•"/>
            </a:pPr>
            <a:r>
              <a:rPr lang="en-US" dirty="0" err="1" smtClean="0"/>
              <a:t>Ui.R</a:t>
            </a:r>
            <a:r>
              <a:rPr lang="en-US" dirty="0" smtClean="0"/>
              <a:t> - layout</a:t>
            </a:r>
          </a:p>
          <a:p>
            <a:pPr marL="600060" lvl="1" indent="-257168" algn="l">
              <a:buFont typeface="Arial" charset="0"/>
              <a:buChar char="•"/>
            </a:pPr>
            <a:r>
              <a:rPr lang="en-US" dirty="0" err="1" smtClean="0"/>
              <a:t>shinyUI</a:t>
            </a:r>
            <a:r>
              <a:rPr lang="en-US" dirty="0" smtClean="0"/>
              <a:t>: </a:t>
            </a:r>
            <a:r>
              <a:rPr lang="en-US" dirty="0" err="1" smtClean="0"/>
              <a:t>sidebarPanel</a:t>
            </a:r>
            <a:r>
              <a:rPr lang="en-US" dirty="0" smtClean="0"/>
              <a:t>, </a:t>
            </a:r>
            <a:r>
              <a:rPr lang="en-US" dirty="0" err="1" smtClean="0"/>
              <a:t>mainPanel</a:t>
            </a:r>
            <a:endParaRPr lang="en-US" dirty="0" smtClean="0"/>
          </a:p>
          <a:p>
            <a:pPr marL="257168" indent="-257168" algn="l">
              <a:buFont typeface="Arial" charset="0"/>
              <a:buChar char="•"/>
            </a:pPr>
            <a:r>
              <a:rPr lang="en-US" b="1" dirty="0" err="1" smtClean="0"/>
              <a:t>Server.R</a:t>
            </a:r>
            <a:endParaRPr lang="en-US" b="1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3" y="4583624"/>
            <a:ext cx="6858000" cy="166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548" y="5414957"/>
            <a:ext cx="213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Yi Li, March 13, 2017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211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2" y="541060"/>
            <a:ext cx="7886700" cy="4490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8" y="1171995"/>
            <a:ext cx="8795408" cy="4925008"/>
          </a:xfrm>
        </p:spPr>
      </p:pic>
      <p:sp>
        <p:nvSpPr>
          <p:cNvPr id="3" name="TextBox 2"/>
          <p:cNvSpPr txBox="1"/>
          <p:nvPr/>
        </p:nvSpPr>
        <p:spPr>
          <a:xfrm>
            <a:off x="434715" y="6214743"/>
            <a:ext cx="25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“If </a:t>
            </a:r>
            <a:r>
              <a:rPr lang="mr-IN" dirty="0" smtClean="0"/>
              <a:t>…</a:t>
            </a:r>
            <a:r>
              <a:rPr lang="en-US" dirty="0" smtClean="0"/>
              <a:t> else </a:t>
            </a:r>
            <a:r>
              <a:rPr lang="mr-IN" dirty="0" smtClean="0"/>
              <a:t>…</a:t>
            </a:r>
            <a:r>
              <a:rPr lang="en-US" dirty="0" smtClean="0"/>
              <a:t>” is useful!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43" y="434089"/>
            <a:ext cx="1725312" cy="5417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35" y="589173"/>
            <a:ext cx="5901656" cy="6000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2943" y="1080723"/>
            <a:ext cx="25903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Helvetica" charset="0"/>
              </a:rPr>
              <a:t>"</a:t>
            </a:r>
            <a:r>
              <a:rPr lang="en-US" sz="1600" dirty="0" err="1" smtClean="0">
                <a:latin typeface="Helvetica" charset="0"/>
              </a:rPr>
              <a:t>ploy_geo</a:t>
            </a:r>
            <a:r>
              <a:rPr lang="en-US" sz="1600" dirty="0">
                <a:latin typeface="Helvetica" charset="0"/>
              </a:rPr>
              <a:t>" uses color bar </a:t>
            </a:r>
            <a:r>
              <a:rPr lang="en-US" sz="1600" dirty="0" smtClean="0">
                <a:latin typeface="Helvetica" charset="0"/>
              </a:rPr>
              <a:t>(</a:t>
            </a:r>
            <a:r>
              <a:rPr lang="en-US" sz="1600" dirty="0" smtClean="0"/>
              <a:t>Choropleth</a:t>
            </a:r>
            <a:r>
              <a:rPr lang="en-US" sz="1600" dirty="0"/>
              <a:t> </a:t>
            </a:r>
            <a:r>
              <a:rPr lang="en-US" sz="1600" dirty="0" smtClean="0"/>
              <a:t>maps</a:t>
            </a:r>
            <a:r>
              <a:rPr lang="en-US" sz="1600" dirty="0" smtClean="0">
                <a:latin typeface="Helvetica" charset="0"/>
              </a:rPr>
              <a:t>) to </a:t>
            </a:r>
            <a:r>
              <a:rPr lang="en-US" sz="1600" dirty="0">
                <a:latin typeface="Helvetica" charset="0"/>
              </a:rPr>
              <a:t>show the color of the variable with different </a:t>
            </a:r>
            <a:r>
              <a:rPr lang="en-US" sz="1600" dirty="0" smtClean="0">
                <a:latin typeface="Helvetica" charset="0"/>
              </a:rPr>
              <a:t>values. </a:t>
            </a:r>
            <a:r>
              <a:rPr lang="en-US" sz="1600" dirty="0">
                <a:latin typeface="Helvetica" charset="0"/>
              </a:rPr>
              <a:t>So I set "yes" as the lowest color value - green, set "no" as the highest color value - red, and set the other two "abstain and DNV" in the middle.</a:t>
            </a:r>
          </a:p>
          <a:p>
            <a:r>
              <a:rPr lang="en-US" sz="1600" dirty="0">
                <a:latin typeface="Helvetica" charset="0"/>
              </a:rPr>
              <a:t/>
            </a:r>
            <a:br>
              <a:rPr lang="en-US" sz="1600" dirty="0">
                <a:latin typeface="Helvetica" charset="0"/>
              </a:rPr>
            </a:br>
            <a:endParaRPr lang="en-US" sz="1600" dirty="0">
              <a:latin typeface="Helvetica" charset="0"/>
            </a:endParaRPr>
          </a:p>
          <a:p>
            <a:pPr marL="214308" indent="-214308">
              <a:buFont typeface="Arial" charset="0"/>
              <a:buChar char="•"/>
            </a:pPr>
            <a:r>
              <a:rPr lang="en-US" sz="1600" dirty="0">
                <a:latin typeface="Helvetica" charset="0"/>
              </a:rPr>
              <a:t>If there are four vote situations: "yes, no, abstain, DNV", the color is right. (abstain - orange, DNV - grey</a:t>
            </a:r>
            <a:r>
              <a:rPr lang="en-US" sz="1600" dirty="0" smtClean="0">
                <a:latin typeface="Helvetica" charset="0"/>
              </a:rPr>
              <a:t>.)</a:t>
            </a:r>
            <a:endParaRPr lang="en-US" sz="1600" dirty="0">
              <a:latin typeface="Helvetica" charset="0"/>
            </a:endParaRPr>
          </a:p>
          <a:p>
            <a:pPr marL="214308" indent="-214308">
              <a:buFont typeface="Arial" charset="0"/>
              <a:buChar char="•"/>
            </a:pPr>
            <a:r>
              <a:rPr lang="en-US" sz="1600" dirty="0">
                <a:latin typeface="Helvetica" charset="0"/>
              </a:rPr>
              <a:t>If there are two vote situations: "yes, no", the color is also right.</a:t>
            </a:r>
          </a:p>
        </p:txBody>
      </p:sp>
    </p:spTree>
    <p:extLst>
      <p:ext uri="{BB962C8B-B14F-4D97-AF65-F5344CB8AC3E}">
        <p14:creationId xmlns:p14="http://schemas.microsoft.com/office/powerpoint/2010/main" val="4089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1210962"/>
            <a:ext cx="8974674" cy="3918086"/>
          </a:xfrm>
        </p:spPr>
      </p:pic>
      <p:sp>
        <p:nvSpPr>
          <p:cNvPr id="8" name="Rectangle 7"/>
          <p:cNvSpPr/>
          <p:nvPr/>
        </p:nvSpPr>
        <p:spPr>
          <a:xfrm>
            <a:off x="63795" y="5387566"/>
            <a:ext cx="7696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" charset="0"/>
              </a:rPr>
              <a:t>But if there are three vote situations: "yes, no, DNV", the color of "DNV" becomes orange. </a:t>
            </a:r>
          </a:p>
        </p:txBody>
      </p:sp>
    </p:spTree>
    <p:extLst>
      <p:ext uri="{BB962C8B-B14F-4D97-AF65-F5344CB8AC3E}">
        <p14:creationId xmlns:p14="http://schemas.microsoft.com/office/powerpoint/2010/main" val="7382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17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1. Use the data of a selected year to build a model. For example, choose the variable "Data of Year" (</a:t>
            </a:r>
            <a:r>
              <a:rPr lang="en-US" sz="1600" dirty="0" err="1"/>
              <a:t>data.year</a:t>
            </a:r>
            <a:r>
              <a:rPr lang="en-US" sz="1600" dirty="0"/>
              <a:t>) as 2014.</a:t>
            </a:r>
          </a:p>
          <a:p>
            <a:pPr marL="0" indent="0">
              <a:buNone/>
            </a:pP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	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oprobit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 &lt;-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polr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(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as.factor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(Vote) ~ xvar1, data = subset(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new.data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, 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	</a:t>
            </a:r>
            <a:r>
              <a:rPr lang="en-US" sz="1600" dirty="0" err="1" smtClean="0">
                <a:latin typeface="Chalkboard SE Light" charset="0"/>
                <a:ea typeface="Chalkboard SE Light" charset="0"/>
                <a:cs typeface="Chalkboard SE Light" charset="0"/>
              </a:rPr>
              <a:t>new.data$year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 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== </a:t>
            </a:r>
            <a:r>
              <a:rPr lang="en-US" sz="1600" dirty="0" err="1" smtClean="0">
                <a:latin typeface="Chalkboard SE Light" charset="0"/>
                <a:ea typeface="Chalkboard SE Light" charset="0"/>
                <a:cs typeface="Chalkboard SE Light" charset="0"/>
              </a:rPr>
              <a:t>input$</a:t>
            </a:r>
            <a:r>
              <a:rPr lang="en-US" sz="1600" dirty="0" err="1" smtClean="0">
                <a:solidFill>
                  <a:srgbClr val="FF0000"/>
                </a:solidFill>
                <a:latin typeface="Chalkboard SE Light" charset="0"/>
                <a:ea typeface="Chalkboard SE Light" charset="0"/>
                <a:cs typeface="Chalkboard SE Light" charset="0"/>
              </a:rPr>
              <a:t>data.year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 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&amp;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new.data$regionnew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 == 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	</a:t>
            </a:r>
            <a:r>
              <a:rPr lang="en-US" sz="1600" dirty="0" err="1" smtClean="0">
                <a:latin typeface="Chalkboard SE Light" charset="0"/>
                <a:ea typeface="Chalkboard SE Light" charset="0"/>
                <a:cs typeface="Chalkboard SE Light" charset="0"/>
              </a:rPr>
              <a:t>input$region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), Hess = T, model = TRUE, 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	method 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= 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"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probit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")</a:t>
            </a:r>
          </a:p>
          <a:p>
            <a:pPr marL="0" indent="0">
              <a:buNone/>
            </a:pPr>
            <a:r>
              <a:rPr lang="en-US" sz="1600" dirty="0"/>
              <a:t>2. Use the full dataset to do prediction.</a:t>
            </a:r>
          </a:p>
          <a:p>
            <a:pPr marL="0" indent="0">
              <a:buNone/>
            </a:pP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	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probs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 &lt;- predict(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oprobit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,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new.data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, type = "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probs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")</a:t>
            </a:r>
          </a:p>
          <a:p>
            <a:pPr marL="0" indent="0">
              <a:buNone/>
            </a:pPr>
            <a:r>
              <a:rPr lang="en-US" sz="1600" dirty="0"/>
              <a:t>3. Plot the data of the year one wants to predict. For example, choose the variable "Prediction of Year" (</a:t>
            </a:r>
            <a:r>
              <a:rPr lang="en-US" sz="1600" dirty="0" err="1"/>
              <a:t>pred.year</a:t>
            </a:r>
            <a:r>
              <a:rPr lang="en-US" sz="1600" dirty="0"/>
              <a:t>) as 2015.</a:t>
            </a:r>
          </a:p>
          <a:p>
            <a:pPr marL="0" indent="0">
              <a:buNone/>
            </a:pP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	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plot_ly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 (data = subset(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new.data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,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new.data$year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 ==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input$</a:t>
            </a:r>
            <a:r>
              <a:rPr lang="en-US" sz="1600" dirty="0" err="1">
                <a:solidFill>
                  <a:srgbClr val="FF0000"/>
                </a:solidFill>
                <a:latin typeface="Chalkboard SE Light" charset="0"/>
                <a:ea typeface="Chalkboard SE Light" charset="0"/>
                <a:cs typeface="Chalkboard SE Light" charset="0"/>
              </a:rPr>
              <a:t>pred.year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 &amp; 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	</a:t>
            </a:r>
            <a:r>
              <a:rPr lang="en-US" sz="1600" dirty="0" err="1" smtClean="0">
                <a:latin typeface="Chalkboard SE Light" charset="0"/>
                <a:ea typeface="Chalkboard SE Light" charset="0"/>
                <a:cs typeface="Chalkboard SE Light" charset="0"/>
              </a:rPr>
              <a:t>new.data$regionnew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 ==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input$region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), x = ~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probs.yes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, 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	y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=~reorder(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CountryAbb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, </a:t>
            </a:r>
            <a:r>
              <a:rPr lang="en-US" sz="1600" dirty="0" err="1" smtClean="0">
                <a:latin typeface="Chalkboard SE Light" charset="0"/>
                <a:ea typeface="Chalkboard SE Light" charset="0"/>
                <a:cs typeface="Chalkboard SE Light" charset="0"/>
              </a:rPr>
              <a:t>probs.yes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), color = ~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ordvote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As I use the full dataset to do prediction in the step2, we can choose any year to make the plot. If we choose </a:t>
            </a:r>
            <a:r>
              <a:rPr lang="en-US" sz="1600" dirty="0" err="1"/>
              <a:t>pred.year</a:t>
            </a:r>
            <a:r>
              <a:rPr lang="en-US" sz="1600" dirty="0"/>
              <a:t> = </a:t>
            </a:r>
            <a:r>
              <a:rPr lang="en-US" sz="1600" dirty="0" err="1"/>
              <a:t>data.year</a:t>
            </a:r>
            <a:r>
              <a:rPr lang="en-US" sz="1600" dirty="0"/>
              <a:t> = 2014, then the training dataset and the validation dataset are the same. Usually, we choose </a:t>
            </a:r>
            <a:r>
              <a:rPr lang="en-US" sz="1600" dirty="0" err="1"/>
              <a:t>pred.year</a:t>
            </a:r>
            <a:r>
              <a:rPr lang="en-US" sz="1600" dirty="0"/>
              <a:t> &gt; </a:t>
            </a:r>
            <a:r>
              <a:rPr lang="en-US" sz="1600" dirty="0" err="1"/>
              <a:t>data.year</a:t>
            </a:r>
            <a:r>
              <a:rPr lang="en-US" sz="1600" dirty="0"/>
              <a:t> to test the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61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0684"/>
          </a:xfrm>
        </p:spPr>
        <p:txBody>
          <a:bodyPr>
            <a:noAutofit/>
          </a:bodyPr>
          <a:lstStyle/>
          <a:p>
            <a:r>
              <a:rPr lang="en-US" sz="1600" dirty="0" smtClean="0"/>
              <a:t>When </a:t>
            </a:r>
            <a:r>
              <a:rPr lang="en-US" sz="1600" dirty="0"/>
              <a:t>I used the package "</a:t>
            </a:r>
            <a:r>
              <a:rPr lang="en-US" sz="1600" dirty="0" err="1"/>
              <a:t>coefplot</a:t>
            </a:r>
            <a:r>
              <a:rPr lang="en-US" sz="1600" dirty="0"/>
              <a:t>", there is a conflict. </a:t>
            </a:r>
          </a:p>
          <a:p>
            <a:pPr marL="0" indent="0">
              <a:buNone/>
            </a:pPr>
            <a:r>
              <a:rPr lang="en-US" sz="1600" dirty="0"/>
              <a:t>"</a:t>
            </a:r>
            <a:r>
              <a:rPr lang="en-US" sz="1600" dirty="0" err="1"/>
              <a:t>coefplot</a:t>
            </a:r>
            <a:r>
              <a:rPr lang="en-US" sz="1600" dirty="0"/>
              <a:t>" is created based on an old version of "ggplot2", since the "ggplot2" is updated, we cannot use "</a:t>
            </a:r>
            <a:r>
              <a:rPr lang="en-US" sz="1600" dirty="0" err="1"/>
              <a:t>coefplot</a:t>
            </a:r>
            <a:r>
              <a:rPr lang="en-US" sz="1600" dirty="0"/>
              <a:t>" as usual. I tried to install an old version of "ggplot2" to solve the problem, but then there is another conflict of "</a:t>
            </a:r>
            <a:r>
              <a:rPr lang="en-US" sz="1600" dirty="0" err="1"/>
              <a:t>plotly</a:t>
            </a:r>
            <a:r>
              <a:rPr lang="en-US" sz="1600" dirty="0"/>
              <a:t>". So instead, I used another package "arm" to do the </a:t>
            </a:r>
            <a:r>
              <a:rPr lang="en-US" sz="1600" dirty="0" err="1"/>
              <a:t>coefplot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If </a:t>
            </a:r>
            <a:r>
              <a:rPr lang="en-US" sz="1600" dirty="0"/>
              <a:t>there are only two observed choices, I used the </a:t>
            </a:r>
            <a:r>
              <a:rPr lang="en-US" sz="1600" dirty="0" err="1"/>
              <a:t>probit</a:t>
            </a:r>
            <a:r>
              <a:rPr lang="en-US" sz="1600" dirty="0"/>
              <a:t> model as following:</a:t>
            </a:r>
          </a:p>
          <a:p>
            <a:pPr marL="0" indent="0">
              <a:buNone/>
            </a:pP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	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opglm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(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as.factor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(Vote) ~ xvar1, data = subset(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new.data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, 	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new.data$year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robit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 &lt;- 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== </a:t>
            </a:r>
            <a:r>
              <a:rPr lang="en-US" sz="1600" dirty="0" err="1" smtClean="0">
                <a:latin typeface="Chalkboard SE Light" charset="0"/>
                <a:ea typeface="Chalkboard SE Light" charset="0"/>
                <a:cs typeface="Chalkboard SE Light" charset="0"/>
              </a:rPr>
              <a:t>input$data.year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 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&amp;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new.data$regionnew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 == 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	</a:t>
            </a:r>
            <a:r>
              <a:rPr lang="en-US" sz="1600" dirty="0" err="1" smtClean="0">
                <a:latin typeface="Chalkboard SE Light" charset="0"/>
                <a:ea typeface="Chalkboard SE Light" charset="0"/>
                <a:cs typeface="Chalkboard SE Light" charset="0"/>
              </a:rPr>
              <a:t>input$region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), family = binomial(link = 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"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probit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"))</a:t>
            </a:r>
            <a:endParaRPr lang="en-US" sz="1600" dirty="0">
              <a:latin typeface="Chalkboard SE Light" charset="0"/>
              <a:ea typeface="Chalkboard SE Light" charset="0"/>
              <a:cs typeface="Chalkboard SE Light" charset="0"/>
            </a:endParaRPr>
          </a:p>
          <a:p>
            <a:pPr marL="0" indent="0">
              <a:buNone/>
            </a:pPr>
            <a:r>
              <a:rPr lang="en-US" sz="1600" dirty="0"/>
              <a:t>Then I set "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probs.no = 1 -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probs.yes</a:t>
            </a:r>
            <a:r>
              <a:rPr lang="en-US" sz="1600" dirty="0"/>
              <a:t>" without considering "</a:t>
            </a:r>
            <a:r>
              <a:rPr lang="en-US" sz="1600" dirty="0" err="1"/>
              <a:t>probs.abstain</a:t>
            </a:r>
            <a:r>
              <a:rPr lang="en-US" sz="1600" dirty="0"/>
              <a:t>". In this case, I suppose there is always at least one country vote yes. Here is the 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	</a:t>
            </a:r>
            <a:r>
              <a:rPr lang="en-US" sz="1600" dirty="0" err="1" smtClean="0">
                <a:latin typeface="Chalkboard SE Light" charset="0"/>
                <a:ea typeface="Chalkboard SE Light" charset="0"/>
                <a:cs typeface="Chalkboard SE Light" charset="0"/>
              </a:rPr>
              <a:t>probs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 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&lt;- predict(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oprobit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,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new.data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, type = "response")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	</a:t>
            </a:r>
            <a:r>
              <a:rPr lang="en-US" sz="1600" dirty="0" err="1" smtClean="0">
                <a:latin typeface="Chalkboard SE Light" charset="0"/>
                <a:ea typeface="Chalkboard SE Light" charset="0"/>
                <a:cs typeface="Chalkboard SE Light" charset="0"/>
              </a:rPr>
              <a:t>new.data$probs.yes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 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&lt;-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probs</a:t>
            </a:r>
            <a:endParaRPr lang="en-US" sz="1600" dirty="0">
              <a:latin typeface="Chalkboard SE Light" charset="0"/>
              <a:ea typeface="Chalkboard SE Light" charset="0"/>
              <a:cs typeface="Chalkboard SE Light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	</a:t>
            </a:r>
            <a:r>
              <a:rPr lang="en-US" sz="1600" dirty="0" err="1" smtClean="0">
                <a:latin typeface="Chalkboard SE Light" charset="0"/>
                <a:ea typeface="Chalkboard SE Light" charset="0"/>
                <a:cs typeface="Chalkboard SE Light" charset="0"/>
              </a:rPr>
              <a:t>new.data$prob.no</a:t>
            </a:r>
            <a:r>
              <a:rPr lang="en-US" sz="1600" dirty="0" smtClean="0">
                <a:latin typeface="Chalkboard SE Light" charset="0"/>
                <a:ea typeface="Chalkboard SE Light" charset="0"/>
                <a:cs typeface="Chalkboard SE Light" charset="0"/>
              </a:rPr>
              <a:t> </a:t>
            </a:r>
            <a:r>
              <a:rPr lang="en-US" sz="1600" dirty="0">
                <a:latin typeface="Chalkboard SE Light" charset="0"/>
                <a:ea typeface="Chalkboard SE Light" charset="0"/>
                <a:cs typeface="Chalkboard SE Light" charset="0"/>
              </a:rPr>
              <a:t>&lt;- 1 - </a:t>
            </a:r>
            <a:r>
              <a:rPr lang="en-US" sz="1600" dirty="0" err="1">
                <a:latin typeface="Chalkboard SE Light" charset="0"/>
                <a:ea typeface="Chalkboard SE Light" charset="0"/>
                <a:cs typeface="Chalkboard SE Light" charset="0"/>
              </a:rPr>
              <a:t>probs</a:t>
            </a:r>
            <a:endParaRPr lang="en-US" sz="1600" dirty="0">
              <a:latin typeface="Chalkboard SE Light" charset="0"/>
              <a:ea typeface="Chalkboard SE Light" charset="0"/>
              <a:cs typeface="Chalkboard SE Light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9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164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Chalkboard SE Light</vt:lpstr>
      <vt:lpstr>Helvetica</vt:lpstr>
      <vt:lpstr>Mangal</vt:lpstr>
      <vt:lpstr>Office Theme</vt:lpstr>
      <vt:lpstr>Code</vt:lpstr>
      <vt:lpstr>Analysis</vt:lpstr>
      <vt:lpstr>Map</vt:lpstr>
      <vt:lpstr>PowerPoint Presentation</vt:lpstr>
      <vt:lpstr>Prediction Analysis</vt:lpstr>
      <vt:lpstr>Other Challenges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</dc:title>
  <dc:creator>LiYi</dc:creator>
  <cp:lastModifiedBy>LiYi</cp:lastModifiedBy>
  <cp:revision>14</cp:revision>
  <dcterms:created xsi:type="dcterms:W3CDTF">2017-03-13T15:03:23Z</dcterms:created>
  <dcterms:modified xsi:type="dcterms:W3CDTF">2017-03-13T20:26:01Z</dcterms:modified>
</cp:coreProperties>
</file>