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0"/>
  </p:notesMasterIdLst>
  <p:sldIdLst>
    <p:sldId id="286" r:id="rId2"/>
    <p:sldId id="288" r:id="rId3"/>
    <p:sldId id="289" r:id="rId4"/>
    <p:sldId id="274" r:id="rId5"/>
    <p:sldId id="275" r:id="rId6"/>
    <p:sldId id="282" r:id="rId7"/>
    <p:sldId id="283" r:id="rId8"/>
    <p:sldId id="284" r:id="rId9"/>
    <p:sldId id="259" r:id="rId10"/>
    <p:sldId id="260" r:id="rId11"/>
    <p:sldId id="263" r:id="rId12"/>
    <p:sldId id="264" r:id="rId13"/>
    <p:sldId id="261" r:id="rId14"/>
    <p:sldId id="287" r:id="rId15"/>
    <p:sldId id="265" r:id="rId16"/>
    <p:sldId id="266" r:id="rId17"/>
    <p:sldId id="268" r:id="rId18"/>
    <p:sldId id="269" r:id="rId19"/>
    <p:sldId id="270" r:id="rId20"/>
    <p:sldId id="271" r:id="rId21"/>
    <p:sldId id="272" r:id="rId22"/>
    <p:sldId id="276" r:id="rId23"/>
    <p:sldId id="285" r:id="rId24"/>
    <p:sldId id="277" r:id="rId25"/>
    <p:sldId id="278" r:id="rId26"/>
    <p:sldId id="281" r:id="rId27"/>
    <p:sldId id="279" r:id="rId28"/>
    <p:sldId id="273" r:id="rId2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80EE6"/>
    <a:srgbClr val="003300"/>
    <a:srgbClr val="DA0000"/>
    <a:srgbClr val="DE5252"/>
    <a:srgbClr val="A50021"/>
    <a:srgbClr val="99FF99"/>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C452E37-F6F4-43B2-9ED5-0247A927694D}" v="4" dt="2025-10-24T12:51:52.46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316" autoAdjust="0"/>
    <p:restoredTop sz="94660"/>
  </p:normalViewPr>
  <p:slideViewPr>
    <p:cSldViewPr snapToGrid="0">
      <p:cViewPr varScale="1">
        <p:scale>
          <a:sx n="78" d="100"/>
          <a:sy n="78" d="100"/>
        </p:scale>
        <p:origin x="912"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microsoft.com/office/2016/11/relationships/changesInfo" Target="changesInfos/changesInfo1.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enkata krishna karthik gunji" userId="ca15f21a9dd2d9ea" providerId="LiveId" clId="{B580CF7E-6696-4EA1-ADDF-55B7B5F35DF3}"/>
    <pc:docChg chg="undo redo custSel addSld modSld sldOrd">
      <pc:chgData name="venkata krishna karthik gunji" userId="ca15f21a9dd2d9ea" providerId="LiveId" clId="{B580CF7E-6696-4EA1-ADDF-55B7B5F35DF3}" dt="2025-10-24T12:51:52.463" v="1990"/>
      <pc:docMkLst>
        <pc:docMk/>
      </pc:docMkLst>
      <pc:sldChg chg="modSp mod">
        <pc:chgData name="venkata krishna karthik gunji" userId="ca15f21a9dd2d9ea" providerId="LiveId" clId="{B580CF7E-6696-4EA1-ADDF-55B7B5F35DF3}" dt="2025-10-10T07:56:51.268" v="682" actId="20577"/>
        <pc:sldMkLst>
          <pc:docMk/>
          <pc:sldMk cId="1623473840" sldId="259"/>
        </pc:sldMkLst>
        <pc:spChg chg="mod">
          <ac:chgData name="venkata krishna karthik gunji" userId="ca15f21a9dd2d9ea" providerId="LiveId" clId="{B580CF7E-6696-4EA1-ADDF-55B7B5F35DF3}" dt="2025-10-10T07:15:47.004" v="522" actId="27636"/>
          <ac:spMkLst>
            <pc:docMk/>
            <pc:sldMk cId="1623473840" sldId="259"/>
            <ac:spMk id="2" creationId="{48CFD751-183C-3F95-2CEA-417F7B319365}"/>
          </ac:spMkLst>
        </pc:spChg>
        <pc:spChg chg="mod">
          <ac:chgData name="venkata krishna karthik gunji" userId="ca15f21a9dd2d9ea" providerId="LiveId" clId="{B580CF7E-6696-4EA1-ADDF-55B7B5F35DF3}" dt="2025-10-10T07:56:51.268" v="682" actId="20577"/>
          <ac:spMkLst>
            <pc:docMk/>
            <pc:sldMk cId="1623473840" sldId="259"/>
            <ac:spMk id="3" creationId="{F48C4022-8627-3E85-0730-DEE94BF0A75B}"/>
          </ac:spMkLst>
        </pc:spChg>
      </pc:sldChg>
      <pc:sldChg chg="modSp mod">
        <pc:chgData name="venkata krishna karthik gunji" userId="ca15f21a9dd2d9ea" providerId="LiveId" clId="{B580CF7E-6696-4EA1-ADDF-55B7B5F35DF3}" dt="2025-10-12T07:50:08.476" v="1626" actId="14100"/>
        <pc:sldMkLst>
          <pc:docMk/>
          <pc:sldMk cId="3760924536" sldId="260"/>
        </pc:sldMkLst>
        <pc:spChg chg="mod">
          <ac:chgData name="venkata krishna karthik gunji" userId="ca15f21a9dd2d9ea" providerId="LiveId" clId="{B580CF7E-6696-4EA1-ADDF-55B7B5F35DF3}" dt="2025-10-12T07:49:25.770" v="1622" actId="14100"/>
          <ac:spMkLst>
            <pc:docMk/>
            <pc:sldMk cId="3760924536" sldId="260"/>
            <ac:spMk id="2" creationId="{B61D1A1F-6466-F6AF-A436-250E466A1C65}"/>
          </ac:spMkLst>
        </pc:spChg>
        <pc:graphicFrameChg chg="mod modGraphic">
          <ac:chgData name="venkata krishna karthik gunji" userId="ca15f21a9dd2d9ea" providerId="LiveId" clId="{B580CF7E-6696-4EA1-ADDF-55B7B5F35DF3}" dt="2025-10-12T07:50:08.476" v="1626" actId="14100"/>
          <ac:graphicFrameMkLst>
            <pc:docMk/>
            <pc:sldMk cId="3760924536" sldId="260"/>
            <ac:graphicFrameMk id="7" creationId="{009FF4D4-AC3A-658A-4D95-D0C22E4EBBB2}"/>
          </ac:graphicFrameMkLst>
        </pc:graphicFrameChg>
      </pc:sldChg>
      <pc:sldChg chg="modSp mod">
        <pc:chgData name="venkata krishna karthik gunji" userId="ca15f21a9dd2d9ea" providerId="LiveId" clId="{B580CF7E-6696-4EA1-ADDF-55B7B5F35DF3}" dt="2025-10-10T07:16:34.540" v="527" actId="122"/>
        <pc:sldMkLst>
          <pc:docMk/>
          <pc:sldMk cId="3145227277" sldId="261"/>
        </pc:sldMkLst>
        <pc:spChg chg="mod">
          <ac:chgData name="venkata krishna karthik gunji" userId="ca15f21a9dd2d9ea" providerId="LiveId" clId="{B580CF7E-6696-4EA1-ADDF-55B7B5F35DF3}" dt="2025-10-10T07:16:34.540" v="527" actId="122"/>
          <ac:spMkLst>
            <pc:docMk/>
            <pc:sldMk cId="3145227277" sldId="261"/>
            <ac:spMk id="2" creationId="{6A0BA149-244B-9B52-F076-054FA224509C}"/>
          </ac:spMkLst>
        </pc:spChg>
      </pc:sldChg>
      <pc:sldChg chg="modSp mod">
        <pc:chgData name="venkata krishna karthik gunji" userId="ca15f21a9dd2d9ea" providerId="LiveId" clId="{B580CF7E-6696-4EA1-ADDF-55B7B5F35DF3}" dt="2025-10-24T12:42:59.370" v="1908" actId="20577"/>
        <pc:sldMkLst>
          <pc:docMk/>
          <pc:sldMk cId="2045119801" sldId="263"/>
        </pc:sldMkLst>
        <pc:spChg chg="mod">
          <ac:chgData name="venkata krishna karthik gunji" userId="ca15f21a9dd2d9ea" providerId="LiveId" clId="{B580CF7E-6696-4EA1-ADDF-55B7B5F35DF3}" dt="2025-10-10T07:25:14.486" v="618" actId="27636"/>
          <ac:spMkLst>
            <pc:docMk/>
            <pc:sldMk cId="2045119801" sldId="263"/>
            <ac:spMk id="2" creationId="{149EE1FC-AF07-8AA2-E2A1-1A456C51C720}"/>
          </ac:spMkLst>
        </pc:spChg>
        <pc:spChg chg="mod">
          <ac:chgData name="venkata krishna karthik gunji" userId="ca15f21a9dd2d9ea" providerId="LiveId" clId="{B580CF7E-6696-4EA1-ADDF-55B7B5F35DF3}" dt="2025-10-24T12:42:59.370" v="1908" actId="20577"/>
          <ac:spMkLst>
            <pc:docMk/>
            <pc:sldMk cId="2045119801" sldId="263"/>
            <ac:spMk id="3" creationId="{3847FD29-4057-4457-BDBA-527486F66057}"/>
          </ac:spMkLst>
        </pc:spChg>
      </pc:sldChg>
      <pc:sldChg chg="modSp mod">
        <pc:chgData name="venkata krishna karthik gunji" userId="ca15f21a9dd2d9ea" providerId="LiveId" clId="{B580CF7E-6696-4EA1-ADDF-55B7B5F35DF3}" dt="2025-10-12T07:49:48.373" v="1624" actId="14100"/>
        <pc:sldMkLst>
          <pc:docMk/>
          <pc:sldMk cId="1090435037" sldId="264"/>
        </pc:sldMkLst>
        <pc:spChg chg="mod">
          <ac:chgData name="venkata krishna karthik gunji" userId="ca15f21a9dd2d9ea" providerId="LiveId" clId="{B580CF7E-6696-4EA1-ADDF-55B7B5F35DF3}" dt="2025-10-10T07:47:22.389" v="678" actId="122"/>
          <ac:spMkLst>
            <pc:docMk/>
            <pc:sldMk cId="1090435037" sldId="264"/>
            <ac:spMk id="2" creationId="{32F97D7D-3A94-7B72-BA02-0640716EEA99}"/>
          </ac:spMkLst>
        </pc:spChg>
        <pc:graphicFrameChg chg="mod modGraphic">
          <ac:chgData name="venkata krishna karthik gunji" userId="ca15f21a9dd2d9ea" providerId="LiveId" clId="{B580CF7E-6696-4EA1-ADDF-55B7B5F35DF3}" dt="2025-10-12T07:49:48.373" v="1624" actId="14100"/>
          <ac:graphicFrameMkLst>
            <pc:docMk/>
            <pc:sldMk cId="1090435037" sldId="264"/>
            <ac:graphicFrameMk id="4" creationId="{E9264C5B-3BEE-41A0-8E9D-6F476AEE3552}"/>
          </ac:graphicFrameMkLst>
        </pc:graphicFrameChg>
      </pc:sldChg>
      <pc:sldChg chg="addSp delSp modSp mod">
        <pc:chgData name="venkata krishna karthik gunji" userId="ca15f21a9dd2d9ea" providerId="LiveId" clId="{B580CF7E-6696-4EA1-ADDF-55B7B5F35DF3}" dt="2025-10-24T12:49:03.684" v="1950" actId="20577"/>
        <pc:sldMkLst>
          <pc:docMk/>
          <pc:sldMk cId="2175976553" sldId="265"/>
        </pc:sldMkLst>
        <pc:spChg chg="mod">
          <ac:chgData name="venkata krishna karthik gunji" userId="ca15f21a9dd2d9ea" providerId="LiveId" clId="{B580CF7E-6696-4EA1-ADDF-55B7B5F35DF3}" dt="2025-10-24T12:49:03.684" v="1950" actId="20577"/>
          <ac:spMkLst>
            <pc:docMk/>
            <pc:sldMk cId="2175976553" sldId="265"/>
            <ac:spMk id="3" creationId="{533E8B4D-0FFC-736F-BE84-4ED8EC05E126}"/>
          </ac:spMkLst>
        </pc:spChg>
        <pc:spChg chg="add mod">
          <ac:chgData name="venkata krishna karthik gunji" userId="ca15f21a9dd2d9ea" providerId="LiveId" clId="{B580CF7E-6696-4EA1-ADDF-55B7B5F35DF3}" dt="2025-10-12T07:43:40.341" v="1607" actId="14100"/>
          <ac:spMkLst>
            <pc:docMk/>
            <pc:sldMk cId="2175976553" sldId="265"/>
            <ac:spMk id="6" creationId="{F002AA94-5AD9-942F-41F2-9D093B1A5485}"/>
          </ac:spMkLst>
        </pc:spChg>
        <pc:picChg chg="add mod">
          <ac:chgData name="venkata krishna karthik gunji" userId="ca15f21a9dd2d9ea" providerId="LiveId" clId="{B580CF7E-6696-4EA1-ADDF-55B7B5F35DF3}" dt="2025-10-12T07:43:37.076" v="1606" actId="14100"/>
          <ac:picMkLst>
            <pc:docMk/>
            <pc:sldMk cId="2175976553" sldId="265"/>
            <ac:picMk id="8" creationId="{2BDF71DC-D942-8959-9847-A6C0A6453FF4}"/>
          </ac:picMkLst>
        </pc:picChg>
      </pc:sldChg>
      <pc:sldChg chg="addSp modSp mod">
        <pc:chgData name="venkata krishna karthik gunji" userId="ca15f21a9dd2d9ea" providerId="LiveId" clId="{B580CF7E-6696-4EA1-ADDF-55B7B5F35DF3}" dt="2025-10-24T12:46:42.744" v="1940" actId="20577"/>
        <pc:sldMkLst>
          <pc:docMk/>
          <pc:sldMk cId="1607865239" sldId="266"/>
        </pc:sldMkLst>
        <pc:spChg chg="add">
          <ac:chgData name="venkata krishna karthik gunji" userId="ca15f21a9dd2d9ea" providerId="LiveId" clId="{B580CF7E-6696-4EA1-ADDF-55B7B5F35DF3}" dt="2025-10-12T07:46:19.997" v="1610" actId="11529"/>
          <ac:spMkLst>
            <pc:docMk/>
            <pc:sldMk cId="1607865239" sldId="266"/>
            <ac:spMk id="2" creationId="{43A9D265-E940-B3DB-C290-A86695341B00}"/>
          </ac:spMkLst>
        </pc:spChg>
        <pc:spChg chg="mod">
          <ac:chgData name="venkata krishna karthik gunji" userId="ca15f21a9dd2d9ea" providerId="LiveId" clId="{B580CF7E-6696-4EA1-ADDF-55B7B5F35DF3}" dt="2025-10-24T12:46:42.744" v="1940" actId="20577"/>
          <ac:spMkLst>
            <pc:docMk/>
            <pc:sldMk cId="1607865239" sldId="266"/>
            <ac:spMk id="3" creationId="{06A30207-A19D-227D-FFF4-55E9053F3539}"/>
          </ac:spMkLst>
        </pc:spChg>
        <pc:picChg chg="add mod">
          <ac:chgData name="venkata krishna karthik gunji" userId="ca15f21a9dd2d9ea" providerId="LiveId" clId="{B580CF7E-6696-4EA1-ADDF-55B7B5F35DF3}" dt="2025-10-12T07:46:46.460" v="1617" actId="14100"/>
          <ac:picMkLst>
            <pc:docMk/>
            <pc:sldMk cId="1607865239" sldId="266"/>
            <ac:picMk id="5" creationId="{2015B9A5-860F-412C-8DA9-9411B0DE0FF0}"/>
          </ac:picMkLst>
        </pc:picChg>
      </pc:sldChg>
      <pc:sldChg chg="addSp modSp mod">
        <pc:chgData name="venkata krishna karthik gunji" userId="ca15f21a9dd2d9ea" providerId="LiveId" clId="{B580CF7E-6696-4EA1-ADDF-55B7B5F35DF3}" dt="2025-10-24T12:47:01.008" v="1949" actId="20577"/>
        <pc:sldMkLst>
          <pc:docMk/>
          <pc:sldMk cId="2755613130" sldId="268"/>
        </pc:sldMkLst>
        <pc:spChg chg="add mod">
          <ac:chgData name="venkata krishna karthik gunji" userId="ca15f21a9dd2d9ea" providerId="LiveId" clId="{B580CF7E-6696-4EA1-ADDF-55B7B5F35DF3}" dt="2025-10-12T08:01:22.188" v="1632" actId="14100"/>
          <ac:spMkLst>
            <pc:docMk/>
            <pc:sldMk cId="2755613130" sldId="268"/>
            <ac:spMk id="2" creationId="{733BF243-5477-56B2-B9BA-C8D5A032F8D7}"/>
          </ac:spMkLst>
        </pc:spChg>
        <pc:spChg chg="mod">
          <ac:chgData name="venkata krishna karthik gunji" userId="ca15f21a9dd2d9ea" providerId="LiveId" clId="{B580CF7E-6696-4EA1-ADDF-55B7B5F35DF3}" dt="2025-10-24T12:47:01.008" v="1949" actId="20577"/>
          <ac:spMkLst>
            <pc:docMk/>
            <pc:sldMk cId="2755613130" sldId="268"/>
            <ac:spMk id="3" creationId="{D13B15FC-5003-01BE-B4B1-7C8217652699}"/>
          </ac:spMkLst>
        </pc:spChg>
        <pc:picChg chg="add mod">
          <ac:chgData name="venkata krishna karthik gunji" userId="ca15f21a9dd2d9ea" providerId="LiveId" clId="{B580CF7E-6696-4EA1-ADDF-55B7B5F35DF3}" dt="2025-10-12T08:01:39.714" v="1636" actId="14100"/>
          <ac:picMkLst>
            <pc:docMk/>
            <pc:sldMk cId="2755613130" sldId="268"/>
            <ac:picMk id="5" creationId="{66E92BD9-1EC3-354D-CC24-F040881E03BA}"/>
          </ac:picMkLst>
        </pc:picChg>
      </pc:sldChg>
      <pc:sldChg chg="addSp modSp mod">
        <pc:chgData name="venkata krishna karthik gunji" userId="ca15f21a9dd2d9ea" providerId="LiveId" clId="{B580CF7E-6696-4EA1-ADDF-55B7B5F35DF3}" dt="2025-10-24T12:49:20.795" v="1959" actId="5793"/>
        <pc:sldMkLst>
          <pc:docMk/>
          <pc:sldMk cId="2625394026" sldId="269"/>
        </pc:sldMkLst>
        <pc:spChg chg="add">
          <ac:chgData name="venkata krishna karthik gunji" userId="ca15f21a9dd2d9ea" providerId="LiveId" clId="{B580CF7E-6696-4EA1-ADDF-55B7B5F35DF3}" dt="2025-10-12T08:02:03.590" v="1637" actId="11529"/>
          <ac:spMkLst>
            <pc:docMk/>
            <pc:sldMk cId="2625394026" sldId="269"/>
            <ac:spMk id="2" creationId="{5E150F1F-DC07-D693-F3E5-62FD878C2965}"/>
          </ac:spMkLst>
        </pc:spChg>
        <pc:spChg chg="mod">
          <ac:chgData name="venkata krishna karthik gunji" userId="ca15f21a9dd2d9ea" providerId="LiveId" clId="{B580CF7E-6696-4EA1-ADDF-55B7B5F35DF3}" dt="2025-10-24T12:49:20.795" v="1959" actId="5793"/>
          <ac:spMkLst>
            <pc:docMk/>
            <pc:sldMk cId="2625394026" sldId="269"/>
            <ac:spMk id="3" creationId="{9268DC07-B505-2799-A04B-B4C059BAF36C}"/>
          </ac:spMkLst>
        </pc:spChg>
        <pc:picChg chg="add mod">
          <ac:chgData name="venkata krishna karthik gunji" userId="ca15f21a9dd2d9ea" providerId="LiveId" clId="{B580CF7E-6696-4EA1-ADDF-55B7B5F35DF3}" dt="2025-10-12T08:02:41.825" v="1645" actId="14100"/>
          <ac:picMkLst>
            <pc:docMk/>
            <pc:sldMk cId="2625394026" sldId="269"/>
            <ac:picMk id="5" creationId="{746F79A3-E661-B3F8-8C33-8DBFC6166D84}"/>
          </ac:picMkLst>
        </pc:picChg>
      </pc:sldChg>
      <pc:sldChg chg="addSp modSp mod">
        <pc:chgData name="venkata krishna karthik gunji" userId="ca15f21a9dd2d9ea" providerId="LiveId" clId="{B580CF7E-6696-4EA1-ADDF-55B7B5F35DF3}" dt="2025-10-24T12:49:33.465" v="1968" actId="5793"/>
        <pc:sldMkLst>
          <pc:docMk/>
          <pc:sldMk cId="2687730560" sldId="270"/>
        </pc:sldMkLst>
        <pc:spChg chg="add">
          <ac:chgData name="venkata krishna karthik gunji" userId="ca15f21a9dd2d9ea" providerId="LiveId" clId="{B580CF7E-6696-4EA1-ADDF-55B7B5F35DF3}" dt="2025-10-12T08:06:35.496" v="1646" actId="11529"/>
          <ac:spMkLst>
            <pc:docMk/>
            <pc:sldMk cId="2687730560" sldId="270"/>
            <ac:spMk id="2" creationId="{B2E91351-615F-2057-A3F4-18D8D27C4B2E}"/>
          </ac:spMkLst>
        </pc:spChg>
        <pc:spChg chg="mod">
          <ac:chgData name="venkata krishna karthik gunji" userId="ca15f21a9dd2d9ea" providerId="LiveId" clId="{B580CF7E-6696-4EA1-ADDF-55B7B5F35DF3}" dt="2025-10-24T12:49:33.465" v="1968" actId="5793"/>
          <ac:spMkLst>
            <pc:docMk/>
            <pc:sldMk cId="2687730560" sldId="270"/>
            <ac:spMk id="3" creationId="{7A026BF2-B553-9CC6-6737-9403C88BEF56}"/>
          </ac:spMkLst>
        </pc:spChg>
        <pc:picChg chg="add mod">
          <ac:chgData name="venkata krishna karthik gunji" userId="ca15f21a9dd2d9ea" providerId="LiveId" clId="{B580CF7E-6696-4EA1-ADDF-55B7B5F35DF3}" dt="2025-10-12T08:06:53.691" v="1651" actId="14100"/>
          <ac:picMkLst>
            <pc:docMk/>
            <pc:sldMk cId="2687730560" sldId="270"/>
            <ac:picMk id="5" creationId="{2F4EB7E7-CCD6-E021-58B5-0AB991502882}"/>
          </ac:picMkLst>
        </pc:picChg>
      </pc:sldChg>
      <pc:sldChg chg="addSp modSp mod ord">
        <pc:chgData name="venkata krishna karthik gunji" userId="ca15f21a9dd2d9ea" providerId="LiveId" clId="{B580CF7E-6696-4EA1-ADDF-55B7B5F35DF3}" dt="2025-10-24T12:49:49.050" v="1977" actId="5793"/>
        <pc:sldMkLst>
          <pc:docMk/>
          <pc:sldMk cId="2167883916" sldId="271"/>
        </pc:sldMkLst>
        <pc:spChg chg="add">
          <ac:chgData name="venkata krishna karthik gunji" userId="ca15f21a9dd2d9ea" providerId="LiveId" clId="{B580CF7E-6696-4EA1-ADDF-55B7B5F35DF3}" dt="2025-10-12T08:16:58.788" v="1652" actId="11529"/>
          <ac:spMkLst>
            <pc:docMk/>
            <pc:sldMk cId="2167883916" sldId="271"/>
            <ac:spMk id="2" creationId="{8627C5FD-81CB-92AD-38F4-1C96CC496CB1}"/>
          </ac:spMkLst>
        </pc:spChg>
        <pc:spChg chg="mod">
          <ac:chgData name="venkata krishna karthik gunji" userId="ca15f21a9dd2d9ea" providerId="LiveId" clId="{B580CF7E-6696-4EA1-ADDF-55B7B5F35DF3}" dt="2025-10-24T12:49:49.050" v="1977" actId="5793"/>
          <ac:spMkLst>
            <pc:docMk/>
            <pc:sldMk cId="2167883916" sldId="271"/>
            <ac:spMk id="3" creationId="{1336CED9-8B14-D72B-70B3-1FE6FC0A9A27}"/>
          </ac:spMkLst>
        </pc:spChg>
        <pc:picChg chg="add mod">
          <ac:chgData name="venkata krishna karthik gunji" userId="ca15f21a9dd2d9ea" providerId="LiveId" clId="{B580CF7E-6696-4EA1-ADDF-55B7B5F35DF3}" dt="2025-10-12T08:17:18.627" v="1657" actId="14100"/>
          <ac:picMkLst>
            <pc:docMk/>
            <pc:sldMk cId="2167883916" sldId="271"/>
            <ac:picMk id="5" creationId="{D262C720-21E0-BEF9-BAA7-9AE5AD2A4E7A}"/>
          </ac:picMkLst>
        </pc:picChg>
      </pc:sldChg>
      <pc:sldChg chg="addSp modSp mod">
        <pc:chgData name="venkata krishna karthik gunji" userId="ca15f21a9dd2d9ea" providerId="LiveId" clId="{B580CF7E-6696-4EA1-ADDF-55B7B5F35DF3}" dt="2025-10-24T12:50:09.276" v="1986" actId="5793"/>
        <pc:sldMkLst>
          <pc:docMk/>
          <pc:sldMk cId="2094835797" sldId="272"/>
        </pc:sldMkLst>
        <pc:spChg chg="add mod">
          <ac:chgData name="venkata krishna karthik gunji" userId="ca15f21a9dd2d9ea" providerId="LiveId" clId="{B580CF7E-6696-4EA1-ADDF-55B7B5F35DF3}" dt="2025-10-12T08:21:43.184" v="1668" actId="14100"/>
          <ac:spMkLst>
            <pc:docMk/>
            <pc:sldMk cId="2094835797" sldId="272"/>
            <ac:spMk id="2" creationId="{24186173-DBCD-CF37-2BF8-C1B92EFB2CBB}"/>
          </ac:spMkLst>
        </pc:spChg>
        <pc:spChg chg="mod">
          <ac:chgData name="venkata krishna karthik gunji" userId="ca15f21a9dd2d9ea" providerId="LiveId" clId="{B580CF7E-6696-4EA1-ADDF-55B7B5F35DF3}" dt="2025-10-24T12:50:09.276" v="1986" actId="5793"/>
          <ac:spMkLst>
            <pc:docMk/>
            <pc:sldMk cId="2094835797" sldId="272"/>
            <ac:spMk id="3" creationId="{01DCDFCD-BF85-C6E6-719E-D7CA0AD8F62D}"/>
          </ac:spMkLst>
        </pc:spChg>
        <pc:picChg chg="add mod">
          <ac:chgData name="venkata krishna karthik gunji" userId="ca15f21a9dd2d9ea" providerId="LiveId" clId="{B580CF7E-6696-4EA1-ADDF-55B7B5F35DF3}" dt="2025-10-12T08:21:47.140" v="1669" actId="14100"/>
          <ac:picMkLst>
            <pc:docMk/>
            <pc:sldMk cId="2094835797" sldId="272"/>
            <ac:picMk id="5" creationId="{5D6C216C-1509-C236-ADA0-F2D2BDEAE86B}"/>
          </ac:picMkLst>
        </pc:picChg>
      </pc:sldChg>
      <pc:sldChg chg="modSp mod">
        <pc:chgData name="venkata krishna karthik gunji" userId="ca15f21a9dd2d9ea" providerId="LiveId" clId="{B580CF7E-6696-4EA1-ADDF-55B7B5F35DF3}" dt="2025-10-09T18:19:13.799" v="122" actId="20577"/>
        <pc:sldMkLst>
          <pc:docMk/>
          <pc:sldMk cId="36010481" sldId="273"/>
        </pc:sldMkLst>
        <pc:spChg chg="mod">
          <ac:chgData name="venkata krishna karthik gunji" userId="ca15f21a9dd2d9ea" providerId="LiveId" clId="{B580CF7E-6696-4EA1-ADDF-55B7B5F35DF3}" dt="2025-10-09T18:19:13.799" v="122" actId="20577"/>
          <ac:spMkLst>
            <pc:docMk/>
            <pc:sldMk cId="36010481" sldId="273"/>
            <ac:spMk id="3" creationId="{E6141463-6EFD-4380-2E7B-7B66D3595682}"/>
          </ac:spMkLst>
        </pc:spChg>
      </pc:sldChg>
      <pc:sldChg chg="modSp mod">
        <pc:chgData name="venkata krishna karthik gunji" userId="ca15f21a9dd2d9ea" providerId="LiveId" clId="{B580CF7E-6696-4EA1-ADDF-55B7B5F35DF3}" dt="2025-10-10T07:18:44.613" v="561" actId="2710"/>
        <pc:sldMkLst>
          <pc:docMk/>
          <pc:sldMk cId="1867925139" sldId="274"/>
        </pc:sldMkLst>
        <pc:spChg chg="mod">
          <ac:chgData name="venkata krishna karthik gunji" userId="ca15f21a9dd2d9ea" providerId="LiveId" clId="{B580CF7E-6696-4EA1-ADDF-55B7B5F35DF3}" dt="2025-10-10T07:02:52.419" v="439" actId="20577"/>
          <ac:spMkLst>
            <pc:docMk/>
            <pc:sldMk cId="1867925139" sldId="274"/>
            <ac:spMk id="2" creationId="{FBF8D2CF-1B1B-40E8-C074-94412184284D}"/>
          </ac:spMkLst>
        </pc:spChg>
        <pc:spChg chg="mod">
          <ac:chgData name="venkata krishna karthik gunji" userId="ca15f21a9dd2d9ea" providerId="LiveId" clId="{B580CF7E-6696-4EA1-ADDF-55B7B5F35DF3}" dt="2025-10-10T07:18:44.613" v="561" actId="2710"/>
          <ac:spMkLst>
            <pc:docMk/>
            <pc:sldMk cId="1867925139" sldId="274"/>
            <ac:spMk id="3" creationId="{72F3E3FE-8946-A262-EF65-B60B6FA09ABA}"/>
          </ac:spMkLst>
        </pc:spChg>
      </pc:sldChg>
      <pc:sldChg chg="modSp mod">
        <pc:chgData name="venkata krishna karthik gunji" userId="ca15f21a9dd2d9ea" providerId="LiveId" clId="{B580CF7E-6696-4EA1-ADDF-55B7B5F35DF3}" dt="2025-10-12T05:26:47.236" v="1489" actId="2711"/>
        <pc:sldMkLst>
          <pc:docMk/>
          <pc:sldMk cId="2179090112" sldId="275"/>
        </pc:sldMkLst>
        <pc:spChg chg="mod">
          <ac:chgData name="venkata krishna karthik gunji" userId="ca15f21a9dd2d9ea" providerId="LiveId" clId="{B580CF7E-6696-4EA1-ADDF-55B7B5F35DF3}" dt="2025-10-12T05:25:04.825" v="1309" actId="27636"/>
          <ac:spMkLst>
            <pc:docMk/>
            <pc:sldMk cId="2179090112" sldId="275"/>
            <ac:spMk id="2" creationId="{001D8048-C595-24FB-FC1E-1CC4A3C3C0FD}"/>
          </ac:spMkLst>
        </pc:spChg>
        <pc:spChg chg="mod">
          <ac:chgData name="venkata krishna karthik gunji" userId="ca15f21a9dd2d9ea" providerId="LiveId" clId="{B580CF7E-6696-4EA1-ADDF-55B7B5F35DF3}" dt="2025-10-12T05:26:47.236" v="1489" actId="2711"/>
          <ac:spMkLst>
            <pc:docMk/>
            <pc:sldMk cId="2179090112" sldId="275"/>
            <ac:spMk id="3" creationId="{0524ACC2-30DC-4DCB-FEB9-ED678E47B160}"/>
          </ac:spMkLst>
        </pc:spChg>
      </pc:sldChg>
      <pc:sldChg chg="addSp delSp modSp mod">
        <pc:chgData name="venkata krishna karthik gunji" userId="ca15f21a9dd2d9ea" providerId="LiveId" clId="{B580CF7E-6696-4EA1-ADDF-55B7B5F35DF3}" dt="2025-10-12T08:39:24.947" v="1776" actId="2711"/>
        <pc:sldMkLst>
          <pc:docMk/>
          <pc:sldMk cId="3731136018" sldId="276"/>
        </pc:sldMkLst>
        <pc:spChg chg="mod">
          <ac:chgData name="venkata krishna karthik gunji" userId="ca15f21a9dd2d9ea" providerId="LiveId" clId="{B580CF7E-6696-4EA1-ADDF-55B7B5F35DF3}" dt="2025-10-10T07:17:22.973" v="556" actId="20577"/>
          <ac:spMkLst>
            <pc:docMk/>
            <pc:sldMk cId="3731136018" sldId="276"/>
            <ac:spMk id="2" creationId="{E9EC4EA5-9257-1F35-A04F-69BCF7302D8B}"/>
          </ac:spMkLst>
        </pc:spChg>
        <pc:spChg chg="add mod">
          <ac:chgData name="venkata krishna karthik gunji" userId="ca15f21a9dd2d9ea" providerId="LiveId" clId="{B580CF7E-6696-4EA1-ADDF-55B7B5F35DF3}" dt="2025-10-12T08:38:27.954" v="1738" actId="1076"/>
          <ac:spMkLst>
            <pc:docMk/>
            <pc:sldMk cId="3731136018" sldId="276"/>
            <ac:spMk id="9" creationId="{24560BF2-91C6-23D5-68F5-3B86CA48533B}"/>
          </ac:spMkLst>
        </pc:spChg>
        <pc:spChg chg="add mod">
          <ac:chgData name="venkata krishna karthik gunji" userId="ca15f21a9dd2d9ea" providerId="LiveId" clId="{B580CF7E-6696-4EA1-ADDF-55B7B5F35DF3}" dt="2025-10-12T08:39:24.947" v="1776" actId="2711"/>
          <ac:spMkLst>
            <pc:docMk/>
            <pc:sldMk cId="3731136018" sldId="276"/>
            <ac:spMk id="11" creationId="{8085EE0B-13D2-2257-EBBA-E9AE7778774F}"/>
          </ac:spMkLst>
        </pc:spChg>
        <pc:picChg chg="add mod">
          <ac:chgData name="venkata krishna karthik gunji" userId="ca15f21a9dd2d9ea" providerId="LiveId" clId="{B580CF7E-6696-4EA1-ADDF-55B7B5F35DF3}" dt="2025-10-12T08:38:14.378" v="1737" actId="1076"/>
          <ac:picMkLst>
            <pc:docMk/>
            <pc:sldMk cId="3731136018" sldId="276"/>
            <ac:picMk id="4" creationId="{DF030403-73E8-ACA5-79A8-0FD38ADFC536}"/>
          </ac:picMkLst>
        </pc:picChg>
        <pc:picChg chg="add mod">
          <ac:chgData name="venkata krishna karthik gunji" userId="ca15f21a9dd2d9ea" providerId="LiveId" clId="{B580CF7E-6696-4EA1-ADDF-55B7B5F35DF3}" dt="2025-10-12T08:34:52.161" v="1690" actId="14100"/>
          <ac:picMkLst>
            <pc:docMk/>
            <pc:sldMk cId="3731136018" sldId="276"/>
            <ac:picMk id="8" creationId="{D7712958-029F-ACF4-47DF-B869EF0D3AC6}"/>
          </ac:picMkLst>
        </pc:picChg>
      </pc:sldChg>
      <pc:sldChg chg="modSp mod">
        <pc:chgData name="venkata krishna karthik gunji" userId="ca15f21a9dd2d9ea" providerId="LiveId" clId="{B580CF7E-6696-4EA1-ADDF-55B7B5F35DF3}" dt="2025-10-12T05:32:53.356" v="1505" actId="14100"/>
        <pc:sldMkLst>
          <pc:docMk/>
          <pc:sldMk cId="469409700" sldId="277"/>
        </pc:sldMkLst>
        <pc:spChg chg="mod">
          <ac:chgData name="venkata krishna karthik gunji" userId="ca15f21a9dd2d9ea" providerId="LiveId" clId="{B580CF7E-6696-4EA1-ADDF-55B7B5F35DF3}" dt="2025-10-12T05:32:53.356" v="1505" actId="14100"/>
          <ac:spMkLst>
            <pc:docMk/>
            <pc:sldMk cId="469409700" sldId="277"/>
            <ac:spMk id="2" creationId="{9F445594-E2A8-20D2-5486-F53E17B1C82A}"/>
          </ac:spMkLst>
        </pc:spChg>
        <pc:spChg chg="mod">
          <ac:chgData name="venkata krishna karthik gunji" userId="ca15f21a9dd2d9ea" providerId="LiveId" clId="{B580CF7E-6696-4EA1-ADDF-55B7B5F35DF3}" dt="2025-10-12T05:32:46.322" v="1504" actId="14100"/>
          <ac:spMkLst>
            <pc:docMk/>
            <pc:sldMk cId="469409700" sldId="277"/>
            <ac:spMk id="3" creationId="{B79AEA7E-6736-FEC9-2DBA-5598FE6D9557}"/>
          </ac:spMkLst>
        </pc:spChg>
      </pc:sldChg>
      <pc:sldChg chg="modSp mod">
        <pc:chgData name="venkata krishna karthik gunji" userId="ca15f21a9dd2d9ea" providerId="LiveId" clId="{B580CF7E-6696-4EA1-ADDF-55B7B5F35DF3}" dt="2025-10-10T07:20:39.540" v="564" actId="122"/>
        <pc:sldMkLst>
          <pc:docMk/>
          <pc:sldMk cId="724181000" sldId="278"/>
        </pc:sldMkLst>
        <pc:spChg chg="mod">
          <ac:chgData name="venkata krishna karthik gunji" userId="ca15f21a9dd2d9ea" providerId="LiveId" clId="{B580CF7E-6696-4EA1-ADDF-55B7B5F35DF3}" dt="2025-10-10T07:20:39.540" v="564" actId="122"/>
          <ac:spMkLst>
            <pc:docMk/>
            <pc:sldMk cId="724181000" sldId="278"/>
            <ac:spMk id="2" creationId="{6DB28F1C-EDDC-2DAD-36A1-698A29F81366}"/>
          </ac:spMkLst>
        </pc:spChg>
        <pc:spChg chg="mod">
          <ac:chgData name="venkata krishna karthik gunji" userId="ca15f21a9dd2d9ea" providerId="LiveId" clId="{B580CF7E-6696-4EA1-ADDF-55B7B5F35DF3}" dt="2025-10-10T02:46:17.679" v="255" actId="123"/>
          <ac:spMkLst>
            <pc:docMk/>
            <pc:sldMk cId="724181000" sldId="278"/>
            <ac:spMk id="5" creationId="{4ACB13AF-5CB2-7E06-393C-E52607EFD4AC}"/>
          </ac:spMkLst>
        </pc:spChg>
      </pc:sldChg>
      <pc:sldChg chg="modSp mod">
        <pc:chgData name="venkata krishna karthik gunji" userId="ca15f21a9dd2d9ea" providerId="LiveId" clId="{B580CF7E-6696-4EA1-ADDF-55B7B5F35DF3}" dt="2025-10-12T08:54:19.079" v="1906" actId="14100"/>
        <pc:sldMkLst>
          <pc:docMk/>
          <pc:sldMk cId="3722155703" sldId="279"/>
        </pc:sldMkLst>
        <pc:spChg chg="mod">
          <ac:chgData name="venkata krishna karthik gunji" userId="ca15f21a9dd2d9ea" providerId="LiveId" clId="{B580CF7E-6696-4EA1-ADDF-55B7B5F35DF3}" dt="2025-10-12T08:54:19.079" v="1906" actId="14100"/>
          <ac:spMkLst>
            <pc:docMk/>
            <pc:sldMk cId="3722155703" sldId="279"/>
            <ac:spMk id="5" creationId="{4ACB13AF-5CB2-7E06-393C-E52607EFD4AC}"/>
          </ac:spMkLst>
        </pc:spChg>
      </pc:sldChg>
      <pc:sldChg chg="modSp mod">
        <pc:chgData name="venkata krishna karthik gunji" userId="ca15f21a9dd2d9ea" providerId="LiveId" clId="{B580CF7E-6696-4EA1-ADDF-55B7B5F35DF3}" dt="2025-10-10T02:46:05.125" v="253" actId="123"/>
        <pc:sldMkLst>
          <pc:docMk/>
          <pc:sldMk cId="4102367980" sldId="281"/>
        </pc:sldMkLst>
        <pc:spChg chg="mod">
          <ac:chgData name="venkata krishna karthik gunji" userId="ca15f21a9dd2d9ea" providerId="LiveId" clId="{B580CF7E-6696-4EA1-ADDF-55B7B5F35DF3}" dt="2025-10-10T02:46:05.125" v="253" actId="123"/>
          <ac:spMkLst>
            <pc:docMk/>
            <pc:sldMk cId="4102367980" sldId="281"/>
            <ac:spMk id="5" creationId="{4ACB13AF-5CB2-7E06-393C-E52607EFD4AC}"/>
          </ac:spMkLst>
        </pc:spChg>
      </pc:sldChg>
      <pc:sldChg chg="addSp delSp modSp mod modClrScheme chgLayout">
        <pc:chgData name="venkata krishna karthik gunji" userId="ca15f21a9dd2d9ea" providerId="LiveId" clId="{B580CF7E-6696-4EA1-ADDF-55B7B5F35DF3}" dt="2025-10-24T12:51:06.767" v="1988"/>
        <pc:sldMkLst>
          <pc:docMk/>
          <pc:sldMk cId="3070679835" sldId="282"/>
        </pc:sldMkLst>
        <pc:spChg chg="add mod ord">
          <ac:chgData name="venkata krishna karthik gunji" userId="ca15f21a9dd2d9ea" providerId="LiveId" clId="{B580CF7E-6696-4EA1-ADDF-55B7B5F35DF3}" dt="2025-10-24T12:51:06.767" v="1988"/>
          <ac:spMkLst>
            <pc:docMk/>
            <pc:sldMk cId="3070679835" sldId="282"/>
            <ac:spMk id="5" creationId="{9AA36608-9CED-A47D-F15D-F5ACAC3D35AC}"/>
          </ac:spMkLst>
        </pc:spChg>
        <pc:graphicFrameChg chg="mod ord modGraphic">
          <ac:chgData name="venkata krishna karthik gunji" userId="ca15f21a9dd2d9ea" providerId="LiveId" clId="{B580CF7E-6696-4EA1-ADDF-55B7B5F35DF3}" dt="2025-10-12T08:51:16.692" v="1905" actId="20577"/>
          <ac:graphicFrameMkLst>
            <pc:docMk/>
            <pc:sldMk cId="3070679835" sldId="282"/>
            <ac:graphicFrameMk id="4" creationId="{1AEE045E-91B5-2D91-483B-85D5DD6F430E}"/>
          </ac:graphicFrameMkLst>
        </pc:graphicFrameChg>
      </pc:sldChg>
      <pc:sldChg chg="modSp mod">
        <pc:chgData name="venkata krishna karthik gunji" userId="ca15f21a9dd2d9ea" providerId="LiveId" clId="{B580CF7E-6696-4EA1-ADDF-55B7B5F35DF3}" dt="2025-10-12T08:51:00.842" v="1902" actId="14100"/>
        <pc:sldMkLst>
          <pc:docMk/>
          <pc:sldMk cId="1854950406" sldId="283"/>
        </pc:sldMkLst>
        <pc:graphicFrameChg chg="mod modGraphic">
          <ac:chgData name="venkata krishna karthik gunji" userId="ca15f21a9dd2d9ea" providerId="LiveId" clId="{B580CF7E-6696-4EA1-ADDF-55B7B5F35DF3}" dt="2025-10-12T08:51:00.842" v="1902" actId="14100"/>
          <ac:graphicFrameMkLst>
            <pc:docMk/>
            <pc:sldMk cId="1854950406" sldId="283"/>
            <ac:graphicFrameMk id="4" creationId="{AFC287A6-94A0-AC48-1A4C-C1A3E2E111D6}"/>
          </ac:graphicFrameMkLst>
        </pc:graphicFrameChg>
      </pc:sldChg>
      <pc:sldChg chg="modSp mod">
        <pc:chgData name="venkata krishna karthik gunji" userId="ca15f21a9dd2d9ea" providerId="LiveId" clId="{B580CF7E-6696-4EA1-ADDF-55B7B5F35DF3}" dt="2025-10-12T05:37:49.848" v="1515" actId="120"/>
        <pc:sldMkLst>
          <pc:docMk/>
          <pc:sldMk cId="1147130148" sldId="284"/>
        </pc:sldMkLst>
        <pc:graphicFrameChg chg="modGraphic">
          <ac:chgData name="venkata krishna karthik gunji" userId="ca15f21a9dd2d9ea" providerId="LiveId" clId="{B580CF7E-6696-4EA1-ADDF-55B7B5F35DF3}" dt="2025-10-12T05:37:49.848" v="1515" actId="120"/>
          <ac:graphicFrameMkLst>
            <pc:docMk/>
            <pc:sldMk cId="1147130148" sldId="284"/>
            <ac:graphicFrameMk id="5" creationId="{EC560F2E-EEC8-5D34-01A7-B32E67546272}"/>
          </ac:graphicFrameMkLst>
        </pc:graphicFrameChg>
      </pc:sldChg>
      <pc:sldChg chg="addSp modSp mod">
        <pc:chgData name="venkata krishna karthik gunji" userId="ca15f21a9dd2d9ea" providerId="LiveId" clId="{B580CF7E-6696-4EA1-ADDF-55B7B5F35DF3}" dt="2025-10-12T08:42:05.333" v="1874" actId="20577"/>
        <pc:sldMkLst>
          <pc:docMk/>
          <pc:sldMk cId="3162108103" sldId="285"/>
        </pc:sldMkLst>
        <pc:spChg chg="add mod">
          <ac:chgData name="venkata krishna karthik gunji" userId="ca15f21a9dd2d9ea" providerId="LiveId" clId="{B580CF7E-6696-4EA1-ADDF-55B7B5F35DF3}" dt="2025-10-12T08:42:02.212" v="1873" actId="20577"/>
          <ac:spMkLst>
            <pc:docMk/>
            <pc:sldMk cId="3162108103" sldId="285"/>
            <ac:spMk id="2" creationId="{5C0CEB93-FFC6-A50D-323C-7073A1146846}"/>
          </ac:spMkLst>
        </pc:spChg>
        <pc:spChg chg="add mod">
          <ac:chgData name="venkata krishna karthik gunji" userId="ca15f21a9dd2d9ea" providerId="LiveId" clId="{B580CF7E-6696-4EA1-ADDF-55B7B5F35DF3}" dt="2025-10-12T08:42:05.333" v="1874" actId="20577"/>
          <ac:spMkLst>
            <pc:docMk/>
            <pc:sldMk cId="3162108103" sldId="285"/>
            <ac:spMk id="3" creationId="{93B559B3-1195-ACDB-6BCD-28BF42BE8BD9}"/>
          </ac:spMkLst>
        </pc:spChg>
        <pc:picChg chg="mod">
          <ac:chgData name="venkata krishna karthik gunji" userId="ca15f21a9dd2d9ea" providerId="LiveId" clId="{B580CF7E-6696-4EA1-ADDF-55B7B5F35DF3}" dt="2025-10-12T08:35:00.238" v="1691" actId="14100"/>
          <ac:picMkLst>
            <pc:docMk/>
            <pc:sldMk cId="3162108103" sldId="285"/>
            <ac:picMk id="5" creationId="{1D34E3CB-1228-58D9-BFF3-FE3C35CA9803}"/>
          </ac:picMkLst>
        </pc:picChg>
        <pc:picChg chg="mod">
          <ac:chgData name="venkata krishna karthik gunji" userId="ca15f21a9dd2d9ea" providerId="LiveId" clId="{B580CF7E-6696-4EA1-ADDF-55B7B5F35DF3}" dt="2025-10-12T08:35:05.619" v="1692" actId="14100"/>
          <ac:picMkLst>
            <pc:docMk/>
            <pc:sldMk cId="3162108103" sldId="285"/>
            <ac:picMk id="7" creationId="{ED9C8F8B-0B5B-DBBD-DE1A-41AA72FC2FD8}"/>
          </ac:picMkLst>
        </pc:picChg>
      </pc:sldChg>
      <pc:sldChg chg="modSp new mod ord">
        <pc:chgData name="venkata krishna karthik gunji" userId="ca15f21a9dd2d9ea" providerId="LiveId" clId="{B580CF7E-6696-4EA1-ADDF-55B7B5F35DF3}" dt="2025-10-12T08:44:45.020" v="1876" actId="20577"/>
        <pc:sldMkLst>
          <pc:docMk/>
          <pc:sldMk cId="1073524574" sldId="286"/>
        </pc:sldMkLst>
        <pc:spChg chg="mod">
          <ac:chgData name="venkata krishna karthik gunji" userId="ca15f21a9dd2d9ea" providerId="LiveId" clId="{B580CF7E-6696-4EA1-ADDF-55B7B5F35DF3}" dt="2025-10-10T07:36:52.388" v="673" actId="207"/>
          <ac:spMkLst>
            <pc:docMk/>
            <pc:sldMk cId="1073524574" sldId="286"/>
            <ac:spMk id="2" creationId="{E37772C8-D110-EAF6-A30A-CAC31978F0D7}"/>
          </ac:spMkLst>
        </pc:spChg>
        <pc:spChg chg="mod">
          <ac:chgData name="venkata krishna karthik gunji" userId="ca15f21a9dd2d9ea" providerId="LiveId" clId="{B580CF7E-6696-4EA1-ADDF-55B7B5F35DF3}" dt="2025-10-12T08:44:45.020" v="1876" actId="20577"/>
          <ac:spMkLst>
            <pc:docMk/>
            <pc:sldMk cId="1073524574" sldId="286"/>
            <ac:spMk id="3" creationId="{3C47D0E5-B9A5-6EDF-5F38-65FAB2F34EA5}"/>
          </ac:spMkLst>
        </pc:spChg>
      </pc:sldChg>
      <pc:sldChg chg="modSp new mod ord">
        <pc:chgData name="venkata krishna karthik gunji" userId="ca15f21a9dd2d9ea" providerId="LiveId" clId="{B580CF7E-6696-4EA1-ADDF-55B7B5F35DF3}" dt="2025-10-24T12:51:52.463" v="1990"/>
        <pc:sldMkLst>
          <pc:docMk/>
          <pc:sldMk cId="3877970452" sldId="287"/>
        </pc:sldMkLst>
        <pc:spChg chg="mod">
          <ac:chgData name="venkata krishna karthik gunji" userId="ca15f21a9dd2d9ea" providerId="LiveId" clId="{B580CF7E-6696-4EA1-ADDF-55B7B5F35DF3}" dt="2025-10-24T12:51:52.463" v="1990"/>
          <ac:spMkLst>
            <pc:docMk/>
            <pc:sldMk cId="3877970452" sldId="287"/>
            <ac:spMk id="2" creationId="{1E7B7864-34E4-951C-8C7B-7E07EEFE9934}"/>
          </ac:spMkLst>
        </pc:spChg>
        <pc:spChg chg="mod">
          <ac:chgData name="venkata krishna karthik gunji" userId="ca15f21a9dd2d9ea" providerId="LiveId" clId="{B580CF7E-6696-4EA1-ADDF-55B7B5F35DF3}" dt="2025-10-24T12:43:46.935" v="1917" actId="20577"/>
          <ac:spMkLst>
            <pc:docMk/>
            <pc:sldMk cId="3877970452" sldId="287"/>
            <ac:spMk id="3" creationId="{4113F0CE-DC6F-C4E2-BC4C-CF54F0827576}"/>
          </ac:spMkLst>
        </pc:spChg>
      </pc:sldChg>
      <pc:sldChg chg="addSp delSp modSp new mod">
        <pc:chgData name="venkata krishna karthik gunji" userId="ca15f21a9dd2d9ea" providerId="LiveId" clId="{B580CF7E-6696-4EA1-ADDF-55B7B5F35DF3}" dt="2025-10-12T05:58:02.407" v="1522" actId="20577"/>
        <pc:sldMkLst>
          <pc:docMk/>
          <pc:sldMk cId="1581543569" sldId="288"/>
        </pc:sldMkLst>
        <pc:spChg chg="mod">
          <ac:chgData name="venkata krishna karthik gunji" userId="ca15f21a9dd2d9ea" providerId="LiveId" clId="{B580CF7E-6696-4EA1-ADDF-55B7B5F35DF3}" dt="2025-10-12T05:58:02.407" v="1522" actId="20577"/>
          <ac:spMkLst>
            <pc:docMk/>
            <pc:sldMk cId="1581543569" sldId="288"/>
            <ac:spMk id="3" creationId="{2DD301B0-C0C0-D847-051D-8B2D43D6ED33}"/>
          </ac:spMkLst>
        </pc:spChg>
        <pc:spChg chg="add mod">
          <ac:chgData name="venkata krishna karthik gunji" userId="ca15f21a9dd2d9ea" providerId="LiveId" clId="{B580CF7E-6696-4EA1-ADDF-55B7B5F35DF3}" dt="2025-10-12T05:20:38.979" v="940" actId="207"/>
          <ac:spMkLst>
            <pc:docMk/>
            <pc:sldMk cId="1581543569" sldId="288"/>
            <ac:spMk id="5" creationId="{663D047F-7A98-3F70-62EC-2D52A2400AA8}"/>
          </ac:spMkLst>
        </pc:spChg>
      </pc:sldChg>
      <pc:sldChg chg="modSp new mod ord">
        <pc:chgData name="venkata krishna karthik gunji" userId="ca15f21a9dd2d9ea" providerId="LiveId" clId="{B580CF7E-6696-4EA1-ADDF-55B7B5F35DF3}" dt="2025-10-12T08:46:42.489" v="1880" actId="20577"/>
        <pc:sldMkLst>
          <pc:docMk/>
          <pc:sldMk cId="1168132707" sldId="289"/>
        </pc:sldMkLst>
        <pc:spChg chg="mod">
          <ac:chgData name="venkata krishna karthik gunji" userId="ca15f21a9dd2d9ea" providerId="LiveId" clId="{B580CF7E-6696-4EA1-ADDF-55B7B5F35DF3}" dt="2025-10-12T05:11:25.778" v="813" actId="207"/>
          <ac:spMkLst>
            <pc:docMk/>
            <pc:sldMk cId="1168132707" sldId="289"/>
            <ac:spMk id="2" creationId="{B7057324-5355-0356-3A75-A0487D0A457D}"/>
          </ac:spMkLst>
        </pc:spChg>
        <pc:spChg chg="mod">
          <ac:chgData name="venkata krishna karthik gunji" userId="ca15f21a9dd2d9ea" providerId="LiveId" clId="{B580CF7E-6696-4EA1-ADDF-55B7B5F35DF3}" dt="2025-10-12T08:46:42.489" v="1880" actId="20577"/>
          <ac:spMkLst>
            <pc:docMk/>
            <pc:sldMk cId="1168132707" sldId="289"/>
            <ac:spMk id="3" creationId="{9678D64F-C45B-E141-241E-5ED907BB0BDA}"/>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9F57E47-BF4C-4C77-8EA6-819E83707A66}" type="datetimeFigureOut">
              <a:rPr lang="en-IN" smtClean="0"/>
              <a:t>24-10-2025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8A4C3AE-E98C-4952-A3A3-C17299CDC472}" type="slidenum">
              <a:rPr lang="en-IN" smtClean="0"/>
              <a:t>‹#›</a:t>
            </a:fld>
            <a:endParaRPr lang="en-IN"/>
          </a:p>
        </p:txBody>
      </p:sp>
    </p:spTree>
    <p:extLst>
      <p:ext uri="{BB962C8B-B14F-4D97-AF65-F5344CB8AC3E}">
        <p14:creationId xmlns:p14="http://schemas.microsoft.com/office/powerpoint/2010/main" val="24747277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A780A-CD2B-F886-C556-82529E03A9F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47CCD0AC-F8AA-2060-F887-27F28C1C85B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A978F66-7C16-251A-1703-FD975644EDC7}"/>
              </a:ext>
            </a:extLst>
          </p:cNvPr>
          <p:cNvSpPr>
            <a:spLocks noGrp="1"/>
          </p:cNvSpPr>
          <p:nvPr>
            <p:ph type="dt" sz="half" idx="10"/>
          </p:nvPr>
        </p:nvSpPr>
        <p:spPr/>
        <p:txBody>
          <a:bodyPr/>
          <a:lstStyle/>
          <a:p>
            <a:fld id="{87B406BC-3F12-4624-B59C-BEEE41D8AD84}" type="datetimeFigureOut">
              <a:rPr lang="en-US" smtClean="0"/>
              <a:t>10/24/2025</a:t>
            </a:fld>
            <a:endParaRPr lang="en-US"/>
          </a:p>
        </p:txBody>
      </p:sp>
      <p:sp>
        <p:nvSpPr>
          <p:cNvPr id="5" name="Footer Placeholder 4">
            <a:extLst>
              <a:ext uri="{FF2B5EF4-FFF2-40B4-BE49-F238E27FC236}">
                <a16:creationId xmlns:a16="http://schemas.microsoft.com/office/drawing/2014/main" id="{20D9C148-44FD-62E6-BB38-B101193B47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E2FFCE7-3898-9EBD-55D4-FB5658B833FE}"/>
              </a:ext>
            </a:extLst>
          </p:cNvPr>
          <p:cNvSpPr>
            <a:spLocks noGrp="1"/>
          </p:cNvSpPr>
          <p:nvPr>
            <p:ph type="sldNum" sz="quarter" idx="12"/>
          </p:nvPr>
        </p:nvSpPr>
        <p:spPr/>
        <p:txBody>
          <a:bodyPr/>
          <a:lstStyle/>
          <a:p>
            <a:fld id="{5ACB4D8F-A8C2-4AB0-B628-0A7894010CD9}" type="slidenum">
              <a:rPr lang="en-US" smtClean="0"/>
              <a:t>‹#›</a:t>
            </a:fld>
            <a:endParaRPr lang="en-US"/>
          </a:p>
        </p:txBody>
      </p:sp>
    </p:spTree>
    <p:extLst>
      <p:ext uri="{BB962C8B-B14F-4D97-AF65-F5344CB8AC3E}">
        <p14:creationId xmlns:p14="http://schemas.microsoft.com/office/powerpoint/2010/main" val="29482685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A09C61-5798-391D-E04C-DA659626295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2097D13-F18E-701C-3E2B-F684F22CAB2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6965C43-8F6E-9CBC-A6BE-F02D530579CF}"/>
              </a:ext>
            </a:extLst>
          </p:cNvPr>
          <p:cNvSpPr>
            <a:spLocks noGrp="1"/>
          </p:cNvSpPr>
          <p:nvPr>
            <p:ph type="dt" sz="half" idx="10"/>
          </p:nvPr>
        </p:nvSpPr>
        <p:spPr/>
        <p:txBody>
          <a:bodyPr/>
          <a:lstStyle/>
          <a:p>
            <a:fld id="{87B406BC-3F12-4624-B59C-BEEE41D8AD84}" type="datetimeFigureOut">
              <a:rPr lang="en-US" smtClean="0"/>
              <a:t>10/24/2025</a:t>
            </a:fld>
            <a:endParaRPr lang="en-US"/>
          </a:p>
        </p:txBody>
      </p:sp>
      <p:sp>
        <p:nvSpPr>
          <p:cNvPr id="5" name="Footer Placeholder 4">
            <a:extLst>
              <a:ext uri="{FF2B5EF4-FFF2-40B4-BE49-F238E27FC236}">
                <a16:creationId xmlns:a16="http://schemas.microsoft.com/office/drawing/2014/main" id="{08B989B0-4E72-10AE-FF68-4AFB836EA6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54CFC6-872F-C096-69DD-89E828156DFF}"/>
              </a:ext>
            </a:extLst>
          </p:cNvPr>
          <p:cNvSpPr>
            <a:spLocks noGrp="1"/>
          </p:cNvSpPr>
          <p:nvPr>
            <p:ph type="sldNum" sz="quarter" idx="12"/>
          </p:nvPr>
        </p:nvSpPr>
        <p:spPr/>
        <p:txBody>
          <a:bodyPr/>
          <a:lstStyle/>
          <a:p>
            <a:fld id="{5ACB4D8F-A8C2-4AB0-B628-0A7894010CD9}" type="slidenum">
              <a:rPr lang="en-US" smtClean="0"/>
              <a:t>‹#›</a:t>
            </a:fld>
            <a:endParaRPr lang="en-US"/>
          </a:p>
        </p:txBody>
      </p:sp>
    </p:spTree>
    <p:extLst>
      <p:ext uri="{BB962C8B-B14F-4D97-AF65-F5344CB8AC3E}">
        <p14:creationId xmlns:p14="http://schemas.microsoft.com/office/powerpoint/2010/main" val="4180397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EBC4C7A-BD17-F15C-F5B3-74C0E5A7ECA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9704885E-BAB9-7958-0B2C-ABB603CB31A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B4588F9-4491-7850-67D6-310BB382D1A8}"/>
              </a:ext>
            </a:extLst>
          </p:cNvPr>
          <p:cNvSpPr>
            <a:spLocks noGrp="1"/>
          </p:cNvSpPr>
          <p:nvPr>
            <p:ph type="dt" sz="half" idx="10"/>
          </p:nvPr>
        </p:nvSpPr>
        <p:spPr/>
        <p:txBody>
          <a:bodyPr/>
          <a:lstStyle/>
          <a:p>
            <a:fld id="{87B406BC-3F12-4624-B59C-BEEE41D8AD84}" type="datetimeFigureOut">
              <a:rPr lang="en-US" smtClean="0"/>
              <a:t>10/24/2025</a:t>
            </a:fld>
            <a:endParaRPr lang="en-US"/>
          </a:p>
        </p:txBody>
      </p:sp>
      <p:sp>
        <p:nvSpPr>
          <p:cNvPr id="5" name="Footer Placeholder 4">
            <a:extLst>
              <a:ext uri="{FF2B5EF4-FFF2-40B4-BE49-F238E27FC236}">
                <a16:creationId xmlns:a16="http://schemas.microsoft.com/office/drawing/2014/main" id="{2ED670D3-96BC-43D6-8DD2-F623390F72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920CBA-F5E1-CCDD-C386-5BD00F88E849}"/>
              </a:ext>
            </a:extLst>
          </p:cNvPr>
          <p:cNvSpPr>
            <a:spLocks noGrp="1"/>
          </p:cNvSpPr>
          <p:nvPr>
            <p:ph type="sldNum" sz="quarter" idx="12"/>
          </p:nvPr>
        </p:nvSpPr>
        <p:spPr/>
        <p:txBody>
          <a:bodyPr/>
          <a:lstStyle/>
          <a:p>
            <a:fld id="{5ACB4D8F-A8C2-4AB0-B628-0A7894010CD9}" type="slidenum">
              <a:rPr lang="en-US" smtClean="0"/>
              <a:t>‹#›</a:t>
            </a:fld>
            <a:endParaRPr lang="en-US"/>
          </a:p>
        </p:txBody>
      </p:sp>
    </p:spTree>
    <p:extLst>
      <p:ext uri="{BB962C8B-B14F-4D97-AF65-F5344CB8AC3E}">
        <p14:creationId xmlns:p14="http://schemas.microsoft.com/office/powerpoint/2010/main" val="21870555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67637C-1E5C-0557-A19B-D8600F95FD2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A01AFA6-E9F4-07E1-E824-A246C233A8D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21179E3-1855-E228-8A6A-53BC7C052C58}"/>
              </a:ext>
            </a:extLst>
          </p:cNvPr>
          <p:cNvSpPr>
            <a:spLocks noGrp="1"/>
          </p:cNvSpPr>
          <p:nvPr>
            <p:ph type="dt" sz="half" idx="10"/>
          </p:nvPr>
        </p:nvSpPr>
        <p:spPr/>
        <p:txBody>
          <a:bodyPr/>
          <a:lstStyle/>
          <a:p>
            <a:fld id="{87B406BC-3F12-4624-B59C-BEEE41D8AD84}" type="datetimeFigureOut">
              <a:rPr lang="en-US" smtClean="0"/>
              <a:t>10/24/2025</a:t>
            </a:fld>
            <a:endParaRPr lang="en-US"/>
          </a:p>
        </p:txBody>
      </p:sp>
      <p:sp>
        <p:nvSpPr>
          <p:cNvPr id="5" name="Footer Placeholder 4">
            <a:extLst>
              <a:ext uri="{FF2B5EF4-FFF2-40B4-BE49-F238E27FC236}">
                <a16:creationId xmlns:a16="http://schemas.microsoft.com/office/drawing/2014/main" id="{6FED0CB4-7476-29F8-9544-8BA9A2EDEE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5B3920-B58C-8B0D-79AF-72ACF3C105E6}"/>
              </a:ext>
            </a:extLst>
          </p:cNvPr>
          <p:cNvSpPr>
            <a:spLocks noGrp="1"/>
          </p:cNvSpPr>
          <p:nvPr>
            <p:ph type="sldNum" sz="quarter" idx="12"/>
          </p:nvPr>
        </p:nvSpPr>
        <p:spPr/>
        <p:txBody>
          <a:bodyPr/>
          <a:lstStyle/>
          <a:p>
            <a:fld id="{5ACB4D8F-A8C2-4AB0-B628-0A7894010CD9}" type="slidenum">
              <a:rPr lang="en-US" smtClean="0"/>
              <a:t>‹#›</a:t>
            </a:fld>
            <a:endParaRPr lang="en-US"/>
          </a:p>
        </p:txBody>
      </p:sp>
    </p:spTree>
    <p:extLst>
      <p:ext uri="{BB962C8B-B14F-4D97-AF65-F5344CB8AC3E}">
        <p14:creationId xmlns:p14="http://schemas.microsoft.com/office/powerpoint/2010/main" val="17628040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DF48A2-2811-D19D-7C2D-2AAC333A202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EFE4EDE-1D18-25C3-D0B0-D11B3D82FEE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7F75736-E9D9-1BE4-75B7-DEB02890C5B1}"/>
              </a:ext>
            </a:extLst>
          </p:cNvPr>
          <p:cNvSpPr>
            <a:spLocks noGrp="1"/>
          </p:cNvSpPr>
          <p:nvPr>
            <p:ph type="dt" sz="half" idx="10"/>
          </p:nvPr>
        </p:nvSpPr>
        <p:spPr/>
        <p:txBody>
          <a:bodyPr/>
          <a:lstStyle/>
          <a:p>
            <a:fld id="{87B406BC-3F12-4624-B59C-BEEE41D8AD84}" type="datetimeFigureOut">
              <a:rPr lang="en-US" smtClean="0"/>
              <a:t>10/24/2025</a:t>
            </a:fld>
            <a:endParaRPr lang="en-US"/>
          </a:p>
        </p:txBody>
      </p:sp>
      <p:sp>
        <p:nvSpPr>
          <p:cNvPr id="5" name="Footer Placeholder 4">
            <a:extLst>
              <a:ext uri="{FF2B5EF4-FFF2-40B4-BE49-F238E27FC236}">
                <a16:creationId xmlns:a16="http://schemas.microsoft.com/office/drawing/2014/main" id="{89B1850E-1362-4336-839C-53C29979D78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9BC9667-EF55-4CA5-0A14-0EB14943B0B3}"/>
              </a:ext>
            </a:extLst>
          </p:cNvPr>
          <p:cNvSpPr>
            <a:spLocks noGrp="1"/>
          </p:cNvSpPr>
          <p:nvPr>
            <p:ph type="sldNum" sz="quarter" idx="12"/>
          </p:nvPr>
        </p:nvSpPr>
        <p:spPr/>
        <p:txBody>
          <a:bodyPr/>
          <a:lstStyle/>
          <a:p>
            <a:fld id="{5ACB4D8F-A8C2-4AB0-B628-0A7894010CD9}" type="slidenum">
              <a:rPr lang="en-US" smtClean="0"/>
              <a:t>‹#›</a:t>
            </a:fld>
            <a:endParaRPr lang="en-US"/>
          </a:p>
        </p:txBody>
      </p:sp>
    </p:spTree>
    <p:extLst>
      <p:ext uri="{BB962C8B-B14F-4D97-AF65-F5344CB8AC3E}">
        <p14:creationId xmlns:p14="http://schemas.microsoft.com/office/powerpoint/2010/main" val="12615461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B10AA-4E27-3191-B899-4E7136EB4E2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6A6F8DD-4357-9007-EE77-C948F536FCF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EB25FA8-5567-2F37-F641-0533CD1475B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41561C41-E488-BABD-9A60-8AB4B9B991B0}"/>
              </a:ext>
            </a:extLst>
          </p:cNvPr>
          <p:cNvSpPr>
            <a:spLocks noGrp="1"/>
          </p:cNvSpPr>
          <p:nvPr>
            <p:ph type="dt" sz="half" idx="10"/>
          </p:nvPr>
        </p:nvSpPr>
        <p:spPr/>
        <p:txBody>
          <a:bodyPr/>
          <a:lstStyle/>
          <a:p>
            <a:fld id="{87B406BC-3F12-4624-B59C-BEEE41D8AD84}" type="datetimeFigureOut">
              <a:rPr lang="en-US" smtClean="0"/>
              <a:t>10/24/2025</a:t>
            </a:fld>
            <a:endParaRPr lang="en-US"/>
          </a:p>
        </p:txBody>
      </p:sp>
      <p:sp>
        <p:nvSpPr>
          <p:cNvPr id="6" name="Footer Placeholder 5">
            <a:extLst>
              <a:ext uri="{FF2B5EF4-FFF2-40B4-BE49-F238E27FC236}">
                <a16:creationId xmlns:a16="http://schemas.microsoft.com/office/drawing/2014/main" id="{63BC05DB-5879-8FBA-C97D-36322CB77A3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6C95E5A-4BBD-1C96-470A-5A9AB2DD7F49}"/>
              </a:ext>
            </a:extLst>
          </p:cNvPr>
          <p:cNvSpPr>
            <a:spLocks noGrp="1"/>
          </p:cNvSpPr>
          <p:nvPr>
            <p:ph type="sldNum" sz="quarter" idx="12"/>
          </p:nvPr>
        </p:nvSpPr>
        <p:spPr/>
        <p:txBody>
          <a:bodyPr/>
          <a:lstStyle/>
          <a:p>
            <a:fld id="{5ACB4D8F-A8C2-4AB0-B628-0A7894010CD9}" type="slidenum">
              <a:rPr lang="en-US" smtClean="0"/>
              <a:t>‹#›</a:t>
            </a:fld>
            <a:endParaRPr lang="en-US"/>
          </a:p>
        </p:txBody>
      </p:sp>
    </p:spTree>
    <p:extLst>
      <p:ext uri="{BB962C8B-B14F-4D97-AF65-F5344CB8AC3E}">
        <p14:creationId xmlns:p14="http://schemas.microsoft.com/office/powerpoint/2010/main" val="16241711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96097-A9EE-C4A4-75B6-2C4FBEC419F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C31B1EB-EF3F-D820-5BFD-974B367B15F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2758F3C-808F-0B97-612B-BC705A9F491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231C2D5-B8FB-FE45-2369-B5F452886CF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9DDBC75-221C-A293-1002-288CDA775BA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D30B327-BF89-F458-E1E1-BFE09C6DF6BC}"/>
              </a:ext>
            </a:extLst>
          </p:cNvPr>
          <p:cNvSpPr>
            <a:spLocks noGrp="1"/>
          </p:cNvSpPr>
          <p:nvPr>
            <p:ph type="dt" sz="half" idx="10"/>
          </p:nvPr>
        </p:nvSpPr>
        <p:spPr/>
        <p:txBody>
          <a:bodyPr/>
          <a:lstStyle/>
          <a:p>
            <a:fld id="{87B406BC-3F12-4624-B59C-BEEE41D8AD84}" type="datetimeFigureOut">
              <a:rPr lang="en-US" smtClean="0"/>
              <a:t>10/24/2025</a:t>
            </a:fld>
            <a:endParaRPr lang="en-US"/>
          </a:p>
        </p:txBody>
      </p:sp>
      <p:sp>
        <p:nvSpPr>
          <p:cNvPr id="8" name="Footer Placeholder 7">
            <a:extLst>
              <a:ext uri="{FF2B5EF4-FFF2-40B4-BE49-F238E27FC236}">
                <a16:creationId xmlns:a16="http://schemas.microsoft.com/office/drawing/2014/main" id="{1835034D-08D0-19C3-9564-FCABB36C55D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3CA967E-E7A2-0CE6-ECA2-C901A1241401}"/>
              </a:ext>
            </a:extLst>
          </p:cNvPr>
          <p:cNvSpPr>
            <a:spLocks noGrp="1"/>
          </p:cNvSpPr>
          <p:nvPr>
            <p:ph type="sldNum" sz="quarter" idx="12"/>
          </p:nvPr>
        </p:nvSpPr>
        <p:spPr/>
        <p:txBody>
          <a:bodyPr/>
          <a:lstStyle/>
          <a:p>
            <a:fld id="{5ACB4D8F-A8C2-4AB0-B628-0A7894010CD9}" type="slidenum">
              <a:rPr lang="en-US" smtClean="0"/>
              <a:t>‹#›</a:t>
            </a:fld>
            <a:endParaRPr lang="en-US"/>
          </a:p>
        </p:txBody>
      </p:sp>
    </p:spTree>
    <p:extLst>
      <p:ext uri="{BB962C8B-B14F-4D97-AF65-F5344CB8AC3E}">
        <p14:creationId xmlns:p14="http://schemas.microsoft.com/office/powerpoint/2010/main" val="21518369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2E0C9E-4E18-D5A3-D753-E306AEA7288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2D5D6D4-0A29-A793-08C7-560880CA890B}"/>
              </a:ext>
            </a:extLst>
          </p:cNvPr>
          <p:cNvSpPr>
            <a:spLocks noGrp="1"/>
          </p:cNvSpPr>
          <p:nvPr>
            <p:ph type="dt" sz="half" idx="10"/>
          </p:nvPr>
        </p:nvSpPr>
        <p:spPr/>
        <p:txBody>
          <a:bodyPr/>
          <a:lstStyle/>
          <a:p>
            <a:fld id="{87B406BC-3F12-4624-B59C-BEEE41D8AD84}" type="datetimeFigureOut">
              <a:rPr lang="en-US" smtClean="0"/>
              <a:t>10/24/2025</a:t>
            </a:fld>
            <a:endParaRPr lang="en-US"/>
          </a:p>
        </p:txBody>
      </p:sp>
      <p:sp>
        <p:nvSpPr>
          <p:cNvPr id="4" name="Footer Placeholder 3">
            <a:extLst>
              <a:ext uri="{FF2B5EF4-FFF2-40B4-BE49-F238E27FC236}">
                <a16:creationId xmlns:a16="http://schemas.microsoft.com/office/drawing/2014/main" id="{6BC2EA76-33D3-C88F-5562-6F898C3C12F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9288A52-9B9D-CAC0-FD27-783077548AE8}"/>
              </a:ext>
            </a:extLst>
          </p:cNvPr>
          <p:cNvSpPr>
            <a:spLocks noGrp="1"/>
          </p:cNvSpPr>
          <p:nvPr>
            <p:ph type="sldNum" sz="quarter" idx="12"/>
          </p:nvPr>
        </p:nvSpPr>
        <p:spPr/>
        <p:txBody>
          <a:bodyPr/>
          <a:lstStyle/>
          <a:p>
            <a:fld id="{5ACB4D8F-A8C2-4AB0-B628-0A7894010CD9}" type="slidenum">
              <a:rPr lang="en-US" smtClean="0"/>
              <a:t>‹#›</a:t>
            </a:fld>
            <a:endParaRPr lang="en-US"/>
          </a:p>
        </p:txBody>
      </p:sp>
    </p:spTree>
    <p:extLst>
      <p:ext uri="{BB962C8B-B14F-4D97-AF65-F5344CB8AC3E}">
        <p14:creationId xmlns:p14="http://schemas.microsoft.com/office/powerpoint/2010/main" val="37859458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7E2BEC7-1165-1040-D0DC-138D2B83189F}"/>
              </a:ext>
            </a:extLst>
          </p:cNvPr>
          <p:cNvSpPr>
            <a:spLocks noGrp="1"/>
          </p:cNvSpPr>
          <p:nvPr>
            <p:ph type="dt" sz="half" idx="10"/>
          </p:nvPr>
        </p:nvSpPr>
        <p:spPr/>
        <p:txBody>
          <a:bodyPr/>
          <a:lstStyle/>
          <a:p>
            <a:fld id="{87B406BC-3F12-4624-B59C-BEEE41D8AD84}" type="datetimeFigureOut">
              <a:rPr lang="en-US" smtClean="0"/>
              <a:t>10/24/2025</a:t>
            </a:fld>
            <a:endParaRPr lang="en-US"/>
          </a:p>
        </p:txBody>
      </p:sp>
      <p:sp>
        <p:nvSpPr>
          <p:cNvPr id="3" name="Footer Placeholder 2">
            <a:extLst>
              <a:ext uri="{FF2B5EF4-FFF2-40B4-BE49-F238E27FC236}">
                <a16:creationId xmlns:a16="http://schemas.microsoft.com/office/drawing/2014/main" id="{E1DEDAB7-AEB5-D852-4BFF-DBC6BCF645B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4098073-0713-F169-23C4-CA6D89BF5461}"/>
              </a:ext>
            </a:extLst>
          </p:cNvPr>
          <p:cNvSpPr>
            <a:spLocks noGrp="1"/>
          </p:cNvSpPr>
          <p:nvPr>
            <p:ph type="sldNum" sz="quarter" idx="12"/>
          </p:nvPr>
        </p:nvSpPr>
        <p:spPr/>
        <p:txBody>
          <a:bodyPr/>
          <a:lstStyle/>
          <a:p>
            <a:fld id="{5ACB4D8F-A8C2-4AB0-B628-0A7894010CD9}" type="slidenum">
              <a:rPr lang="en-US" smtClean="0"/>
              <a:t>‹#›</a:t>
            </a:fld>
            <a:endParaRPr lang="en-US"/>
          </a:p>
        </p:txBody>
      </p:sp>
    </p:spTree>
    <p:extLst>
      <p:ext uri="{BB962C8B-B14F-4D97-AF65-F5344CB8AC3E}">
        <p14:creationId xmlns:p14="http://schemas.microsoft.com/office/powerpoint/2010/main" val="41393944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FD91AF-E2D4-6F18-9909-D8E26FD0BBB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851EBE1-4AC3-FD70-0041-6F97255975D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40144AA-AEDD-D978-2867-6A0681AE19D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17586E7-5231-A6CC-645D-D31C54CCEEA5}"/>
              </a:ext>
            </a:extLst>
          </p:cNvPr>
          <p:cNvSpPr>
            <a:spLocks noGrp="1"/>
          </p:cNvSpPr>
          <p:nvPr>
            <p:ph type="dt" sz="half" idx="10"/>
          </p:nvPr>
        </p:nvSpPr>
        <p:spPr/>
        <p:txBody>
          <a:bodyPr/>
          <a:lstStyle/>
          <a:p>
            <a:fld id="{87B406BC-3F12-4624-B59C-BEEE41D8AD84}" type="datetimeFigureOut">
              <a:rPr lang="en-US" smtClean="0"/>
              <a:t>10/24/2025</a:t>
            </a:fld>
            <a:endParaRPr lang="en-US"/>
          </a:p>
        </p:txBody>
      </p:sp>
      <p:sp>
        <p:nvSpPr>
          <p:cNvPr id="6" name="Footer Placeholder 5">
            <a:extLst>
              <a:ext uri="{FF2B5EF4-FFF2-40B4-BE49-F238E27FC236}">
                <a16:creationId xmlns:a16="http://schemas.microsoft.com/office/drawing/2014/main" id="{272B673C-10D6-A1EC-CB54-14C2C630BB4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77A5419-C25E-0CC6-76C9-CAAF533E192B}"/>
              </a:ext>
            </a:extLst>
          </p:cNvPr>
          <p:cNvSpPr>
            <a:spLocks noGrp="1"/>
          </p:cNvSpPr>
          <p:nvPr>
            <p:ph type="sldNum" sz="quarter" idx="12"/>
          </p:nvPr>
        </p:nvSpPr>
        <p:spPr/>
        <p:txBody>
          <a:bodyPr/>
          <a:lstStyle/>
          <a:p>
            <a:fld id="{5ACB4D8F-A8C2-4AB0-B628-0A7894010CD9}" type="slidenum">
              <a:rPr lang="en-US" smtClean="0"/>
              <a:t>‹#›</a:t>
            </a:fld>
            <a:endParaRPr lang="en-US"/>
          </a:p>
        </p:txBody>
      </p:sp>
    </p:spTree>
    <p:extLst>
      <p:ext uri="{BB962C8B-B14F-4D97-AF65-F5344CB8AC3E}">
        <p14:creationId xmlns:p14="http://schemas.microsoft.com/office/powerpoint/2010/main" val="27763771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82DB75-693B-1B40-1E5D-9A5B17AAB8B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6232B0D-3078-4D9D-D3A3-582B182B95F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35B24E7-2EF7-4A10-A238-98E87CD2537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CD656F9-4FD8-365E-BD0D-86847C1E34F7}"/>
              </a:ext>
            </a:extLst>
          </p:cNvPr>
          <p:cNvSpPr>
            <a:spLocks noGrp="1"/>
          </p:cNvSpPr>
          <p:nvPr>
            <p:ph type="dt" sz="half" idx="10"/>
          </p:nvPr>
        </p:nvSpPr>
        <p:spPr/>
        <p:txBody>
          <a:bodyPr/>
          <a:lstStyle/>
          <a:p>
            <a:fld id="{87B406BC-3F12-4624-B59C-BEEE41D8AD84}" type="datetimeFigureOut">
              <a:rPr lang="en-US" smtClean="0"/>
              <a:t>10/24/2025</a:t>
            </a:fld>
            <a:endParaRPr lang="en-US"/>
          </a:p>
        </p:txBody>
      </p:sp>
      <p:sp>
        <p:nvSpPr>
          <p:cNvPr id="6" name="Footer Placeholder 5">
            <a:extLst>
              <a:ext uri="{FF2B5EF4-FFF2-40B4-BE49-F238E27FC236}">
                <a16:creationId xmlns:a16="http://schemas.microsoft.com/office/drawing/2014/main" id="{BE96FFA8-C88C-3FC5-6D12-25430118406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9DFB8D6-E3A9-77A2-8D5F-A18274BB8C62}"/>
              </a:ext>
            </a:extLst>
          </p:cNvPr>
          <p:cNvSpPr>
            <a:spLocks noGrp="1"/>
          </p:cNvSpPr>
          <p:nvPr>
            <p:ph type="sldNum" sz="quarter" idx="12"/>
          </p:nvPr>
        </p:nvSpPr>
        <p:spPr/>
        <p:txBody>
          <a:bodyPr/>
          <a:lstStyle/>
          <a:p>
            <a:fld id="{5ACB4D8F-A8C2-4AB0-B628-0A7894010CD9}" type="slidenum">
              <a:rPr lang="en-US" smtClean="0"/>
              <a:t>‹#›</a:t>
            </a:fld>
            <a:endParaRPr lang="en-US"/>
          </a:p>
        </p:txBody>
      </p:sp>
    </p:spTree>
    <p:extLst>
      <p:ext uri="{BB962C8B-B14F-4D97-AF65-F5344CB8AC3E}">
        <p14:creationId xmlns:p14="http://schemas.microsoft.com/office/powerpoint/2010/main" val="41880876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C492441-C107-9A6C-D80D-05FACA8AD77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B1AA808-A416-54DD-71AE-AE4C5AC3DA7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6B66F86-A614-CB5A-80A9-6221AC583D5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7B406BC-3F12-4624-B59C-BEEE41D8AD84}" type="datetimeFigureOut">
              <a:rPr lang="en-US" smtClean="0"/>
              <a:t>10/24/2025</a:t>
            </a:fld>
            <a:endParaRPr lang="en-US"/>
          </a:p>
        </p:txBody>
      </p:sp>
      <p:sp>
        <p:nvSpPr>
          <p:cNvPr id="5" name="Footer Placeholder 4">
            <a:extLst>
              <a:ext uri="{FF2B5EF4-FFF2-40B4-BE49-F238E27FC236}">
                <a16:creationId xmlns:a16="http://schemas.microsoft.com/office/drawing/2014/main" id="{6D235E7E-18D3-7AD7-B6A6-9D1E394598E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FA9034F-98E2-04A2-916B-ABD05907A9D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CB4D8F-A8C2-4AB0-B628-0A7894010CD9}" type="slidenum">
              <a:rPr lang="en-US" smtClean="0"/>
              <a:t>‹#›</a:t>
            </a:fld>
            <a:endParaRPr lang="en-US"/>
          </a:p>
        </p:txBody>
      </p:sp>
    </p:spTree>
    <p:extLst>
      <p:ext uri="{BB962C8B-B14F-4D97-AF65-F5344CB8AC3E}">
        <p14:creationId xmlns:p14="http://schemas.microsoft.com/office/powerpoint/2010/main" val="42762425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7772C8-D110-EAF6-A30A-CAC31978F0D7}"/>
              </a:ext>
            </a:extLst>
          </p:cNvPr>
          <p:cNvSpPr>
            <a:spLocks noGrp="1"/>
          </p:cNvSpPr>
          <p:nvPr>
            <p:ph type="title"/>
          </p:nvPr>
        </p:nvSpPr>
        <p:spPr>
          <a:xfrm>
            <a:off x="838200" y="365126"/>
            <a:ext cx="10515600" cy="1687194"/>
          </a:xfrm>
        </p:spPr>
        <p:txBody>
          <a:bodyPr/>
          <a:lstStyle/>
          <a:p>
            <a:pPr algn="ctr"/>
            <a:r>
              <a:rPr lang="en-US" b="1" dirty="0">
                <a:solidFill>
                  <a:srgbClr val="C00000"/>
                </a:solidFill>
                <a:latin typeface="Times New Roman" panose="02020603050405020304" pitchFamily="18" charset="0"/>
                <a:cs typeface="Times New Roman" panose="02020603050405020304" pitchFamily="18" charset="0"/>
              </a:rPr>
              <a:t>Chain-Of-Hope: Blockchain for Ethical Blood and Organ Matching</a:t>
            </a:r>
          </a:p>
        </p:txBody>
      </p:sp>
      <p:sp>
        <p:nvSpPr>
          <p:cNvPr id="3" name="Content Placeholder 2">
            <a:extLst>
              <a:ext uri="{FF2B5EF4-FFF2-40B4-BE49-F238E27FC236}">
                <a16:creationId xmlns:a16="http://schemas.microsoft.com/office/drawing/2014/main" id="{3C47D0E5-B9A5-6EDF-5F38-65FAB2F34EA5}"/>
              </a:ext>
            </a:extLst>
          </p:cNvPr>
          <p:cNvSpPr>
            <a:spLocks noGrp="1"/>
          </p:cNvSpPr>
          <p:nvPr>
            <p:ph idx="1"/>
          </p:nvPr>
        </p:nvSpPr>
        <p:spPr>
          <a:xfrm>
            <a:off x="838200" y="1960880"/>
            <a:ext cx="10665542" cy="4715223"/>
          </a:xfrm>
        </p:spPr>
        <p:txBody>
          <a:bodyPr>
            <a:normAutofit/>
          </a:bodyPr>
          <a:lstStyle/>
          <a:p>
            <a:pPr marL="0" indent="0" algn="ctr">
              <a:buNone/>
            </a:pPr>
            <a:endParaRPr lang="en-US" dirty="0">
              <a:latin typeface="Times New Roman" pitchFamily="18" charset="0"/>
              <a:cs typeface="Times New Roman" pitchFamily="18" charset="0"/>
            </a:endParaRPr>
          </a:p>
          <a:p>
            <a:pPr marL="0" indent="0" algn="ctr">
              <a:buNone/>
            </a:pPr>
            <a:r>
              <a:rPr lang="en-US" b="1" dirty="0">
                <a:latin typeface="Times New Roman" pitchFamily="18" charset="0"/>
                <a:cs typeface="Times New Roman" pitchFamily="18" charset="0"/>
              </a:rPr>
              <a:t>TEAM MEMBERS:</a:t>
            </a:r>
          </a:p>
          <a:p>
            <a:pPr marL="0" indent="0" algn="ctr">
              <a:buNone/>
            </a:pPr>
            <a:endParaRPr lang="en-US" dirty="0">
              <a:latin typeface="Times New Roman" pitchFamily="18" charset="0"/>
              <a:cs typeface="Times New Roman" pitchFamily="18" charset="0"/>
            </a:endParaRPr>
          </a:p>
          <a:p>
            <a:pPr marL="0" indent="0" algn="ctr">
              <a:buNone/>
            </a:pPr>
            <a:r>
              <a:rPr lang="en-US" dirty="0">
                <a:latin typeface="Times New Roman" pitchFamily="18" charset="0"/>
                <a:cs typeface="Times New Roman" pitchFamily="18" charset="0"/>
              </a:rPr>
              <a:t>GAUTHAM SANGARAJU (211423104162)</a:t>
            </a:r>
          </a:p>
          <a:p>
            <a:pPr marL="0" indent="0" algn="ctr">
              <a:buNone/>
            </a:pPr>
            <a:endParaRPr lang="en-US" dirty="0">
              <a:latin typeface="Times New Roman" pitchFamily="18" charset="0"/>
              <a:cs typeface="Times New Roman" pitchFamily="18" charset="0"/>
            </a:endParaRPr>
          </a:p>
          <a:p>
            <a:pPr marL="0" indent="0" algn="ctr">
              <a:buNone/>
            </a:pPr>
            <a:r>
              <a:rPr lang="en-US" dirty="0">
                <a:latin typeface="Times New Roman" pitchFamily="18" charset="0"/>
                <a:cs typeface="Times New Roman" pitchFamily="18" charset="0"/>
              </a:rPr>
              <a:t>GUNJI VENKATA KRISHNA KARTHIK (211423104187)</a:t>
            </a:r>
          </a:p>
          <a:p>
            <a:pPr marL="0" indent="0" algn="ctr">
              <a:buNone/>
            </a:pPr>
            <a:endParaRPr lang="en-US" dirty="0">
              <a:latin typeface="Times New Roman" pitchFamily="18" charset="0"/>
              <a:cs typeface="Times New Roman" pitchFamily="18" charset="0"/>
            </a:endParaRPr>
          </a:p>
          <a:p>
            <a:pPr marL="0" indent="0" algn="ctr">
              <a:buNone/>
            </a:pPr>
            <a:r>
              <a:rPr lang="en-US" b="1" dirty="0">
                <a:latin typeface="Times New Roman" pitchFamily="18" charset="0"/>
                <a:cs typeface="Times New Roman" pitchFamily="18" charset="0"/>
              </a:rPr>
              <a:t>GUIDE NAME: </a:t>
            </a:r>
            <a:r>
              <a:rPr lang="en-US" dirty="0" err="1">
                <a:latin typeface="Times New Roman" pitchFamily="18" charset="0"/>
                <a:cs typeface="Times New Roman" pitchFamily="18" charset="0"/>
              </a:rPr>
              <a:t>Mrs</a:t>
            </a:r>
            <a:r>
              <a:rPr lang="en-US" dirty="0">
                <a:latin typeface="Times New Roman" pitchFamily="18" charset="0"/>
                <a:cs typeface="Times New Roman" pitchFamily="18" charset="0"/>
              </a:rPr>
              <a:t> S. LINCY JEMINA M.E.,(</a:t>
            </a:r>
            <a:r>
              <a:rPr lang="en-US" dirty="0" err="1">
                <a:latin typeface="Times New Roman" panose="02020603050405020304" pitchFamily="18" charset="0"/>
                <a:cs typeface="Times New Roman" panose="02020603050405020304" pitchFamily="18" charset="0"/>
              </a:rPr>
              <a:t>Ph.D</a:t>
            </a:r>
            <a:r>
              <a:rPr lang="en-US" dirty="0">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10735245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D1A1F-6466-F6AF-A436-250E466A1C65}"/>
              </a:ext>
            </a:extLst>
          </p:cNvPr>
          <p:cNvSpPr>
            <a:spLocks noGrp="1"/>
          </p:cNvSpPr>
          <p:nvPr>
            <p:ph type="title"/>
          </p:nvPr>
        </p:nvSpPr>
        <p:spPr>
          <a:xfrm>
            <a:off x="838200" y="365126"/>
            <a:ext cx="10515600" cy="883572"/>
          </a:xfrm>
        </p:spPr>
        <p:txBody>
          <a:bodyPr/>
          <a:lstStyle/>
          <a:p>
            <a:pPr algn="ctr"/>
            <a:r>
              <a:rPr lang="en-US" dirty="0">
                <a:solidFill>
                  <a:srgbClr val="003300"/>
                </a:solidFill>
                <a:latin typeface="Times New Roman" panose="02020603050405020304" pitchFamily="18" charset="0"/>
                <a:cs typeface="Times New Roman" panose="02020603050405020304" pitchFamily="18" charset="0"/>
              </a:rPr>
              <a:t>Disadvantages of the Existing System</a:t>
            </a:r>
          </a:p>
        </p:txBody>
      </p:sp>
      <p:graphicFrame>
        <p:nvGraphicFramePr>
          <p:cNvPr id="7" name="Content Placeholder 6">
            <a:extLst>
              <a:ext uri="{FF2B5EF4-FFF2-40B4-BE49-F238E27FC236}">
                <a16:creationId xmlns:a16="http://schemas.microsoft.com/office/drawing/2014/main" id="{009FF4D4-AC3A-658A-4D95-D0C22E4EBBB2}"/>
              </a:ext>
            </a:extLst>
          </p:cNvPr>
          <p:cNvGraphicFramePr>
            <a:graphicFrameLocks noGrp="1"/>
          </p:cNvGraphicFramePr>
          <p:nvPr>
            <p:ph idx="1"/>
            <p:extLst>
              <p:ext uri="{D42A27DB-BD31-4B8C-83A1-F6EECF244321}">
                <p14:modId xmlns:p14="http://schemas.microsoft.com/office/powerpoint/2010/main" val="1528736098"/>
              </p:ext>
            </p:extLst>
          </p:nvPr>
        </p:nvGraphicFramePr>
        <p:xfrm>
          <a:off x="235973" y="1160206"/>
          <a:ext cx="11749550" cy="5516822"/>
        </p:xfrm>
        <a:graphic>
          <a:graphicData uri="http://schemas.openxmlformats.org/drawingml/2006/table">
            <a:tbl>
              <a:tblPr firstRow="1" bandRow="1">
                <a:tableStyleId>{5C22544A-7EE6-4342-B048-85BDC9FD1C3A}</a:tableStyleId>
              </a:tblPr>
              <a:tblGrid>
                <a:gridCol w="5874775">
                  <a:extLst>
                    <a:ext uri="{9D8B030D-6E8A-4147-A177-3AD203B41FA5}">
                      <a16:colId xmlns:a16="http://schemas.microsoft.com/office/drawing/2014/main" val="3515281428"/>
                    </a:ext>
                  </a:extLst>
                </a:gridCol>
                <a:gridCol w="5874775">
                  <a:extLst>
                    <a:ext uri="{9D8B030D-6E8A-4147-A177-3AD203B41FA5}">
                      <a16:colId xmlns:a16="http://schemas.microsoft.com/office/drawing/2014/main" val="4253863275"/>
                    </a:ext>
                  </a:extLst>
                </a:gridCol>
              </a:tblGrid>
              <a:tr h="421704">
                <a:tc>
                  <a:txBody>
                    <a:bodyPr/>
                    <a:lstStyle/>
                    <a:p>
                      <a:r>
                        <a:rPr lang="en-US" dirty="0">
                          <a:latin typeface="Times New Roman" panose="02020603050405020304" pitchFamily="18" charset="0"/>
                          <a:cs typeface="Times New Roman" panose="02020603050405020304" pitchFamily="18" charset="0"/>
                        </a:rPr>
                        <a:t>Problem Area</a:t>
                      </a:r>
                    </a:p>
                  </a:txBody>
                  <a:tcPr anchor="ctr"/>
                </a:tc>
                <a:tc>
                  <a:txBody>
                    <a:bodyPr/>
                    <a:lstStyle/>
                    <a:p>
                      <a:r>
                        <a:rPr lang="en-US">
                          <a:latin typeface="Times New Roman" panose="02020603050405020304" pitchFamily="18" charset="0"/>
                          <a:cs typeface="Times New Roman" panose="02020603050405020304" pitchFamily="18" charset="0"/>
                        </a:rPr>
                        <a:t>Description</a:t>
                      </a:r>
                    </a:p>
                  </a:txBody>
                  <a:tcPr anchor="ctr"/>
                </a:tc>
                <a:extLst>
                  <a:ext uri="{0D108BD9-81ED-4DB2-BD59-A6C34878D82A}">
                    <a16:rowId xmlns:a16="http://schemas.microsoft.com/office/drawing/2014/main" val="2706468326"/>
                  </a:ext>
                </a:extLst>
              </a:tr>
              <a:tr h="727874">
                <a:tc>
                  <a:txBody>
                    <a:bodyPr/>
                    <a:lstStyle/>
                    <a:p>
                      <a:r>
                        <a:rPr lang="en-US" b="1" dirty="0">
                          <a:latin typeface="Times New Roman" panose="02020603050405020304" pitchFamily="18" charset="0"/>
                          <a:cs typeface="Times New Roman" panose="02020603050405020304" pitchFamily="18" charset="0"/>
                        </a:rPr>
                        <a:t>Data Privacy Risks</a:t>
                      </a:r>
                      <a:endParaRPr lang="en-US" dirty="0">
                        <a:latin typeface="Times New Roman" panose="02020603050405020304" pitchFamily="18" charset="0"/>
                        <a:cs typeface="Times New Roman" panose="02020603050405020304" pitchFamily="18" charset="0"/>
                      </a:endParaRPr>
                    </a:p>
                  </a:txBody>
                  <a:tcPr anchor="ctr"/>
                </a:tc>
                <a:tc>
                  <a:txBody>
                    <a:bodyPr/>
                    <a:lstStyle/>
                    <a:p>
                      <a:r>
                        <a:rPr lang="en-US" dirty="0">
                          <a:latin typeface="Times New Roman" panose="02020603050405020304" pitchFamily="18" charset="0"/>
                          <a:cs typeface="Times New Roman" panose="02020603050405020304" pitchFamily="18" charset="0"/>
                        </a:rPr>
                        <a:t>Central servers are vulnerable to hacking and unauthorized access.</a:t>
                      </a:r>
                    </a:p>
                  </a:txBody>
                  <a:tcPr anchor="ctr"/>
                </a:tc>
                <a:extLst>
                  <a:ext uri="{0D108BD9-81ED-4DB2-BD59-A6C34878D82A}">
                    <a16:rowId xmlns:a16="http://schemas.microsoft.com/office/drawing/2014/main" val="1753469406"/>
                  </a:ext>
                </a:extLst>
              </a:tr>
              <a:tr h="727874">
                <a:tc>
                  <a:txBody>
                    <a:bodyPr/>
                    <a:lstStyle/>
                    <a:p>
                      <a:r>
                        <a:rPr lang="en-US" b="1" dirty="0">
                          <a:latin typeface="Times New Roman" panose="02020603050405020304" pitchFamily="18" charset="0"/>
                          <a:cs typeface="Times New Roman" panose="02020603050405020304" pitchFamily="18" charset="0"/>
                        </a:rPr>
                        <a:t>Lack of Interoperability</a:t>
                      </a:r>
                      <a:endParaRPr lang="en-US" dirty="0">
                        <a:latin typeface="Times New Roman" panose="02020603050405020304" pitchFamily="18" charset="0"/>
                        <a:cs typeface="Times New Roman" panose="02020603050405020304" pitchFamily="18" charset="0"/>
                      </a:endParaRPr>
                    </a:p>
                  </a:txBody>
                  <a:tcPr anchor="ctr"/>
                </a:tc>
                <a:tc>
                  <a:txBody>
                    <a:bodyPr/>
                    <a:lstStyle/>
                    <a:p>
                      <a:r>
                        <a:rPr lang="en-US">
                          <a:latin typeface="Times New Roman" panose="02020603050405020304" pitchFamily="18" charset="0"/>
                          <a:cs typeface="Times New Roman" panose="02020603050405020304" pitchFamily="18" charset="0"/>
                        </a:rPr>
                        <a:t>Donor information cannot be seamlessly transferred across states or hospitals.</a:t>
                      </a:r>
                    </a:p>
                  </a:txBody>
                  <a:tcPr anchor="ctr"/>
                </a:tc>
                <a:extLst>
                  <a:ext uri="{0D108BD9-81ED-4DB2-BD59-A6C34878D82A}">
                    <a16:rowId xmlns:a16="http://schemas.microsoft.com/office/drawing/2014/main" val="811766441"/>
                  </a:ext>
                </a:extLst>
              </a:tr>
              <a:tr h="727874">
                <a:tc>
                  <a:txBody>
                    <a:bodyPr/>
                    <a:lstStyle/>
                    <a:p>
                      <a:r>
                        <a:rPr lang="en-US" b="1">
                          <a:latin typeface="Times New Roman" panose="02020603050405020304" pitchFamily="18" charset="0"/>
                          <a:cs typeface="Times New Roman" panose="02020603050405020304" pitchFamily="18" charset="0"/>
                        </a:rPr>
                        <a:t>Identity Fraud</a:t>
                      </a:r>
                      <a:endParaRPr lang="en-US">
                        <a:latin typeface="Times New Roman" panose="02020603050405020304" pitchFamily="18" charset="0"/>
                        <a:cs typeface="Times New Roman" panose="02020603050405020304" pitchFamily="18" charset="0"/>
                      </a:endParaRPr>
                    </a:p>
                  </a:txBody>
                  <a:tcPr anchor="ctr"/>
                </a:tc>
                <a:tc>
                  <a:txBody>
                    <a:bodyPr/>
                    <a:lstStyle/>
                    <a:p>
                      <a:r>
                        <a:rPr lang="en-US">
                          <a:latin typeface="Times New Roman" panose="02020603050405020304" pitchFamily="18" charset="0"/>
                          <a:cs typeface="Times New Roman" panose="02020603050405020304" pitchFamily="18" charset="0"/>
                        </a:rPr>
                        <a:t>It is possible to fake donor IDs or forge eligibility reports.</a:t>
                      </a:r>
                    </a:p>
                  </a:txBody>
                  <a:tcPr anchor="ctr"/>
                </a:tc>
                <a:extLst>
                  <a:ext uri="{0D108BD9-81ED-4DB2-BD59-A6C34878D82A}">
                    <a16:rowId xmlns:a16="http://schemas.microsoft.com/office/drawing/2014/main" val="715397322"/>
                  </a:ext>
                </a:extLst>
              </a:tr>
              <a:tr h="727874">
                <a:tc>
                  <a:txBody>
                    <a:bodyPr/>
                    <a:lstStyle/>
                    <a:p>
                      <a:r>
                        <a:rPr lang="en-US" b="1">
                          <a:latin typeface="Times New Roman" panose="02020603050405020304" pitchFamily="18" charset="0"/>
                          <a:cs typeface="Times New Roman" panose="02020603050405020304" pitchFamily="18" charset="0"/>
                        </a:rPr>
                        <a:t>Limited Donor Control</a:t>
                      </a:r>
                      <a:endParaRPr lang="en-US">
                        <a:latin typeface="Times New Roman" panose="02020603050405020304" pitchFamily="18" charset="0"/>
                        <a:cs typeface="Times New Roman" panose="02020603050405020304" pitchFamily="18" charset="0"/>
                      </a:endParaRPr>
                    </a:p>
                  </a:txBody>
                  <a:tcPr anchor="ctr"/>
                </a:tc>
                <a:tc>
                  <a:txBody>
                    <a:bodyPr/>
                    <a:lstStyle/>
                    <a:p>
                      <a:r>
                        <a:rPr lang="en-US" dirty="0">
                          <a:latin typeface="Times New Roman" panose="02020603050405020304" pitchFamily="18" charset="0"/>
                          <a:cs typeface="Times New Roman" panose="02020603050405020304" pitchFamily="18" charset="0"/>
                        </a:rPr>
                        <a:t>Donors have no visibility or authority over how their data is used.</a:t>
                      </a:r>
                    </a:p>
                  </a:txBody>
                  <a:tcPr anchor="ctr"/>
                </a:tc>
                <a:extLst>
                  <a:ext uri="{0D108BD9-81ED-4DB2-BD59-A6C34878D82A}">
                    <a16:rowId xmlns:a16="http://schemas.microsoft.com/office/drawing/2014/main" val="1708911112"/>
                  </a:ext>
                </a:extLst>
              </a:tr>
              <a:tr h="727874">
                <a:tc>
                  <a:txBody>
                    <a:bodyPr/>
                    <a:lstStyle/>
                    <a:p>
                      <a:r>
                        <a:rPr lang="en-US" b="1">
                          <a:latin typeface="Times New Roman" panose="02020603050405020304" pitchFamily="18" charset="0"/>
                          <a:cs typeface="Times New Roman" panose="02020603050405020304" pitchFamily="18" charset="0"/>
                        </a:rPr>
                        <a:t>No Immutable History</a:t>
                      </a:r>
                      <a:endParaRPr lang="en-US">
                        <a:latin typeface="Times New Roman" panose="02020603050405020304" pitchFamily="18" charset="0"/>
                        <a:cs typeface="Times New Roman" panose="02020603050405020304" pitchFamily="18" charset="0"/>
                      </a:endParaRPr>
                    </a:p>
                  </a:txBody>
                  <a:tcPr anchor="ctr"/>
                </a:tc>
                <a:tc>
                  <a:txBody>
                    <a:bodyPr/>
                    <a:lstStyle/>
                    <a:p>
                      <a:r>
                        <a:rPr lang="en-US">
                          <a:latin typeface="Times New Roman" panose="02020603050405020304" pitchFamily="18" charset="0"/>
                          <a:cs typeface="Times New Roman" panose="02020603050405020304" pitchFamily="18" charset="0"/>
                        </a:rPr>
                        <a:t>Donation and blood usage logs can be altered or hidden.</a:t>
                      </a:r>
                    </a:p>
                  </a:txBody>
                  <a:tcPr anchor="ctr"/>
                </a:tc>
                <a:extLst>
                  <a:ext uri="{0D108BD9-81ED-4DB2-BD59-A6C34878D82A}">
                    <a16:rowId xmlns:a16="http://schemas.microsoft.com/office/drawing/2014/main" val="408315114"/>
                  </a:ext>
                </a:extLst>
              </a:tr>
              <a:tr h="727874">
                <a:tc>
                  <a:txBody>
                    <a:bodyPr/>
                    <a:lstStyle/>
                    <a:p>
                      <a:r>
                        <a:rPr lang="en-US" b="1">
                          <a:latin typeface="Times New Roman" panose="02020603050405020304" pitchFamily="18" charset="0"/>
                          <a:cs typeface="Times New Roman" panose="02020603050405020304" pitchFamily="18" charset="0"/>
                        </a:rPr>
                        <a:t>Paperwork &amp; Delays</a:t>
                      </a:r>
                      <a:endParaRPr lang="en-US">
                        <a:latin typeface="Times New Roman" panose="02020603050405020304" pitchFamily="18" charset="0"/>
                        <a:cs typeface="Times New Roman" panose="02020603050405020304" pitchFamily="18" charset="0"/>
                      </a:endParaRPr>
                    </a:p>
                  </a:txBody>
                  <a:tcPr anchor="ctr"/>
                </a:tc>
                <a:tc>
                  <a:txBody>
                    <a:bodyPr/>
                    <a:lstStyle/>
                    <a:p>
                      <a:r>
                        <a:rPr lang="en-US">
                          <a:latin typeface="Times New Roman" panose="02020603050405020304" pitchFamily="18" charset="0"/>
                          <a:cs typeface="Times New Roman" panose="02020603050405020304" pitchFamily="18" charset="0"/>
                        </a:rPr>
                        <a:t>Verification and matching procedures are time-consuming and inconsistent.</a:t>
                      </a:r>
                    </a:p>
                  </a:txBody>
                  <a:tcPr anchor="ctr"/>
                </a:tc>
                <a:extLst>
                  <a:ext uri="{0D108BD9-81ED-4DB2-BD59-A6C34878D82A}">
                    <a16:rowId xmlns:a16="http://schemas.microsoft.com/office/drawing/2014/main" val="1956454011"/>
                  </a:ext>
                </a:extLst>
              </a:tr>
              <a:tr h="727874">
                <a:tc>
                  <a:txBody>
                    <a:bodyPr/>
                    <a:lstStyle/>
                    <a:p>
                      <a:r>
                        <a:rPr lang="en-US" b="1">
                          <a:latin typeface="Times New Roman" panose="02020603050405020304" pitchFamily="18" charset="0"/>
                          <a:cs typeface="Times New Roman" panose="02020603050405020304" pitchFamily="18" charset="0"/>
                        </a:rPr>
                        <a:t>Poor Incentivization</a:t>
                      </a:r>
                      <a:endParaRPr lang="en-US">
                        <a:latin typeface="Times New Roman" panose="02020603050405020304" pitchFamily="18" charset="0"/>
                        <a:cs typeface="Times New Roman" panose="02020603050405020304" pitchFamily="18" charset="0"/>
                      </a:endParaRPr>
                    </a:p>
                  </a:txBody>
                  <a:tcPr anchor="ctr"/>
                </a:tc>
                <a:tc>
                  <a:txBody>
                    <a:bodyPr/>
                    <a:lstStyle/>
                    <a:p>
                      <a:r>
                        <a:rPr lang="en-US" dirty="0">
                          <a:latin typeface="Times New Roman" panose="02020603050405020304" pitchFamily="18" charset="0"/>
                          <a:cs typeface="Times New Roman" panose="02020603050405020304" pitchFamily="18" charset="0"/>
                        </a:rPr>
                        <a:t>There is no structured way to reward or recognize regular, eligible donors.</a:t>
                      </a:r>
                    </a:p>
                  </a:txBody>
                  <a:tcPr anchor="ctr"/>
                </a:tc>
                <a:extLst>
                  <a:ext uri="{0D108BD9-81ED-4DB2-BD59-A6C34878D82A}">
                    <a16:rowId xmlns:a16="http://schemas.microsoft.com/office/drawing/2014/main" val="2080516637"/>
                  </a:ext>
                </a:extLst>
              </a:tr>
            </a:tbl>
          </a:graphicData>
        </a:graphic>
      </p:graphicFrame>
    </p:spTree>
    <p:extLst>
      <p:ext uri="{BB962C8B-B14F-4D97-AF65-F5344CB8AC3E}">
        <p14:creationId xmlns:p14="http://schemas.microsoft.com/office/powerpoint/2010/main" val="376092453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9EE1FC-AF07-8AA2-E2A1-1A456C51C720}"/>
              </a:ext>
            </a:extLst>
          </p:cNvPr>
          <p:cNvSpPr>
            <a:spLocks noGrp="1"/>
          </p:cNvSpPr>
          <p:nvPr>
            <p:ph type="title"/>
          </p:nvPr>
        </p:nvSpPr>
        <p:spPr>
          <a:xfrm>
            <a:off x="838200" y="142570"/>
            <a:ext cx="10515600" cy="585018"/>
          </a:xfrm>
        </p:spPr>
        <p:txBody>
          <a:bodyPr>
            <a:normAutofit fontScale="90000"/>
          </a:bodyPr>
          <a:lstStyle/>
          <a:p>
            <a:pPr algn="ctr"/>
            <a:r>
              <a:rPr lang="en-US" dirty="0">
                <a:solidFill>
                  <a:srgbClr val="003300"/>
                </a:solidFill>
                <a:latin typeface="Times New Roman" panose="02020603050405020304" pitchFamily="18" charset="0"/>
                <a:cs typeface="Times New Roman" panose="02020603050405020304" pitchFamily="18" charset="0"/>
              </a:rPr>
              <a:t>Proposed System</a:t>
            </a:r>
          </a:p>
        </p:txBody>
      </p:sp>
      <p:sp>
        <p:nvSpPr>
          <p:cNvPr id="3" name="Content Placeholder 2">
            <a:extLst>
              <a:ext uri="{FF2B5EF4-FFF2-40B4-BE49-F238E27FC236}">
                <a16:creationId xmlns:a16="http://schemas.microsoft.com/office/drawing/2014/main" id="{3847FD29-4057-4457-BDBA-527486F66057}"/>
              </a:ext>
            </a:extLst>
          </p:cNvPr>
          <p:cNvSpPr>
            <a:spLocks noGrp="1"/>
          </p:cNvSpPr>
          <p:nvPr>
            <p:ph idx="1"/>
          </p:nvPr>
        </p:nvSpPr>
        <p:spPr>
          <a:xfrm>
            <a:off x="838199" y="727588"/>
            <a:ext cx="11009671" cy="5987842"/>
          </a:xfrm>
        </p:spPr>
        <p:txBody>
          <a:bodyPr>
            <a:normAutofit fontScale="92500" lnSpcReduction="20000"/>
          </a:bodyPr>
          <a:lstStyle/>
          <a:p>
            <a:pPr>
              <a:lnSpc>
                <a:spcPct val="110000"/>
              </a:lnSpc>
            </a:pPr>
            <a:r>
              <a:rPr lang="en-US" sz="2400" dirty="0">
                <a:latin typeface="Times New Roman" panose="02020603050405020304" pitchFamily="18" charset="0"/>
                <a:cs typeface="Times New Roman" panose="02020603050405020304" pitchFamily="18" charset="0"/>
              </a:rPr>
              <a:t>Our project builds upon the concept of secure identity management and </a:t>
            </a:r>
            <a:r>
              <a:rPr lang="en-US" sz="2400" b="1" dirty="0">
                <a:latin typeface="Times New Roman" panose="02020603050405020304" pitchFamily="18" charset="0"/>
                <a:cs typeface="Times New Roman" panose="02020603050405020304" pitchFamily="18" charset="0"/>
              </a:rPr>
              <a:t>extends it to ethical organ </a:t>
            </a:r>
            <a:r>
              <a:rPr lang="en-US" sz="2400" b="1" dirty="0" err="1">
                <a:latin typeface="Times New Roman" panose="02020603050405020304" pitchFamily="18" charset="0"/>
                <a:cs typeface="Times New Roman" panose="02020603050405020304" pitchFamily="18" charset="0"/>
              </a:rPr>
              <a:t>matching</a:t>
            </a:r>
            <a:r>
              <a:rPr lang="en-US" sz="2400" dirty="0" err="1">
                <a:latin typeface="Times New Roman" panose="02020603050405020304" pitchFamily="18" charset="0"/>
                <a:cs typeface="Times New Roman" panose="02020603050405020304" pitchFamily="18" charset="0"/>
              </a:rPr>
              <a:t>,offering</a:t>
            </a:r>
            <a:r>
              <a:rPr lang="en-US" sz="2400" dirty="0">
                <a:latin typeface="Times New Roman" panose="02020603050405020304" pitchFamily="18" charset="0"/>
                <a:cs typeface="Times New Roman" panose="02020603050405020304" pitchFamily="18" charset="0"/>
              </a:rPr>
              <a:t> a </a:t>
            </a:r>
            <a:r>
              <a:rPr lang="en-US" sz="2400" b="1" dirty="0">
                <a:latin typeface="Times New Roman" panose="02020603050405020304" pitchFamily="18" charset="0"/>
                <a:cs typeface="Times New Roman" panose="02020603050405020304" pitchFamily="18" charset="0"/>
              </a:rPr>
              <a:t>transparent, auditable, and consent-driven system</a:t>
            </a:r>
            <a:r>
              <a:rPr lang="en-US" sz="2400" dirty="0">
                <a:latin typeface="Times New Roman" panose="02020603050405020304" pitchFamily="18" charset="0"/>
                <a:cs typeface="Times New Roman" panose="02020603050405020304" pitchFamily="18" charset="0"/>
              </a:rPr>
              <a:t> through blockchain and smart contracts.</a:t>
            </a:r>
          </a:p>
          <a:p>
            <a:pPr marL="0" indent="0">
              <a:buNone/>
            </a:pPr>
            <a:endParaRPr lang="en-US" sz="1800"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 Key Components:</a:t>
            </a:r>
          </a:p>
          <a:p>
            <a:endParaRPr lang="en-US" sz="1800" b="1" dirty="0">
              <a:latin typeface="Times New Roman" panose="02020603050405020304" pitchFamily="18" charset="0"/>
              <a:cs typeface="Times New Roman" panose="02020603050405020304" pitchFamily="18" charset="0"/>
            </a:endParaRPr>
          </a:p>
          <a:p>
            <a:r>
              <a:rPr lang="en-US" sz="2400" b="1" dirty="0" err="1">
                <a:solidFill>
                  <a:srgbClr val="C00000"/>
                </a:solidFill>
                <a:latin typeface="Times New Roman" panose="02020603050405020304" pitchFamily="18" charset="0"/>
                <a:cs typeface="Times New Roman" panose="02020603050405020304" pitchFamily="18" charset="0"/>
              </a:rPr>
              <a:t>BlockchainLedger</a:t>
            </a:r>
            <a:endParaRPr lang="en-US" sz="2400" b="1" dirty="0">
              <a:solidFill>
                <a:srgbClr val="C00000"/>
              </a:solidFill>
              <a:latin typeface="Times New Roman" panose="02020603050405020304" pitchFamily="18" charset="0"/>
              <a:cs typeface="Times New Roman" panose="02020603050405020304" pitchFamily="18" charset="0"/>
            </a:endParaRPr>
          </a:p>
          <a:p>
            <a:endParaRPr lang="en-US" sz="1800" dirty="0">
              <a:latin typeface="Times New Roman" panose="02020603050405020304" pitchFamily="18" charset="0"/>
              <a:cs typeface="Times New Roman" panose="02020603050405020304" pitchFamily="18" charset="0"/>
            </a:endParaRPr>
          </a:p>
          <a:p>
            <a:r>
              <a:rPr lang="en-US" sz="2400" b="1" dirty="0">
                <a:solidFill>
                  <a:srgbClr val="C00000"/>
                </a:solidFill>
                <a:latin typeface="Times New Roman" panose="02020603050405020304" pitchFamily="18" charset="0"/>
                <a:cs typeface="Times New Roman" panose="02020603050405020304" pitchFamily="18" charset="0"/>
              </a:rPr>
              <a:t>Self-Sovereign Identity (SSI)</a:t>
            </a:r>
          </a:p>
          <a:p>
            <a:endParaRPr lang="en-US" sz="1800" dirty="0">
              <a:latin typeface="Times New Roman" panose="02020603050405020304" pitchFamily="18" charset="0"/>
              <a:cs typeface="Times New Roman" panose="02020603050405020304" pitchFamily="18" charset="0"/>
            </a:endParaRPr>
          </a:p>
          <a:p>
            <a:r>
              <a:rPr lang="en-US" sz="2400" b="1" dirty="0">
                <a:solidFill>
                  <a:srgbClr val="C00000"/>
                </a:solidFill>
                <a:latin typeface="Times New Roman" panose="02020603050405020304" pitchFamily="18" charset="0"/>
                <a:cs typeface="Times New Roman" panose="02020603050405020304" pitchFamily="18" charset="0"/>
              </a:rPr>
              <a:t>Smart Contracts</a:t>
            </a:r>
          </a:p>
          <a:p>
            <a:endParaRPr lang="en-US" sz="1800" dirty="0">
              <a:latin typeface="Times New Roman" panose="02020603050405020304" pitchFamily="18" charset="0"/>
              <a:cs typeface="Times New Roman" panose="02020603050405020304" pitchFamily="18" charset="0"/>
            </a:endParaRPr>
          </a:p>
          <a:p>
            <a:r>
              <a:rPr lang="en-US" sz="2400" b="1" dirty="0">
                <a:solidFill>
                  <a:srgbClr val="C00000"/>
                </a:solidFill>
                <a:latin typeface="Times New Roman" panose="02020603050405020304" pitchFamily="18" charset="0"/>
                <a:cs typeface="Times New Roman" panose="02020603050405020304" pitchFamily="18" charset="0"/>
              </a:rPr>
              <a:t>Organ &amp; Blood Registry</a:t>
            </a:r>
          </a:p>
          <a:p>
            <a:endParaRPr lang="en-US" sz="1800" dirty="0">
              <a:latin typeface="Times New Roman" panose="02020603050405020304" pitchFamily="18" charset="0"/>
              <a:cs typeface="Times New Roman" panose="02020603050405020304" pitchFamily="18" charset="0"/>
            </a:endParaRPr>
          </a:p>
          <a:p>
            <a:r>
              <a:rPr lang="en-US" sz="2400" b="1" dirty="0">
                <a:solidFill>
                  <a:srgbClr val="C00000"/>
                </a:solidFill>
                <a:latin typeface="Times New Roman" panose="02020603050405020304" pitchFamily="18" charset="0"/>
                <a:cs typeface="Times New Roman" panose="02020603050405020304" pitchFamily="18" charset="0"/>
              </a:rPr>
              <a:t>Consent Tokenization</a:t>
            </a:r>
          </a:p>
          <a:p>
            <a:endParaRPr lang="en-US" sz="1800" dirty="0">
              <a:latin typeface="Times New Roman" panose="02020603050405020304" pitchFamily="18" charset="0"/>
              <a:cs typeface="Times New Roman" panose="02020603050405020304" pitchFamily="18" charset="0"/>
            </a:endParaRPr>
          </a:p>
          <a:p>
            <a:r>
              <a:rPr lang="en-US" sz="2400" b="1" dirty="0">
                <a:solidFill>
                  <a:srgbClr val="C00000"/>
                </a:solidFill>
                <a:latin typeface="Times New Roman" panose="02020603050405020304" pitchFamily="18" charset="0"/>
                <a:cs typeface="Times New Roman" panose="02020603050405020304" pitchFamily="18" charset="0"/>
              </a:rPr>
              <a:t>Matching Engine (AI/Logic)</a:t>
            </a:r>
            <a:endParaRPr lang="en-US"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451198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F97D7D-3A94-7B72-BA02-0640716EEA99}"/>
              </a:ext>
            </a:extLst>
          </p:cNvPr>
          <p:cNvSpPr>
            <a:spLocks noGrp="1"/>
          </p:cNvSpPr>
          <p:nvPr>
            <p:ph type="title"/>
          </p:nvPr>
        </p:nvSpPr>
        <p:spPr>
          <a:xfrm>
            <a:off x="208547" y="294968"/>
            <a:ext cx="10515600" cy="904567"/>
          </a:xfrm>
        </p:spPr>
        <p:txBody>
          <a:bodyPr/>
          <a:lstStyle/>
          <a:p>
            <a:pPr algn="ctr"/>
            <a:r>
              <a:rPr lang="en-US" dirty="0">
                <a:solidFill>
                  <a:srgbClr val="003300"/>
                </a:solidFill>
                <a:latin typeface="Times New Roman" panose="02020603050405020304" pitchFamily="18" charset="0"/>
                <a:cs typeface="Times New Roman" panose="02020603050405020304" pitchFamily="18" charset="0"/>
              </a:rPr>
              <a:t>Advantages of the Proposed System</a:t>
            </a:r>
          </a:p>
        </p:txBody>
      </p:sp>
      <p:graphicFrame>
        <p:nvGraphicFramePr>
          <p:cNvPr id="4" name="Content Placeholder 3">
            <a:extLst>
              <a:ext uri="{FF2B5EF4-FFF2-40B4-BE49-F238E27FC236}">
                <a16:creationId xmlns:a16="http://schemas.microsoft.com/office/drawing/2014/main" id="{E9264C5B-3BEE-41A0-8E9D-6F476AEE3552}"/>
              </a:ext>
            </a:extLst>
          </p:cNvPr>
          <p:cNvGraphicFramePr>
            <a:graphicFrameLocks noGrp="1"/>
          </p:cNvGraphicFramePr>
          <p:nvPr>
            <p:ph idx="1"/>
            <p:extLst>
              <p:ext uri="{D42A27DB-BD31-4B8C-83A1-F6EECF244321}">
                <p14:modId xmlns:p14="http://schemas.microsoft.com/office/powerpoint/2010/main" val="27006083"/>
              </p:ext>
            </p:extLst>
          </p:nvPr>
        </p:nvGraphicFramePr>
        <p:xfrm>
          <a:off x="208547" y="1120877"/>
          <a:ext cx="11646570" cy="5636425"/>
        </p:xfrm>
        <a:graphic>
          <a:graphicData uri="http://schemas.openxmlformats.org/drawingml/2006/table">
            <a:tbl>
              <a:tblPr firstRow="1" bandRow="1">
                <a:tableStyleId>{5C22544A-7EE6-4342-B048-85BDC9FD1C3A}</a:tableStyleId>
              </a:tblPr>
              <a:tblGrid>
                <a:gridCol w="5823285">
                  <a:extLst>
                    <a:ext uri="{9D8B030D-6E8A-4147-A177-3AD203B41FA5}">
                      <a16:colId xmlns:a16="http://schemas.microsoft.com/office/drawing/2014/main" val="2762264419"/>
                    </a:ext>
                  </a:extLst>
                </a:gridCol>
                <a:gridCol w="5823285">
                  <a:extLst>
                    <a:ext uri="{9D8B030D-6E8A-4147-A177-3AD203B41FA5}">
                      <a16:colId xmlns:a16="http://schemas.microsoft.com/office/drawing/2014/main" val="1008799307"/>
                    </a:ext>
                  </a:extLst>
                </a:gridCol>
              </a:tblGrid>
              <a:tr h="383358">
                <a:tc>
                  <a:txBody>
                    <a:bodyPr/>
                    <a:lstStyle/>
                    <a:p>
                      <a:r>
                        <a:rPr lang="en-US" dirty="0">
                          <a:latin typeface="Times New Roman" panose="02020603050405020304" pitchFamily="18" charset="0"/>
                          <a:cs typeface="Times New Roman" panose="02020603050405020304" pitchFamily="18" charset="0"/>
                        </a:rPr>
                        <a:t>Feature</a:t>
                      </a:r>
                    </a:p>
                  </a:txBody>
                  <a:tcPr anchor="ctr"/>
                </a:tc>
                <a:tc>
                  <a:txBody>
                    <a:bodyPr/>
                    <a:lstStyle/>
                    <a:p>
                      <a:r>
                        <a:rPr lang="en-US">
                          <a:latin typeface="Times New Roman" panose="02020603050405020304" pitchFamily="18" charset="0"/>
                          <a:cs typeface="Times New Roman" panose="02020603050405020304" pitchFamily="18" charset="0"/>
                        </a:rPr>
                        <a:t>Benefit</a:t>
                      </a:r>
                    </a:p>
                  </a:txBody>
                  <a:tcPr anchor="ctr"/>
                </a:tc>
                <a:extLst>
                  <a:ext uri="{0D108BD9-81ED-4DB2-BD59-A6C34878D82A}">
                    <a16:rowId xmlns:a16="http://schemas.microsoft.com/office/drawing/2014/main" val="834329505"/>
                  </a:ext>
                </a:extLst>
              </a:tr>
              <a:tr h="670877">
                <a:tc>
                  <a:txBody>
                    <a:bodyPr/>
                    <a:lstStyle/>
                    <a:p>
                      <a:r>
                        <a:rPr lang="en-US" b="1" dirty="0">
                          <a:latin typeface="Times New Roman" panose="02020603050405020304" pitchFamily="18" charset="0"/>
                          <a:cs typeface="Times New Roman" panose="02020603050405020304" pitchFamily="18" charset="0"/>
                        </a:rPr>
                        <a:t>Decentralized Trust</a:t>
                      </a:r>
                      <a:endParaRPr lang="en-US" dirty="0">
                        <a:latin typeface="Times New Roman" panose="02020603050405020304" pitchFamily="18" charset="0"/>
                        <a:cs typeface="Times New Roman" panose="02020603050405020304" pitchFamily="18" charset="0"/>
                      </a:endParaRPr>
                    </a:p>
                  </a:txBody>
                  <a:tcPr anchor="ctr"/>
                </a:tc>
                <a:tc>
                  <a:txBody>
                    <a:bodyPr/>
                    <a:lstStyle/>
                    <a:p>
                      <a:r>
                        <a:rPr lang="en-US" dirty="0">
                          <a:latin typeface="Times New Roman" panose="02020603050405020304" pitchFamily="18" charset="0"/>
                          <a:cs typeface="Times New Roman" panose="02020603050405020304" pitchFamily="18" charset="0"/>
                        </a:rPr>
                        <a:t>Eliminates dependence on a central authority—hospitals &amp; donors operate transparently.</a:t>
                      </a:r>
                    </a:p>
                  </a:txBody>
                  <a:tcPr anchor="ctr"/>
                </a:tc>
                <a:extLst>
                  <a:ext uri="{0D108BD9-81ED-4DB2-BD59-A6C34878D82A}">
                    <a16:rowId xmlns:a16="http://schemas.microsoft.com/office/drawing/2014/main" val="3057311694"/>
                  </a:ext>
                </a:extLst>
              </a:tr>
              <a:tr h="670877">
                <a:tc>
                  <a:txBody>
                    <a:bodyPr/>
                    <a:lstStyle/>
                    <a:p>
                      <a:r>
                        <a:rPr lang="en-US" b="1">
                          <a:latin typeface="Times New Roman" panose="02020603050405020304" pitchFamily="18" charset="0"/>
                          <a:cs typeface="Times New Roman" panose="02020603050405020304" pitchFamily="18" charset="0"/>
                        </a:rPr>
                        <a:t>Immutable Data</a:t>
                      </a:r>
                      <a:endParaRPr lang="en-US">
                        <a:latin typeface="Times New Roman" panose="02020603050405020304" pitchFamily="18" charset="0"/>
                        <a:cs typeface="Times New Roman" panose="02020603050405020304" pitchFamily="18" charset="0"/>
                      </a:endParaRPr>
                    </a:p>
                  </a:txBody>
                  <a:tcPr anchor="ctr"/>
                </a:tc>
                <a:tc>
                  <a:txBody>
                    <a:bodyPr/>
                    <a:lstStyle/>
                    <a:p>
                      <a:r>
                        <a:rPr lang="en-US">
                          <a:latin typeface="Times New Roman" panose="02020603050405020304" pitchFamily="18" charset="0"/>
                          <a:cs typeface="Times New Roman" panose="02020603050405020304" pitchFamily="18" charset="0"/>
                        </a:rPr>
                        <a:t>All transactions (consent, donations, matches) are tamper-proof.</a:t>
                      </a:r>
                    </a:p>
                  </a:txBody>
                  <a:tcPr anchor="ctr"/>
                </a:tc>
                <a:extLst>
                  <a:ext uri="{0D108BD9-81ED-4DB2-BD59-A6C34878D82A}">
                    <a16:rowId xmlns:a16="http://schemas.microsoft.com/office/drawing/2014/main" val="683090"/>
                  </a:ext>
                </a:extLst>
              </a:tr>
              <a:tr h="670877">
                <a:tc>
                  <a:txBody>
                    <a:bodyPr/>
                    <a:lstStyle/>
                    <a:p>
                      <a:r>
                        <a:rPr lang="en-US" b="1">
                          <a:latin typeface="Times New Roman" panose="02020603050405020304" pitchFamily="18" charset="0"/>
                          <a:cs typeface="Times New Roman" panose="02020603050405020304" pitchFamily="18" charset="0"/>
                        </a:rPr>
                        <a:t>Ethical Matching</a:t>
                      </a:r>
                      <a:endParaRPr lang="en-US">
                        <a:latin typeface="Times New Roman" panose="02020603050405020304" pitchFamily="18" charset="0"/>
                        <a:cs typeface="Times New Roman" panose="02020603050405020304" pitchFamily="18" charset="0"/>
                      </a:endParaRPr>
                    </a:p>
                  </a:txBody>
                  <a:tcPr anchor="ctr"/>
                </a:tc>
                <a:tc>
                  <a:txBody>
                    <a:bodyPr/>
                    <a:lstStyle/>
                    <a:p>
                      <a:r>
                        <a:rPr lang="en-US">
                          <a:latin typeface="Times New Roman" panose="02020603050405020304" pitchFamily="18" charset="0"/>
                          <a:cs typeface="Times New Roman" panose="02020603050405020304" pitchFamily="18" charset="0"/>
                        </a:rPr>
                        <a:t>Ensures organ allocation follows fairness, priority rules, and consent.</a:t>
                      </a:r>
                    </a:p>
                  </a:txBody>
                  <a:tcPr anchor="ctr"/>
                </a:tc>
                <a:extLst>
                  <a:ext uri="{0D108BD9-81ED-4DB2-BD59-A6C34878D82A}">
                    <a16:rowId xmlns:a16="http://schemas.microsoft.com/office/drawing/2014/main" val="1151221544"/>
                  </a:ext>
                </a:extLst>
              </a:tr>
              <a:tr h="670877">
                <a:tc>
                  <a:txBody>
                    <a:bodyPr/>
                    <a:lstStyle/>
                    <a:p>
                      <a:r>
                        <a:rPr lang="en-US" b="1">
                          <a:latin typeface="Times New Roman" panose="02020603050405020304" pitchFamily="18" charset="0"/>
                          <a:cs typeface="Times New Roman" panose="02020603050405020304" pitchFamily="18" charset="0"/>
                        </a:rPr>
                        <a:t>Real-time Availability</a:t>
                      </a:r>
                      <a:endParaRPr lang="en-US">
                        <a:latin typeface="Times New Roman" panose="02020603050405020304" pitchFamily="18" charset="0"/>
                        <a:cs typeface="Times New Roman" panose="02020603050405020304" pitchFamily="18" charset="0"/>
                      </a:endParaRPr>
                    </a:p>
                  </a:txBody>
                  <a:tcPr anchor="ctr"/>
                </a:tc>
                <a:tc>
                  <a:txBody>
                    <a:bodyPr/>
                    <a:lstStyle/>
                    <a:p>
                      <a:r>
                        <a:rPr lang="en-US">
                          <a:latin typeface="Times New Roman" panose="02020603050405020304" pitchFamily="18" charset="0"/>
                          <a:cs typeface="Times New Roman" panose="02020603050405020304" pitchFamily="18" charset="0"/>
                        </a:rPr>
                        <a:t>Doctors can see cross-hospital availability instantly through the chain.</a:t>
                      </a:r>
                    </a:p>
                  </a:txBody>
                  <a:tcPr anchor="ctr"/>
                </a:tc>
                <a:extLst>
                  <a:ext uri="{0D108BD9-81ED-4DB2-BD59-A6C34878D82A}">
                    <a16:rowId xmlns:a16="http://schemas.microsoft.com/office/drawing/2014/main" val="2345857799"/>
                  </a:ext>
                </a:extLst>
              </a:tr>
              <a:tr h="670877">
                <a:tc>
                  <a:txBody>
                    <a:bodyPr/>
                    <a:lstStyle/>
                    <a:p>
                      <a:r>
                        <a:rPr lang="en-US" b="1">
                          <a:latin typeface="Times New Roman" panose="02020603050405020304" pitchFamily="18" charset="0"/>
                          <a:cs typeface="Times New Roman" panose="02020603050405020304" pitchFamily="18" charset="0"/>
                        </a:rPr>
                        <a:t>Improved Privacy</a:t>
                      </a:r>
                      <a:endParaRPr lang="en-US">
                        <a:latin typeface="Times New Roman" panose="02020603050405020304" pitchFamily="18" charset="0"/>
                        <a:cs typeface="Times New Roman" panose="02020603050405020304" pitchFamily="18" charset="0"/>
                      </a:endParaRPr>
                    </a:p>
                  </a:txBody>
                  <a:tcPr anchor="ctr"/>
                </a:tc>
                <a:tc>
                  <a:txBody>
                    <a:bodyPr/>
                    <a:lstStyle/>
                    <a:p>
                      <a:r>
                        <a:rPr lang="en-US">
                          <a:latin typeface="Times New Roman" panose="02020603050405020304" pitchFamily="18" charset="0"/>
                          <a:cs typeface="Times New Roman" panose="02020603050405020304" pitchFamily="18" charset="0"/>
                        </a:rPr>
                        <a:t>Sensitive data is shared only with permission using SSI and encryption.</a:t>
                      </a:r>
                    </a:p>
                  </a:txBody>
                  <a:tcPr anchor="ctr"/>
                </a:tc>
                <a:extLst>
                  <a:ext uri="{0D108BD9-81ED-4DB2-BD59-A6C34878D82A}">
                    <a16:rowId xmlns:a16="http://schemas.microsoft.com/office/drawing/2014/main" val="313066335"/>
                  </a:ext>
                </a:extLst>
              </a:tr>
              <a:tr h="425266">
                <a:tc>
                  <a:txBody>
                    <a:bodyPr/>
                    <a:lstStyle/>
                    <a:p>
                      <a:r>
                        <a:rPr lang="en-US" b="1">
                          <a:latin typeface="Times New Roman" panose="02020603050405020304" pitchFamily="18" charset="0"/>
                          <a:cs typeface="Times New Roman" panose="02020603050405020304" pitchFamily="18" charset="0"/>
                        </a:rPr>
                        <a:t>Donor Empowerment</a:t>
                      </a:r>
                      <a:endParaRPr lang="en-US">
                        <a:latin typeface="Times New Roman" panose="02020603050405020304" pitchFamily="18" charset="0"/>
                        <a:cs typeface="Times New Roman" panose="02020603050405020304" pitchFamily="18" charset="0"/>
                      </a:endParaRPr>
                    </a:p>
                  </a:txBody>
                  <a:tcPr anchor="ctr"/>
                </a:tc>
                <a:tc>
                  <a:txBody>
                    <a:bodyPr/>
                    <a:lstStyle/>
                    <a:p>
                      <a:r>
                        <a:rPr lang="en-US">
                          <a:latin typeface="Times New Roman" panose="02020603050405020304" pitchFamily="18" charset="0"/>
                          <a:cs typeface="Times New Roman" panose="02020603050405020304" pitchFamily="18" charset="0"/>
                        </a:rPr>
                        <a:t>Donors can view how their data is used and even opt out.</a:t>
                      </a:r>
                    </a:p>
                  </a:txBody>
                  <a:tcPr anchor="ctr"/>
                </a:tc>
                <a:extLst>
                  <a:ext uri="{0D108BD9-81ED-4DB2-BD59-A6C34878D82A}">
                    <a16:rowId xmlns:a16="http://schemas.microsoft.com/office/drawing/2014/main" val="2393100161"/>
                  </a:ext>
                </a:extLst>
              </a:tr>
              <a:tr h="664792">
                <a:tc>
                  <a:txBody>
                    <a:bodyPr/>
                    <a:lstStyle/>
                    <a:p>
                      <a:r>
                        <a:rPr lang="en-US" b="1">
                          <a:latin typeface="Times New Roman" panose="02020603050405020304" pitchFamily="18" charset="0"/>
                          <a:cs typeface="Times New Roman" panose="02020603050405020304" pitchFamily="18" charset="0"/>
                        </a:rPr>
                        <a:t>Audit Trails</a:t>
                      </a:r>
                      <a:endParaRPr lang="en-US">
                        <a:latin typeface="Times New Roman" panose="02020603050405020304" pitchFamily="18" charset="0"/>
                        <a:cs typeface="Times New Roman" panose="02020603050405020304" pitchFamily="18" charset="0"/>
                      </a:endParaRPr>
                    </a:p>
                  </a:txBody>
                  <a:tcPr anchor="ctr"/>
                </a:tc>
                <a:tc>
                  <a:txBody>
                    <a:bodyPr/>
                    <a:lstStyle/>
                    <a:p>
                      <a:r>
                        <a:rPr lang="en-US">
                          <a:latin typeface="Times New Roman" panose="02020603050405020304" pitchFamily="18" charset="0"/>
                          <a:cs typeface="Times New Roman" panose="02020603050405020304" pitchFamily="18" charset="0"/>
                        </a:rPr>
                        <a:t>Full traceability of who accessed or altered donation records.</a:t>
                      </a:r>
                    </a:p>
                  </a:txBody>
                  <a:tcPr anchor="ctr"/>
                </a:tc>
                <a:extLst>
                  <a:ext uri="{0D108BD9-81ED-4DB2-BD59-A6C34878D82A}">
                    <a16:rowId xmlns:a16="http://schemas.microsoft.com/office/drawing/2014/main" val="2985542801"/>
                  </a:ext>
                </a:extLst>
              </a:tr>
              <a:tr h="383358">
                <a:tc>
                  <a:txBody>
                    <a:bodyPr/>
                    <a:lstStyle/>
                    <a:p>
                      <a:r>
                        <a:rPr lang="en-US" b="1">
                          <a:latin typeface="Times New Roman" panose="02020603050405020304" pitchFamily="18" charset="0"/>
                          <a:cs typeface="Times New Roman" panose="02020603050405020304" pitchFamily="18" charset="0"/>
                        </a:rPr>
                        <a:t>Automated Smart Contracts</a:t>
                      </a:r>
                      <a:endParaRPr lang="en-US">
                        <a:latin typeface="Times New Roman" panose="02020603050405020304" pitchFamily="18" charset="0"/>
                        <a:cs typeface="Times New Roman" panose="02020603050405020304" pitchFamily="18" charset="0"/>
                      </a:endParaRPr>
                    </a:p>
                  </a:txBody>
                  <a:tcPr anchor="ctr"/>
                </a:tc>
                <a:tc>
                  <a:txBody>
                    <a:bodyPr/>
                    <a:lstStyle/>
                    <a:p>
                      <a:r>
                        <a:rPr lang="en-US">
                          <a:latin typeface="Times New Roman" panose="02020603050405020304" pitchFamily="18" charset="0"/>
                          <a:cs typeface="Times New Roman" panose="02020603050405020304" pitchFamily="18" charset="0"/>
                        </a:rPr>
                        <a:t>Speeds up matching, confirmation, and logistics.</a:t>
                      </a:r>
                    </a:p>
                  </a:txBody>
                  <a:tcPr anchor="ctr"/>
                </a:tc>
                <a:extLst>
                  <a:ext uri="{0D108BD9-81ED-4DB2-BD59-A6C34878D82A}">
                    <a16:rowId xmlns:a16="http://schemas.microsoft.com/office/drawing/2014/main" val="3687635671"/>
                  </a:ext>
                </a:extLst>
              </a:tr>
              <a:tr h="425266">
                <a:tc>
                  <a:txBody>
                    <a:bodyPr/>
                    <a:lstStyle/>
                    <a:p>
                      <a:r>
                        <a:rPr lang="en-US" b="1">
                          <a:latin typeface="Times New Roman" panose="02020603050405020304" pitchFamily="18" charset="0"/>
                          <a:cs typeface="Times New Roman" panose="02020603050405020304" pitchFamily="18" charset="0"/>
                        </a:rPr>
                        <a:t>Disaster &amp; Emergency Ready</a:t>
                      </a:r>
                      <a:endParaRPr lang="en-US">
                        <a:latin typeface="Times New Roman" panose="02020603050405020304" pitchFamily="18" charset="0"/>
                        <a:cs typeface="Times New Roman" panose="02020603050405020304" pitchFamily="18" charset="0"/>
                      </a:endParaRPr>
                    </a:p>
                  </a:txBody>
                  <a:tcPr anchor="ctr"/>
                </a:tc>
                <a:tc>
                  <a:txBody>
                    <a:bodyPr/>
                    <a:lstStyle/>
                    <a:p>
                      <a:r>
                        <a:rPr lang="en-US" dirty="0">
                          <a:latin typeface="Times New Roman" panose="02020603050405020304" pitchFamily="18" charset="0"/>
                          <a:cs typeface="Times New Roman" panose="02020603050405020304" pitchFamily="18" charset="0"/>
                        </a:rPr>
                        <a:t>Fast access to verified data in critical cases without red tape.</a:t>
                      </a:r>
                    </a:p>
                  </a:txBody>
                  <a:tcPr anchor="ctr"/>
                </a:tc>
                <a:extLst>
                  <a:ext uri="{0D108BD9-81ED-4DB2-BD59-A6C34878D82A}">
                    <a16:rowId xmlns:a16="http://schemas.microsoft.com/office/drawing/2014/main" val="3932352523"/>
                  </a:ext>
                </a:extLst>
              </a:tr>
            </a:tbl>
          </a:graphicData>
        </a:graphic>
      </p:graphicFrame>
    </p:spTree>
    <p:extLst>
      <p:ext uri="{BB962C8B-B14F-4D97-AF65-F5344CB8AC3E}">
        <p14:creationId xmlns:p14="http://schemas.microsoft.com/office/powerpoint/2010/main" val="10904350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0BA149-244B-9B52-F076-054FA224509C}"/>
              </a:ext>
            </a:extLst>
          </p:cNvPr>
          <p:cNvSpPr>
            <a:spLocks noGrp="1"/>
          </p:cNvSpPr>
          <p:nvPr>
            <p:ph type="title"/>
          </p:nvPr>
        </p:nvSpPr>
        <p:spPr/>
        <p:txBody>
          <a:bodyPr/>
          <a:lstStyle/>
          <a:p>
            <a:pPr algn="ctr"/>
            <a:r>
              <a:rPr lang="en-US" dirty="0">
                <a:solidFill>
                  <a:srgbClr val="003300"/>
                </a:solidFill>
                <a:latin typeface="Times New Roman" panose="02020603050405020304" pitchFamily="18" charset="0"/>
                <a:cs typeface="Times New Roman" panose="02020603050405020304" pitchFamily="18" charset="0"/>
              </a:rPr>
              <a:t>System Architecture</a:t>
            </a:r>
          </a:p>
        </p:txBody>
      </p:sp>
      <p:pic>
        <p:nvPicPr>
          <p:cNvPr id="2050" name="Picture 2" descr="Generated image">
            <a:extLst>
              <a:ext uri="{FF2B5EF4-FFF2-40B4-BE49-F238E27FC236}">
                <a16:creationId xmlns:a16="http://schemas.microsoft.com/office/drawing/2014/main" id="{43E293CF-9491-7E4F-17CA-65F37453F2C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0" y="1389937"/>
            <a:ext cx="11491950" cy="48599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522727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7B7864-34E4-951C-8C7B-7E07EEFE9934}"/>
              </a:ext>
            </a:extLst>
          </p:cNvPr>
          <p:cNvSpPr>
            <a:spLocks noGrp="1"/>
          </p:cNvSpPr>
          <p:nvPr>
            <p:ph type="title"/>
          </p:nvPr>
        </p:nvSpPr>
        <p:spPr>
          <a:xfrm>
            <a:off x="838200" y="365126"/>
            <a:ext cx="10515600" cy="598436"/>
          </a:xfrm>
        </p:spPr>
        <p:txBody>
          <a:bodyPr>
            <a:normAutofit fontScale="90000"/>
          </a:bodyPr>
          <a:lstStyle/>
          <a:p>
            <a:pPr algn="ctr"/>
            <a:r>
              <a:rPr lang="en-US" dirty="0">
                <a:solidFill>
                  <a:srgbClr val="003300"/>
                </a:solidFill>
                <a:latin typeface="Times New Roman" pitchFamily="18" charset="0"/>
                <a:cs typeface="Times New Roman" pitchFamily="18" charset="0"/>
              </a:rPr>
              <a:t>Proposed Methodology</a:t>
            </a:r>
            <a:endParaRPr lang="en-US" dirty="0">
              <a:solidFill>
                <a:srgbClr val="003300"/>
              </a:solidFill>
            </a:endParaRPr>
          </a:p>
        </p:txBody>
      </p:sp>
      <p:sp>
        <p:nvSpPr>
          <p:cNvPr id="3" name="Content Placeholder 2">
            <a:extLst>
              <a:ext uri="{FF2B5EF4-FFF2-40B4-BE49-F238E27FC236}">
                <a16:creationId xmlns:a16="http://schemas.microsoft.com/office/drawing/2014/main" id="{4113F0CE-DC6F-C4E2-BC4C-CF54F0827576}"/>
              </a:ext>
            </a:extLst>
          </p:cNvPr>
          <p:cNvSpPr>
            <a:spLocks noGrp="1"/>
          </p:cNvSpPr>
          <p:nvPr>
            <p:ph idx="1"/>
          </p:nvPr>
        </p:nvSpPr>
        <p:spPr>
          <a:xfrm>
            <a:off x="838200" y="1111045"/>
            <a:ext cx="10515600" cy="5065918"/>
          </a:xfrm>
        </p:spPr>
        <p:txBody>
          <a:bodyPr>
            <a:normAutofit fontScale="92500"/>
          </a:bodyPr>
          <a:lstStyle/>
          <a:p>
            <a:pPr marL="0" indent="0">
              <a:lnSpc>
                <a:spcPct val="100000"/>
              </a:lnSpc>
              <a:buNone/>
            </a:pPr>
            <a:r>
              <a:rPr lang="en-US" b="1" dirty="0">
                <a:solidFill>
                  <a:srgbClr val="DA0000"/>
                </a:solidFill>
                <a:latin typeface="Times New Roman" panose="02020603050405020304" pitchFamily="18" charset="0"/>
                <a:cs typeface="Times New Roman" panose="02020603050405020304" pitchFamily="18" charset="0"/>
              </a:rPr>
              <a:t>1. User Registration and Authentication (with Self-Sovereign Identity)</a:t>
            </a:r>
          </a:p>
          <a:p>
            <a:pPr marL="514350" indent="-514350">
              <a:lnSpc>
                <a:spcPct val="100000"/>
              </a:lnSpc>
              <a:buAutoNum type="arabicPeriod"/>
            </a:pPr>
            <a:endParaRPr lang="en-US" sz="800" b="1" dirty="0">
              <a:solidFill>
                <a:srgbClr val="DA0000"/>
              </a:solidFill>
              <a:latin typeface="Times New Roman" panose="02020603050405020304" pitchFamily="18" charset="0"/>
              <a:cs typeface="Times New Roman" panose="02020603050405020304" pitchFamily="18" charset="0"/>
            </a:endParaRPr>
          </a:p>
          <a:p>
            <a:pPr marL="0" indent="0">
              <a:lnSpc>
                <a:spcPct val="100000"/>
              </a:lnSpc>
              <a:buNone/>
            </a:pPr>
            <a:r>
              <a:rPr lang="en-US" b="1" dirty="0">
                <a:solidFill>
                  <a:srgbClr val="DA0000"/>
                </a:solidFill>
                <a:latin typeface="Times New Roman" panose="02020603050405020304" pitchFamily="18" charset="0"/>
                <a:cs typeface="Times New Roman" panose="02020603050405020304" pitchFamily="18" charset="0"/>
              </a:rPr>
              <a:t>2. Consent and Data Authorization</a:t>
            </a:r>
          </a:p>
          <a:p>
            <a:pPr marL="0" indent="0">
              <a:lnSpc>
                <a:spcPct val="100000"/>
              </a:lnSpc>
              <a:buNone/>
            </a:pPr>
            <a:endParaRPr lang="en-US" sz="800" b="1" dirty="0">
              <a:solidFill>
                <a:srgbClr val="DA0000"/>
              </a:solidFill>
              <a:latin typeface="Times New Roman" panose="02020603050405020304" pitchFamily="18" charset="0"/>
              <a:cs typeface="Times New Roman" panose="02020603050405020304" pitchFamily="18" charset="0"/>
            </a:endParaRPr>
          </a:p>
          <a:p>
            <a:pPr marL="0" indent="0">
              <a:lnSpc>
                <a:spcPct val="100000"/>
              </a:lnSpc>
              <a:buNone/>
            </a:pPr>
            <a:r>
              <a:rPr lang="en-US" b="1" dirty="0">
                <a:solidFill>
                  <a:srgbClr val="DA0000"/>
                </a:solidFill>
                <a:latin typeface="Times New Roman" panose="02020603050405020304" pitchFamily="18" charset="0"/>
                <a:cs typeface="Times New Roman" panose="02020603050405020304" pitchFamily="18" charset="0"/>
              </a:rPr>
              <a:t>3. Medical Data Collection and Upload</a:t>
            </a:r>
          </a:p>
          <a:p>
            <a:pPr marL="0" indent="0">
              <a:lnSpc>
                <a:spcPct val="100000"/>
              </a:lnSpc>
              <a:buNone/>
            </a:pPr>
            <a:endParaRPr lang="en-US" sz="800" b="1" dirty="0">
              <a:solidFill>
                <a:srgbClr val="DA0000"/>
              </a:solidFill>
              <a:latin typeface="Times New Roman" panose="02020603050405020304" pitchFamily="18" charset="0"/>
              <a:cs typeface="Times New Roman" panose="02020603050405020304" pitchFamily="18" charset="0"/>
            </a:endParaRPr>
          </a:p>
          <a:p>
            <a:pPr marL="0" indent="0">
              <a:lnSpc>
                <a:spcPct val="100000"/>
              </a:lnSpc>
              <a:buNone/>
            </a:pPr>
            <a:r>
              <a:rPr lang="en-US" b="1" dirty="0">
                <a:solidFill>
                  <a:srgbClr val="DA0000"/>
                </a:solidFill>
                <a:latin typeface="Times New Roman" panose="02020603050405020304" pitchFamily="18" charset="0"/>
                <a:cs typeface="Times New Roman" panose="02020603050405020304" pitchFamily="18" charset="0"/>
              </a:rPr>
              <a:t>4. Blood &amp; Organ Matching Engine</a:t>
            </a:r>
          </a:p>
          <a:p>
            <a:pPr marL="0" indent="0">
              <a:lnSpc>
                <a:spcPct val="100000"/>
              </a:lnSpc>
              <a:buNone/>
            </a:pPr>
            <a:endParaRPr lang="en-US" sz="800" b="1" dirty="0">
              <a:solidFill>
                <a:srgbClr val="DA0000"/>
              </a:solidFill>
              <a:latin typeface="Times New Roman" panose="02020603050405020304" pitchFamily="18" charset="0"/>
              <a:cs typeface="Times New Roman" panose="02020603050405020304" pitchFamily="18" charset="0"/>
            </a:endParaRPr>
          </a:p>
          <a:p>
            <a:pPr marL="0" indent="0">
              <a:lnSpc>
                <a:spcPct val="100000"/>
              </a:lnSpc>
              <a:buNone/>
            </a:pPr>
            <a:r>
              <a:rPr lang="en-US" b="1" dirty="0">
                <a:solidFill>
                  <a:srgbClr val="DA0000"/>
                </a:solidFill>
                <a:latin typeface="Times New Roman" panose="02020603050405020304" pitchFamily="18" charset="0"/>
                <a:cs typeface="Times New Roman" panose="02020603050405020304" pitchFamily="18" charset="0"/>
              </a:rPr>
              <a:t>5. Blockchain Ledger &amp; Audit Trail</a:t>
            </a:r>
          </a:p>
          <a:p>
            <a:pPr marL="0" indent="0">
              <a:lnSpc>
                <a:spcPct val="100000"/>
              </a:lnSpc>
              <a:buNone/>
            </a:pPr>
            <a:endParaRPr lang="en-US" sz="800" b="1" dirty="0">
              <a:solidFill>
                <a:srgbClr val="DA0000"/>
              </a:solidFill>
              <a:latin typeface="Times New Roman" panose="02020603050405020304" pitchFamily="18" charset="0"/>
              <a:cs typeface="Times New Roman" panose="02020603050405020304" pitchFamily="18" charset="0"/>
            </a:endParaRPr>
          </a:p>
          <a:p>
            <a:pPr marL="0" indent="0">
              <a:lnSpc>
                <a:spcPct val="100000"/>
              </a:lnSpc>
              <a:buNone/>
            </a:pPr>
            <a:r>
              <a:rPr lang="en-US" b="1" dirty="0">
                <a:solidFill>
                  <a:srgbClr val="DA0000"/>
                </a:solidFill>
                <a:latin typeface="Times New Roman" panose="02020603050405020304" pitchFamily="18" charset="0"/>
                <a:cs typeface="Times New Roman" panose="02020603050405020304" pitchFamily="18" charset="0"/>
              </a:rPr>
              <a:t>6. Notifications and Emergency Alerts</a:t>
            </a:r>
          </a:p>
          <a:p>
            <a:pPr marL="0" indent="0">
              <a:lnSpc>
                <a:spcPct val="100000"/>
              </a:lnSpc>
              <a:buNone/>
            </a:pPr>
            <a:endParaRPr lang="en-US" sz="900" b="1" dirty="0">
              <a:solidFill>
                <a:srgbClr val="DA0000"/>
              </a:solidFill>
              <a:latin typeface="Times New Roman" panose="02020603050405020304" pitchFamily="18" charset="0"/>
              <a:cs typeface="Times New Roman" panose="02020603050405020304" pitchFamily="18" charset="0"/>
            </a:endParaRPr>
          </a:p>
          <a:p>
            <a:pPr marL="0" indent="0">
              <a:lnSpc>
                <a:spcPct val="100000"/>
              </a:lnSpc>
              <a:buNone/>
            </a:pPr>
            <a:r>
              <a:rPr lang="en-US" b="1" dirty="0">
                <a:solidFill>
                  <a:srgbClr val="DA0000"/>
                </a:solidFill>
                <a:latin typeface="Times New Roman" panose="02020603050405020304" pitchFamily="18" charset="0"/>
                <a:cs typeface="Times New Roman" panose="02020603050405020304" pitchFamily="18" charset="0"/>
              </a:rPr>
              <a:t>7. Admin Dashboard</a:t>
            </a:r>
          </a:p>
          <a:p>
            <a:pPr marL="0" indent="0">
              <a:buNone/>
            </a:pPr>
            <a:endParaRPr lang="en-US" b="1" dirty="0">
              <a:solidFill>
                <a:srgbClr val="DA000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779704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33E8B4D-0FFC-736F-BE84-4ED8EC05E126}"/>
              </a:ext>
            </a:extLst>
          </p:cNvPr>
          <p:cNvSpPr>
            <a:spLocks noGrp="1"/>
          </p:cNvSpPr>
          <p:nvPr>
            <p:ph idx="1"/>
          </p:nvPr>
        </p:nvSpPr>
        <p:spPr>
          <a:xfrm>
            <a:off x="838200" y="639097"/>
            <a:ext cx="10515600" cy="5853779"/>
          </a:xfrm>
        </p:spPr>
        <p:txBody>
          <a:bodyPr>
            <a:normAutofit fontScale="70000" lnSpcReduction="20000"/>
          </a:bodyPr>
          <a:lstStyle/>
          <a:p>
            <a:r>
              <a:rPr lang="en-US" sz="3400" b="1" dirty="0">
                <a:solidFill>
                  <a:srgbClr val="DA0000"/>
                </a:solidFill>
                <a:latin typeface="Times New Roman" panose="02020603050405020304" pitchFamily="18" charset="0"/>
                <a:cs typeface="Times New Roman" panose="02020603050405020304" pitchFamily="18" charset="0"/>
              </a:rPr>
              <a:t>Module 1: User Registration and Authentication (with Self-Sovereign Identity)</a:t>
            </a:r>
          </a:p>
          <a:p>
            <a:pPr marL="0" indent="0">
              <a:buNone/>
            </a:pPr>
            <a:endParaRPr lang="en-US" b="1" dirty="0">
              <a:solidFill>
                <a:srgbClr val="280EE6"/>
              </a:solidFill>
              <a:latin typeface="Times New Roman" panose="02020603050405020304" pitchFamily="18" charset="0"/>
              <a:cs typeface="Times New Roman" panose="02020603050405020304" pitchFamily="18" charset="0"/>
            </a:endParaRPr>
          </a:p>
          <a:p>
            <a:pPr marL="0" indent="0">
              <a:buNone/>
            </a:pPr>
            <a:r>
              <a:rPr lang="en-US" b="1" dirty="0">
                <a:solidFill>
                  <a:srgbClr val="280EE6"/>
                </a:solidFill>
                <a:latin typeface="Times New Roman" panose="02020603050405020304" pitchFamily="18" charset="0"/>
                <a:cs typeface="Times New Roman" panose="02020603050405020304" pitchFamily="18" charset="0"/>
              </a:rPr>
              <a:t>Functionality:</a:t>
            </a:r>
          </a:p>
          <a:p>
            <a:r>
              <a:rPr lang="en-US" dirty="0">
                <a:latin typeface="Times New Roman" panose="02020603050405020304" pitchFamily="18" charset="0"/>
                <a:cs typeface="Times New Roman" panose="02020603050405020304" pitchFamily="18" charset="0"/>
              </a:rPr>
              <a:t>Users (Donors, Hospitals, Recipients) register using a </a:t>
            </a:r>
            <a:r>
              <a:rPr lang="en-US" b="1" dirty="0">
                <a:solidFill>
                  <a:srgbClr val="A50021"/>
                </a:solidFill>
                <a:latin typeface="Times New Roman" panose="02020603050405020304" pitchFamily="18" charset="0"/>
                <a:cs typeface="Times New Roman" panose="02020603050405020304" pitchFamily="18" charset="0"/>
              </a:rPr>
              <a:t>self-sovereign identity</a:t>
            </a:r>
            <a:r>
              <a:rPr lang="en-US" dirty="0">
                <a:solidFill>
                  <a:srgbClr val="A50021"/>
                </a:solidFill>
                <a:latin typeface="Times New Roman" panose="02020603050405020304" pitchFamily="18" charset="0"/>
                <a:cs typeface="Times New Roman" panose="02020603050405020304" pitchFamily="18" charset="0"/>
              </a:rPr>
              <a:t> (SSI) </a:t>
            </a:r>
            <a:r>
              <a:rPr lang="en-US" dirty="0">
                <a:latin typeface="Times New Roman" panose="02020603050405020304" pitchFamily="18" charset="0"/>
                <a:cs typeface="Times New Roman" panose="02020603050405020304" pitchFamily="18" charset="0"/>
              </a:rPr>
              <a:t>framework.</a:t>
            </a:r>
          </a:p>
          <a:p>
            <a:r>
              <a:rPr lang="en-US" dirty="0">
                <a:latin typeface="Times New Roman" panose="02020603050405020304" pitchFamily="18" charset="0"/>
                <a:cs typeface="Times New Roman" panose="02020603050405020304" pitchFamily="18" charset="0"/>
              </a:rPr>
              <a:t>Identity documents are cryptographically hashed and stored on the blockchain.</a:t>
            </a:r>
          </a:p>
          <a:p>
            <a:r>
              <a:rPr lang="en-US" dirty="0">
                <a:latin typeface="Times New Roman" panose="02020603050405020304" pitchFamily="18" charset="0"/>
                <a:cs typeface="Times New Roman" panose="02020603050405020304" pitchFamily="18" charset="0"/>
              </a:rPr>
              <a:t>No centralized server stores personal data.</a:t>
            </a:r>
          </a:p>
          <a:p>
            <a:endParaRPr lang="en-US" dirty="0">
              <a:latin typeface="Times New Roman" panose="02020603050405020304" pitchFamily="18" charset="0"/>
              <a:cs typeface="Times New Roman" panose="02020603050405020304" pitchFamily="18" charset="0"/>
            </a:endParaRPr>
          </a:p>
          <a:p>
            <a:pPr marL="0" indent="0">
              <a:buNone/>
            </a:pPr>
            <a:r>
              <a:rPr lang="en-US" b="1" dirty="0">
                <a:solidFill>
                  <a:srgbClr val="280EE6"/>
                </a:solidFill>
                <a:latin typeface="Times New Roman" panose="02020603050405020304" pitchFamily="18" charset="0"/>
                <a:cs typeface="Times New Roman" panose="02020603050405020304" pitchFamily="18" charset="0"/>
              </a:rPr>
              <a:t>Technologies:</a:t>
            </a:r>
          </a:p>
          <a:p>
            <a:r>
              <a:rPr lang="en-US" dirty="0">
                <a:latin typeface="Times New Roman" panose="02020603050405020304" pitchFamily="18" charset="0"/>
                <a:cs typeface="Times New Roman" panose="02020603050405020304" pitchFamily="18" charset="0"/>
              </a:rPr>
              <a:t>DID (Decentralized Identifiers)                                           </a:t>
            </a:r>
          </a:p>
          <a:p>
            <a:r>
              <a:rPr lang="en-US" dirty="0">
                <a:latin typeface="Times New Roman" panose="02020603050405020304" pitchFamily="18" charset="0"/>
                <a:cs typeface="Times New Roman" panose="02020603050405020304" pitchFamily="18" charset="0"/>
              </a:rPr>
              <a:t>Blockchain Wallets</a:t>
            </a:r>
          </a:p>
          <a:p>
            <a:r>
              <a:rPr lang="en-US" dirty="0">
                <a:latin typeface="Times New Roman" panose="02020603050405020304" pitchFamily="18" charset="0"/>
                <a:cs typeface="Times New Roman" panose="02020603050405020304" pitchFamily="18" charset="0"/>
              </a:rPr>
              <a:t>ZKP (Zero-Knowledge Proofs)</a:t>
            </a:r>
          </a:p>
          <a:p>
            <a:endParaRPr lang="en-US" dirty="0">
              <a:latin typeface="Times New Roman" panose="02020603050405020304" pitchFamily="18" charset="0"/>
              <a:cs typeface="Times New Roman" panose="02020603050405020304" pitchFamily="18" charset="0"/>
            </a:endParaRPr>
          </a:p>
          <a:p>
            <a:pPr marL="0" indent="0">
              <a:buNone/>
            </a:pPr>
            <a:r>
              <a:rPr lang="en-US" b="1" dirty="0">
                <a:solidFill>
                  <a:srgbClr val="280EE6"/>
                </a:solidFill>
                <a:latin typeface="Times New Roman" panose="02020603050405020304" pitchFamily="18" charset="0"/>
                <a:cs typeface="Times New Roman" panose="02020603050405020304" pitchFamily="18" charset="0"/>
              </a:rPr>
              <a:t>Outcome:</a:t>
            </a:r>
          </a:p>
          <a:p>
            <a:r>
              <a:rPr lang="en-US" dirty="0">
                <a:latin typeface="Times New Roman" panose="02020603050405020304" pitchFamily="18" charset="0"/>
                <a:cs typeface="Times New Roman" panose="02020603050405020304" pitchFamily="18" charset="0"/>
              </a:rPr>
              <a:t>Secure, tamper-proof identity</a:t>
            </a:r>
          </a:p>
          <a:p>
            <a:r>
              <a:rPr lang="en-US" dirty="0">
                <a:latin typeface="Times New Roman" panose="02020603050405020304" pitchFamily="18" charset="0"/>
                <a:cs typeface="Times New Roman" panose="02020603050405020304" pitchFamily="18" charset="0"/>
              </a:rPr>
              <a:t>Full control of personal data by users</a:t>
            </a:r>
          </a:p>
          <a:p>
            <a:pPr marL="0" indent="0">
              <a:buNone/>
            </a:pPr>
            <a:endParaRPr lang="en-US" dirty="0">
              <a:latin typeface="Times New Roman" panose="02020603050405020304" pitchFamily="18" charset="0"/>
              <a:cs typeface="Times New Roman" panose="02020603050405020304" pitchFamily="18" charset="0"/>
            </a:endParaRPr>
          </a:p>
        </p:txBody>
      </p:sp>
      <p:sp>
        <p:nvSpPr>
          <p:cNvPr id="6" name="Rectangle: Rounded Corners 5">
            <a:extLst>
              <a:ext uri="{FF2B5EF4-FFF2-40B4-BE49-F238E27FC236}">
                <a16:creationId xmlns:a16="http://schemas.microsoft.com/office/drawing/2014/main" id="{F002AA94-5AD9-942F-41F2-9D093B1A5485}"/>
              </a:ext>
            </a:extLst>
          </p:cNvPr>
          <p:cNvSpPr/>
          <p:nvPr/>
        </p:nvSpPr>
        <p:spPr>
          <a:xfrm>
            <a:off x="5142270" y="2979174"/>
            <a:ext cx="6076336" cy="342162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2BDF71DC-D942-8959-9847-A6C0A6453FF4}"/>
              </a:ext>
            </a:extLst>
          </p:cNvPr>
          <p:cNvPicPr>
            <a:picLocks noChangeAspect="1"/>
          </p:cNvPicPr>
          <p:nvPr/>
        </p:nvPicPr>
        <p:blipFill>
          <a:blip r:embed="rId2"/>
          <a:stretch>
            <a:fillRect/>
          </a:stretch>
        </p:blipFill>
        <p:spPr>
          <a:xfrm>
            <a:off x="5142271" y="2989362"/>
            <a:ext cx="6076336" cy="3411438"/>
          </a:xfrm>
          <a:prstGeom prst="rect">
            <a:avLst/>
          </a:prstGeom>
        </p:spPr>
      </p:pic>
    </p:spTree>
    <p:extLst>
      <p:ext uri="{BB962C8B-B14F-4D97-AF65-F5344CB8AC3E}">
        <p14:creationId xmlns:p14="http://schemas.microsoft.com/office/powerpoint/2010/main" val="21759765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6A30207-A19D-227D-FFF4-55E9053F3539}"/>
              </a:ext>
            </a:extLst>
          </p:cNvPr>
          <p:cNvSpPr>
            <a:spLocks noGrp="1"/>
          </p:cNvSpPr>
          <p:nvPr>
            <p:ph idx="1"/>
          </p:nvPr>
        </p:nvSpPr>
        <p:spPr>
          <a:xfrm>
            <a:off x="838200" y="609600"/>
            <a:ext cx="10515600" cy="5567363"/>
          </a:xfrm>
        </p:spPr>
        <p:txBody>
          <a:bodyPr>
            <a:normAutofit fontScale="85000" lnSpcReduction="20000"/>
          </a:bodyPr>
          <a:lstStyle/>
          <a:p>
            <a:r>
              <a:rPr lang="en-US" b="1" dirty="0">
                <a:solidFill>
                  <a:srgbClr val="DA0000"/>
                </a:solidFill>
                <a:latin typeface="Times New Roman" panose="02020603050405020304" pitchFamily="18" charset="0"/>
                <a:cs typeface="Times New Roman" panose="02020603050405020304" pitchFamily="18" charset="0"/>
              </a:rPr>
              <a:t>Module 2: Consent and Data Authorization</a:t>
            </a:r>
          </a:p>
          <a:p>
            <a:endParaRPr lang="en-US" b="1" dirty="0">
              <a:latin typeface="Times New Roman" panose="02020603050405020304" pitchFamily="18" charset="0"/>
              <a:cs typeface="Times New Roman" panose="02020603050405020304" pitchFamily="18" charset="0"/>
            </a:endParaRPr>
          </a:p>
          <a:p>
            <a:pPr marL="0" indent="0">
              <a:buNone/>
            </a:pPr>
            <a:r>
              <a:rPr lang="en-US" b="1" dirty="0">
                <a:solidFill>
                  <a:srgbClr val="280EE6"/>
                </a:solidFill>
                <a:latin typeface="Times New Roman" panose="02020603050405020304" pitchFamily="18" charset="0"/>
                <a:cs typeface="Times New Roman" panose="02020603050405020304" pitchFamily="18" charset="0"/>
              </a:rPr>
              <a:t>Functionality:</a:t>
            </a:r>
          </a:p>
          <a:p>
            <a:r>
              <a:rPr lang="en-US" dirty="0">
                <a:latin typeface="Times New Roman" panose="02020603050405020304" pitchFamily="18" charset="0"/>
                <a:cs typeface="Times New Roman" panose="02020603050405020304" pitchFamily="18" charset="0"/>
              </a:rPr>
              <a:t>Donors must </a:t>
            </a:r>
            <a:r>
              <a:rPr lang="en-US" b="1" dirty="0">
                <a:solidFill>
                  <a:srgbClr val="A50021"/>
                </a:solidFill>
                <a:latin typeface="Times New Roman" panose="02020603050405020304" pitchFamily="18" charset="0"/>
                <a:cs typeface="Times New Roman" panose="02020603050405020304" pitchFamily="18" charset="0"/>
              </a:rPr>
              <a:t>digitally</a:t>
            </a:r>
            <a:r>
              <a:rPr lang="en-US" b="1" dirty="0">
                <a:latin typeface="Times New Roman" panose="02020603050405020304" pitchFamily="18" charset="0"/>
                <a:cs typeface="Times New Roman" panose="02020603050405020304" pitchFamily="18" charset="0"/>
              </a:rPr>
              <a:t> </a:t>
            </a:r>
            <a:r>
              <a:rPr lang="en-US" b="1" dirty="0">
                <a:solidFill>
                  <a:srgbClr val="A50021"/>
                </a:solidFill>
                <a:latin typeface="Times New Roman" panose="02020603050405020304" pitchFamily="18" charset="0"/>
                <a:cs typeface="Times New Roman" panose="02020603050405020304" pitchFamily="18" charset="0"/>
              </a:rPr>
              <a:t>consent</a:t>
            </a:r>
            <a:r>
              <a:rPr lang="en-US" dirty="0">
                <a:latin typeface="Times New Roman" panose="02020603050405020304" pitchFamily="18" charset="0"/>
                <a:cs typeface="Times New Roman" panose="02020603050405020304" pitchFamily="18" charset="0"/>
              </a:rPr>
              <a:t> before their medical details are accessed.</a:t>
            </a:r>
          </a:p>
          <a:p>
            <a:r>
              <a:rPr lang="en-US" dirty="0">
                <a:latin typeface="Times New Roman" panose="02020603050405020304" pitchFamily="18" charset="0"/>
                <a:cs typeface="Times New Roman" panose="02020603050405020304" pitchFamily="18" charset="0"/>
              </a:rPr>
              <a:t>Hospitals or authorized personnel send consent requests via smart contracts.</a:t>
            </a:r>
          </a:p>
          <a:p>
            <a:r>
              <a:rPr lang="en-US" dirty="0">
                <a:latin typeface="Times New Roman" panose="02020603050405020304" pitchFamily="18" charset="0"/>
                <a:cs typeface="Times New Roman" panose="02020603050405020304" pitchFamily="18" charset="0"/>
              </a:rPr>
              <a:t>Consent logs are stored immutably.</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b="1" dirty="0">
                <a:solidFill>
                  <a:srgbClr val="280EE6"/>
                </a:solidFill>
                <a:latin typeface="Times New Roman" panose="02020603050405020304" pitchFamily="18" charset="0"/>
                <a:cs typeface="Times New Roman" panose="02020603050405020304" pitchFamily="18" charset="0"/>
              </a:rPr>
              <a:t>Technologies:</a:t>
            </a:r>
          </a:p>
          <a:p>
            <a:r>
              <a:rPr lang="en-US" dirty="0">
                <a:latin typeface="Times New Roman" panose="02020603050405020304" pitchFamily="18" charset="0"/>
                <a:cs typeface="Times New Roman" panose="02020603050405020304" pitchFamily="18" charset="0"/>
              </a:rPr>
              <a:t>Consent tokens on smart contracts</a:t>
            </a:r>
          </a:p>
          <a:p>
            <a:r>
              <a:rPr lang="en-US" dirty="0">
                <a:latin typeface="Times New Roman" panose="02020603050405020304" pitchFamily="18" charset="0"/>
                <a:cs typeface="Times New Roman" panose="02020603050405020304" pitchFamily="18" charset="0"/>
              </a:rPr>
              <a:t>Hash-based logging on blockchain</a:t>
            </a:r>
          </a:p>
          <a:p>
            <a:endParaRPr lang="en-US" dirty="0">
              <a:latin typeface="Times New Roman" panose="02020603050405020304" pitchFamily="18" charset="0"/>
              <a:cs typeface="Times New Roman" panose="02020603050405020304" pitchFamily="18" charset="0"/>
            </a:endParaRPr>
          </a:p>
          <a:p>
            <a:pPr marL="0" indent="0">
              <a:buNone/>
            </a:pPr>
            <a:r>
              <a:rPr lang="en-US" b="1" dirty="0">
                <a:solidFill>
                  <a:srgbClr val="280EE6"/>
                </a:solidFill>
                <a:latin typeface="Times New Roman" panose="02020603050405020304" pitchFamily="18" charset="0"/>
                <a:cs typeface="Times New Roman" panose="02020603050405020304" pitchFamily="18" charset="0"/>
              </a:rPr>
              <a:t>Outcome:</a:t>
            </a:r>
          </a:p>
          <a:p>
            <a:r>
              <a:rPr lang="en-US" dirty="0">
                <a:latin typeface="Times New Roman" panose="02020603050405020304" pitchFamily="18" charset="0"/>
                <a:cs typeface="Times New Roman" panose="02020603050405020304" pitchFamily="18" charset="0"/>
              </a:rPr>
              <a:t>Ethical data sharing</a:t>
            </a:r>
          </a:p>
          <a:p>
            <a:r>
              <a:rPr lang="en-US" dirty="0">
                <a:latin typeface="Times New Roman" panose="02020603050405020304" pitchFamily="18" charset="0"/>
                <a:cs typeface="Times New Roman" panose="02020603050405020304" pitchFamily="18" charset="0"/>
              </a:rPr>
              <a:t>Transparent consent history</a:t>
            </a:r>
          </a:p>
          <a:p>
            <a:endParaRPr lang="en-US" dirty="0">
              <a:latin typeface="Times New Roman" panose="02020603050405020304" pitchFamily="18" charset="0"/>
              <a:cs typeface="Times New Roman" panose="02020603050405020304" pitchFamily="18" charset="0"/>
            </a:endParaRPr>
          </a:p>
        </p:txBody>
      </p:sp>
      <p:sp>
        <p:nvSpPr>
          <p:cNvPr id="2" name="Rectangle 1">
            <a:extLst>
              <a:ext uri="{FF2B5EF4-FFF2-40B4-BE49-F238E27FC236}">
                <a16:creationId xmlns:a16="http://schemas.microsoft.com/office/drawing/2014/main" id="{43A9D265-E940-B3DB-C290-A86695341B00}"/>
              </a:ext>
            </a:extLst>
          </p:cNvPr>
          <p:cNvSpPr/>
          <p:nvPr/>
        </p:nvSpPr>
        <p:spPr>
          <a:xfrm>
            <a:off x="5447071" y="2821858"/>
            <a:ext cx="5850194" cy="329380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2015B9A5-860F-412C-8DA9-9411B0DE0FF0}"/>
              </a:ext>
            </a:extLst>
          </p:cNvPr>
          <p:cNvPicPr>
            <a:picLocks noChangeAspect="1"/>
          </p:cNvPicPr>
          <p:nvPr/>
        </p:nvPicPr>
        <p:blipFill>
          <a:blip r:embed="rId2"/>
          <a:stretch>
            <a:fillRect/>
          </a:stretch>
        </p:blipFill>
        <p:spPr>
          <a:xfrm>
            <a:off x="5447071" y="2821858"/>
            <a:ext cx="5850194" cy="3293807"/>
          </a:xfrm>
          <a:prstGeom prst="rect">
            <a:avLst/>
          </a:prstGeom>
        </p:spPr>
      </p:pic>
    </p:spTree>
    <p:extLst>
      <p:ext uri="{BB962C8B-B14F-4D97-AF65-F5344CB8AC3E}">
        <p14:creationId xmlns:p14="http://schemas.microsoft.com/office/powerpoint/2010/main" val="16078652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13B15FC-5003-01BE-B4B1-7C8217652699}"/>
              </a:ext>
            </a:extLst>
          </p:cNvPr>
          <p:cNvSpPr>
            <a:spLocks noGrp="1"/>
          </p:cNvSpPr>
          <p:nvPr>
            <p:ph idx="1"/>
          </p:nvPr>
        </p:nvSpPr>
        <p:spPr>
          <a:xfrm>
            <a:off x="838200" y="365124"/>
            <a:ext cx="10515600" cy="6173469"/>
          </a:xfrm>
        </p:spPr>
        <p:txBody>
          <a:bodyPr>
            <a:normAutofit lnSpcReduction="10000"/>
          </a:bodyPr>
          <a:lstStyle/>
          <a:p>
            <a:r>
              <a:rPr lang="en-US" sz="2400" b="1" dirty="0">
                <a:solidFill>
                  <a:srgbClr val="DA0000"/>
                </a:solidFill>
                <a:latin typeface="Times New Roman" panose="02020603050405020304" pitchFamily="18" charset="0"/>
                <a:cs typeface="Times New Roman" panose="02020603050405020304" pitchFamily="18" charset="0"/>
              </a:rPr>
              <a:t>Module 3: Medical Data Collection and Upload</a:t>
            </a:r>
          </a:p>
          <a:p>
            <a:endParaRPr lang="en-US" sz="2400" b="1" dirty="0">
              <a:latin typeface="Times New Roman" panose="02020603050405020304" pitchFamily="18" charset="0"/>
              <a:cs typeface="Times New Roman" panose="02020603050405020304" pitchFamily="18" charset="0"/>
            </a:endParaRPr>
          </a:p>
          <a:p>
            <a:pPr marL="0" indent="0">
              <a:buNone/>
            </a:pPr>
            <a:r>
              <a:rPr lang="en-US" sz="2400" b="1" dirty="0">
                <a:solidFill>
                  <a:srgbClr val="280EE6"/>
                </a:solidFill>
                <a:latin typeface="Times New Roman" panose="02020603050405020304" pitchFamily="18" charset="0"/>
                <a:cs typeface="Times New Roman" panose="02020603050405020304" pitchFamily="18" charset="0"/>
              </a:rPr>
              <a:t>Functionality:</a:t>
            </a:r>
          </a:p>
          <a:p>
            <a:r>
              <a:rPr lang="en-US" sz="2400" dirty="0">
                <a:latin typeface="Times New Roman" panose="02020603050405020304" pitchFamily="18" charset="0"/>
                <a:cs typeface="Times New Roman" panose="02020603050405020304" pitchFamily="18" charset="0"/>
              </a:rPr>
              <a:t>Donors upload encrypted medical data (blood group, organ compatibility, health status).</a:t>
            </a:r>
          </a:p>
          <a:p>
            <a:r>
              <a:rPr lang="en-US" sz="2400" dirty="0">
                <a:latin typeface="Times New Roman" panose="02020603050405020304" pitchFamily="18" charset="0"/>
                <a:cs typeface="Times New Roman" panose="02020603050405020304" pitchFamily="18" charset="0"/>
              </a:rPr>
              <a:t>Doctors or verified nodes validate the data.</a:t>
            </a:r>
          </a:p>
          <a:p>
            <a:r>
              <a:rPr lang="en-US" sz="2400" dirty="0">
                <a:latin typeface="Times New Roman" panose="02020603050405020304" pitchFamily="18" charset="0"/>
                <a:cs typeface="Times New Roman" panose="02020603050405020304" pitchFamily="18" charset="0"/>
              </a:rPr>
              <a:t>Only metadata is stored on-chain; full data is encrypted off-chain (e.g., IPFS).</a:t>
            </a:r>
          </a:p>
          <a:p>
            <a:endParaRPr lang="en-US" sz="2400" dirty="0">
              <a:latin typeface="Times New Roman" panose="02020603050405020304" pitchFamily="18" charset="0"/>
              <a:cs typeface="Times New Roman" panose="02020603050405020304" pitchFamily="18" charset="0"/>
            </a:endParaRPr>
          </a:p>
          <a:p>
            <a:pPr marL="0" indent="0">
              <a:buNone/>
            </a:pPr>
            <a:r>
              <a:rPr lang="en-US" sz="2400" b="1" dirty="0">
                <a:solidFill>
                  <a:srgbClr val="280EE6"/>
                </a:solidFill>
                <a:latin typeface="Times New Roman" panose="02020603050405020304" pitchFamily="18" charset="0"/>
                <a:cs typeface="Times New Roman" panose="02020603050405020304" pitchFamily="18" charset="0"/>
              </a:rPr>
              <a:t>Technologies:</a:t>
            </a:r>
          </a:p>
          <a:p>
            <a:r>
              <a:rPr lang="en-US" sz="2400" dirty="0">
                <a:latin typeface="Times New Roman" panose="02020603050405020304" pitchFamily="18" charset="0"/>
                <a:cs typeface="Times New Roman" panose="02020603050405020304" pitchFamily="18" charset="0"/>
              </a:rPr>
              <a:t>IPFS / Encrypted cloud storage</a:t>
            </a:r>
          </a:p>
          <a:p>
            <a:r>
              <a:rPr lang="en-US" sz="2400" dirty="0">
                <a:latin typeface="Times New Roman" panose="02020603050405020304" pitchFamily="18" charset="0"/>
                <a:cs typeface="Times New Roman" panose="02020603050405020304" pitchFamily="18" charset="0"/>
              </a:rPr>
              <a:t>Blockchain hash linking</a:t>
            </a:r>
          </a:p>
          <a:p>
            <a:endParaRPr lang="en-US" sz="2400" dirty="0">
              <a:latin typeface="Times New Roman" panose="02020603050405020304" pitchFamily="18" charset="0"/>
              <a:cs typeface="Times New Roman" panose="02020603050405020304" pitchFamily="18" charset="0"/>
            </a:endParaRPr>
          </a:p>
          <a:p>
            <a:pPr marL="0" indent="0">
              <a:buNone/>
            </a:pPr>
            <a:r>
              <a:rPr lang="en-US" sz="2400" b="1" dirty="0">
                <a:solidFill>
                  <a:srgbClr val="280EE6"/>
                </a:solidFill>
                <a:latin typeface="Times New Roman" panose="02020603050405020304" pitchFamily="18" charset="0"/>
                <a:cs typeface="Times New Roman" panose="02020603050405020304" pitchFamily="18" charset="0"/>
              </a:rPr>
              <a:t>Outcome:</a:t>
            </a:r>
          </a:p>
          <a:p>
            <a:r>
              <a:rPr lang="en-US" sz="2400" dirty="0">
                <a:latin typeface="Times New Roman" panose="02020603050405020304" pitchFamily="18" charset="0"/>
                <a:cs typeface="Times New Roman" panose="02020603050405020304" pitchFamily="18" charset="0"/>
              </a:rPr>
              <a:t>Tamper-proof medical records</a:t>
            </a:r>
          </a:p>
          <a:p>
            <a:r>
              <a:rPr lang="en-US" sz="2400" dirty="0">
                <a:latin typeface="Times New Roman" panose="02020603050405020304" pitchFamily="18" charset="0"/>
                <a:cs typeface="Times New Roman" panose="02020603050405020304" pitchFamily="18" charset="0"/>
              </a:rPr>
              <a:t>Reduces fraud and misinformation</a:t>
            </a:r>
          </a:p>
          <a:p>
            <a:endParaRPr lang="en-US" sz="2400" dirty="0">
              <a:latin typeface="Times New Roman" panose="02020603050405020304" pitchFamily="18" charset="0"/>
              <a:cs typeface="Times New Roman" panose="02020603050405020304" pitchFamily="18" charset="0"/>
            </a:endParaRPr>
          </a:p>
        </p:txBody>
      </p:sp>
      <p:sp>
        <p:nvSpPr>
          <p:cNvPr id="2" name="Rectangle 1">
            <a:extLst>
              <a:ext uri="{FF2B5EF4-FFF2-40B4-BE49-F238E27FC236}">
                <a16:creationId xmlns:a16="http://schemas.microsoft.com/office/drawing/2014/main" id="{733BF243-5477-56B2-B9BA-C8D5A032F8D7}"/>
              </a:ext>
            </a:extLst>
          </p:cNvPr>
          <p:cNvSpPr/>
          <p:nvPr/>
        </p:nvSpPr>
        <p:spPr>
          <a:xfrm>
            <a:off x="5565058" y="3224981"/>
            <a:ext cx="5653548" cy="318565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66E92BD9-1EC3-354D-CC24-F040881E03BA}"/>
              </a:ext>
            </a:extLst>
          </p:cNvPr>
          <p:cNvPicPr>
            <a:picLocks noChangeAspect="1"/>
          </p:cNvPicPr>
          <p:nvPr/>
        </p:nvPicPr>
        <p:blipFill>
          <a:blip r:embed="rId2"/>
          <a:stretch>
            <a:fillRect/>
          </a:stretch>
        </p:blipFill>
        <p:spPr>
          <a:xfrm>
            <a:off x="5565059" y="3224982"/>
            <a:ext cx="5653548" cy="3185650"/>
          </a:xfrm>
          <a:prstGeom prst="rect">
            <a:avLst/>
          </a:prstGeom>
        </p:spPr>
      </p:pic>
    </p:spTree>
    <p:extLst>
      <p:ext uri="{BB962C8B-B14F-4D97-AF65-F5344CB8AC3E}">
        <p14:creationId xmlns:p14="http://schemas.microsoft.com/office/powerpoint/2010/main" val="27556131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268DC07-B505-2799-A04B-B4C059BAF36C}"/>
              </a:ext>
            </a:extLst>
          </p:cNvPr>
          <p:cNvSpPr>
            <a:spLocks noGrp="1"/>
          </p:cNvSpPr>
          <p:nvPr>
            <p:ph idx="1"/>
          </p:nvPr>
        </p:nvSpPr>
        <p:spPr>
          <a:xfrm>
            <a:off x="838200" y="676946"/>
            <a:ext cx="10515600" cy="5969660"/>
          </a:xfrm>
        </p:spPr>
        <p:txBody>
          <a:bodyPr>
            <a:normAutofit/>
          </a:bodyPr>
          <a:lstStyle/>
          <a:p>
            <a:r>
              <a:rPr lang="en-US" sz="2400" b="1" dirty="0">
                <a:solidFill>
                  <a:srgbClr val="DA0000"/>
                </a:solidFill>
                <a:latin typeface="Times New Roman" panose="02020603050405020304" pitchFamily="18" charset="0"/>
                <a:cs typeface="Times New Roman" panose="02020603050405020304" pitchFamily="18" charset="0"/>
              </a:rPr>
              <a:t>Module 4: Blood &amp; Organ Matching Engine</a:t>
            </a:r>
          </a:p>
          <a:p>
            <a:endParaRPr lang="en-US" sz="2400" b="1" dirty="0">
              <a:latin typeface="Times New Roman" panose="02020603050405020304" pitchFamily="18" charset="0"/>
              <a:cs typeface="Times New Roman" panose="02020603050405020304" pitchFamily="18" charset="0"/>
            </a:endParaRPr>
          </a:p>
          <a:p>
            <a:pPr marL="0" indent="0">
              <a:buNone/>
            </a:pPr>
            <a:r>
              <a:rPr lang="en-US" sz="2400" b="1" dirty="0">
                <a:solidFill>
                  <a:srgbClr val="280EE6"/>
                </a:solidFill>
                <a:latin typeface="Times New Roman" panose="02020603050405020304" pitchFamily="18" charset="0"/>
                <a:cs typeface="Times New Roman" panose="02020603050405020304" pitchFamily="18" charset="0"/>
              </a:rPr>
              <a:t>Functionality:</a:t>
            </a:r>
          </a:p>
          <a:p>
            <a:r>
              <a:rPr lang="en-US" sz="2400" dirty="0">
                <a:latin typeface="Times New Roman" panose="02020603050405020304" pitchFamily="18" charset="0"/>
                <a:cs typeface="Times New Roman" panose="02020603050405020304" pitchFamily="18" charset="0"/>
              </a:rPr>
              <a:t>Matching algorithm compares recipient needs to available donors.</a:t>
            </a:r>
          </a:p>
          <a:p>
            <a:r>
              <a:rPr lang="en-US" sz="2400" dirty="0">
                <a:latin typeface="Times New Roman" panose="02020603050405020304" pitchFamily="18" charset="0"/>
                <a:cs typeface="Times New Roman" panose="02020603050405020304" pitchFamily="18" charset="0"/>
              </a:rPr>
              <a:t>Criteria: blood group, organ compatibility, geography, urgency, consent.</a:t>
            </a:r>
          </a:p>
          <a:p>
            <a:r>
              <a:rPr lang="en-US" sz="2400" dirty="0">
                <a:latin typeface="Times New Roman" panose="02020603050405020304" pitchFamily="18" charset="0"/>
                <a:cs typeface="Times New Roman" panose="02020603050405020304" pitchFamily="18" charset="0"/>
              </a:rPr>
              <a:t>Smart contracts enforce ethical prioritization (e.g., critical cases first).</a:t>
            </a:r>
          </a:p>
          <a:p>
            <a:endParaRPr lang="en-US" sz="2400" dirty="0">
              <a:latin typeface="Times New Roman" panose="02020603050405020304" pitchFamily="18" charset="0"/>
              <a:cs typeface="Times New Roman" panose="02020603050405020304" pitchFamily="18" charset="0"/>
            </a:endParaRPr>
          </a:p>
          <a:p>
            <a:pPr marL="0" indent="0">
              <a:buNone/>
            </a:pPr>
            <a:r>
              <a:rPr lang="en-US" sz="2400" b="1" dirty="0">
                <a:solidFill>
                  <a:srgbClr val="280EE6"/>
                </a:solidFill>
                <a:latin typeface="Times New Roman" panose="02020603050405020304" pitchFamily="18" charset="0"/>
                <a:cs typeface="Times New Roman" panose="02020603050405020304" pitchFamily="18" charset="0"/>
              </a:rPr>
              <a:t>Technologies:</a:t>
            </a:r>
            <a:endParaRPr lang="en-US" sz="2400" dirty="0">
              <a:solidFill>
                <a:srgbClr val="280EE6"/>
              </a:solidFill>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Smart contract-triggered match</a:t>
            </a:r>
          </a:p>
          <a:p>
            <a:endParaRPr lang="en-US" sz="2400" dirty="0">
              <a:latin typeface="Times New Roman" panose="02020603050405020304" pitchFamily="18" charset="0"/>
              <a:cs typeface="Times New Roman" panose="02020603050405020304" pitchFamily="18" charset="0"/>
            </a:endParaRPr>
          </a:p>
          <a:p>
            <a:pPr marL="0" indent="0">
              <a:buNone/>
            </a:pPr>
            <a:r>
              <a:rPr lang="en-US" sz="2400" b="1" dirty="0">
                <a:solidFill>
                  <a:srgbClr val="280EE6"/>
                </a:solidFill>
                <a:latin typeface="Times New Roman" panose="02020603050405020304" pitchFamily="18" charset="0"/>
                <a:cs typeface="Times New Roman" panose="02020603050405020304" pitchFamily="18" charset="0"/>
              </a:rPr>
              <a:t>Outcome:</a:t>
            </a:r>
          </a:p>
          <a:p>
            <a:r>
              <a:rPr lang="en-US" sz="2400" dirty="0">
                <a:latin typeface="Times New Roman" panose="02020603050405020304" pitchFamily="18" charset="0"/>
                <a:cs typeface="Times New Roman" panose="02020603050405020304" pitchFamily="18" charset="0"/>
              </a:rPr>
              <a:t>Transparent and fair allocation</a:t>
            </a:r>
          </a:p>
          <a:p>
            <a:r>
              <a:rPr lang="en-US" sz="2400" dirty="0">
                <a:latin typeface="Times New Roman" panose="02020603050405020304" pitchFamily="18" charset="0"/>
                <a:cs typeface="Times New Roman" panose="02020603050405020304" pitchFamily="18" charset="0"/>
              </a:rPr>
              <a:t>Zero manual bias or corruption</a:t>
            </a:r>
          </a:p>
          <a:p>
            <a:endParaRPr lang="en-US" sz="2400" dirty="0">
              <a:latin typeface="Times New Roman" panose="02020603050405020304" pitchFamily="18" charset="0"/>
              <a:cs typeface="Times New Roman" panose="02020603050405020304" pitchFamily="18" charset="0"/>
            </a:endParaRPr>
          </a:p>
        </p:txBody>
      </p:sp>
      <p:sp>
        <p:nvSpPr>
          <p:cNvPr id="2" name="Rectangle 1">
            <a:extLst>
              <a:ext uri="{FF2B5EF4-FFF2-40B4-BE49-F238E27FC236}">
                <a16:creationId xmlns:a16="http://schemas.microsoft.com/office/drawing/2014/main" id="{5E150F1F-DC07-D693-F3E5-62FD878C2965}"/>
              </a:ext>
            </a:extLst>
          </p:cNvPr>
          <p:cNvSpPr/>
          <p:nvPr/>
        </p:nvSpPr>
        <p:spPr>
          <a:xfrm>
            <a:off x="5397910" y="3429000"/>
            <a:ext cx="6420464" cy="312911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746F79A3-E661-B3F8-8C33-8DBFC6166D8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7911" y="3429000"/>
            <a:ext cx="6420464" cy="3129116"/>
          </a:xfrm>
          <a:prstGeom prst="rect">
            <a:avLst/>
          </a:prstGeom>
        </p:spPr>
      </p:pic>
    </p:spTree>
    <p:extLst>
      <p:ext uri="{BB962C8B-B14F-4D97-AF65-F5344CB8AC3E}">
        <p14:creationId xmlns:p14="http://schemas.microsoft.com/office/powerpoint/2010/main" val="26253940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A026BF2-B553-9CC6-6737-9403C88BEF56}"/>
              </a:ext>
            </a:extLst>
          </p:cNvPr>
          <p:cNvSpPr>
            <a:spLocks noGrp="1"/>
          </p:cNvSpPr>
          <p:nvPr>
            <p:ph idx="1"/>
          </p:nvPr>
        </p:nvSpPr>
        <p:spPr>
          <a:xfrm>
            <a:off x="838200" y="624976"/>
            <a:ext cx="10515600" cy="5867898"/>
          </a:xfrm>
        </p:spPr>
        <p:txBody>
          <a:bodyPr>
            <a:normAutofit lnSpcReduction="10000"/>
          </a:bodyPr>
          <a:lstStyle/>
          <a:p>
            <a:r>
              <a:rPr lang="en-US" sz="2400" b="1" dirty="0">
                <a:solidFill>
                  <a:srgbClr val="DA0000"/>
                </a:solidFill>
                <a:latin typeface="Times New Roman" panose="02020603050405020304" pitchFamily="18" charset="0"/>
                <a:cs typeface="Times New Roman" panose="02020603050405020304" pitchFamily="18" charset="0"/>
              </a:rPr>
              <a:t>Module 5: Blockchain Ledger &amp; Audit Trail</a:t>
            </a:r>
          </a:p>
          <a:p>
            <a:endParaRPr lang="en-US" sz="2400" b="1" dirty="0">
              <a:latin typeface="Times New Roman" panose="02020603050405020304" pitchFamily="18" charset="0"/>
              <a:cs typeface="Times New Roman" panose="02020603050405020304" pitchFamily="18" charset="0"/>
            </a:endParaRPr>
          </a:p>
          <a:p>
            <a:pPr marL="0" indent="0">
              <a:buNone/>
            </a:pPr>
            <a:r>
              <a:rPr lang="en-US" sz="2400" b="1" dirty="0">
                <a:solidFill>
                  <a:srgbClr val="280EE6"/>
                </a:solidFill>
                <a:latin typeface="Times New Roman" panose="02020603050405020304" pitchFamily="18" charset="0"/>
                <a:cs typeface="Times New Roman" panose="02020603050405020304" pitchFamily="18" charset="0"/>
              </a:rPr>
              <a:t>Functionality:</a:t>
            </a:r>
          </a:p>
          <a:p>
            <a:r>
              <a:rPr lang="en-US" sz="2400" dirty="0">
                <a:latin typeface="Times New Roman" panose="02020603050405020304" pitchFamily="18" charset="0"/>
                <a:cs typeface="Times New Roman" panose="02020603050405020304" pitchFamily="18" charset="0"/>
              </a:rPr>
              <a:t>Every transaction (registration, consent, match) is recorded on a </a:t>
            </a:r>
            <a:r>
              <a:rPr lang="en-US" sz="2400" b="1" dirty="0">
                <a:solidFill>
                  <a:srgbClr val="A50021"/>
                </a:solidFill>
                <a:latin typeface="Times New Roman" panose="02020603050405020304" pitchFamily="18" charset="0"/>
                <a:cs typeface="Times New Roman" panose="02020603050405020304" pitchFamily="18" charset="0"/>
              </a:rPr>
              <a:t>permissioned</a:t>
            </a:r>
            <a:r>
              <a:rPr lang="en-US" sz="2400" b="1" dirty="0">
                <a:latin typeface="Times New Roman" panose="02020603050405020304" pitchFamily="18" charset="0"/>
                <a:cs typeface="Times New Roman" panose="02020603050405020304" pitchFamily="18" charset="0"/>
              </a:rPr>
              <a:t> </a:t>
            </a:r>
            <a:r>
              <a:rPr lang="en-US" sz="2400" b="1" dirty="0">
                <a:solidFill>
                  <a:srgbClr val="A50021"/>
                </a:solidFill>
                <a:latin typeface="Times New Roman" panose="02020603050405020304" pitchFamily="18" charset="0"/>
                <a:cs typeface="Times New Roman" panose="02020603050405020304" pitchFamily="18" charset="0"/>
              </a:rPr>
              <a:t>blockchain</a:t>
            </a:r>
            <a:r>
              <a:rPr lang="en-US" sz="2400" dirty="0">
                <a:solidFill>
                  <a:srgbClr val="A50021"/>
                </a:solidFill>
                <a:latin typeface="Times New Roman" panose="02020603050405020304" pitchFamily="18" charset="0"/>
                <a:cs typeface="Times New Roman" panose="02020603050405020304" pitchFamily="18" charset="0"/>
              </a:rPr>
              <a:t>.</a:t>
            </a:r>
          </a:p>
          <a:p>
            <a:r>
              <a:rPr lang="en-US" sz="2400" dirty="0">
                <a:latin typeface="Times New Roman" panose="02020603050405020304" pitchFamily="18" charset="0"/>
                <a:cs typeface="Times New Roman" panose="02020603050405020304" pitchFamily="18" charset="0"/>
              </a:rPr>
              <a:t>Immutable and verifiable logs for audits by health authorities.</a:t>
            </a:r>
          </a:p>
          <a:p>
            <a:endParaRPr lang="en-US" sz="2400" dirty="0">
              <a:latin typeface="Times New Roman" panose="02020603050405020304" pitchFamily="18" charset="0"/>
              <a:cs typeface="Times New Roman" panose="02020603050405020304" pitchFamily="18" charset="0"/>
            </a:endParaRPr>
          </a:p>
          <a:p>
            <a:pPr marL="0" indent="0">
              <a:buNone/>
            </a:pPr>
            <a:r>
              <a:rPr lang="en-US" sz="2400" b="1" dirty="0">
                <a:solidFill>
                  <a:srgbClr val="280EE6"/>
                </a:solidFill>
                <a:latin typeface="Times New Roman" panose="02020603050405020304" pitchFamily="18" charset="0"/>
                <a:cs typeface="Times New Roman" panose="02020603050405020304" pitchFamily="18" charset="0"/>
              </a:rPr>
              <a:t>Technologies:</a:t>
            </a:r>
          </a:p>
          <a:p>
            <a:r>
              <a:rPr lang="en-US" sz="2400" dirty="0" err="1">
                <a:latin typeface="Times New Roman" panose="02020603050405020304" pitchFamily="18" charset="0"/>
                <a:cs typeface="Times New Roman" panose="02020603050405020304" pitchFamily="18" charset="0"/>
              </a:rPr>
              <a:t>Ethereum</a:t>
            </a:r>
            <a:r>
              <a:rPr lang="en-US" sz="2400" dirty="0">
                <a:latin typeface="Times New Roman" panose="02020603050405020304" pitchFamily="18" charset="0"/>
                <a:cs typeface="Times New Roman" panose="02020603050405020304" pitchFamily="18" charset="0"/>
              </a:rPr>
              <a:t> </a:t>
            </a:r>
          </a:p>
          <a:p>
            <a:r>
              <a:rPr lang="en-US" sz="2400" dirty="0">
                <a:latin typeface="Times New Roman" panose="02020603050405020304" pitchFamily="18" charset="0"/>
                <a:cs typeface="Times New Roman" panose="02020603050405020304" pitchFamily="18" charset="0"/>
              </a:rPr>
              <a:t>Merkle Trees (for verification)</a:t>
            </a:r>
          </a:p>
          <a:p>
            <a:endParaRPr lang="en-US" sz="2400" dirty="0">
              <a:latin typeface="Times New Roman" panose="02020603050405020304" pitchFamily="18" charset="0"/>
              <a:cs typeface="Times New Roman" panose="02020603050405020304" pitchFamily="18" charset="0"/>
            </a:endParaRPr>
          </a:p>
          <a:p>
            <a:pPr marL="0" indent="0">
              <a:buNone/>
            </a:pPr>
            <a:r>
              <a:rPr lang="en-US" sz="2400" b="1" dirty="0">
                <a:solidFill>
                  <a:srgbClr val="280EE6"/>
                </a:solidFill>
                <a:latin typeface="Times New Roman" panose="02020603050405020304" pitchFamily="18" charset="0"/>
                <a:cs typeface="Times New Roman" panose="02020603050405020304" pitchFamily="18" charset="0"/>
              </a:rPr>
              <a:t>Outcome:</a:t>
            </a:r>
          </a:p>
          <a:p>
            <a:r>
              <a:rPr lang="en-US" sz="2400" dirty="0">
                <a:latin typeface="Times New Roman" panose="02020603050405020304" pitchFamily="18" charset="0"/>
                <a:cs typeface="Times New Roman" panose="02020603050405020304" pitchFamily="18" charset="0"/>
              </a:rPr>
              <a:t>Verifiable trust layer</a:t>
            </a:r>
          </a:p>
          <a:p>
            <a:r>
              <a:rPr lang="en-US" sz="2400" dirty="0">
                <a:latin typeface="Times New Roman" panose="02020603050405020304" pitchFamily="18" charset="0"/>
                <a:cs typeface="Times New Roman" panose="02020603050405020304" pitchFamily="18" charset="0"/>
              </a:rPr>
              <a:t>Government and NGOs can track unethical practices</a:t>
            </a:r>
          </a:p>
          <a:p>
            <a:endParaRPr lang="en-US" sz="2400" dirty="0">
              <a:latin typeface="Times New Roman" panose="02020603050405020304" pitchFamily="18" charset="0"/>
              <a:cs typeface="Times New Roman" panose="02020603050405020304" pitchFamily="18" charset="0"/>
            </a:endParaRPr>
          </a:p>
        </p:txBody>
      </p:sp>
      <p:sp>
        <p:nvSpPr>
          <p:cNvPr id="2" name="Rectangle 1">
            <a:extLst>
              <a:ext uri="{FF2B5EF4-FFF2-40B4-BE49-F238E27FC236}">
                <a16:creationId xmlns:a16="http://schemas.microsoft.com/office/drawing/2014/main" id="{B2E91351-615F-2057-A3F4-18D8D27C4B2E}"/>
              </a:ext>
            </a:extLst>
          </p:cNvPr>
          <p:cNvSpPr/>
          <p:nvPr/>
        </p:nvSpPr>
        <p:spPr>
          <a:xfrm>
            <a:off x="5102942" y="2959510"/>
            <a:ext cx="6941574" cy="3018503"/>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2F4EB7E7-CCD6-E021-58B5-0AB991502882}"/>
              </a:ext>
            </a:extLst>
          </p:cNvPr>
          <p:cNvPicPr>
            <a:picLocks noChangeAspect="1"/>
          </p:cNvPicPr>
          <p:nvPr/>
        </p:nvPicPr>
        <p:blipFill>
          <a:blip r:embed="rId2"/>
          <a:stretch>
            <a:fillRect/>
          </a:stretch>
        </p:blipFill>
        <p:spPr>
          <a:xfrm>
            <a:off x="5102943" y="2901681"/>
            <a:ext cx="6941574" cy="3076332"/>
          </a:xfrm>
          <a:prstGeom prst="rect">
            <a:avLst/>
          </a:prstGeom>
        </p:spPr>
      </p:pic>
    </p:spTree>
    <p:extLst>
      <p:ext uri="{BB962C8B-B14F-4D97-AF65-F5344CB8AC3E}">
        <p14:creationId xmlns:p14="http://schemas.microsoft.com/office/powerpoint/2010/main" val="26877305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2DD301B0-C0C0-D847-051D-8B2D43D6ED33}"/>
              </a:ext>
            </a:extLst>
          </p:cNvPr>
          <p:cNvSpPr>
            <a:spLocks noGrp="1"/>
          </p:cNvSpPr>
          <p:nvPr>
            <p:ph type="subTitle" idx="1"/>
          </p:nvPr>
        </p:nvSpPr>
        <p:spPr>
          <a:xfrm>
            <a:off x="1524000" y="1160207"/>
            <a:ext cx="9144000" cy="5340271"/>
          </a:xfrm>
        </p:spPr>
        <p:txBody>
          <a:bodyPr>
            <a:normAutofit lnSpcReduction="10000"/>
          </a:bodyPr>
          <a:lstStyle/>
          <a:p>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PROJECT CO-ORDINATORS</a:t>
            </a:r>
          </a:p>
          <a:p>
            <a:endParaRPr lang="en-US" b="1"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Dr. P. DEEPA  M.E., Ph.D.,</a:t>
            </a:r>
          </a:p>
          <a:p>
            <a:r>
              <a:rPr lang="en-US" dirty="0">
                <a:latin typeface="Times New Roman" panose="02020603050405020304" pitchFamily="18" charset="0"/>
                <a:cs typeface="Times New Roman" panose="02020603050405020304" pitchFamily="18" charset="0"/>
              </a:rPr>
              <a:t>Associate Professor </a:t>
            </a:r>
          </a:p>
          <a:p>
            <a:r>
              <a:rPr lang="en-US" dirty="0">
                <a:latin typeface="Times New Roman" panose="02020603050405020304" pitchFamily="18" charset="0"/>
                <a:cs typeface="Times New Roman" panose="02020603050405020304" pitchFamily="18" charset="0"/>
              </a:rPr>
              <a:t>Department Of CSE</a:t>
            </a:r>
          </a:p>
          <a:p>
            <a:r>
              <a:rPr lang="en-US" dirty="0">
                <a:latin typeface="Times New Roman" panose="02020603050405020304" pitchFamily="18" charset="0"/>
                <a:cs typeface="Times New Roman" panose="02020603050405020304" pitchFamily="18" charset="0"/>
              </a:rPr>
              <a:t>Panimalar Engineering College</a:t>
            </a:r>
          </a:p>
          <a:p>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Mrs. S.LINCY JEMINA M.E., (</a:t>
            </a:r>
            <a:r>
              <a:rPr lang="en-US" b="1" dirty="0" err="1">
                <a:latin typeface="Times New Roman" panose="02020603050405020304" pitchFamily="18" charset="0"/>
                <a:cs typeface="Times New Roman" panose="02020603050405020304" pitchFamily="18" charset="0"/>
              </a:rPr>
              <a:t>Ph.D</a:t>
            </a:r>
            <a:r>
              <a:rPr lang="en-US" b="1"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Assistant Professor </a:t>
            </a:r>
          </a:p>
          <a:p>
            <a:r>
              <a:rPr lang="en-US" dirty="0">
                <a:latin typeface="Times New Roman" panose="02020603050405020304" pitchFamily="18" charset="0"/>
                <a:cs typeface="Times New Roman" panose="02020603050405020304" pitchFamily="18" charset="0"/>
              </a:rPr>
              <a:t>Department Of CSE</a:t>
            </a:r>
          </a:p>
          <a:p>
            <a:r>
              <a:rPr lang="en-US" dirty="0">
                <a:latin typeface="Times New Roman" panose="02020603050405020304" pitchFamily="18" charset="0"/>
                <a:cs typeface="Times New Roman" panose="02020603050405020304" pitchFamily="18" charset="0"/>
              </a:rPr>
              <a:t>Panimalar Engineering College</a:t>
            </a:r>
          </a:p>
          <a:p>
            <a:endParaRPr lang="en-US" dirty="0"/>
          </a:p>
        </p:txBody>
      </p:sp>
      <p:sp>
        <p:nvSpPr>
          <p:cNvPr id="5" name="Title 4">
            <a:extLst>
              <a:ext uri="{FF2B5EF4-FFF2-40B4-BE49-F238E27FC236}">
                <a16:creationId xmlns:a16="http://schemas.microsoft.com/office/drawing/2014/main" id="{663D047F-7A98-3F70-62EC-2D52A2400AA8}"/>
              </a:ext>
            </a:extLst>
          </p:cNvPr>
          <p:cNvSpPr>
            <a:spLocks noGrp="1"/>
          </p:cNvSpPr>
          <p:nvPr>
            <p:ph type="ctrTitle"/>
          </p:nvPr>
        </p:nvSpPr>
        <p:spPr>
          <a:xfrm>
            <a:off x="1524000" y="255638"/>
            <a:ext cx="9144000" cy="904569"/>
          </a:xfrm>
        </p:spPr>
        <p:txBody>
          <a:bodyPr>
            <a:normAutofit/>
          </a:bodyPr>
          <a:lstStyle/>
          <a:p>
            <a:r>
              <a:rPr lang="en-US" sz="4400" b="1" dirty="0">
                <a:solidFill>
                  <a:srgbClr val="003300"/>
                </a:solidFill>
                <a:latin typeface="Times New Roman" panose="02020603050405020304" pitchFamily="18" charset="0"/>
                <a:cs typeface="Times New Roman" panose="02020603050405020304" pitchFamily="18" charset="0"/>
              </a:rPr>
              <a:t>THANK FOR YOUR GUIDENCE</a:t>
            </a:r>
          </a:p>
        </p:txBody>
      </p:sp>
    </p:spTree>
    <p:extLst>
      <p:ext uri="{BB962C8B-B14F-4D97-AF65-F5344CB8AC3E}">
        <p14:creationId xmlns:p14="http://schemas.microsoft.com/office/powerpoint/2010/main" val="15815435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336CED9-8B14-D72B-70B3-1FE6FC0A9A27}"/>
              </a:ext>
            </a:extLst>
          </p:cNvPr>
          <p:cNvSpPr>
            <a:spLocks noGrp="1"/>
          </p:cNvSpPr>
          <p:nvPr>
            <p:ph idx="1"/>
          </p:nvPr>
        </p:nvSpPr>
        <p:spPr>
          <a:xfrm>
            <a:off x="838200" y="529389"/>
            <a:ext cx="10515600" cy="5527282"/>
          </a:xfrm>
        </p:spPr>
        <p:txBody>
          <a:bodyPr>
            <a:normAutofit/>
          </a:bodyPr>
          <a:lstStyle/>
          <a:p>
            <a:r>
              <a:rPr lang="en-US" sz="2400" b="1" dirty="0">
                <a:solidFill>
                  <a:srgbClr val="DA0000"/>
                </a:solidFill>
                <a:latin typeface="Times New Roman" panose="02020603050405020304" pitchFamily="18" charset="0"/>
                <a:cs typeface="Times New Roman" panose="02020603050405020304" pitchFamily="18" charset="0"/>
              </a:rPr>
              <a:t>Module 6: Notifications and Emergency Alerts</a:t>
            </a:r>
          </a:p>
          <a:p>
            <a:endParaRPr lang="en-US" sz="2400" b="1" dirty="0">
              <a:latin typeface="Times New Roman" panose="02020603050405020304" pitchFamily="18" charset="0"/>
              <a:cs typeface="Times New Roman" panose="02020603050405020304" pitchFamily="18" charset="0"/>
            </a:endParaRPr>
          </a:p>
          <a:p>
            <a:pPr marL="0" indent="0">
              <a:buNone/>
            </a:pPr>
            <a:r>
              <a:rPr lang="en-US" sz="2400" b="1" dirty="0">
                <a:solidFill>
                  <a:srgbClr val="280EE6"/>
                </a:solidFill>
                <a:latin typeface="Times New Roman" panose="02020603050405020304" pitchFamily="18" charset="0"/>
                <a:cs typeface="Times New Roman" panose="02020603050405020304" pitchFamily="18" charset="0"/>
              </a:rPr>
              <a:t>Functionality:</a:t>
            </a:r>
          </a:p>
          <a:p>
            <a:r>
              <a:rPr lang="en-US" sz="2400" dirty="0">
                <a:latin typeface="Times New Roman" panose="02020603050405020304" pitchFamily="18" charset="0"/>
                <a:cs typeface="Times New Roman" panose="02020603050405020304" pitchFamily="18" charset="0"/>
              </a:rPr>
              <a:t>Hospitals and patients are notified instantly if a match is found.</a:t>
            </a:r>
          </a:p>
          <a:p>
            <a:r>
              <a:rPr lang="en-US" sz="2400" dirty="0">
                <a:latin typeface="Times New Roman" panose="02020603050405020304" pitchFamily="18" charset="0"/>
                <a:cs typeface="Times New Roman" panose="02020603050405020304" pitchFamily="18" charset="0"/>
              </a:rPr>
              <a:t>Emergency cases are escalated in the system.</a:t>
            </a:r>
          </a:p>
          <a:p>
            <a:endParaRPr lang="en-US" sz="2400" dirty="0">
              <a:latin typeface="Times New Roman" panose="02020603050405020304" pitchFamily="18" charset="0"/>
              <a:cs typeface="Times New Roman" panose="02020603050405020304" pitchFamily="18" charset="0"/>
            </a:endParaRPr>
          </a:p>
          <a:p>
            <a:pPr marL="0" indent="0">
              <a:buNone/>
            </a:pPr>
            <a:r>
              <a:rPr lang="en-US" sz="2400" b="1" dirty="0">
                <a:solidFill>
                  <a:srgbClr val="280EE6"/>
                </a:solidFill>
                <a:latin typeface="Times New Roman" panose="02020603050405020304" pitchFamily="18" charset="0"/>
                <a:cs typeface="Times New Roman" panose="02020603050405020304" pitchFamily="18" charset="0"/>
              </a:rPr>
              <a:t>Technologies:</a:t>
            </a:r>
          </a:p>
          <a:p>
            <a:r>
              <a:rPr lang="en-US" sz="2400" dirty="0">
                <a:latin typeface="Times New Roman" panose="02020603050405020304" pitchFamily="18" charset="0"/>
                <a:cs typeface="Times New Roman" panose="02020603050405020304" pitchFamily="18" charset="0"/>
              </a:rPr>
              <a:t>Push notification services</a:t>
            </a:r>
          </a:p>
          <a:p>
            <a:r>
              <a:rPr lang="en-US" sz="2400" dirty="0">
                <a:latin typeface="Times New Roman" panose="02020603050405020304" pitchFamily="18" charset="0"/>
                <a:cs typeface="Times New Roman" panose="02020603050405020304" pitchFamily="18" charset="0"/>
              </a:rPr>
              <a:t>Emergency APIs</a:t>
            </a:r>
          </a:p>
          <a:p>
            <a:endParaRPr lang="en-US" sz="2400" dirty="0">
              <a:latin typeface="Times New Roman" panose="02020603050405020304" pitchFamily="18" charset="0"/>
              <a:cs typeface="Times New Roman" panose="02020603050405020304" pitchFamily="18" charset="0"/>
            </a:endParaRPr>
          </a:p>
          <a:p>
            <a:pPr marL="0" indent="0">
              <a:buNone/>
            </a:pPr>
            <a:r>
              <a:rPr lang="en-US" sz="2400" b="1" dirty="0">
                <a:solidFill>
                  <a:srgbClr val="280EE6"/>
                </a:solidFill>
                <a:latin typeface="Times New Roman" panose="02020603050405020304" pitchFamily="18" charset="0"/>
                <a:cs typeface="Times New Roman" panose="02020603050405020304" pitchFamily="18" charset="0"/>
              </a:rPr>
              <a:t>Outcome:</a:t>
            </a:r>
          </a:p>
          <a:p>
            <a:r>
              <a:rPr lang="en-US" sz="2400" dirty="0">
                <a:latin typeface="Times New Roman" panose="02020603050405020304" pitchFamily="18" charset="0"/>
                <a:cs typeface="Times New Roman" panose="02020603050405020304" pitchFamily="18" charset="0"/>
              </a:rPr>
              <a:t>Saves critical time in organ transport or urgent transfusion</a:t>
            </a:r>
          </a:p>
          <a:p>
            <a:endParaRPr lang="en-US" sz="2400" dirty="0">
              <a:latin typeface="Times New Roman" panose="02020603050405020304" pitchFamily="18" charset="0"/>
              <a:cs typeface="Times New Roman" panose="02020603050405020304" pitchFamily="18" charset="0"/>
            </a:endParaRPr>
          </a:p>
        </p:txBody>
      </p:sp>
      <p:sp>
        <p:nvSpPr>
          <p:cNvPr id="2" name="Rectangle 1">
            <a:extLst>
              <a:ext uri="{FF2B5EF4-FFF2-40B4-BE49-F238E27FC236}">
                <a16:creationId xmlns:a16="http://schemas.microsoft.com/office/drawing/2014/main" id="{8627C5FD-81CB-92AD-38F4-1C96CC496CB1}"/>
              </a:ext>
            </a:extLst>
          </p:cNvPr>
          <p:cNvSpPr/>
          <p:nvPr/>
        </p:nvSpPr>
        <p:spPr>
          <a:xfrm>
            <a:off x="5270090" y="2831690"/>
            <a:ext cx="5722375" cy="258588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D262C720-21E0-BEF9-BAA7-9AE5AD2A4E7A}"/>
              </a:ext>
            </a:extLst>
          </p:cNvPr>
          <p:cNvPicPr>
            <a:picLocks noChangeAspect="1"/>
          </p:cNvPicPr>
          <p:nvPr/>
        </p:nvPicPr>
        <p:blipFill>
          <a:blip r:embed="rId2"/>
          <a:stretch>
            <a:fillRect/>
          </a:stretch>
        </p:blipFill>
        <p:spPr>
          <a:xfrm>
            <a:off x="5270090" y="2831690"/>
            <a:ext cx="5722375" cy="2585884"/>
          </a:xfrm>
          <a:prstGeom prst="rect">
            <a:avLst/>
          </a:prstGeom>
        </p:spPr>
      </p:pic>
    </p:spTree>
    <p:extLst>
      <p:ext uri="{BB962C8B-B14F-4D97-AF65-F5344CB8AC3E}">
        <p14:creationId xmlns:p14="http://schemas.microsoft.com/office/powerpoint/2010/main" val="21678839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1DCDFCD-BF85-C6E6-719E-D7CA0AD8F62D}"/>
              </a:ext>
            </a:extLst>
          </p:cNvPr>
          <p:cNvSpPr>
            <a:spLocks noGrp="1"/>
          </p:cNvSpPr>
          <p:nvPr>
            <p:ph idx="1"/>
          </p:nvPr>
        </p:nvSpPr>
        <p:spPr>
          <a:xfrm>
            <a:off x="838200" y="432619"/>
            <a:ext cx="10515600" cy="5938684"/>
          </a:xfrm>
        </p:spPr>
        <p:txBody>
          <a:bodyPr>
            <a:normAutofit/>
          </a:bodyPr>
          <a:lstStyle/>
          <a:p>
            <a:r>
              <a:rPr lang="en-US" sz="2400" b="1" dirty="0">
                <a:solidFill>
                  <a:srgbClr val="DA0000"/>
                </a:solidFill>
                <a:latin typeface="Times New Roman" panose="02020603050405020304" pitchFamily="18" charset="0"/>
                <a:cs typeface="Times New Roman" panose="02020603050405020304" pitchFamily="18" charset="0"/>
              </a:rPr>
              <a:t>Module 7: Admin Dashboard</a:t>
            </a:r>
          </a:p>
          <a:p>
            <a:pPr marL="0" indent="0">
              <a:buNone/>
            </a:pPr>
            <a:endParaRPr lang="en-US" sz="2400" b="1" dirty="0">
              <a:solidFill>
                <a:srgbClr val="DA0000"/>
              </a:solidFill>
              <a:latin typeface="Times New Roman" panose="02020603050405020304" pitchFamily="18" charset="0"/>
              <a:cs typeface="Times New Roman" panose="02020603050405020304" pitchFamily="18" charset="0"/>
            </a:endParaRPr>
          </a:p>
          <a:p>
            <a:pPr marL="0" indent="0">
              <a:buNone/>
            </a:pPr>
            <a:r>
              <a:rPr lang="en-US" sz="2400" b="1" dirty="0">
                <a:solidFill>
                  <a:srgbClr val="280EE6"/>
                </a:solidFill>
                <a:latin typeface="Times New Roman" panose="02020603050405020304" pitchFamily="18" charset="0"/>
                <a:cs typeface="Times New Roman" panose="02020603050405020304" pitchFamily="18" charset="0"/>
              </a:rPr>
              <a:t>Functionality:</a:t>
            </a:r>
          </a:p>
          <a:p>
            <a:r>
              <a:rPr lang="en-US" sz="2400" dirty="0">
                <a:latin typeface="Times New Roman" panose="02020603050405020304" pitchFamily="18" charset="0"/>
                <a:cs typeface="Times New Roman" panose="02020603050405020304" pitchFamily="18" charset="0"/>
              </a:rPr>
              <a:t>Authorized agencies (Health Dept, Red Cross) can view statistics, match logs, and verify ethical compliance.</a:t>
            </a:r>
          </a:p>
          <a:p>
            <a:endParaRPr lang="en-US" sz="2400" dirty="0">
              <a:latin typeface="Times New Roman" panose="02020603050405020304" pitchFamily="18" charset="0"/>
              <a:cs typeface="Times New Roman" panose="02020603050405020304" pitchFamily="18" charset="0"/>
            </a:endParaRPr>
          </a:p>
          <a:p>
            <a:pPr marL="0" indent="0">
              <a:buNone/>
            </a:pPr>
            <a:r>
              <a:rPr lang="en-US" sz="2400" b="1" dirty="0">
                <a:solidFill>
                  <a:srgbClr val="280EE6"/>
                </a:solidFill>
                <a:latin typeface="Times New Roman" panose="02020603050405020304" pitchFamily="18" charset="0"/>
                <a:cs typeface="Times New Roman" panose="02020603050405020304" pitchFamily="18" charset="0"/>
              </a:rPr>
              <a:t>Technologies:</a:t>
            </a:r>
          </a:p>
          <a:p>
            <a:r>
              <a:rPr lang="en-US" sz="2400" dirty="0">
                <a:latin typeface="Times New Roman" panose="02020603050405020304" pitchFamily="18" charset="0"/>
                <a:cs typeface="Times New Roman" panose="02020603050405020304" pitchFamily="18" charset="0"/>
              </a:rPr>
              <a:t>Web3.js / React with blockchain backend</a:t>
            </a:r>
          </a:p>
          <a:p>
            <a:endParaRPr lang="en-US" sz="2400" dirty="0">
              <a:latin typeface="Times New Roman" panose="02020603050405020304" pitchFamily="18" charset="0"/>
              <a:cs typeface="Times New Roman" panose="02020603050405020304" pitchFamily="18" charset="0"/>
            </a:endParaRPr>
          </a:p>
          <a:p>
            <a:pPr marL="0" indent="0">
              <a:buNone/>
            </a:pPr>
            <a:r>
              <a:rPr lang="en-US" sz="2400" b="1" dirty="0">
                <a:solidFill>
                  <a:srgbClr val="280EE6"/>
                </a:solidFill>
                <a:latin typeface="Times New Roman" panose="02020603050405020304" pitchFamily="18" charset="0"/>
                <a:cs typeface="Times New Roman" panose="02020603050405020304" pitchFamily="18" charset="0"/>
              </a:rPr>
              <a:t>Outcome:</a:t>
            </a:r>
          </a:p>
          <a:p>
            <a:r>
              <a:rPr lang="en-US" sz="2400" dirty="0">
                <a:latin typeface="Times New Roman" panose="02020603050405020304" pitchFamily="18" charset="0"/>
                <a:cs typeface="Times New Roman" panose="02020603050405020304" pitchFamily="18" charset="0"/>
              </a:rPr>
              <a:t>Governance support and transparency</a:t>
            </a:r>
          </a:p>
          <a:p>
            <a:endParaRPr lang="en-US" sz="2400" dirty="0">
              <a:latin typeface="Times New Roman" panose="02020603050405020304" pitchFamily="18" charset="0"/>
              <a:cs typeface="Times New Roman" panose="02020603050405020304" pitchFamily="18" charset="0"/>
            </a:endParaRPr>
          </a:p>
        </p:txBody>
      </p:sp>
      <p:sp>
        <p:nvSpPr>
          <p:cNvPr id="2" name="Rectangle 1">
            <a:extLst>
              <a:ext uri="{FF2B5EF4-FFF2-40B4-BE49-F238E27FC236}">
                <a16:creationId xmlns:a16="http://schemas.microsoft.com/office/drawing/2014/main" id="{24186173-DBCD-CF37-2BF8-C1B92EFB2CBB}"/>
              </a:ext>
            </a:extLst>
          </p:cNvPr>
          <p:cNvSpPr/>
          <p:nvPr/>
        </p:nvSpPr>
        <p:spPr>
          <a:xfrm>
            <a:off x="6223818" y="2290916"/>
            <a:ext cx="5525729" cy="425736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5D6C216C-1509-C236-ADA0-F2D2BDEAE86B}"/>
              </a:ext>
            </a:extLst>
          </p:cNvPr>
          <p:cNvPicPr>
            <a:picLocks noChangeAspect="1"/>
          </p:cNvPicPr>
          <p:nvPr/>
        </p:nvPicPr>
        <p:blipFill>
          <a:blip r:embed="rId2"/>
          <a:stretch>
            <a:fillRect/>
          </a:stretch>
        </p:blipFill>
        <p:spPr>
          <a:xfrm>
            <a:off x="6223819" y="2290916"/>
            <a:ext cx="5525727" cy="4257368"/>
          </a:xfrm>
          <a:prstGeom prst="rect">
            <a:avLst/>
          </a:prstGeom>
        </p:spPr>
      </p:pic>
    </p:spTree>
    <p:extLst>
      <p:ext uri="{BB962C8B-B14F-4D97-AF65-F5344CB8AC3E}">
        <p14:creationId xmlns:p14="http://schemas.microsoft.com/office/powerpoint/2010/main" val="20948357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EC4EA5-9257-1F35-A04F-69BCF7302D8B}"/>
              </a:ext>
            </a:extLst>
          </p:cNvPr>
          <p:cNvSpPr>
            <a:spLocks noGrp="1"/>
          </p:cNvSpPr>
          <p:nvPr>
            <p:ph type="title"/>
          </p:nvPr>
        </p:nvSpPr>
        <p:spPr/>
        <p:txBody>
          <a:bodyPr/>
          <a:lstStyle/>
          <a:p>
            <a:pPr algn="ctr"/>
            <a:r>
              <a:rPr lang="en-US" dirty="0">
                <a:solidFill>
                  <a:srgbClr val="003300"/>
                </a:solidFill>
                <a:latin typeface="Times New Roman" panose="02020603050405020304" pitchFamily="18" charset="0"/>
                <a:cs typeface="Times New Roman" panose="02020603050405020304" pitchFamily="18" charset="0"/>
              </a:rPr>
              <a:t>Result &amp; Output</a:t>
            </a:r>
          </a:p>
        </p:txBody>
      </p:sp>
      <p:pic>
        <p:nvPicPr>
          <p:cNvPr id="4" name="Picture 3">
            <a:extLst>
              <a:ext uri="{FF2B5EF4-FFF2-40B4-BE49-F238E27FC236}">
                <a16:creationId xmlns:a16="http://schemas.microsoft.com/office/drawing/2014/main" id="{DF030403-73E8-ACA5-79A8-0FD38ADFC536}"/>
              </a:ext>
            </a:extLst>
          </p:cNvPr>
          <p:cNvPicPr>
            <a:picLocks noChangeAspect="1"/>
          </p:cNvPicPr>
          <p:nvPr/>
        </p:nvPicPr>
        <p:blipFill>
          <a:blip r:embed="rId2"/>
          <a:stretch>
            <a:fillRect/>
          </a:stretch>
        </p:blipFill>
        <p:spPr>
          <a:xfrm>
            <a:off x="926691" y="1690687"/>
            <a:ext cx="5405283" cy="4486275"/>
          </a:xfrm>
          <a:prstGeom prst="rect">
            <a:avLst/>
          </a:prstGeom>
        </p:spPr>
      </p:pic>
      <p:pic>
        <p:nvPicPr>
          <p:cNvPr id="8" name="Picture 7">
            <a:extLst>
              <a:ext uri="{FF2B5EF4-FFF2-40B4-BE49-F238E27FC236}">
                <a16:creationId xmlns:a16="http://schemas.microsoft.com/office/drawing/2014/main" id="{D7712958-029F-ACF4-47DF-B869EF0D3AC6}"/>
              </a:ext>
            </a:extLst>
          </p:cNvPr>
          <p:cNvPicPr>
            <a:picLocks noChangeAspect="1"/>
          </p:cNvPicPr>
          <p:nvPr/>
        </p:nvPicPr>
        <p:blipFill>
          <a:blip r:embed="rId3"/>
          <a:stretch>
            <a:fillRect/>
          </a:stretch>
        </p:blipFill>
        <p:spPr>
          <a:xfrm>
            <a:off x="6420465" y="1690688"/>
            <a:ext cx="5405282" cy="4486275"/>
          </a:xfrm>
          <a:prstGeom prst="rect">
            <a:avLst/>
          </a:prstGeom>
        </p:spPr>
      </p:pic>
      <p:sp>
        <p:nvSpPr>
          <p:cNvPr id="9" name="TextBox 8">
            <a:extLst>
              <a:ext uri="{FF2B5EF4-FFF2-40B4-BE49-F238E27FC236}">
                <a16:creationId xmlns:a16="http://schemas.microsoft.com/office/drawing/2014/main" id="{24560BF2-91C6-23D5-68F5-3B86CA48533B}"/>
              </a:ext>
            </a:extLst>
          </p:cNvPr>
          <p:cNvSpPr txBox="1"/>
          <p:nvPr/>
        </p:nvSpPr>
        <p:spPr>
          <a:xfrm>
            <a:off x="1995950" y="6176962"/>
            <a:ext cx="3382296"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Screenshot of Organ Matching</a:t>
            </a:r>
          </a:p>
        </p:txBody>
      </p:sp>
      <p:sp>
        <p:nvSpPr>
          <p:cNvPr id="11" name="TextBox 10">
            <a:extLst>
              <a:ext uri="{FF2B5EF4-FFF2-40B4-BE49-F238E27FC236}">
                <a16:creationId xmlns:a16="http://schemas.microsoft.com/office/drawing/2014/main" id="{8085EE0B-13D2-2257-EBBA-E9AE7778774F}"/>
              </a:ext>
            </a:extLst>
          </p:cNvPr>
          <p:cNvSpPr txBox="1"/>
          <p:nvPr/>
        </p:nvSpPr>
        <p:spPr>
          <a:xfrm>
            <a:off x="7777317" y="6176962"/>
            <a:ext cx="3382296"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Screenshot of Blood Matching</a:t>
            </a:r>
          </a:p>
        </p:txBody>
      </p:sp>
    </p:spTree>
    <p:extLst>
      <p:ext uri="{BB962C8B-B14F-4D97-AF65-F5344CB8AC3E}">
        <p14:creationId xmlns:p14="http://schemas.microsoft.com/office/powerpoint/2010/main" val="37311360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D34E3CB-1228-58D9-BFF3-FE3C35CA980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47484" y="191989"/>
            <a:ext cx="5840362" cy="5884346"/>
          </a:xfrm>
        </p:spPr>
      </p:pic>
      <p:pic>
        <p:nvPicPr>
          <p:cNvPr id="7" name="Picture 6">
            <a:extLst>
              <a:ext uri="{FF2B5EF4-FFF2-40B4-BE49-F238E27FC236}">
                <a16:creationId xmlns:a16="http://schemas.microsoft.com/office/drawing/2014/main" id="{ED9C8F8B-0B5B-DBBD-DE1A-41AA72FC2FD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04156" y="191989"/>
            <a:ext cx="5987843" cy="5884346"/>
          </a:xfrm>
          <a:prstGeom prst="rect">
            <a:avLst/>
          </a:prstGeom>
        </p:spPr>
      </p:pic>
      <p:sp>
        <p:nvSpPr>
          <p:cNvPr id="2" name="TextBox 1">
            <a:extLst>
              <a:ext uri="{FF2B5EF4-FFF2-40B4-BE49-F238E27FC236}">
                <a16:creationId xmlns:a16="http://schemas.microsoft.com/office/drawing/2014/main" id="{5C0CEB93-FFC6-A50D-323C-7073A1146846}"/>
              </a:ext>
            </a:extLst>
          </p:cNvPr>
          <p:cNvSpPr txBox="1"/>
          <p:nvPr/>
        </p:nvSpPr>
        <p:spPr>
          <a:xfrm>
            <a:off x="943897" y="6306512"/>
            <a:ext cx="4247535"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Screenshot of Blocks in Ganache</a:t>
            </a:r>
          </a:p>
        </p:txBody>
      </p:sp>
      <p:sp>
        <p:nvSpPr>
          <p:cNvPr id="3" name="TextBox 2">
            <a:extLst>
              <a:ext uri="{FF2B5EF4-FFF2-40B4-BE49-F238E27FC236}">
                <a16:creationId xmlns:a16="http://schemas.microsoft.com/office/drawing/2014/main" id="{93B559B3-1195-ACDB-6BCD-28BF42BE8BD9}"/>
              </a:ext>
            </a:extLst>
          </p:cNvPr>
          <p:cNvSpPr txBox="1"/>
          <p:nvPr/>
        </p:nvSpPr>
        <p:spPr>
          <a:xfrm>
            <a:off x="6823586" y="6296679"/>
            <a:ext cx="4424517" cy="369332"/>
          </a:xfrm>
          <a:prstGeom prst="rect">
            <a:avLst/>
          </a:prstGeom>
          <a:noFill/>
        </p:spPr>
        <p:txBody>
          <a:bodyPr wrap="square" rtlCol="0">
            <a:spAutoFit/>
          </a:bodyPr>
          <a:lstStyle/>
          <a:p>
            <a:r>
              <a:rPr lang="en-US" dirty="0">
                <a:latin typeface="Times New Roman" panose="02020603050405020304" pitchFamily="18" charset="0"/>
                <a:cs typeface="Times New Roman" panose="02020603050405020304" pitchFamily="18" charset="0"/>
              </a:rPr>
              <a:t>Screenshot of Transactions in Ganache</a:t>
            </a:r>
          </a:p>
        </p:txBody>
      </p:sp>
    </p:spTree>
    <p:extLst>
      <p:ext uri="{BB962C8B-B14F-4D97-AF65-F5344CB8AC3E}">
        <p14:creationId xmlns:p14="http://schemas.microsoft.com/office/powerpoint/2010/main" val="31621081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45594-E2A8-20D2-5486-F53E17B1C82A}"/>
              </a:ext>
            </a:extLst>
          </p:cNvPr>
          <p:cNvSpPr>
            <a:spLocks noGrp="1"/>
          </p:cNvSpPr>
          <p:nvPr>
            <p:ph type="title"/>
          </p:nvPr>
        </p:nvSpPr>
        <p:spPr>
          <a:xfrm>
            <a:off x="838200" y="365125"/>
            <a:ext cx="10515600" cy="716423"/>
          </a:xfrm>
        </p:spPr>
        <p:txBody>
          <a:bodyPr/>
          <a:lstStyle/>
          <a:p>
            <a:pPr algn="ctr"/>
            <a:r>
              <a:rPr lang="en-US" dirty="0">
                <a:solidFill>
                  <a:srgbClr val="003300"/>
                </a:solidFill>
                <a:latin typeface="Times New Roman" panose="02020603050405020304" pitchFamily="18" charset="0"/>
                <a:cs typeface="Times New Roman" panose="02020603050405020304" pitchFamily="18" charset="0"/>
              </a:rPr>
              <a:t>Conclusion and Future work</a:t>
            </a:r>
          </a:p>
        </p:txBody>
      </p:sp>
      <p:sp>
        <p:nvSpPr>
          <p:cNvPr id="3" name="Content Placeholder 2">
            <a:extLst>
              <a:ext uri="{FF2B5EF4-FFF2-40B4-BE49-F238E27FC236}">
                <a16:creationId xmlns:a16="http://schemas.microsoft.com/office/drawing/2014/main" id="{B79AEA7E-6736-FEC9-2DBA-5598FE6D9557}"/>
              </a:ext>
            </a:extLst>
          </p:cNvPr>
          <p:cNvSpPr>
            <a:spLocks noGrp="1"/>
          </p:cNvSpPr>
          <p:nvPr>
            <p:ph idx="1"/>
          </p:nvPr>
        </p:nvSpPr>
        <p:spPr>
          <a:xfrm>
            <a:off x="838200" y="1396181"/>
            <a:ext cx="10515600" cy="4780782"/>
          </a:xfrm>
        </p:spPr>
        <p:txBody>
          <a:bodyPr>
            <a:normAutofit/>
          </a:bodyPr>
          <a:lstStyle/>
          <a:p>
            <a:pPr marL="0" indent="0" algn="just">
              <a:lnSpc>
                <a:spcPct val="100000"/>
              </a:lnSpc>
              <a:buNone/>
            </a:pPr>
            <a:r>
              <a:rPr lang="en-US" sz="2000" dirty="0">
                <a:latin typeface="Times New Roman" panose="02020603050405020304" pitchFamily="18" charset="0"/>
                <a:cs typeface="Times New Roman" panose="02020603050405020304" pitchFamily="18" charset="0"/>
              </a:rPr>
              <a:t>The Chain-Of-Hope concept shows how blockchain technology can transform the healthcare industry by guaranteeing security, trust, and transparency in the vital procedures of organ and blood donation. This technology ensures that donations are matched in an ethical and effective manner while reducing the dangers of fraud, illicit trade, and data manipulation by using decentralized ledgers and smart contracts. Additionally, the immutability and traceability of blockchain records boost trust between donors and recipients, encouraging increased involvement and equity. In the end, Chain-Of-Hope not only tackles the technological difficulties of safe data storage but also fortifies the moral underpinnings of life-saving medical procedures, opening the door to a more just and reliable healthcare system that protects patient privacy.</a:t>
            </a:r>
          </a:p>
          <a:p>
            <a:pPr marL="0" indent="0" algn="just">
              <a:lnSpc>
                <a:spcPct val="100000"/>
              </a:lnSpc>
              <a:buNone/>
            </a:pPr>
            <a:endParaRPr lang="en-US" sz="2000" dirty="0">
              <a:latin typeface="Times New Roman" panose="02020603050405020304" pitchFamily="18" charset="0"/>
              <a:cs typeface="Times New Roman" panose="02020603050405020304" pitchFamily="18" charset="0"/>
            </a:endParaRPr>
          </a:p>
          <a:p>
            <a:pPr marL="0" indent="0" algn="just">
              <a:lnSpc>
                <a:spcPct val="100000"/>
              </a:lnSpc>
              <a:buNone/>
            </a:pPr>
            <a:r>
              <a:rPr lang="en-US" sz="2000" dirty="0">
                <a:latin typeface="Times New Roman" panose="02020603050405020304" pitchFamily="18" charset="0"/>
                <a:cs typeface="Times New Roman" panose="02020603050405020304" pitchFamily="18" charset="0"/>
              </a:rPr>
              <a:t>Future work should focus on privacy-preserving, secure, and interoperable donor-recipient matching, fair and explainable policies, scalable and resilient systems, clinician-friendly integration, measurable pilot outcomes, and mechanisms to maintain ethical and trustworthy operations.</a:t>
            </a:r>
          </a:p>
        </p:txBody>
      </p:sp>
    </p:spTree>
    <p:extLst>
      <p:ext uri="{BB962C8B-B14F-4D97-AF65-F5344CB8AC3E}">
        <p14:creationId xmlns:p14="http://schemas.microsoft.com/office/powerpoint/2010/main" val="4694097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B28F1C-EDDC-2DAD-36A1-698A29F81366}"/>
              </a:ext>
            </a:extLst>
          </p:cNvPr>
          <p:cNvSpPr>
            <a:spLocks noGrp="1"/>
          </p:cNvSpPr>
          <p:nvPr>
            <p:ph type="title"/>
          </p:nvPr>
        </p:nvSpPr>
        <p:spPr>
          <a:xfrm>
            <a:off x="717755" y="365125"/>
            <a:ext cx="10636045" cy="1011391"/>
          </a:xfrm>
        </p:spPr>
        <p:txBody>
          <a:bodyPr/>
          <a:lstStyle/>
          <a:p>
            <a:pPr algn="ctr"/>
            <a:r>
              <a:rPr lang="en-US" dirty="0">
                <a:solidFill>
                  <a:srgbClr val="003300"/>
                </a:solidFill>
                <a:latin typeface="Times New Roman" panose="02020603050405020304" pitchFamily="18" charset="0"/>
                <a:cs typeface="Times New Roman" panose="02020603050405020304" pitchFamily="18" charset="0"/>
              </a:rPr>
              <a:t>References</a:t>
            </a:r>
          </a:p>
        </p:txBody>
      </p:sp>
      <p:sp>
        <p:nvSpPr>
          <p:cNvPr id="5" name="Content Placeholder 4">
            <a:extLst>
              <a:ext uri="{FF2B5EF4-FFF2-40B4-BE49-F238E27FC236}">
                <a16:creationId xmlns:a16="http://schemas.microsoft.com/office/drawing/2014/main" id="{4ACB13AF-5CB2-7E06-393C-E52607EFD4AC}"/>
              </a:ext>
            </a:extLst>
          </p:cNvPr>
          <p:cNvSpPr>
            <a:spLocks noGrp="1"/>
          </p:cNvSpPr>
          <p:nvPr>
            <p:ph idx="1"/>
          </p:nvPr>
        </p:nvSpPr>
        <p:spPr>
          <a:xfrm>
            <a:off x="1112520" y="1470991"/>
            <a:ext cx="9860280" cy="5277679"/>
          </a:xfrm>
        </p:spPr>
        <p:txBody>
          <a:bodyPr>
            <a:normAutofit/>
          </a:bodyPr>
          <a:lstStyle/>
          <a:p>
            <a:pPr marL="0" indent="0" algn="just">
              <a:buNone/>
            </a:pPr>
            <a:r>
              <a:rPr lang="en-IN" sz="1800" dirty="0">
                <a:latin typeface="Times New Roman" panose="02020603050405020304" pitchFamily="18" charset="0"/>
                <a:cs typeface="Times New Roman" panose="02020603050405020304" pitchFamily="18" charset="0"/>
              </a:rPr>
              <a:t>[1] B. V. Santhosh Krishna, B. Rajalakshmi, K. Ashok, I. H. </a:t>
            </a:r>
            <a:r>
              <a:rPr lang="en-IN" sz="1800" dirty="0" err="1">
                <a:latin typeface="Times New Roman" panose="02020603050405020304" pitchFamily="18" charset="0"/>
                <a:cs typeface="Times New Roman" panose="02020603050405020304" pitchFamily="18" charset="0"/>
              </a:rPr>
              <a:t>Gundoo</a:t>
            </a:r>
            <a:r>
              <a:rPr lang="en-IN" sz="1800" dirty="0">
                <a:latin typeface="Times New Roman" panose="02020603050405020304" pitchFamily="18" charset="0"/>
                <a:cs typeface="Times New Roman" panose="02020603050405020304" pitchFamily="18" charset="0"/>
              </a:rPr>
              <a:t> and I. Aryan, "Self Sovereign Identity - Blockchain based Blood Donation Management Method," </a:t>
            </a:r>
            <a:r>
              <a:rPr lang="en-IN" sz="1800" i="1" dirty="0">
                <a:latin typeface="Times New Roman" panose="02020603050405020304" pitchFamily="18" charset="0"/>
                <a:cs typeface="Times New Roman" panose="02020603050405020304" pitchFamily="18" charset="0"/>
              </a:rPr>
              <a:t>2023 International Conference on Sustainable Computing and Smart Systems (ICSCSS)</a:t>
            </a:r>
            <a:r>
              <a:rPr lang="en-IN" sz="1800" dirty="0">
                <a:latin typeface="Times New Roman" panose="02020603050405020304" pitchFamily="18" charset="0"/>
                <a:cs typeface="Times New Roman" panose="02020603050405020304" pitchFamily="18" charset="0"/>
              </a:rPr>
              <a:t>, Coimbatore, India, 2023, pp. 1512-1520, </a:t>
            </a:r>
            <a:r>
              <a:rPr lang="en-IN" sz="1800" dirty="0" err="1">
                <a:latin typeface="Times New Roman" panose="02020603050405020304" pitchFamily="18" charset="0"/>
                <a:cs typeface="Times New Roman" panose="02020603050405020304" pitchFamily="18" charset="0"/>
              </a:rPr>
              <a:t>doi</a:t>
            </a:r>
            <a:r>
              <a:rPr lang="en-IN" sz="1800" dirty="0">
                <a:latin typeface="Times New Roman" panose="02020603050405020304" pitchFamily="18" charset="0"/>
                <a:cs typeface="Times New Roman" panose="02020603050405020304" pitchFamily="18" charset="0"/>
              </a:rPr>
              <a:t>: 10.1109/ICSCSS57650.2023.10169274.</a:t>
            </a:r>
          </a:p>
          <a:p>
            <a:pPr marL="0" indent="0" algn="just">
              <a:buNone/>
            </a:pPr>
            <a:r>
              <a:rPr lang="en-IN" sz="1800" dirty="0">
                <a:latin typeface="Times New Roman" panose="02020603050405020304" pitchFamily="18" charset="0"/>
                <a:cs typeface="Times New Roman" panose="02020603050405020304" pitchFamily="18" charset="0"/>
              </a:rPr>
              <a:t>[2] L. Goudjil, S. </a:t>
            </a:r>
            <a:r>
              <a:rPr lang="en-IN" sz="1800" dirty="0" err="1">
                <a:latin typeface="Times New Roman" panose="02020603050405020304" pitchFamily="18" charset="0"/>
                <a:cs typeface="Times New Roman" panose="02020603050405020304" pitchFamily="18" charset="0"/>
              </a:rPr>
              <a:t>Cherbal</a:t>
            </a:r>
            <a:r>
              <a:rPr lang="en-IN" sz="1800" dirty="0">
                <a:latin typeface="Times New Roman" panose="02020603050405020304" pitchFamily="18" charset="0"/>
                <a:cs typeface="Times New Roman" panose="02020603050405020304" pitchFamily="18" charset="0"/>
              </a:rPr>
              <a:t>, N. E. Otmani, A. E. </a:t>
            </a:r>
            <a:r>
              <a:rPr lang="en-IN" sz="1800" dirty="0" err="1">
                <a:latin typeface="Times New Roman" panose="02020603050405020304" pitchFamily="18" charset="0"/>
                <a:cs typeface="Times New Roman" panose="02020603050405020304" pitchFamily="18" charset="0"/>
              </a:rPr>
              <a:t>Khamedj</a:t>
            </a:r>
            <a:r>
              <a:rPr lang="en-IN" sz="1800" dirty="0">
                <a:latin typeface="Times New Roman" panose="02020603050405020304" pitchFamily="18" charset="0"/>
                <a:cs typeface="Times New Roman" panose="02020603050405020304" pitchFamily="18" charset="0"/>
              </a:rPr>
              <a:t>, A. S. </a:t>
            </a:r>
            <a:r>
              <a:rPr lang="en-IN" sz="1800" dirty="0" err="1">
                <a:latin typeface="Times New Roman" panose="02020603050405020304" pitchFamily="18" charset="0"/>
                <a:cs typeface="Times New Roman" panose="02020603050405020304" pitchFamily="18" charset="0"/>
              </a:rPr>
              <a:t>Mashaleh</a:t>
            </a:r>
            <a:r>
              <a:rPr lang="en-IN" sz="1800" dirty="0">
                <a:latin typeface="Times New Roman" panose="02020603050405020304" pitchFamily="18" charset="0"/>
                <a:cs typeface="Times New Roman" panose="02020603050405020304" pitchFamily="18" charset="0"/>
              </a:rPr>
              <a:t> and A. </a:t>
            </a:r>
            <a:r>
              <a:rPr lang="en-IN" sz="1800" dirty="0" err="1">
                <a:latin typeface="Times New Roman" panose="02020603050405020304" pitchFamily="18" charset="0"/>
                <a:cs typeface="Times New Roman" panose="02020603050405020304" pitchFamily="18" charset="0"/>
              </a:rPr>
              <a:t>Gawanmeh</a:t>
            </a:r>
            <a:r>
              <a:rPr lang="en-IN" sz="1800" dirty="0">
                <a:latin typeface="Times New Roman" panose="02020603050405020304" pitchFamily="18" charset="0"/>
                <a:cs typeface="Times New Roman" panose="02020603050405020304" pitchFamily="18" charset="0"/>
              </a:rPr>
              <a:t>, "Leveraging Blockchain and IoMT for a Smart Blood Donation System," </a:t>
            </a:r>
            <a:r>
              <a:rPr lang="en-IN" sz="1800" i="1" dirty="0">
                <a:latin typeface="Times New Roman" panose="02020603050405020304" pitchFamily="18" charset="0"/>
                <a:cs typeface="Times New Roman" panose="02020603050405020304" pitchFamily="18" charset="0"/>
              </a:rPr>
              <a:t>2025 1st International Conference on Computational Intelligence Approaches and Applications (ICCIAA)</a:t>
            </a:r>
            <a:r>
              <a:rPr lang="en-IN" sz="1800" dirty="0">
                <a:latin typeface="Times New Roman" panose="02020603050405020304" pitchFamily="18" charset="0"/>
                <a:cs typeface="Times New Roman" panose="02020603050405020304" pitchFamily="18" charset="0"/>
              </a:rPr>
              <a:t>, Amman, Jordan, 2025, pp. 01-06, </a:t>
            </a:r>
            <a:r>
              <a:rPr lang="en-IN" sz="1800" dirty="0" err="1">
                <a:latin typeface="Times New Roman" panose="02020603050405020304" pitchFamily="18" charset="0"/>
                <a:cs typeface="Times New Roman" panose="02020603050405020304" pitchFamily="18" charset="0"/>
              </a:rPr>
              <a:t>doi</a:t>
            </a:r>
            <a:r>
              <a:rPr lang="en-IN" sz="1800" dirty="0">
                <a:latin typeface="Times New Roman" panose="02020603050405020304" pitchFamily="18" charset="0"/>
                <a:cs typeface="Times New Roman" panose="02020603050405020304" pitchFamily="18" charset="0"/>
              </a:rPr>
              <a:t>: 10.1109/ICCIAA65327.2025.11013492.</a:t>
            </a:r>
          </a:p>
          <a:p>
            <a:pPr marL="0" lvl="0" indent="0" algn="just">
              <a:buNone/>
            </a:pPr>
            <a:r>
              <a:rPr lang="en-IN" sz="1800" dirty="0">
                <a:latin typeface="Times New Roman" panose="02020603050405020304" pitchFamily="18" charset="0"/>
                <a:cs typeface="Times New Roman" panose="02020603050405020304" pitchFamily="18" charset="0"/>
              </a:rPr>
              <a:t>[3] C. </a:t>
            </a:r>
            <a:r>
              <a:rPr lang="en-IN" sz="1800" dirty="0" err="1">
                <a:latin typeface="Times New Roman" panose="02020603050405020304" pitchFamily="18" charset="0"/>
                <a:cs typeface="Times New Roman" panose="02020603050405020304" pitchFamily="18" charset="0"/>
              </a:rPr>
              <a:t>Niyigena</a:t>
            </a:r>
            <a:r>
              <a:rPr lang="en-IN" sz="1800" dirty="0">
                <a:latin typeface="Times New Roman" panose="02020603050405020304" pitchFamily="18" charset="0"/>
                <a:cs typeface="Times New Roman" panose="02020603050405020304" pitchFamily="18" charset="0"/>
              </a:rPr>
              <a:t>, S. Seol and A. </a:t>
            </a:r>
            <a:r>
              <a:rPr lang="en-IN" sz="1800" dirty="0" err="1">
                <a:latin typeface="Times New Roman" panose="02020603050405020304" pitchFamily="18" charset="0"/>
                <a:cs typeface="Times New Roman" panose="02020603050405020304" pitchFamily="18" charset="0"/>
              </a:rPr>
              <a:t>Lenskiy</a:t>
            </a:r>
            <a:r>
              <a:rPr lang="en-IN" sz="1800" dirty="0">
                <a:latin typeface="Times New Roman" panose="02020603050405020304" pitchFamily="18" charset="0"/>
                <a:cs typeface="Times New Roman" panose="02020603050405020304" pitchFamily="18" charset="0"/>
              </a:rPr>
              <a:t>, "Survey on Organ Allocation Algorithms and Blockchain-based Systems for Organ Donation and Transplantation," </a:t>
            </a:r>
            <a:r>
              <a:rPr lang="en-IN" sz="1800" i="1" dirty="0">
                <a:latin typeface="Times New Roman" panose="02020603050405020304" pitchFamily="18" charset="0"/>
                <a:cs typeface="Times New Roman" panose="02020603050405020304" pitchFamily="18" charset="0"/>
              </a:rPr>
              <a:t>2020 International Conference on Information and Communication Technology Convergence (ICTC)</a:t>
            </a:r>
            <a:r>
              <a:rPr lang="en-IN" sz="1800" dirty="0">
                <a:latin typeface="Times New Roman" panose="02020603050405020304" pitchFamily="18" charset="0"/>
                <a:cs typeface="Times New Roman" panose="02020603050405020304" pitchFamily="18" charset="0"/>
              </a:rPr>
              <a:t>, Jeju, Korea (South), 2020, pp. 173-178, </a:t>
            </a:r>
            <a:r>
              <a:rPr lang="en-IN" sz="1800" dirty="0" err="1">
                <a:latin typeface="Times New Roman" panose="02020603050405020304" pitchFamily="18" charset="0"/>
                <a:cs typeface="Times New Roman" panose="02020603050405020304" pitchFamily="18" charset="0"/>
              </a:rPr>
              <a:t>doi</a:t>
            </a:r>
            <a:r>
              <a:rPr lang="en-IN" sz="1800" dirty="0">
                <a:latin typeface="Times New Roman" panose="02020603050405020304" pitchFamily="18" charset="0"/>
                <a:cs typeface="Times New Roman" panose="02020603050405020304" pitchFamily="18" charset="0"/>
              </a:rPr>
              <a:t>: 10.1109/ICTC49870.2020.9289421.</a:t>
            </a:r>
            <a:endParaRPr lang="en-US" sz="1800" dirty="0">
              <a:latin typeface="Times New Roman" panose="02020603050405020304" pitchFamily="18" charset="0"/>
              <a:cs typeface="Times New Roman" panose="02020603050405020304" pitchFamily="18" charset="0"/>
            </a:endParaRPr>
          </a:p>
          <a:p>
            <a:pPr marL="0" lvl="0" indent="0" algn="just">
              <a:buNone/>
            </a:pPr>
            <a:r>
              <a:rPr lang="en-IN" sz="1800" dirty="0">
                <a:latin typeface="Times New Roman" panose="02020603050405020304" pitchFamily="18" charset="0"/>
                <a:cs typeface="Times New Roman" panose="02020603050405020304" pitchFamily="18" charset="0"/>
              </a:rPr>
              <a:t>[4] S. Preethi and C. </a:t>
            </a:r>
            <a:r>
              <a:rPr lang="en-IN" sz="1800" dirty="0" err="1">
                <a:latin typeface="Times New Roman" panose="02020603050405020304" pitchFamily="18" charset="0"/>
                <a:cs typeface="Times New Roman" panose="02020603050405020304" pitchFamily="18" charset="0"/>
              </a:rPr>
              <a:t>Priyadharsini</a:t>
            </a:r>
            <a:r>
              <a:rPr lang="en-IN" sz="1800" dirty="0">
                <a:latin typeface="Times New Roman" panose="02020603050405020304" pitchFamily="18" charset="0"/>
                <a:cs typeface="Times New Roman" panose="02020603050405020304" pitchFamily="18" charset="0"/>
              </a:rPr>
              <a:t>, "A Literature Review on Secured Data Management using Block Chain Technology in Healthcare Sector," </a:t>
            </a:r>
            <a:r>
              <a:rPr lang="en-IN" sz="1800" i="1" dirty="0">
                <a:latin typeface="Times New Roman" panose="02020603050405020304" pitchFamily="18" charset="0"/>
                <a:cs typeface="Times New Roman" panose="02020603050405020304" pitchFamily="18" charset="0"/>
              </a:rPr>
              <a:t>2021 International Conference on Smart Generation Computing, Communication and Networking (SMART GENCON)</a:t>
            </a:r>
            <a:r>
              <a:rPr lang="en-IN" sz="1800" dirty="0">
                <a:latin typeface="Times New Roman" panose="02020603050405020304" pitchFamily="18" charset="0"/>
                <a:cs typeface="Times New Roman" panose="02020603050405020304" pitchFamily="18" charset="0"/>
              </a:rPr>
              <a:t>, Pune, India, 2021, pp. 1-5, </a:t>
            </a:r>
            <a:r>
              <a:rPr lang="en-IN" sz="1800" dirty="0" err="1">
                <a:latin typeface="Times New Roman" panose="02020603050405020304" pitchFamily="18" charset="0"/>
                <a:cs typeface="Times New Roman" panose="02020603050405020304" pitchFamily="18" charset="0"/>
              </a:rPr>
              <a:t>doi</a:t>
            </a:r>
            <a:r>
              <a:rPr lang="en-IN" sz="1800" dirty="0">
                <a:latin typeface="Times New Roman" panose="02020603050405020304" pitchFamily="18" charset="0"/>
                <a:cs typeface="Times New Roman" panose="02020603050405020304" pitchFamily="18" charset="0"/>
              </a:rPr>
              <a:t>: 10.1109/SMARTGENCON51891.2021.9645826.</a:t>
            </a: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2418100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4ACB13AF-5CB2-7E06-393C-E52607EFD4AC}"/>
              </a:ext>
            </a:extLst>
          </p:cNvPr>
          <p:cNvSpPr>
            <a:spLocks noGrp="1"/>
          </p:cNvSpPr>
          <p:nvPr>
            <p:ph idx="1"/>
          </p:nvPr>
        </p:nvSpPr>
        <p:spPr>
          <a:xfrm>
            <a:off x="1112520" y="636105"/>
            <a:ext cx="9860280" cy="5655365"/>
          </a:xfrm>
        </p:spPr>
        <p:txBody>
          <a:bodyPr>
            <a:normAutofit/>
          </a:bodyPr>
          <a:lstStyle/>
          <a:p>
            <a:pPr marL="0" lvl="0" indent="0" algn="just">
              <a:buNone/>
            </a:pPr>
            <a:r>
              <a:rPr lang="en-IN" sz="2000" dirty="0">
                <a:latin typeface="Times New Roman" panose="02020603050405020304" pitchFamily="18" charset="0"/>
                <a:cs typeface="Times New Roman" panose="02020603050405020304" pitchFamily="18" charset="0"/>
              </a:rPr>
              <a:t>[</a:t>
            </a:r>
            <a:r>
              <a:rPr lang="en-IN" sz="1800" dirty="0">
                <a:latin typeface="Times New Roman" panose="02020603050405020304" pitchFamily="18" charset="0"/>
                <a:cs typeface="Times New Roman" panose="02020603050405020304" pitchFamily="18" charset="0"/>
              </a:rPr>
              <a:t>5] E. S. Priya and R. Priya, "Data Encryption of Blood-chain data in Blockchain Network," </a:t>
            </a:r>
            <a:r>
              <a:rPr lang="en-IN" sz="1800" i="1" dirty="0">
                <a:latin typeface="Times New Roman" panose="02020603050405020304" pitchFamily="18" charset="0"/>
                <a:cs typeface="Times New Roman" panose="02020603050405020304" pitchFamily="18" charset="0"/>
              </a:rPr>
              <a:t>2023 International Conference on Networking and Communications (ICNWC)</a:t>
            </a:r>
            <a:r>
              <a:rPr lang="en-IN" sz="1800" dirty="0">
                <a:latin typeface="Times New Roman" panose="02020603050405020304" pitchFamily="18" charset="0"/>
                <a:cs typeface="Times New Roman" panose="02020603050405020304" pitchFamily="18" charset="0"/>
              </a:rPr>
              <a:t>, Chennai, India, 2023, pp. 1-9, </a:t>
            </a:r>
            <a:r>
              <a:rPr lang="en-IN" sz="1800" dirty="0" err="1">
                <a:latin typeface="Times New Roman" panose="02020603050405020304" pitchFamily="18" charset="0"/>
                <a:cs typeface="Times New Roman" panose="02020603050405020304" pitchFamily="18" charset="0"/>
              </a:rPr>
              <a:t>doi</a:t>
            </a:r>
            <a:r>
              <a:rPr lang="en-IN" sz="1800" dirty="0">
                <a:latin typeface="Times New Roman" panose="02020603050405020304" pitchFamily="18" charset="0"/>
                <a:cs typeface="Times New Roman" panose="02020603050405020304" pitchFamily="18" charset="0"/>
              </a:rPr>
              <a:t>: 10.1109/ICNWC57852.2023.10127347.</a:t>
            </a:r>
            <a:endParaRPr lang="en-US" sz="1800" dirty="0">
              <a:latin typeface="Times New Roman" panose="02020603050405020304" pitchFamily="18" charset="0"/>
              <a:cs typeface="Times New Roman" panose="02020603050405020304" pitchFamily="18" charset="0"/>
            </a:endParaRPr>
          </a:p>
          <a:p>
            <a:pPr marL="0" lvl="0" indent="0" algn="just">
              <a:buNone/>
            </a:pPr>
            <a:r>
              <a:rPr lang="en-IN" sz="1800" dirty="0">
                <a:latin typeface="Times New Roman" panose="02020603050405020304" pitchFamily="18" charset="0"/>
                <a:cs typeface="Times New Roman" panose="02020603050405020304" pitchFamily="18" charset="0"/>
              </a:rPr>
              <a:t>[6] K. P and J. N, "Synergistic Revolution with AI-Enabled Organ Matching and Blockchain Security in Transplantation Management," </a:t>
            </a:r>
            <a:r>
              <a:rPr lang="en-IN" sz="1800" i="1" dirty="0">
                <a:latin typeface="Times New Roman" panose="02020603050405020304" pitchFamily="18" charset="0"/>
                <a:cs typeface="Times New Roman" panose="02020603050405020304" pitchFamily="18" charset="0"/>
              </a:rPr>
              <a:t>2024 Second International Conference on Advances in Information Technology (ICAIT)</a:t>
            </a:r>
            <a:r>
              <a:rPr lang="en-IN" sz="1800" dirty="0">
                <a:latin typeface="Times New Roman" panose="02020603050405020304" pitchFamily="18" charset="0"/>
                <a:cs typeface="Times New Roman" panose="02020603050405020304" pitchFamily="18" charset="0"/>
              </a:rPr>
              <a:t>, </a:t>
            </a:r>
            <a:r>
              <a:rPr lang="en-IN" sz="1800" dirty="0" err="1">
                <a:latin typeface="Times New Roman" panose="02020603050405020304" pitchFamily="18" charset="0"/>
                <a:cs typeface="Times New Roman" panose="02020603050405020304" pitchFamily="18" charset="0"/>
              </a:rPr>
              <a:t>Chikkamagaluru</a:t>
            </a:r>
            <a:r>
              <a:rPr lang="en-IN" sz="1800" dirty="0">
                <a:latin typeface="Times New Roman" panose="02020603050405020304" pitchFamily="18" charset="0"/>
                <a:cs typeface="Times New Roman" panose="02020603050405020304" pitchFamily="18" charset="0"/>
              </a:rPr>
              <a:t>, Karnataka, India, 2024, pp. 1-6, </a:t>
            </a:r>
            <a:r>
              <a:rPr lang="en-IN" sz="1800" dirty="0" err="1">
                <a:latin typeface="Times New Roman" panose="02020603050405020304" pitchFamily="18" charset="0"/>
                <a:cs typeface="Times New Roman" panose="02020603050405020304" pitchFamily="18" charset="0"/>
              </a:rPr>
              <a:t>doi</a:t>
            </a:r>
            <a:r>
              <a:rPr lang="en-IN" sz="1800" dirty="0">
                <a:latin typeface="Times New Roman" panose="02020603050405020304" pitchFamily="18" charset="0"/>
                <a:cs typeface="Times New Roman" panose="02020603050405020304" pitchFamily="18" charset="0"/>
              </a:rPr>
              <a:t>: 10.1109/ICAIT61638.2024.10690290.</a:t>
            </a:r>
            <a:endParaRPr lang="en-US" sz="1800" dirty="0">
              <a:latin typeface="Times New Roman" panose="02020603050405020304" pitchFamily="18" charset="0"/>
              <a:cs typeface="Times New Roman" panose="02020603050405020304" pitchFamily="18" charset="0"/>
            </a:endParaRPr>
          </a:p>
          <a:p>
            <a:pPr marL="0" lvl="0" indent="0" algn="just">
              <a:buNone/>
            </a:pPr>
            <a:r>
              <a:rPr lang="en-IN" sz="1800" dirty="0">
                <a:latin typeface="Times New Roman" panose="02020603050405020304" pitchFamily="18" charset="0"/>
                <a:cs typeface="Times New Roman" panose="02020603050405020304" pitchFamily="18" charset="0"/>
              </a:rPr>
              <a:t>[7] W. Zi-</a:t>
            </a:r>
            <a:r>
              <a:rPr lang="en-IN" sz="1800" dirty="0" err="1">
                <a:latin typeface="Times New Roman" panose="02020603050405020304" pitchFamily="18" charset="0"/>
                <a:cs typeface="Times New Roman" panose="02020603050405020304" pitchFamily="18" charset="0"/>
              </a:rPr>
              <a:t>chen</a:t>
            </a:r>
            <a:r>
              <a:rPr lang="en-IN" sz="1800" dirty="0">
                <a:latin typeface="Times New Roman" panose="02020603050405020304" pitchFamily="18" charset="0"/>
                <a:cs typeface="Times New Roman" panose="02020603050405020304" pitchFamily="18" charset="0"/>
              </a:rPr>
              <a:t>, W. Xiao-</a:t>
            </a:r>
            <a:r>
              <a:rPr lang="en-IN" sz="1800" dirty="0" err="1">
                <a:latin typeface="Times New Roman" panose="02020603050405020304" pitchFamily="18" charset="0"/>
                <a:cs typeface="Times New Roman" panose="02020603050405020304" pitchFamily="18" charset="0"/>
              </a:rPr>
              <a:t>yu</a:t>
            </a:r>
            <a:r>
              <a:rPr lang="en-IN" sz="1800" dirty="0">
                <a:latin typeface="Times New Roman" panose="02020603050405020304" pitchFamily="18" charset="0"/>
                <a:cs typeface="Times New Roman" panose="02020603050405020304" pitchFamily="18" charset="0"/>
              </a:rPr>
              <a:t>, Y. Wan-</a:t>
            </a:r>
            <a:r>
              <a:rPr lang="en-IN" sz="1800" dirty="0" err="1">
                <a:latin typeface="Times New Roman" panose="02020603050405020304" pitchFamily="18" charset="0"/>
                <a:cs typeface="Times New Roman" panose="02020603050405020304" pitchFamily="18" charset="0"/>
              </a:rPr>
              <a:t>jun</a:t>
            </a:r>
            <a:r>
              <a:rPr lang="en-IN" sz="1800" dirty="0">
                <a:latin typeface="Times New Roman" panose="02020603050405020304" pitchFamily="18" charset="0"/>
                <a:cs typeface="Times New Roman" panose="02020603050405020304" pitchFamily="18" charset="0"/>
              </a:rPr>
              <a:t>, L. Jia-</a:t>
            </a:r>
            <a:r>
              <a:rPr lang="en-IN" sz="1800" dirty="0" err="1">
                <a:latin typeface="Times New Roman" panose="02020603050405020304" pitchFamily="18" charset="0"/>
                <a:cs typeface="Times New Roman" panose="02020603050405020304" pitchFamily="18" charset="0"/>
              </a:rPr>
              <a:t>lan</a:t>
            </a:r>
            <a:r>
              <a:rPr lang="en-IN" sz="1800" dirty="0">
                <a:latin typeface="Times New Roman" panose="02020603050405020304" pitchFamily="18" charset="0"/>
                <a:cs typeface="Times New Roman" panose="02020603050405020304" pitchFamily="18" charset="0"/>
              </a:rPr>
              <a:t>, Z. Huai-</a:t>
            </a:r>
            <a:r>
              <a:rPr lang="en-IN" sz="1800" dirty="0" err="1">
                <a:latin typeface="Times New Roman" panose="02020603050405020304" pitchFamily="18" charset="0"/>
                <a:cs typeface="Times New Roman" panose="02020603050405020304" pitchFamily="18" charset="0"/>
              </a:rPr>
              <a:t>lin</a:t>
            </a:r>
            <a:r>
              <a:rPr lang="en-IN" sz="1800" dirty="0">
                <a:latin typeface="Times New Roman" panose="02020603050405020304" pitchFamily="18" charset="0"/>
                <a:cs typeface="Times New Roman" panose="02020603050405020304" pitchFamily="18" charset="0"/>
              </a:rPr>
              <a:t> and C. Nai-meng, "Medical Information Storage Model Based on Block Chain," </a:t>
            </a:r>
            <a:r>
              <a:rPr lang="en-IN" sz="1800" i="1" dirty="0">
                <a:latin typeface="Times New Roman" panose="02020603050405020304" pitchFamily="18" charset="0"/>
                <a:cs typeface="Times New Roman" panose="02020603050405020304" pitchFamily="18" charset="0"/>
              </a:rPr>
              <a:t>2019 International Conference on Intelligent Informatics and Biomedical Sciences (ICIIBMS)</a:t>
            </a:r>
            <a:r>
              <a:rPr lang="en-IN" sz="1800" dirty="0">
                <a:latin typeface="Times New Roman" panose="02020603050405020304" pitchFamily="18" charset="0"/>
                <a:cs typeface="Times New Roman" panose="02020603050405020304" pitchFamily="18" charset="0"/>
              </a:rPr>
              <a:t>, Shanghai, China, 2019, pp. 39-44, </a:t>
            </a:r>
            <a:r>
              <a:rPr lang="en-IN" sz="1800" dirty="0" err="1">
                <a:latin typeface="Times New Roman" panose="02020603050405020304" pitchFamily="18" charset="0"/>
                <a:cs typeface="Times New Roman" panose="02020603050405020304" pitchFamily="18" charset="0"/>
              </a:rPr>
              <a:t>doi</a:t>
            </a:r>
            <a:r>
              <a:rPr lang="en-IN" sz="1800" dirty="0">
                <a:latin typeface="Times New Roman" panose="02020603050405020304" pitchFamily="18" charset="0"/>
                <a:cs typeface="Times New Roman" panose="02020603050405020304" pitchFamily="18" charset="0"/>
              </a:rPr>
              <a:t>: 10.1109/ICIIBMS46890.2019.8991479.</a:t>
            </a:r>
            <a:endParaRPr lang="en-US" sz="1800" dirty="0">
              <a:latin typeface="Times New Roman" panose="02020603050405020304" pitchFamily="18" charset="0"/>
              <a:cs typeface="Times New Roman" panose="02020603050405020304" pitchFamily="18" charset="0"/>
            </a:endParaRPr>
          </a:p>
          <a:p>
            <a:pPr marL="0" lvl="0" indent="0" algn="just">
              <a:buNone/>
            </a:pPr>
            <a:r>
              <a:rPr lang="en-IN" sz="1800" dirty="0">
                <a:latin typeface="Times New Roman" panose="02020603050405020304" pitchFamily="18" charset="0"/>
                <a:cs typeface="Times New Roman" panose="02020603050405020304" pitchFamily="18" charset="0"/>
              </a:rPr>
              <a:t>[8] R. Roy and S. Pillai, "Intelligent Decision Making with Block chain in healthcare industry," </a:t>
            </a:r>
            <a:r>
              <a:rPr lang="en-IN" sz="1800" i="1" dirty="0">
                <a:latin typeface="Times New Roman" panose="02020603050405020304" pitchFamily="18" charset="0"/>
                <a:cs typeface="Times New Roman" panose="02020603050405020304" pitchFamily="18" charset="0"/>
              </a:rPr>
              <a:t>2022 International Interdisciplinary Humanitarian Conference for Sustainability (IIHC)</a:t>
            </a:r>
            <a:r>
              <a:rPr lang="en-IN" sz="1800" dirty="0">
                <a:latin typeface="Times New Roman" panose="02020603050405020304" pitchFamily="18" charset="0"/>
                <a:cs typeface="Times New Roman" panose="02020603050405020304" pitchFamily="18" charset="0"/>
              </a:rPr>
              <a:t>, Bengaluru, India, 2022, pp. 131-135, </a:t>
            </a:r>
            <a:r>
              <a:rPr lang="en-IN" sz="1800" dirty="0" err="1">
                <a:latin typeface="Times New Roman" panose="02020603050405020304" pitchFamily="18" charset="0"/>
                <a:cs typeface="Times New Roman" panose="02020603050405020304" pitchFamily="18" charset="0"/>
              </a:rPr>
              <a:t>doi</a:t>
            </a:r>
            <a:r>
              <a:rPr lang="en-IN" sz="1800" dirty="0">
                <a:latin typeface="Times New Roman" panose="02020603050405020304" pitchFamily="18" charset="0"/>
                <a:cs typeface="Times New Roman" panose="02020603050405020304" pitchFamily="18" charset="0"/>
              </a:rPr>
              <a:t>: 10.1109/IIHC55949.2022.10059753.</a:t>
            </a:r>
            <a:endParaRPr lang="en-US" sz="1800" dirty="0">
              <a:latin typeface="Times New Roman" panose="02020603050405020304" pitchFamily="18" charset="0"/>
              <a:cs typeface="Times New Roman" panose="02020603050405020304" pitchFamily="18" charset="0"/>
            </a:endParaRPr>
          </a:p>
          <a:p>
            <a:pPr marL="0" lvl="0" indent="0" algn="just">
              <a:buNone/>
            </a:pPr>
            <a:r>
              <a:rPr lang="en-IN" sz="1800" dirty="0">
                <a:latin typeface="Times New Roman" panose="02020603050405020304" pitchFamily="18" charset="0"/>
                <a:cs typeface="Times New Roman" panose="02020603050405020304" pitchFamily="18" charset="0"/>
              </a:rPr>
              <a:t>[9] J. N. P. </a:t>
            </a:r>
            <a:r>
              <a:rPr lang="en-IN" sz="1800" dirty="0" err="1">
                <a:latin typeface="Times New Roman" panose="02020603050405020304" pitchFamily="18" charset="0"/>
                <a:cs typeface="Times New Roman" panose="02020603050405020304" pitchFamily="18" charset="0"/>
              </a:rPr>
              <a:t>Markavathi</a:t>
            </a:r>
            <a:r>
              <a:rPr lang="en-IN" sz="1800" dirty="0">
                <a:latin typeface="Times New Roman" panose="02020603050405020304" pitchFamily="18" charset="0"/>
                <a:cs typeface="Times New Roman" panose="02020603050405020304" pitchFamily="18" charset="0"/>
              </a:rPr>
              <a:t>, R. Pandiarajan, S. </a:t>
            </a:r>
            <a:r>
              <a:rPr lang="en-IN" sz="1800" dirty="0" err="1">
                <a:latin typeface="Times New Roman" panose="02020603050405020304" pitchFamily="18" charset="0"/>
                <a:cs typeface="Times New Roman" panose="02020603050405020304" pitchFamily="18" charset="0"/>
              </a:rPr>
              <a:t>Gurumoorthy</a:t>
            </a:r>
            <a:r>
              <a:rPr lang="en-IN" sz="1800" dirty="0">
                <a:latin typeface="Times New Roman" panose="02020603050405020304" pitchFamily="18" charset="0"/>
                <a:cs typeface="Times New Roman" panose="02020603050405020304" pitchFamily="18" charset="0"/>
              </a:rPr>
              <a:t>, M. Madhankumar, V. Sharmi and J. </a:t>
            </a:r>
            <a:r>
              <a:rPr lang="en-IN" sz="1800" dirty="0" err="1">
                <a:latin typeface="Times New Roman" panose="02020603050405020304" pitchFamily="18" charset="0"/>
                <a:cs typeface="Times New Roman" panose="02020603050405020304" pitchFamily="18" charset="0"/>
              </a:rPr>
              <a:t>Priyadharshika</a:t>
            </a:r>
            <a:r>
              <a:rPr lang="en-IN" sz="1800" dirty="0">
                <a:latin typeface="Times New Roman" panose="02020603050405020304" pitchFamily="18" charset="0"/>
                <a:cs typeface="Times New Roman" panose="02020603050405020304" pitchFamily="18" charset="0"/>
              </a:rPr>
              <a:t>, "Blood Bank Management System: Enhancing Security and Transparency in Blood Donation," </a:t>
            </a:r>
            <a:r>
              <a:rPr lang="en-IN" sz="1800" i="1" dirty="0">
                <a:latin typeface="Times New Roman" panose="02020603050405020304" pitchFamily="18" charset="0"/>
                <a:cs typeface="Times New Roman" panose="02020603050405020304" pitchFamily="18" charset="0"/>
              </a:rPr>
              <a:t>2024 International Conference on IT Innovation and Knowledge Discovery (ITIKD)</a:t>
            </a:r>
            <a:r>
              <a:rPr lang="en-IN" sz="1800" dirty="0">
                <a:latin typeface="Times New Roman" panose="02020603050405020304" pitchFamily="18" charset="0"/>
                <a:cs typeface="Times New Roman" panose="02020603050405020304" pitchFamily="18" charset="0"/>
              </a:rPr>
              <a:t>, Manama, Bahrain, 2025, pp. 1-6, </a:t>
            </a:r>
            <a:r>
              <a:rPr lang="en-IN" sz="1800" dirty="0" err="1">
                <a:latin typeface="Times New Roman" panose="02020603050405020304" pitchFamily="18" charset="0"/>
                <a:cs typeface="Times New Roman" panose="02020603050405020304" pitchFamily="18" charset="0"/>
              </a:rPr>
              <a:t>doi</a:t>
            </a:r>
            <a:r>
              <a:rPr lang="en-IN" sz="1800" dirty="0">
                <a:latin typeface="Times New Roman" panose="02020603050405020304" pitchFamily="18" charset="0"/>
                <a:cs typeface="Times New Roman" panose="02020603050405020304" pitchFamily="18" charset="0"/>
              </a:rPr>
              <a:t>: 10.1109/ITIKD63574.2025.11005103.</a:t>
            </a: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023679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a:extLst>
              <a:ext uri="{FF2B5EF4-FFF2-40B4-BE49-F238E27FC236}">
                <a16:creationId xmlns:a16="http://schemas.microsoft.com/office/drawing/2014/main" id="{4ACB13AF-5CB2-7E06-393C-E52607EFD4AC}"/>
              </a:ext>
            </a:extLst>
          </p:cNvPr>
          <p:cNvSpPr>
            <a:spLocks noGrp="1"/>
          </p:cNvSpPr>
          <p:nvPr>
            <p:ph idx="1"/>
          </p:nvPr>
        </p:nvSpPr>
        <p:spPr>
          <a:xfrm>
            <a:off x="1091380" y="447261"/>
            <a:ext cx="9881419" cy="6179681"/>
          </a:xfrm>
        </p:spPr>
        <p:txBody>
          <a:bodyPr>
            <a:noAutofit/>
          </a:bodyPr>
          <a:lstStyle/>
          <a:p>
            <a:pPr marL="0" lvl="0" indent="0" algn="just">
              <a:buNone/>
            </a:pPr>
            <a:r>
              <a:rPr lang="en-IN" sz="1800" dirty="0">
                <a:latin typeface="Times New Roman" panose="02020603050405020304" pitchFamily="18" charset="0"/>
                <a:cs typeface="Times New Roman" panose="02020603050405020304" pitchFamily="18" charset="0"/>
              </a:rPr>
              <a:t>[10] S. Sadri, A. Shahzad and K. Zhang, "Blockchain Traceability in Healthcare: Blood Donation Supply Chain," </a:t>
            </a:r>
            <a:r>
              <a:rPr lang="en-IN" sz="1800" i="1" dirty="0">
                <a:latin typeface="Times New Roman" panose="02020603050405020304" pitchFamily="18" charset="0"/>
                <a:cs typeface="Times New Roman" panose="02020603050405020304" pitchFamily="18" charset="0"/>
              </a:rPr>
              <a:t>2022 24th International Conference on Advanced Communication Technology (ICACT)</a:t>
            </a:r>
            <a:r>
              <a:rPr lang="en-IN" sz="1800" dirty="0">
                <a:latin typeface="Times New Roman" panose="02020603050405020304" pitchFamily="18" charset="0"/>
                <a:cs typeface="Times New Roman" panose="02020603050405020304" pitchFamily="18" charset="0"/>
              </a:rPr>
              <a:t>, PyeongChang </a:t>
            </a:r>
            <a:r>
              <a:rPr lang="en-IN" sz="1800" dirty="0" err="1">
                <a:latin typeface="Times New Roman" panose="02020603050405020304" pitchFamily="18" charset="0"/>
                <a:cs typeface="Times New Roman" panose="02020603050405020304" pitchFamily="18" charset="0"/>
              </a:rPr>
              <a:t>Kwangwoon_Do</a:t>
            </a:r>
            <a:r>
              <a:rPr lang="en-IN" sz="1800" dirty="0">
                <a:latin typeface="Times New Roman" panose="02020603050405020304" pitchFamily="18" charset="0"/>
                <a:cs typeface="Times New Roman" panose="02020603050405020304" pitchFamily="18" charset="0"/>
              </a:rPr>
              <a:t>, Korea, Republic of, 2022, pp. 1-8, </a:t>
            </a:r>
            <a:r>
              <a:rPr lang="en-IN" sz="1800" dirty="0" err="1">
                <a:latin typeface="Times New Roman" panose="02020603050405020304" pitchFamily="18" charset="0"/>
                <a:cs typeface="Times New Roman" panose="02020603050405020304" pitchFamily="18" charset="0"/>
              </a:rPr>
              <a:t>doi</a:t>
            </a:r>
            <a:r>
              <a:rPr lang="en-IN" sz="1800" dirty="0">
                <a:latin typeface="Times New Roman" panose="02020603050405020304" pitchFamily="18" charset="0"/>
                <a:cs typeface="Times New Roman" panose="02020603050405020304" pitchFamily="18" charset="0"/>
              </a:rPr>
              <a:t>: 10.23919/ICACT53585.2022.9728950.</a:t>
            </a:r>
            <a:endParaRPr lang="en-US" sz="1800" dirty="0">
              <a:latin typeface="Times New Roman" panose="02020603050405020304" pitchFamily="18" charset="0"/>
              <a:cs typeface="Times New Roman" panose="02020603050405020304" pitchFamily="18" charset="0"/>
            </a:endParaRPr>
          </a:p>
          <a:p>
            <a:pPr marL="0" lvl="0" indent="0" algn="just">
              <a:buNone/>
            </a:pPr>
            <a:r>
              <a:rPr lang="en-IN" sz="1800" dirty="0">
                <a:latin typeface="Times New Roman" panose="02020603050405020304" pitchFamily="18" charset="0"/>
                <a:cs typeface="Times New Roman" panose="02020603050405020304" pitchFamily="18" charset="0"/>
              </a:rPr>
              <a:t>[11] L. A. </a:t>
            </a:r>
            <a:r>
              <a:rPr lang="en-IN" sz="1800" dirty="0" err="1">
                <a:latin typeface="Times New Roman" panose="02020603050405020304" pitchFamily="18" charset="0"/>
                <a:cs typeface="Times New Roman" panose="02020603050405020304" pitchFamily="18" charset="0"/>
              </a:rPr>
              <a:t>Dajim</a:t>
            </a:r>
            <a:r>
              <a:rPr lang="en-IN" sz="1800" dirty="0">
                <a:latin typeface="Times New Roman" panose="02020603050405020304" pitchFamily="18" charset="0"/>
                <a:cs typeface="Times New Roman" panose="02020603050405020304" pitchFamily="18" charset="0"/>
              </a:rPr>
              <a:t>, S. A. Al-</a:t>
            </a:r>
            <a:r>
              <a:rPr lang="en-IN" sz="1800" dirty="0" err="1">
                <a:latin typeface="Times New Roman" panose="02020603050405020304" pitchFamily="18" charset="0"/>
                <a:cs typeface="Times New Roman" panose="02020603050405020304" pitchFamily="18" charset="0"/>
              </a:rPr>
              <a:t>Farras</a:t>
            </a:r>
            <a:r>
              <a:rPr lang="en-IN" sz="1800" dirty="0">
                <a:latin typeface="Times New Roman" panose="02020603050405020304" pitchFamily="18" charset="0"/>
                <a:cs typeface="Times New Roman" panose="02020603050405020304" pitchFamily="18" charset="0"/>
              </a:rPr>
              <a:t>, B. S. Al-Shahrani, A. A. Al-</a:t>
            </a:r>
            <a:r>
              <a:rPr lang="en-IN" sz="1800" dirty="0" err="1">
                <a:latin typeface="Times New Roman" panose="02020603050405020304" pitchFamily="18" charset="0"/>
                <a:cs typeface="Times New Roman" panose="02020603050405020304" pitchFamily="18" charset="0"/>
              </a:rPr>
              <a:t>Zuraib</a:t>
            </a:r>
            <a:r>
              <a:rPr lang="en-IN" sz="1800" dirty="0">
                <a:latin typeface="Times New Roman" panose="02020603050405020304" pitchFamily="18" charset="0"/>
                <a:cs typeface="Times New Roman" panose="02020603050405020304" pitchFamily="18" charset="0"/>
              </a:rPr>
              <a:t> and R. Merlin Mathew, "Organ Donation Decentralized Application Using Blockchain Technology," </a:t>
            </a:r>
            <a:r>
              <a:rPr lang="en-IN" sz="1800" i="1" dirty="0">
                <a:latin typeface="Times New Roman" panose="02020603050405020304" pitchFamily="18" charset="0"/>
                <a:cs typeface="Times New Roman" panose="02020603050405020304" pitchFamily="18" charset="0"/>
              </a:rPr>
              <a:t>2019 2nd International Conference on Computer Applications &amp; Information Security (ICCAIS)</a:t>
            </a:r>
            <a:r>
              <a:rPr lang="en-IN" sz="1800" dirty="0">
                <a:latin typeface="Times New Roman" panose="02020603050405020304" pitchFamily="18" charset="0"/>
                <a:cs typeface="Times New Roman" panose="02020603050405020304" pitchFamily="18" charset="0"/>
              </a:rPr>
              <a:t>, Riyadh, Saudi Arabia, 2019, pp. 1-4, </a:t>
            </a:r>
            <a:r>
              <a:rPr lang="en-IN" sz="1800" dirty="0" err="1">
                <a:latin typeface="Times New Roman" panose="02020603050405020304" pitchFamily="18" charset="0"/>
                <a:cs typeface="Times New Roman" panose="02020603050405020304" pitchFamily="18" charset="0"/>
              </a:rPr>
              <a:t>doi</a:t>
            </a:r>
            <a:r>
              <a:rPr lang="en-IN" sz="1800" dirty="0">
                <a:latin typeface="Times New Roman" panose="02020603050405020304" pitchFamily="18" charset="0"/>
                <a:cs typeface="Times New Roman" panose="02020603050405020304" pitchFamily="18" charset="0"/>
              </a:rPr>
              <a:t>: 10.1109/CAIS.2019.8769459.</a:t>
            </a:r>
            <a:endParaRPr lang="en-US" sz="1800" dirty="0">
              <a:latin typeface="Times New Roman" panose="02020603050405020304" pitchFamily="18" charset="0"/>
              <a:cs typeface="Times New Roman" panose="02020603050405020304" pitchFamily="18" charset="0"/>
            </a:endParaRPr>
          </a:p>
          <a:p>
            <a:pPr marL="0" lvl="0" indent="0" algn="just">
              <a:buNone/>
            </a:pPr>
            <a:r>
              <a:rPr lang="en-IN" sz="1800" dirty="0">
                <a:latin typeface="Times New Roman" panose="02020603050405020304" pitchFamily="18" charset="0"/>
                <a:cs typeface="Times New Roman" panose="02020603050405020304" pitchFamily="18" charset="0"/>
              </a:rPr>
              <a:t>[12] D. </a:t>
            </a:r>
            <a:r>
              <a:rPr lang="en-IN" sz="1800" dirty="0" err="1">
                <a:latin typeface="Times New Roman" panose="02020603050405020304" pitchFamily="18" charset="0"/>
                <a:cs typeface="Times New Roman" panose="02020603050405020304" pitchFamily="18" charset="0"/>
              </a:rPr>
              <a:t>Hawashin</a:t>
            </a:r>
            <a:r>
              <a:rPr lang="en-IN" sz="1800" dirty="0">
                <a:latin typeface="Times New Roman" panose="02020603050405020304" pitchFamily="18" charset="0"/>
                <a:cs typeface="Times New Roman" panose="02020603050405020304" pitchFamily="18" charset="0"/>
              </a:rPr>
              <a:t>, R. Jayaraman, K. Salah, I. Yaqoob, M. C. E. Simsekler and S. </a:t>
            </a:r>
            <a:r>
              <a:rPr lang="en-IN" sz="1800" dirty="0" err="1">
                <a:latin typeface="Times New Roman" panose="02020603050405020304" pitchFamily="18" charset="0"/>
                <a:cs typeface="Times New Roman" panose="02020603050405020304" pitchFamily="18" charset="0"/>
              </a:rPr>
              <a:t>Ellahham</a:t>
            </a:r>
            <a:r>
              <a:rPr lang="en-IN" sz="1800" dirty="0">
                <a:latin typeface="Times New Roman" panose="02020603050405020304" pitchFamily="18" charset="0"/>
                <a:cs typeface="Times New Roman" panose="02020603050405020304" pitchFamily="18" charset="0"/>
              </a:rPr>
              <a:t>, "Blockchain-Based Management for Organ Donation and Transplantation," in </a:t>
            </a:r>
            <a:r>
              <a:rPr lang="en-IN" sz="1800" i="1" dirty="0">
                <a:latin typeface="Times New Roman" panose="02020603050405020304" pitchFamily="18" charset="0"/>
                <a:cs typeface="Times New Roman" panose="02020603050405020304" pitchFamily="18" charset="0"/>
              </a:rPr>
              <a:t>IEEE Access</a:t>
            </a:r>
            <a:r>
              <a:rPr lang="en-IN" sz="1800" dirty="0">
                <a:latin typeface="Times New Roman" panose="02020603050405020304" pitchFamily="18" charset="0"/>
                <a:cs typeface="Times New Roman" panose="02020603050405020304" pitchFamily="18" charset="0"/>
              </a:rPr>
              <a:t>, vol. 10, pp. 59013-59025, 2022, </a:t>
            </a:r>
            <a:r>
              <a:rPr lang="en-IN" sz="1800" dirty="0" err="1">
                <a:latin typeface="Times New Roman" panose="02020603050405020304" pitchFamily="18" charset="0"/>
                <a:cs typeface="Times New Roman" panose="02020603050405020304" pitchFamily="18" charset="0"/>
              </a:rPr>
              <a:t>doi</a:t>
            </a:r>
            <a:r>
              <a:rPr lang="en-IN" sz="1800" dirty="0">
                <a:latin typeface="Times New Roman" panose="02020603050405020304" pitchFamily="18" charset="0"/>
                <a:cs typeface="Times New Roman" panose="02020603050405020304" pitchFamily="18" charset="0"/>
              </a:rPr>
              <a:t>: 10.1109/ACCESS.2022.3180008.</a:t>
            </a:r>
            <a:endParaRPr lang="en-US" sz="1800" dirty="0">
              <a:latin typeface="Times New Roman" panose="02020603050405020304" pitchFamily="18" charset="0"/>
              <a:cs typeface="Times New Roman" panose="02020603050405020304" pitchFamily="18" charset="0"/>
            </a:endParaRPr>
          </a:p>
          <a:p>
            <a:pPr marL="0" lvl="0" indent="0" algn="just">
              <a:buNone/>
            </a:pPr>
            <a:r>
              <a:rPr lang="en-IN" sz="1800" dirty="0">
                <a:latin typeface="Times New Roman" panose="02020603050405020304" pitchFamily="18" charset="0"/>
                <a:cs typeface="Times New Roman" panose="02020603050405020304" pitchFamily="18" charset="0"/>
              </a:rPr>
              <a:t>[13] H. D. Das, R. Ahmed, N. Smrity and L. Islam, "</a:t>
            </a:r>
            <a:r>
              <a:rPr lang="en-IN" sz="1800" dirty="0" err="1">
                <a:latin typeface="Times New Roman" panose="02020603050405020304" pitchFamily="18" charset="0"/>
                <a:cs typeface="Times New Roman" panose="02020603050405020304" pitchFamily="18" charset="0"/>
              </a:rPr>
              <a:t>BDonor</a:t>
            </a:r>
            <a:r>
              <a:rPr lang="en-IN" sz="1800" dirty="0">
                <a:latin typeface="Times New Roman" panose="02020603050405020304" pitchFamily="18" charset="0"/>
                <a:cs typeface="Times New Roman" panose="02020603050405020304" pitchFamily="18" charset="0"/>
              </a:rPr>
              <a:t>: A Geo-localised Blood Donor Management System Using Mobile Crowdsourcing," </a:t>
            </a:r>
            <a:r>
              <a:rPr lang="en-IN" sz="1800" i="1" dirty="0">
                <a:latin typeface="Times New Roman" panose="02020603050405020304" pitchFamily="18" charset="0"/>
                <a:cs typeface="Times New Roman" panose="02020603050405020304" pitchFamily="18" charset="0"/>
              </a:rPr>
              <a:t>2020 IEEE 9th International Conference on Communication Systems and Network Technologies (CSNT)</a:t>
            </a:r>
            <a:r>
              <a:rPr lang="en-IN" sz="1800" dirty="0">
                <a:latin typeface="Times New Roman" panose="02020603050405020304" pitchFamily="18" charset="0"/>
                <a:cs typeface="Times New Roman" panose="02020603050405020304" pitchFamily="18" charset="0"/>
              </a:rPr>
              <a:t>, Gwalior, India, 2020, pp. 313-317, </a:t>
            </a:r>
            <a:r>
              <a:rPr lang="en-IN" sz="1800" dirty="0" err="1">
                <a:latin typeface="Times New Roman" panose="02020603050405020304" pitchFamily="18" charset="0"/>
                <a:cs typeface="Times New Roman" panose="02020603050405020304" pitchFamily="18" charset="0"/>
              </a:rPr>
              <a:t>doi</a:t>
            </a:r>
            <a:r>
              <a:rPr lang="en-IN" sz="1800" dirty="0">
                <a:latin typeface="Times New Roman" panose="02020603050405020304" pitchFamily="18" charset="0"/>
                <a:cs typeface="Times New Roman" panose="02020603050405020304" pitchFamily="18" charset="0"/>
              </a:rPr>
              <a:t>: 10.1109/CSNT48778.2020.9115776.</a:t>
            </a:r>
            <a:endParaRPr lang="en-US" sz="1800" dirty="0">
              <a:latin typeface="Times New Roman" panose="02020603050405020304" pitchFamily="18" charset="0"/>
              <a:cs typeface="Times New Roman" panose="02020603050405020304" pitchFamily="18" charset="0"/>
            </a:endParaRPr>
          </a:p>
          <a:p>
            <a:pPr marL="0" lvl="0" indent="0" algn="just">
              <a:buNone/>
            </a:pPr>
            <a:r>
              <a:rPr lang="en-IN" sz="1800" dirty="0">
                <a:latin typeface="Times New Roman" panose="02020603050405020304" pitchFamily="18" charset="0"/>
                <a:cs typeface="Times New Roman" panose="02020603050405020304" pitchFamily="18" charset="0"/>
              </a:rPr>
              <a:t>[14] D. D. Priya, M. Naga Sreeya, A. Sanjana, P. Sarayu and M. K. Swamy, "Enhancing Organ Donor Matching and Transparency with Blockchain Technology," </a:t>
            </a:r>
            <a:r>
              <a:rPr lang="en-IN" sz="1800" i="1" dirty="0">
                <a:latin typeface="Times New Roman" panose="02020603050405020304" pitchFamily="18" charset="0"/>
                <a:cs typeface="Times New Roman" panose="02020603050405020304" pitchFamily="18" charset="0"/>
              </a:rPr>
              <a:t>2024 International BIT Conference (BITCON)</a:t>
            </a:r>
            <a:r>
              <a:rPr lang="en-IN" sz="1800" dirty="0">
                <a:latin typeface="Times New Roman" panose="02020603050405020304" pitchFamily="18" charset="0"/>
                <a:cs typeface="Times New Roman" panose="02020603050405020304" pitchFamily="18" charset="0"/>
              </a:rPr>
              <a:t>, Dhanbad, India, 2024, pp. 1-5, </a:t>
            </a:r>
            <a:r>
              <a:rPr lang="en-IN" sz="1800" dirty="0" err="1">
                <a:latin typeface="Times New Roman" panose="02020603050405020304" pitchFamily="18" charset="0"/>
                <a:cs typeface="Times New Roman" panose="02020603050405020304" pitchFamily="18" charset="0"/>
              </a:rPr>
              <a:t>doi</a:t>
            </a:r>
            <a:r>
              <a:rPr lang="en-IN" sz="1800" dirty="0">
                <a:latin typeface="Times New Roman" panose="02020603050405020304" pitchFamily="18" charset="0"/>
                <a:cs typeface="Times New Roman" panose="02020603050405020304" pitchFamily="18" charset="0"/>
              </a:rPr>
              <a:t>: 10.1109/BITCON63716.2024.10985709.</a:t>
            </a:r>
          </a:p>
          <a:p>
            <a:pPr marL="0" lvl="0" indent="0" algn="just">
              <a:buNone/>
            </a:pPr>
            <a:r>
              <a:rPr lang="en-IN" sz="1800" dirty="0">
                <a:latin typeface="Times New Roman" panose="02020603050405020304" pitchFamily="18" charset="0"/>
                <a:cs typeface="Times New Roman" panose="02020603050405020304" pitchFamily="18" charset="0"/>
              </a:rPr>
              <a:t>[15] N. R. </a:t>
            </a:r>
            <a:r>
              <a:rPr lang="en-IN" sz="1800" dirty="0" err="1">
                <a:latin typeface="Times New Roman" panose="02020603050405020304" pitchFamily="18" charset="0"/>
                <a:cs typeface="Times New Roman" panose="02020603050405020304" pitchFamily="18" charset="0"/>
              </a:rPr>
              <a:t>Kypu</a:t>
            </a:r>
            <a:r>
              <a:rPr lang="en-IN" sz="1800" dirty="0">
                <a:latin typeface="Times New Roman" panose="02020603050405020304" pitchFamily="18" charset="0"/>
                <a:cs typeface="Times New Roman" panose="02020603050405020304" pitchFamily="18" charset="0"/>
              </a:rPr>
              <a:t>, B. K, D. V. Korla, V. </a:t>
            </a:r>
            <a:r>
              <a:rPr lang="en-IN" sz="1800" dirty="0" err="1">
                <a:latin typeface="Times New Roman" panose="02020603050405020304" pitchFamily="18" charset="0"/>
                <a:cs typeface="Times New Roman" panose="02020603050405020304" pitchFamily="18" charset="0"/>
              </a:rPr>
              <a:t>Dwarakacharla</a:t>
            </a:r>
            <a:r>
              <a:rPr lang="en-IN" sz="1800" dirty="0">
                <a:latin typeface="Times New Roman" panose="02020603050405020304" pitchFamily="18" charset="0"/>
                <a:cs typeface="Times New Roman" panose="02020603050405020304" pitchFamily="18" charset="0"/>
              </a:rPr>
              <a:t> and S. V. K, "Blockchain-Based Organ Donation System: A Decentralized Solution for Transparent and Secure Transplant Matching," </a:t>
            </a:r>
            <a:r>
              <a:rPr lang="en-IN" sz="1800" i="1" dirty="0">
                <a:latin typeface="Times New Roman" panose="02020603050405020304" pitchFamily="18" charset="0"/>
                <a:cs typeface="Times New Roman" panose="02020603050405020304" pitchFamily="18" charset="0"/>
              </a:rPr>
              <a:t>2024 International Conference on Sustainable Communication Networks and Application (ICSCNA)</a:t>
            </a:r>
            <a:r>
              <a:rPr lang="en-IN" sz="1800" dirty="0">
                <a:latin typeface="Times New Roman" panose="02020603050405020304" pitchFamily="18" charset="0"/>
                <a:cs typeface="Times New Roman" panose="02020603050405020304" pitchFamily="18" charset="0"/>
              </a:rPr>
              <a:t>, Theni, India, 2024, pp. 439-443, </a:t>
            </a:r>
            <a:r>
              <a:rPr lang="en-IN" sz="1800" dirty="0" err="1">
                <a:latin typeface="Times New Roman" panose="02020603050405020304" pitchFamily="18" charset="0"/>
                <a:cs typeface="Times New Roman" panose="02020603050405020304" pitchFamily="18" charset="0"/>
              </a:rPr>
              <a:t>doi</a:t>
            </a:r>
            <a:r>
              <a:rPr lang="en-IN" sz="1800" dirty="0">
                <a:latin typeface="Times New Roman" panose="02020603050405020304" pitchFamily="18" charset="0"/>
                <a:cs typeface="Times New Roman" panose="02020603050405020304" pitchFamily="18" charset="0"/>
              </a:rPr>
              <a:t>: 10.1109/ICSCNA63714.2024.10864115.</a:t>
            </a:r>
            <a:endParaRPr lang="en-US" sz="1800" dirty="0">
              <a:latin typeface="Times New Roman" panose="02020603050405020304" pitchFamily="18" charset="0"/>
              <a:cs typeface="Times New Roman" panose="02020603050405020304" pitchFamily="18" charset="0"/>
            </a:endParaRPr>
          </a:p>
          <a:p>
            <a:pPr marL="0" indent="0" algn="just">
              <a:buNone/>
            </a:pPr>
            <a:endParaRPr lang="en-US" sz="1800" dirty="0">
              <a:latin typeface="Times New Roman" panose="02020603050405020304" pitchFamily="18" charset="0"/>
              <a:cs typeface="Times New Roman" panose="02020603050405020304" pitchFamily="18" charset="0"/>
            </a:endParaRPr>
          </a:p>
          <a:p>
            <a:pPr marL="0" lvl="0" indent="0" algn="just">
              <a:buNone/>
            </a:pPr>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2215570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6141463-6EFD-4380-2E7B-7B66D3595682}"/>
              </a:ext>
            </a:extLst>
          </p:cNvPr>
          <p:cNvSpPr>
            <a:spLocks noGrp="1"/>
          </p:cNvSpPr>
          <p:nvPr>
            <p:ph idx="1"/>
          </p:nvPr>
        </p:nvSpPr>
        <p:spPr/>
        <p:txBody>
          <a:bodyPr/>
          <a:lstStyle/>
          <a:p>
            <a:pPr marL="0" indent="0">
              <a:buNone/>
            </a:pPr>
            <a:r>
              <a:rPr lang="en-US" dirty="0"/>
              <a:t>                                </a:t>
            </a:r>
          </a:p>
          <a:p>
            <a:endParaRPr lang="en-US" dirty="0"/>
          </a:p>
          <a:p>
            <a:endParaRPr lang="en-US" dirty="0"/>
          </a:p>
          <a:p>
            <a:pPr marL="0" indent="0">
              <a:buNone/>
            </a:pPr>
            <a:r>
              <a:rPr lang="en-US" sz="4000" dirty="0">
                <a:solidFill>
                  <a:srgbClr val="003300"/>
                </a:solidFill>
                <a:latin typeface="Times New Roman" panose="02020603050405020304" pitchFamily="18" charset="0"/>
                <a:cs typeface="Times New Roman" panose="02020603050405020304" pitchFamily="18" charset="0"/>
              </a:rPr>
              <a:t>                             THANK YOU</a:t>
            </a:r>
          </a:p>
        </p:txBody>
      </p:sp>
    </p:spTree>
    <p:extLst>
      <p:ext uri="{BB962C8B-B14F-4D97-AF65-F5344CB8AC3E}">
        <p14:creationId xmlns:p14="http://schemas.microsoft.com/office/powerpoint/2010/main" val="360104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057324-5355-0356-3A75-A0487D0A457D}"/>
              </a:ext>
            </a:extLst>
          </p:cNvPr>
          <p:cNvSpPr>
            <a:spLocks noGrp="1"/>
          </p:cNvSpPr>
          <p:nvPr>
            <p:ph type="title"/>
          </p:nvPr>
        </p:nvSpPr>
        <p:spPr>
          <a:xfrm>
            <a:off x="838200" y="365126"/>
            <a:ext cx="10515600" cy="509946"/>
          </a:xfrm>
        </p:spPr>
        <p:txBody>
          <a:bodyPr>
            <a:normAutofit fontScale="90000"/>
          </a:bodyPr>
          <a:lstStyle/>
          <a:p>
            <a:pPr algn="ctr"/>
            <a:r>
              <a:rPr lang="en-US" dirty="0">
                <a:solidFill>
                  <a:srgbClr val="003300"/>
                </a:solidFill>
                <a:latin typeface="Times New Roman" panose="02020603050405020304" pitchFamily="18" charset="0"/>
                <a:cs typeface="Times New Roman" panose="02020603050405020304" pitchFamily="18" charset="0"/>
              </a:rPr>
              <a:t>OUTLINE</a:t>
            </a:r>
          </a:p>
        </p:txBody>
      </p:sp>
      <p:sp>
        <p:nvSpPr>
          <p:cNvPr id="3" name="Content Placeholder 2">
            <a:extLst>
              <a:ext uri="{FF2B5EF4-FFF2-40B4-BE49-F238E27FC236}">
                <a16:creationId xmlns:a16="http://schemas.microsoft.com/office/drawing/2014/main" id="{9678D64F-C45B-E141-241E-5ED907BB0BDA}"/>
              </a:ext>
            </a:extLst>
          </p:cNvPr>
          <p:cNvSpPr>
            <a:spLocks noGrp="1"/>
          </p:cNvSpPr>
          <p:nvPr>
            <p:ph idx="1"/>
          </p:nvPr>
        </p:nvSpPr>
        <p:spPr>
          <a:xfrm>
            <a:off x="838200" y="1002890"/>
            <a:ext cx="10515600" cy="5174073"/>
          </a:xfrm>
        </p:spPr>
        <p:txBody>
          <a:bodyPr>
            <a:normAutofit fontScale="70000" lnSpcReduction="20000"/>
          </a:bodyPr>
          <a:lstStyle/>
          <a:p>
            <a:pPr marL="285750" indent="-285750" algn="just"/>
            <a:r>
              <a:rPr lang="en-US" dirty="0">
                <a:latin typeface="Times New Roman" panose="02020603050405020304" pitchFamily="18" charset="0"/>
                <a:cs typeface="Times New Roman" panose="02020603050405020304" pitchFamily="18" charset="0"/>
              </a:rPr>
              <a:t>INTRODUCTION</a:t>
            </a:r>
          </a:p>
          <a:p>
            <a:pPr algn="just"/>
            <a:endParaRPr lang="en-US" dirty="0">
              <a:latin typeface="Times New Roman" panose="02020603050405020304" pitchFamily="18" charset="0"/>
              <a:cs typeface="Times New Roman" panose="02020603050405020304" pitchFamily="18" charset="0"/>
            </a:endParaRPr>
          </a:p>
          <a:p>
            <a:pPr marL="285750" indent="-285750" algn="just"/>
            <a:r>
              <a:rPr lang="en-US" dirty="0">
                <a:latin typeface="Times New Roman" panose="02020603050405020304" pitchFamily="18" charset="0"/>
                <a:cs typeface="Times New Roman" panose="02020603050405020304" pitchFamily="18" charset="0"/>
              </a:rPr>
              <a:t>LITERATURE REVIEW</a:t>
            </a:r>
          </a:p>
          <a:p>
            <a:pPr marL="285750" indent="-285750" algn="just"/>
            <a:endParaRPr lang="en-US" dirty="0">
              <a:latin typeface="Times New Roman" panose="02020603050405020304" pitchFamily="18" charset="0"/>
              <a:cs typeface="Times New Roman" panose="02020603050405020304" pitchFamily="18" charset="0"/>
            </a:endParaRPr>
          </a:p>
          <a:p>
            <a:pPr marL="285750" indent="-285750" algn="just"/>
            <a:r>
              <a:rPr lang="en-US" dirty="0">
                <a:latin typeface="Times New Roman" panose="02020603050405020304" pitchFamily="18" charset="0"/>
                <a:cs typeface="Times New Roman" panose="02020603050405020304" pitchFamily="18" charset="0"/>
              </a:rPr>
              <a:t>EXISTING SYSTEM</a:t>
            </a:r>
          </a:p>
          <a:p>
            <a:pPr marL="285750" indent="-285750" algn="just"/>
            <a:endParaRPr lang="en-US" dirty="0">
              <a:latin typeface="Times New Roman" panose="02020603050405020304" pitchFamily="18" charset="0"/>
              <a:cs typeface="Times New Roman" panose="02020603050405020304" pitchFamily="18" charset="0"/>
            </a:endParaRPr>
          </a:p>
          <a:p>
            <a:pPr marL="285750" indent="-285750" algn="just"/>
            <a:r>
              <a:rPr lang="en-US" dirty="0">
                <a:latin typeface="Times New Roman" panose="02020603050405020304" pitchFamily="18" charset="0"/>
                <a:cs typeface="Times New Roman" panose="02020603050405020304" pitchFamily="18" charset="0"/>
              </a:rPr>
              <a:t>PROPOSED SYSTEM </a:t>
            </a:r>
          </a:p>
          <a:p>
            <a:pPr algn="just"/>
            <a:endParaRPr lang="en-US" dirty="0">
              <a:latin typeface="Times New Roman" panose="02020603050405020304" pitchFamily="18" charset="0"/>
              <a:cs typeface="Times New Roman" panose="02020603050405020304" pitchFamily="18" charset="0"/>
            </a:endParaRPr>
          </a:p>
          <a:p>
            <a:pPr marL="285750" indent="-285750" algn="just"/>
            <a:r>
              <a:rPr lang="en-US" dirty="0">
                <a:latin typeface="Times New Roman" panose="02020603050405020304" pitchFamily="18" charset="0"/>
                <a:cs typeface="Times New Roman" panose="02020603050405020304" pitchFamily="18" charset="0"/>
              </a:rPr>
              <a:t>SYSTEM ARCHITECTURE</a:t>
            </a:r>
          </a:p>
          <a:p>
            <a:pPr marL="285750" indent="-285750" algn="just"/>
            <a:endParaRPr lang="en-US" dirty="0">
              <a:latin typeface="Times New Roman" panose="02020603050405020304" pitchFamily="18" charset="0"/>
              <a:cs typeface="Times New Roman" panose="02020603050405020304" pitchFamily="18" charset="0"/>
            </a:endParaRPr>
          </a:p>
          <a:p>
            <a:pPr marL="285750" indent="-285750" algn="just"/>
            <a:r>
              <a:rPr lang="en-US" dirty="0">
                <a:latin typeface="Times New Roman" panose="02020603050405020304" pitchFamily="18" charset="0"/>
                <a:cs typeface="Times New Roman" panose="02020603050405020304" pitchFamily="18" charset="0"/>
              </a:rPr>
              <a:t>PROPOSED METHODOLOGY</a:t>
            </a:r>
          </a:p>
          <a:p>
            <a:pPr marL="285750" indent="-285750" algn="just"/>
            <a:endParaRPr lang="en-US" dirty="0">
              <a:latin typeface="Times New Roman" panose="02020603050405020304" pitchFamily="18" charset="0"/>
              <a:cs typeface="Times New Roman" panose="02020603050405020304" pitchFamily="18" charset="0"/>
            </a:endParaRPr>
          </a:p>
          <a:p>
            <a:pPr marL="285750" indent="-285750" algn="just"/>
            <a:r>
              <a:rPr lang="en-US" dirty="0">
                <a:latin typeface="Times New Roman" panose="02020603050405020304" pitchFamily="18" charset="0"/>
                <a:cs typeface="Times New Roman" panose="02020603050405020304" pitchFamily="18" charset="0"/>
              </a:rPr>
              <a:t>RESULT &amp; OUTPUT</a:t>
            </a:r>
          </a:p>
          <a:p>
            <a:pPr marL="285750" indent="-285750" algn="just"/>
            <a:endParaRPr lang="en-US" dirty="0">
              <a:latin typeface="Times New Roman" panose="02020603050405020304" pitchFamily="18" charset="0"/>
              <a:cs typeface="Times New Roman" panose="02020603050405020304" pitchFamily="18" charset="0"/>
            </a:endParaRPr>
          </a:p>
          <a:p>
            <a:pPr marL="285750" indent="-285750" algn="just"/>
            <a:r>
              <a:rPr lang="en-US" dirty="0">
                <a:latin typeface="Times New Roman" panose="02020603050405020304" pitchFamily="18" charset="0"/>
                <a:cs typeface="Times New Roman" panose="02020603050405020304" pitchFamily="18" charset="0"/>
              </a:rPr>
              <a:t>CONCLUSION &amp; FUTURE WORK</a:t>
            </a:r>
          </a:p>
          <a:p>
            <a:pPr marL="285750" indent="-285750" algn="just"/>
            <a:endParaRPr lang="en-US" dirty="0">
              <a:latin typeface="Times New Roman" panose="02020603050405020304" pitchFamily="18" charset="0"/>
              <a:cs typeface="Times New Roman" panose="02020603050405020304" pitchFamily="18" charset="0"/>
            </a:endParaRPr>
          </a:p>
          <a:p>
            <a:pPr marL="0" indent="0" algn="just">
              <a:buNone/>
            </a:pPr>
            <a:endParaRPr lang="en-US" dirty="0">
              <a:latin typeface="Times New Roman" panose="02020603050405020304" pitchFamily="18" charset="0"/>
              <a:cs typeface="Times New Roman" panose="02020603050405020304" pitchFamily="18" charset="0"/>
            </a:endParaRPr>
          </a:p>
          <a:p>
            <a:endParaRPr lang="en-US" dirty="0"/>
          </a:p>
        </p:txBody>
      </p:sp>
    </p:spTree>
    <p:extLst>
      <p:ext uri="{BB962C8B-B14F-4D97-AF65-F5344CB8AC3E}">
        <p14:creationId xmlns:p14="http://schemas.microsoft.com/office/powerpoint/2010/main" val="11681327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F8D2CF-1B1B-40E8-C074-94412184284D}"/>
              </a:ext>
            </a:extLst>
          </p:cNvPr>
          <p:cNvSpPr>
            <a:spLocks noGrp="1"/>
          </p:cNvSpPr>
          <p:nvPr>
            <p:ph type="title"/>
          </p:nvPr>
        </p:nvSpPr>
        <p:spPr/>
        <p:txBody>
          <a:bodyPr/>
          <a:lstStyle/>
          <a:p>
            <a:pPr algn="ctr"/>
            <a:r>
              <a:rPr lang="en-US" b="1" dirty="0">
                <a:solidFill>
                  <a:srgbClr val="003300"/>
                </a:solidFill>
                <a:latin typeface="Times New Roman" panose="02020603050405020304" pitchFamily="18" charset="0"/>
                <a:cs typeface="Times New Roman" panose="02020603050405020304" pitchFamily="18" charset="0"/>
              </a:rPr>
              <a:t> ABSTRACT</a:t>
            </a:r>
          </a:p>
        </p:txBody>
      </p:sp>
      <p:sp>
        <p:nvSpPr>
          <p:cNvPr id="3" name="Content Placeholder 2">
            <a:extLst>
              <a:ext uri="{FF2B5EF4-FFF2-40B4-BE49-F238E27FC236}">
                <a16:creationId xmlns:a16="http://schemas.microsoft.com/office/drawing/2014/main" id="{72F3E3FE-8946-A262-EF65-B60B6FA09ABA}"/>
              </a:ext>
            </a:extLst>
          </p:cNvPr>
          <p:cNvSpPr>
            <a:spLocks noGrp="1"/>
          </p:cNvSpPr>
          <p:nvPr>
            <p:ph idx="1"/>
          </p:nvPr>
        </p:nvSpPr>
        <p:spPr>
          <a:xfrm>
            <a:off x="838200" y="1366684"/>
            <a:ext cx="10515600" cy="4810279"/>
          </a:xfrm>
        </p:spPr>
        <p:txBody>
          <a:bodyPr>
            <a:normAutofit/>
          </a:bodyPr>
          <a:lstStyle/>
          <a:p>
            <a:pPr marL="0" indent="0" algn="just">
              <a:lnSpc>
                <a:spcPct val="100000"/>
              </a:lnSpc>
              <a:buNone/>
            </a:pPr>
            <a:r>
              <a:rPr lang="en-US" sz="2400" dirty="0">
                <a:latin typeface="Times New Roman" panose="02020603050405020304" pitchFamily="18" charset="0"/>
                <a:cs typeface="Times New Roman" panose="02020603050405020304" pitchFamily="18" charset="0"/>
              </a:rPr>
              <a:t>By using blockchain technology to fight unethical behavior and illicit trade, the Chain-Of-Hope initiative offers a revolutionary method for blood and organ donation. The project tackles the worldwide organ trafficking issue while advancing health, justice, and institutional transparency in line with the UN’s Sustainable Development Goals (SDGs 3 and 16). Anonymous, moral, and traceable donor-recipient pairings are guaranteed by the system's secure matching protocol, which is driven by smart contracts and decentralized ledgers. To provide a scalable and reliable platform, the design combines </a:t>
            </a:r>
            <a:r>
              <a:rPr lang="en-US" sz="2400" b="1" dirty="0">
                <a:latin typeface="Times New Roman" panose="02020603050405020304" pitchFamily="18" charset="0"/>
                <a:cs typeface="Times New Roman" panose="02020603050405020304" pitchFamily="18" charset="0"/>
              </a:rPr>
              <a:t>Web3 technologies</a:t>
            </a:r>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Ethereum-based smart contracts, </a:t>
            </a:r>
            <a:r>
              <a:rPr lang="en-US" sz="2400" dirty="0">
                <a:latin typeface="Times New Roman" panose="02020603050405020304" pitchFamily="18" charset="0"/>
                <a:cs typeface="Times New Roman" panose="02020603050405020304" pitchFamily="18" charset="0"/>
              </a:rPr>
              <a:t>and simulation environments such as </a:t>
            </a:r>
            <a:r>
              <a:rPr lang="en-US" sz="2400" b="1" dirty="0">
                <a:latin typeface="Times New Roman" panose="02020603050405020304" pitchFamily="18" charset="0"/>
                <a:cs typeface="Times New Roman" panose="02020603050405020304" pitchFamily="18" charset="0"/>
              </a:rPr>
              <a:t>Ganache</a:t>
            </a:r>
            <a:r>
              <a:rPr lang="en-US" sz="2400" dirty="0">
                <a:latin typeface="Times New Roman" panose="02020603050405020304" pitchFamily="18" charset="0"/>
                <a:cs typeface="Times New Roman" panose="02020603050405020304" pitchFamily="18" charset="0"/>
              </a:rPr>
              <a:t>. Through gradual adoption, from pilot projects to widespread adoption, Chain-Of-Hope aspires to a time when every donation is protected by honesty, openness, and cutting-edge technology.</a:t>
            </a:r>
          </a:p>
          <a:p>
            <a:pPr marL="0" indent="0">
              <a:buNone/>
            </a:pPr>
            <a:endParaRPr lang="en-US" dirty="0"/>
          </a:p>
        </p:txBody>
      </p:sp>
    </p:spTree>
    <p:extLst>
      <p:ext uri="{BB962C8B-B14F-4D97-AF65-F5344CB8AC3E}">
        <p14:creationId xmlns:p14="http://schemas.microsoft.com/office/powerpoint/2010/main" val="18679251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1D8048-C595-24FB-FC1E-1CC4A3C3C0FD}"/>
              </a:ext>
            </a:extLst>
          </p:cNvPr>
          <p:cNvSpPr>
            <a:spLocks noGrp="1"/>
          </p:cNvSpPr>
          <p:nvPr>
            <p:ph type="title"/>
          </p:nvPr>
        </p:nvSpPr>
        <p:spPr>
          <a:xfrm>
            <a:off x="838200" y="144380"/>
            <a:ext cx="10515600" cy="1074820"/>
          </a:xfrm>
        </p:spPr>
        <p:txBody>
          <a:bodyPr>
            <a:normAutofit/>
          </a:bodyPr>
          <a:lstStyle/>
          <a:p>
            <a:pPr algn="ctr"/>
            <a:r>
              <a:rPr lang="en-US" dirty="0">
                <a:solidFill>
                  <a:srgbClr val="003300"/>
                </a:solidFill>
                <a:latin typeface="Times New Roman" panose="02020603050405020304" pitchFamily="18" charset="0"/>
                <a:cs typeface="Times New Roman" panose="02020603050405020304" pitchFamily="18" charset="0"/>
              </a:rPr>
              <a:t>Introduction</a:t>
            </a:r>
          </a:p>
        </p:txBody>
      </p:sp>
      <p:sp>
        <p:nvSpPr>
          <p:cNvPr id="3" name="Content Placeholder 2">
            <a:extLst>
              <a:ext uri="{FF2B5EF4-FFF2-40B4-BE49-F238E27FC236}">
                <a16:creationId xmlns:a16="http://schemas.microsoft.com/office/drawing/2014/main" id="{0524ACC2-30DC-4DCB-FEB9-ED678E47B160}"/>
              </a:ext>
            </a:extLst>
          </p:cNvPr>
          <p:cNvSpPr>
            <a:spLocks noGrp="1"/>
          </p:cNvSpPr>
          <p:nvPr>
            <p:ph idx="1"/>
          </p:nvPr>
        </p:nvSpPr>
        <p:spPr>
          <a:xfrm>
            <a:off x="838200" y="993058"/>
            <a:ext cx="10515600" cy="5720562"/>
          </a:xfrm>
        </p:spPr>
        <p:txBody>
          <a:bodyPr>
            <a:normAutofit lnSpcReduction="10000"/>
          </a:bodyPr>
          <a:lstStyle/>
          <a:p>
            <a:r>
              <a:rPr lang="en-US" dirty="0">
                <a:latin typeface="Times New Roman" panose="02020603050405020304" pitchFamily="18" charset="0"/>
                <a:cs typeface="Times New Roman" panose="02020603050405020304" pitchFamily="18" charset="0"/>
              </a:rPr>
              <a:t>The project addresses the global issue of illegal blood and organ trading, protecting vulnerable populations from exploitation and reducing corruption in medical donation systems.</a:t>
            </a:r>
          </a:p>
          <a:p>
            <a:r>
              <a:rPr lang="en-US" dirty="0">
                <a:latin typeface="Times New Roman" panose="02020603050405020304" pitchFamily="18" charset="0"/>
                <a:cs typeface="Times New Roman" panose="02020603050405020304" pitchFamily="18" charset="0"/>
              </a:rPr>
              <a:t>By leveraging blockchain technology, the platform ensures that every donation is fully traceable, immutable, and transparent, preventing data manipulation or fraud.</a:t>
            </a:r>
          </a:p>
          <a:p>
            <a:r>
              <a:rPr lang="en-US" dirty="0">
                <a:latin typeface="Times New Roman" panose="02020603050405020304" pitchFamily="18" charset="0"/>
                <a:cs typeface="Times New Roman" panose="02020603050405020304" pitchFamily="18" charset="0"/>
              </a:rPr>
              <a:t>Smart contracts and decentralized ledgers allow for secure, ethical, and anonymous matching of donors and recipients, safeguarding privacy while upholding medical ethics.</a:t>
            </a:r>
          </a:p>
          <a:p>
            <a:r>
              <a:rPr lang="en-US" dirty="0">
                <a:latin typeface="Times New Roman" panose="02020603050405020304" pitchFamily="18" charset="0"/>
                <a:cs typeface="Times New Roman" panose="02020603050405020304" pitchFamily="18" charset="0"/>
              </a:rPr>
              <a:t>The initiative supports Sustainable Development Goals 3 (health and well-being) and 16 (peace, justice, and strong institutions) by promoting ethical healthcare practices and robust institutional trust.</a:t>
            </a:r>
          </a:p>
          <a:p>
            <a:r>
              <a:rPr lang="en-US" dirty="0">
                <a:latin typeface="Times New Roman" panose="02020603050405020304" pitchFamily="18" charset="0"/>
                <a:cs typeface="Times New Roman" panose="02020603050405020304" pitchFamily="18" charset="0"/>
              </a:rPr>
              <a:t>Chain-Of-Hope aims to set a new benchmark for donation transparency and ethics worldwide, while providing a clear technical roadmap, implementation plan, and vision for future expansion.</a:t>
            </a:r>
          </a:p>
          <a:p>
            <a:endParaRPr lang="en-US" dirty="0"/>
          </a:p>
        </p:txBody>
      </p:sp>
    </p:spTree>
    <p:extLst>
      <p:ext uri="{BB962C8B-B14F-4D97-AF65-F5344CB8AC3E}">
        <p14:creationId xmlns:p14="http://schemas.microsoft.com/office/powerpoint/2010/main" val="21790901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AA36608-9CED-A47D-F15D-F5ACAC3D35AC}"/>
              </a:ext>
            </a:extLst>
          </p:cNvPr>
          <p:cNvSpPr>
            <a:spLocks noGrp="1"/>
          </p:cNvSpPr>
          <p:nvPr>
            <p:ph type="title"/>
          </p:nvPr>
        </p:nvSpPr>
        <p:spPr>
          <a:xfrm>
            <a:off x="255639" y="98323"/>
            <a:ext cx="11720051" cy="580103"/>
          </a:xfrm>
        </p:spPr>
        <p:txBody>
          <a:bodyPr>
            <a:normAutofit fontScale="90000"/>
          </a:bodyPr>
          <a:lstStyle/>
          <a:p>
            <a:pPr algn="ctr"/>
            <a:r>
              <a:rPr lang="en-US" dirty="0">
                <a:solidFill>
                  <a:srgbClr val="003300"/>
                </a:solidFill>
                <a:latin typeface="Times New Roman" panose="02020603050405020304" pitchFamily="18" charset="0"/>
                <a:cs typeface="Times New Roman" panose="02020603050405020304" pitchFamily="18" charset="0"/>
              </a:rPr>
              <a:t>Literature Review</a:t>
            </a:r>
          </a:p>
        </p:txBody>
      </p:sp>
      <p:graphicFrame>
        <p:nvGraphicFramePr>
          <p:cNvPr id="4" name="Content Placeholder 3">
            <a:extLst>
              <a:ext uri="{FF2B5EF4-FFF2-40B4-BE49-F238E27FC236}">
                <a16:creationId xmlns:a16="http://schemas.microsoft.com/office/drawing/2014/main" id="{1AEE045E-91B5-2D91-483B-85D5DD6F430E}"/>
              </a:ext>
            </a:extLst>
          </p:cNvPr>
          <p:cNvGraphicFramePr>
            <a:graphicFrameLocks noGrp="1"/>
          </p:cNvGraphicFramePr>
          <p:nvPr>
            <p:ph idx="1"/>
            <p:extLst>
              <p:ext uri="{D42A27DB-BD31-4B8C-83A1-F6EECF244321}">
                <p14:modId xmlns:p14="http://schemas.microsoft.com/office/powerpoint/2010/main" val="2469081463"/>
              </p:ext>
            </p:extLst>
          </p:nvPr>
        </p:nvGraphicFramePr>
        <p:xfrm>
          <a:off x="0" y="678426"/>
          <a:ext cx="12191999" cy="6179574"/>
        </p:xfrm>
        <a:graphic>
          <a:graphicData uri="http://schemas.openxmlformats.org/drawingml/2006/table">
            <a:tbl>
              <a:tblPr firstRow="1" bandRow="1">
                <a:tableStyleId>{5C22544A-7EE6-4342-B048-85BDC9FD1C3A}</a:tableStyleId>
              </a:tblPr>
              <a:tblGrid>
                <a:gridCol w="353961">
                  <a:extLst>
                    <a:ext uri="{9D8B030D-6E8A-4147-A177-3AD203B41FA5}">
                      <a16:colId xmlns:a16="http://schemas.microsoft.com/office/drawing/2014/main" val="3568194173"/>
                    </a:ext>
                  </a:extLst>
                </a:gridCol>
                <a:gridCol w="3585003">
                  <a:extLst>
                    <a:ext uri="{9D8B030D-6E8A-4147-A177-3AD203B41FA5}">
                      <a16:colId xmlns:a16="http://schemas.microsoft.com/office/drawing/2014/main" val="1922547365"/>
                    </a:ext>
                  </a:extLst>
                </a:gridCol>
                <a:gridCol w="1749555">
                  <a:extLst>
                    <a:ext uri="{9D8B030D-6E8A-4147-A177-3AD203B41FA5}">
                      <a16:colId xmlns:a16="http://schemas.microsoft.com/office/drawing/2014/main" val="3630908312"/>
                    </a:ext>
                  </a:extLst>
                </a:gridCol>
                <a:gridCol w="1625870">
                  <a:extLst>
                    <a:ext uri="{9D8B030D-6E8A-4147-A177-3AD203B41FA5}">
                      <a16:colId xmlns:a16="http://schemas.microsoft.com/office/drawing/2014/main" val="3189069561"/>
                    </a:ext>
                  </a:extLst>
                </a:gridCol>
                <a:gridCol w="1625870">
                  <a:extLst>
                    <a:ext uri="{9D8B030D-6E8A-4147-A177-3AD203B41FA5}">
                      <a16:colId xmlns:a16="http://schemas.microsoft.com/office/drawing/2014/main" val="159695816"/>
                    </a:ext>
                  </a:extLst>
                </a:gridCol>
                <a:gridCol w="1625870">
                  <a:extLst>
                    <a:ext uri="{9D8B030D-6E8A-4147-A177-3AD203B41FA5}">
                      <a16:colId xmlns:a16="http://schemas.microsoft.com/office/drawing/2014/main" val="3140688284"/>
                    </a:ext>
                  </a:extLst>
                </a:gridCol>
                <a:gridCol w="1625870">
                  <a:extLst>
                    <a:ext uri="{9D8B030D-6E8A-4147-A177-3AD203B41FA5}">
                      <a16:colId xmlns:a16="http://schemas.microsoft.com/office/drawing/2014/main" val="3518097487"/>
                    </a:ext>
                  </a:extLst>
                </a:gridCol>
              </a:tblGrid>
              <a:tr h="370915">
                <a:tc>
                  <a:txBody>
                    <a:bodyPr/>
                    <a:lstStyle/>
                    <a:p>
                      <a:pPr algn="l" fontAlgn="t" latinLnBrk="0">
                        <a:buNone/>
                      </a:pPr>
                      <a:r>
                        <a:rPr lang="en-US" sz="1100" b="0" dirty="0">
                          <a:effectLst/>
                          <a:latin typeface="Times New Roman" panose="02020603050405020304" pitchFamily="18" charset="0"/>
                          <a:cs typeface="Times New Roman" panose="02020603050405020304" pitchFamily="18" charset="0"/>
                        </a:rPr>
                        <a:t>s.no</a:t>
                      </a:r>
                    </a:p>
                  </a:txBody>
                  <a:tcPr marL="60960" marR="60960" marT="60960" marB="60960"/>
                </a:tc>
                <a:tc>
                  <a:txBody>
                    <a:bodyPr/>
                    <a:lstStyle/>
                    <a:p>
                      <a:pPr algn="l" fontAlgn="t" latinLnBrk="0">
                        <a:buNone/>
                      </a:pPr>
                      <a:r>
                        <a:rPr lang="en-US" sz="1100" b="0" dirty="0">
                          <a:effectLst/>
                          <a:latin typeface="Times New Roman" panose="02020603050405020304" pitchFamily="18" charset="0"/>
                          <a:cs typeface="Times New Roman" panose="02020603050405020304" pitchFamily="18" charset="0"/>
                        </a:rPr>
                        <a:t>Title</a:t>
                      </a:r>
                    </a:p>
                  </a:txBody>
                  <a:tcPr marL="60960" marR="60960" marT="60960" marB="60960"/>
                </a:tc>
                <a:tc>
                  <a:txBody>
                    <a:bodyPr/>
                    <a:lstStyle/>
                    <a:p>
                      <a:pPr algn="l" fontAlgn="t" latinLnBrk="0">
                        <a:buNone/>
                      </a:pPr>
                      <a:r>
                        <a:rPr lang="en-US" sz="1100" b="0">
                          <a:effectLst/>
                          <a:latin typeface="Times New Roman" panose="02020603050405020304" pitchFamily="18" charset="0"/>
                          <a:cs typeface="Times New Roman" panose="02020603050405020304" pitchFamily="18" charset="0"/>
                        </a:rPr>
                        <a:t>Authors</a:t>
                      </a:r>
                    </a:p>
                  </a:txBody>
                  <a:tcPr marL="60960" marR="60960" marT="60960" marB="60960"/>
                </a:tc>
                <a:tc>
                  <a:txBody>
                    <a:bodyPr/>
                    <a:lstStyle/>
                    <a:p>
                      <a:pPr algn="l" fontAlgn="t" latinLnBrk="0">
                        <a:buNone/>
                      </a:pPr>
                      <a:r>
                        <a:rPr lang="en-US" sz="1100" b="0" dirty="0">
                          <a:effectLst/>
                          <a:latin typeface="Times New Roman" panose="02020603050405020304" pitchFamily="18" charset="0"/>
                          <a:cs typeface="Times New Roman" panose="02020603050405020304" pitchFamily="18" charset="0"/>
                        </a:rPr>
                        <a:t>Venue/Journal &amp; Date</a:t>
                      </a:r>
                    </a:p>
                  </a:txBody>
                  <a:tcPr marL="60960" marR="60960" marT="60960" marB="60960"/>
                </a:tc>
                <a:tc>
                  <a:txBody>
                    <a:bodyPr/>
                    <a:lstStyle/>
                    <a:p>
                      <a:pPr algn="l" fontAlgn="t" latinLnBrk="0">
                        <a:buNone/>
                      </a:pPr>
                      <a:r>
                        <a:rPr lang="en-US" sz="1100" b="0">
                          <a:effectLst/>
                          <a:latin typeface="Times New Roman" panose="02020603050405020304" pitchFamily="18" charset="0"/>
                          <a:cs typeface="Times New Roman" panose="02020603050405020304" pitchFamily="18" charset="0"/>
                        </a:rPr>
                        <a:t>Methodology</a:t>
                      </a:r>
                    </a:p>
                  </a:txBody>
                  <a:tcPr marL="60960" marR="60960" marT="60960" marB="60960"/>
                </a:tc>
                <a:tc>
                  <a:txBody>
                    <a:bodyPr/>
                    <a:lstStyle/>
                    <a:p>
                      <a:pPr algn="l" fontAlgn="t" latinLnBrk="0">
                        <a:buNone/>
                      </a:pPr>
                      <a:r>
                        <a:rPr lang="en-US" sz="1100" b="0">
                          <a:effectLst/>
                          <a:latin typeface="Times New Roman" panose="02020603050405020304" pitchFamily="18" charset="0"/>
                          <a:cs typeface="Times New Roman" panose="02020603050405020304" pitchFamily="18" charset="0"/>
                        </a:rPr>
                        <a:t>Inference</a:t>
                      </a:r>
                    </a:p>
                  </a:txBody>
                  <a:tcPr marL="60960" marR="60960" marT="60960" marB="60960"/>
                </a:tc>
                <a:tc>
                  <a:txBody>
                    <a:bodyPr/>
                    <a:lstStyle/>
                    <a:p>
                      <a:pPr algn="l" fontAlgn="t" latinLnBrk="0">
                        <a:buNone/>
                      </a:pPr>
                      <a:r>
                        <a:rPr lang="en-US" sz="1100" b="0">
                          <a:effectLst/>
                          <a:latin typeface="Times New Roman" panose="02020603050405020304" pitchFamily="18" charset="0"/>
                          <a:cs typeface="Times New Roman" panose="02020603050405020304" pitchFamily="18" charset="0"/>
                        </a:rPr>
                        <a:t>Limitations</a:t>
                      </a:r>
                    </a:p>
                  </a:txBody>
                  <a:tcPr marL="60960" marR="60960" marT="60960" marB="60960"/>
                </a:tc>
                <a:extLst>
                  <a:ext uri="{0D108BD9-81ED-4DB2-BD59-A6C34878D82A}">
                    <a16:rowId xmlns:a16="http://schemas.microsoft.com/office/drawing/2014/main" val="1152838183"/>
                  </a:ext>
                </a:extLst>
              </a:tr>
              <a:tr h="1360024">
                <a:tc>
                  <a:txBody>
                    <a:bodyPr/>
                    <a:lstStyle/>
                    <a:p>
                      <a:pPr fontAlgn="base" latinLnBrk="0">
                        <a:buNone/>
                      </a:pPr>
                      <a:r>
                        <a:rPr lang="en-US" sz="1100" dirty="0">
                          <a:effectLst/>
                          <a:latin typeface="Times New Roman" panose="02020603050405020304" pitchFamily="18" charset="0"/>
                          <a:cs typeface="Times New Roman" panose="02020603050405020304" pitchFamily="18" charset="0"/>
                        </a:rPr>
                        <a:t>1</a:t>
                      </a:r>
                    </a:p>
                  </a:txBody>
                  <a:tcPr marL="60960" marR="60960" anchor="ctr"/>
                </a:tc>
                <a:tc>
                  <a:txBody>
                    <a:bodyPr/>
                    <a:lstStyle/>
                    <a:p>
                      <a:pPr fontAlgn="base" latinLnBrk="0">
                        <a:buNone/>
                      </a:pPr>
                      <a:r>
                        <a:rPr lang="en-US" sz="1100" dirty="0">
                          <a:effectLst/>
                          <a:latin typeface="Times New Roman" panose="02020603050405020304" pitchFamily="18" charset="0"/>
                          <a:cs typeface="Times New Roman" panose="02020603050405020304" pitchFamily="18" charset="0"/>
                        </a:rPr>
                        <a:t>Self Sovereign Identity - Blockchain based Blood Donation Management Method</a:t>
                      </a:r>
                    </a:p>
                  </a:txBody>
                  <a:tcPr marL="60960" marR="60960" anchor="ctr"/>
                </a:tc>
                <a:tc>
                  <a:txBody>
                    <a:bodyPr/>
                    <a:lstStyle/>
                    <a:p>
                      <a:pPr fontAlgn="base" latinLnBrk="0">
                        <a:buNone/>
                      </a:pPr>
                      <a:r>
                        <a:rPr lang="en-US" sz="1100">
                          <a:effectLst/>
                          <a:latin typeface="Times New Roman" panose="02020603050405020304" pitchFamily="18" charset="0"/>
                          <a:cs typeface="Times New Roman" panose="02020603050405020304" pitchFamily="18" charset="0"/>
                        </a:rPr>
                        <a:t>B. V. Santhosh Krishna; B. Rajalakshmi; K. Ashok; I. H. Gundoo; I. Aryan</a:t>
                      </a:r>
                    </a:p>
                  </a:txBody>
                  <a:tcPr marL="60960" marR="60960" anchor="ctr"/>
                </a:tc>
                <a:tc>
                  <a:txBody>
                    <a:bodyPr/>
                    <a:lstStyle/>
                    <a:p>
                      <a:pPr fontAlgn="base" latinLnBrk="0">
                        <a:buNone/>
                      </a:pPr>
                      <a:r>
                        <a:rPr lang="en-US" sz="1100" dirty="0">
                          <a:effectLst/>
                          <a:latin typeface="Times New Roman" panose="02020603050405020304" pitchFamily="18" charset="0"/>
                          <a:cs typeface="Times New Roman" panose="02020603050405020304" pitchFamily="18" charset="0"/>
                        </a:rPr>
                        <a:t>ICSCSS, 2023</a:t>
                      </a:r>
                    </a:p>
                  </a:txBody>
                  <a:tcPr marL="60960" marR="60960" anchor="ctr"/>
                </a:tc>
                <a:tc>
                  <a:txBody>
                    <a:bodyPr/>
                    <a:lstStyle/>
                    <a:p>
                      <a:pPr fontAlgn="base" latinLnBrk="0">
                        <a:buNone/>
                      </a:pPr>
                      <a:r>
                        <a:rPr lang="en-US" sz="1100" dirty="0">
                          <a:effectLst/>
                          <a:latin typeface="Times New Roman" panose="02020603050405020304" pitchFamily="18" charset="0"/>
                          <a:cs typeface="Times New Roman" panose="02020603050405020304" pitchFamily="18" charset="0"/>
                        </a:rPr>
                        <a:t>SSI-enabled permissioned blockchain with smart contracts for donor registration, authentication, and traceable transfers</a:t>
                      </a:r>
                    </a:p>
                  </a:txBody>
                  <a:tcPr marL="60960" marR="60960" anchor="ctr"/>
                </a:tc>
                <a:tc>
                  <a:txBody>
                    <a:bodyPr/>
                    <a:lstStyle/>
                    <a:p>
                      <a:pPr fontAlgn="base" latinLnBrk="0">
                        <a:buNone/>
                      </a:pPr>
                      <a:r>
                        <a:rPr lang="en-US" sz="1100">
                          <a:effectLst/>
                          <a:latin typeface="Times New Roman" panose="02020603050405020304" pitchFamily="18" charset="0"/>
                          <a:cs typeface="Times New Roman" panose="02020603050405020304" pitchFamily="18" charset="0"/>
                        </a:rPr>
                        <a:t>SSI on blockchain strengthens identity assurance and end-to-end traceability in blood workflows</a:t>
                      </a:r>
                    </a:p>
                  </a:txBody>
                  <a:tcPr marL="60960" marR="60960" anchor="ctr"/>
                </a:tc>
                <a:tc>
                  <a:txBody>
                    <a:bodyPr/>
                    <a:lstStyle/>
                    <a:p>
                      <a:pPr fontAlgn="base" latinLnBrk="0">
                        <a:buNone/>
                      </a:pPr>
                      <a:r>
                        <a:rPr lang="en-US" sz="1100">
                          <a:effectLst/>
                          <a:latin typeface="Times New Roman" panose="02020603050405020304" pitchFamily="18" charset="0"/>
                          <a:cs typeface="Times New Roman" panose="02020603050405020304" pitchFamily="18" charset="0"/>
                        </a:rPr>
                        <a:t>EMR integration, privacy-preserving computation gaps, limited empirical evaluation</a:t>
                      </a:r>
                    </a:p>
                  </a:txBody>
                  <a:tcPr marL="60960" marR="60960" anchor="ctr"/>
                </a:tc>
                <a:extLst>
                  <a:ext uri="{0D108BD9-81ED-4DB2-BD59-A6C34878D82A}">
                    <a16:rowId xmlns:a16="http://schemas.microsoft.com/office/drawing/2014/main" val="2229888178"/>
                  </a:ext>
                </a:extLst>
              </a:tr>
              <a:tr h="1089337">
                <a:tc>
                  <a:txBody>
                    <a:bodyPr/>
                    <a:lstStyle/>
                    <a:p>
                      <a:pPr fontAlgn="base" latinLnBrk="0">
                        <a:buNone/>
                      </a:pPr>
                      <a:r>
                        <a:rPr lang="en-US" sz="1100" dirty="0">
                          <a:effectLst/>
                          <a:latin typeface="Times New Roman" panose="02020603050405020304" pitchFamily="18" charset="0"/>
                          <a:cs typeface="Times New Roman" panose="02020603050405020304" pitchFamily="18" charset="0"/>
                        </a:rPr>
                        <a:t>2</a:t>
                      </a:r>
                    </a:p>
                  </a:txBody>
                  <a:tcPr marL="60960" marR="60960" anchor="ctr"/>
                </a:tc>
                <a:tc>
                  <a:txBody>
                    <a:bodyPr/>
                    <a:lstStyle/>
                    <a:p>
                      <a:pPr fontAlgn="base" latinLnBrk="0">
                        <a:buNone/>
                      </a:pPr>
                      <a:r>
                        <a:rPr lang="en-US" sz="1100" dirty="0">
                          <a:effectLst/>
                          <a:latin typeface="Times New Roman" panose="02020603050405020304" pitchFamily="18" charset="0"/>
                          <a:cs typeface="Times New Roman" panose="02020603050405020304" pitchFamily="18" charset="0"/>
                        </a:rPr>
                        <a:t>Leveraging Blockchain and IoMT for a Smart Blood Donation System</a:t>
                      </a:r>
                    </a:p>
                  </a:txBody>
                  <a:tcPr marL="60960" marR="60960" anchor="ctr"/>
                </a:tc>
                <a:tc>
                  <a:txBody>
                    <a:bodyPr/>
                    <a:lstStyle/>
                    <a:p>
                      <a:pPr fontAlgn="base" latinLnBrk="0">
                        <a:buNone/>
                      </a:pPr>
                      <a:r>
                        <a:rPr lang="en-US" sz="1100" dirty="0">
                          <a:effectLst/>
                          <a:latin typeface="Times New Roman" panose="02020603050405020304" pitchFamily="18" charset="0"/>
                          <a:cs typeface="Times New Roman" panose="02020603050405020304" pitchFamily="18" charset="0"/>
                        </a:rPr>
                        <a:t>L. Goudjil; S. </a:t>
                      </a:r>
                      <a:r>
                        <a:rPr lang="en-US" sz="1100" dirty="0" err="1">
                          <a:effectLst/>
                          <a:latin typeface="Times New Roman" panose="02020603050405020304" pitchFamily="18" charset="0"/>
                          <a:cs typeface="Times New Roman" panose="02020603050405020304" pitchFamily="18" charset="0"/>
                        </a:rPr>
                        <a:t>Cherbal</a:t>
                      </a:r>
                      <a:r>
                        <a:rPr lang="en-US" sz="1100" dirty="0">
                          <a:effectLst/>
                          <a:latin typeface="Times New Roman" panose="02020603050405020304" pitchFamily="18" charset="0"/>
                          <a:cs typeface="Times New Roman" panose="02020603050405020304" pitchFamily="18" charset="0"/>
                        </a:rPr>
                        <a:t>; N. E. Otmani; A. E. </a:t>
                      </a:r>
                      <a:r>
                        <a:rPr lang="en-US" sz="1100" dirty="0" err="1">
                          <a:effectLst/>
                          <a:latin typeface="Times New Roman" panose="02020603050405020304" pitchFamily="18" charset="0"/>
                          <a:cs typeface="Times New Roman" panose="02020603050405020304" pitchFamily="18" charset="0"/>
                        </a:rPr>
                        <a:t>Khamedj</a:t>
                      </a:r>
                      <a:r>
                        <a:rPr lang="en-US" sz="1100" dirty="0">
                          <a:effectLst/>
                          <a:latin typeface="Times New Roman" panose="02020603050405020304" pitchFamily="18" charset="0"/>
                          <a:cs typeface="Times New Roman" panose="02020603050405020304" pitchFamily="18" charset="0"/>
                        </a:rPr>
                        <a:t>; A. S. </a:t>
                      </a:r>
                      <a:r>
                        <a:rPr lang="en-US" sz="1100" dirty="0" err="1">
                          <a:effectLst/>
                          <a:latin typeface="Times New Roman" panose="02020603050405020304" pitchFamily="18" charset="0"/>
                          <a:cs typeface="Times New Roman" panose="02020603050405020304" pitchFamily="18" charset="0"/>
                        </a:rPr>
                        <a:t>Mashaleh</a:t>
                      </a:r>
                      <a:r>
                        <a:rPr lang="en-US" sz="1100" dirty="0">
                          <a:effectLst/>
                          <a:latin typeface="Times New Roman" panose="02020603050405020304" pitchFamily="18" charset="0"/>
                          <a:cs typeface="Times New Roman" panose="02020603050405020304" pitchFamily="18" charset="0"/>
                        </a:rPr>
                        <a:t>; A. </a:t>
                      </a:r>
                      <a:r>
                        <a:rPr lang="en-US" sz="1100" dirty="0" err="1">
                          <a:effectLst/>
                          <a:latin typeface="Times New Roman" panose="02020603050405020304" pitchFamily="18" charset="0"/>
                          <a:cs typeface="Times New Roman" panose="02020603050405020304" pitchFamily="18" charset="0"/>
                        </a:rPr>
                        <a:t>Gawanmeh</a:t>
                      </a:r>
                      <a:endParaRPr lang="en-US" sz="1100" dirty="0">
                        <a:effectLst/>
                        <a:latin typeface="Times New Roman" panose="02020603050405020304" pitchFamily="18" charset="0"/>
                        <a:cs typeface="Times New Roman" panose="02020603050405020304" pitchFamily="18" charset="0"/>
                      </a:endParaRPr>
                    </a:p>
                  </a:txBody>
                  <a:tcPr marL="60960" marR="60960" anchor="ctr"/>
                </a:tc>
                <a:tc>
                  <a:txBody>
                    <a:bodyPr/>
                    <a:lstStyle/>
                    <a:p>
                      <a:pPr fontAlgn="base" latinLnBrk="0">
                        <a:buNone/>
                      </a:pPr>
                      <a:r>
                        <a:rPr lang="en-US" sz="1100" dirty="0">
                          <a:effectLst/>
                          <a:latin typeface="Times New Roman" panose="02020603050405020304" pitchFamily="18" charset="0"/>
                          <a:cs typeface="Times New Roman" panose="02020603050405020304" pitchFamily="18" charset="0"/>
                        </a:rPr>
                        <a:t>ICCIAA, 2025</a:t>
                      </a:r>
                    </a:p>
                  </a:txBody>
                  <a:tcPr marL="60960" marR="60960" anchor="ctr"/>
                </a:tc>
                <a:tc>
                  <a:txBody>
                    <a:bodyPr/>
                    <a:lstStyle/>
                    <a:p>
                      <a:pPr fontAlgn="base" latinLnBrk="0">
                        <a:buNone/>
                      </a:pPr>
                      <a:r>
                        <a:rPr lang="en-US" sz="1100">
                          <a:effectLst/>
                          <a:latin typeface="Times New Roman" panose="02020603050405020304" pitchFamily="18" charset="0"/>
                          <a:cs typeface="Times New Roman" panose="02020603050405020304" pitchFamily="18" charset="0"/>
                        </a:rPr>
                        <a:t>IoMT telemetry to smart contracts for secure logistics, on-chain state, and verifiable queues</a:t>
                      </a:r>
                    </a:p>
                  </a:txBody>
                  <a:tcPr marL="60960" marR="60960" anchor="ctr"/>
                </a:tc>
                <a:tc>
                  <a:txBody>
                    <a:bodyPr/>
                    <a:lstStyle/>
                    <a:p>
                      <a:pPr fontAlgn="base" latinLnBrk="0">
                        <a:buNone/>
                      </a:pPr>
                      <a:r>
                        <a:rPr lang="en-US" sz="1100">
                          <a:effectLst/>
                          <a:latin typeface="Times New Roman" panose="02020603050405020304" pitchFamily="18" charset="0"/>
                          <a:cs typeface="Times New Roman" panose="02020603050405020304" pitchFamily="18" charset="0"/>
                        </a:rPr>
                        <a:t>Combining IoMT with blockchain improves transparency and coordinated automation</a:t>
                      </a:r>
                    </a:p>
                  </a:txBody>
                  <a:tcPr marL="60960" marR="60960" anchor="ctr"/>
                </a:tc>
                <a:tc>
                  <a:txBody>
                    <a:bodyPr/>
                    <a:lstStyle/>
                    <a:p>
                      <a:pPr fontAlgn="base" latinLnBrk="0">
                        <a:buNone/>
                      </a:pPr>
                      <a:r>
                        <a:rPr lang="en-US" sz="1100" dirty="0">
                          <a:effectLst/>
                          <a:latin typeface="Times New Roman" panose="02020603050405020304" pitchFamily="18" charset="0"/>
                          <a:cs typeface="Times New Roman" panose="02020603050405020304" pitchFamily="18" charset="0"/>
                        </a:rPr>
                        <a:t>Scalability/cost, on-chain attribute privacy, ecosystem readiness</a:t>
                      </a:r>
                    </a:p>
                  </a:txBody>
                  <a:tcPr marL="60960" marR="60960" anchor="ctr"/>
                </a:tc>
                <a:extLst>
                  <a:ext uri="{0D108BD9-81ED-4DB2-BD59-A6C34878D82A}">
                    <a16:rowId xmlns:a16="http://schemas.microsoft.com/office/drawing/2014/main" val="2619528998"/>
                  </a:ext>
                </a:extLst>
              </a:tr>
              <a:tr h="1159293">
                <a:tc>
                  <a:txBody>
                    <a:bodyPr/>
                    <a:lstStyle/>
                    <a:p>
                      <a:pPr fontAlgn="base" latinLnBrk="0">
                        <a:buNone/>
                      </a:pPr>
                      <a:r>
                        <a:rPr lang="en-US" sz="1100" dirty="0">
                          <a:effectLst/>
                          <a:latin typeface="Times New Roman" panose="02020603050405020304" pitchFamily="18" charset="0"/>
                          <a:cs typeface="Times New Roman" panose="02020603050405020304" pitchFamily="18" charset="0"/>
                        </a:rPr>
                        <a:t>3</a:t>
                      </a:r>
                    </a:p>
                  </a:txBody>
                  <a:tcPr marL="60960" marR="60960" anchor="ctr"/>
                </a:tc>
                <a:tc>
                  <a:txBody>
                    <a:bodyPr/>
                    <a:lstStyle/>
                    <a:p>
                      <a:pPr fontAlgn="base" latinLnBrk="0">
                        <a:buNone/>
                      </a:pPr>
                      <a:r>
                        <a:rPr lang="en-US" sz="1100" dirty="0">
                          <a:effectLst/>
                          <a:latin typeface="Times New Roman" panose="02020603050405020304" pitchFamily="18" charset="0"/>
                          <a:cs typeface="Times New Roman" panose="02020603050405020304" pitchFamily="18" charset="0"/>
                        </a:rPr>
                        <a:t>Survey on Organ Allocation Algorithms and Blockchain-based Systems for Organ Donation and Transplantation</a:t>
                      </a:r>
                    </a:p>
                  </a:txBody>
                  <a:tcPr marL="60960" marR="60960" anchor="ctr"/>
                </a:tc>
                <a:tc>
                  <a:txBody>
                    <a:bodyPr/>
                    <a:lstStyle/>
                    <a:p>
                      <a:pPr fontAlgn="base" latinLnBrk="0">
                        <a:buNone/>
                      </a:pPr>
                      <a:r>
                        <a:rPr lang="sv-SE" sz="1100" dirty="0">
                          <a:effectLst/>
                          <a:latin typeface="Times New Roman" panose="02020603050405020304" pitchFamily="18" charset="0"/>
                          <a:cs typeface="Times New Roman" panose="02020603050405020304" pitchFamily="18" charset="0"/>
                        </a:rPr>
                        <a:t>C. Niyigena; S. Seol; A. Lenskiy</a:t>
                      </a:r>
                    </a:p>
                  </a:txBody>
                  <a:tcPr marL="60960" marR="60960" anchor="ctr"/>
                </a:tc>
                <a:tc>
                  <a:txBody>
                    <a:bodyPr/>
                    <a:lstStyle/>
                    <a:p>
                      <a:pPr fontAlgn="base" latinLnBrk="0">
                        <a:buNone/>
                      </a:pPr>
                      <a:r>
                        <a:rPr lang="en-US" sz="1100" dirty="0">
                          <a:effectLst/>
                          <a:latin typeface="Times New Roman" panose="02020603050405020304" pitchFamily="18" charset="0"/>
                          <a:cs typeface="Times New Roman" panose="02020603050405020304" pitchFamily="18" charset="0"/>
                        </a:rPr>
                        <a:t>ICTC, 2020</a:t>
                      </a:r>
                    </a:p>
                  </a:txBody>
                  <a:tcPr marL="60960" marR="60960" anchor="ctr"/>
                </a:tc>
                <a:tc>
                  <a:txBody>
                    <a:bodyPr/>
                    <a:lstStyle/>
                    <a:p>
                      <a:pPr fontAlgn="base" latinLnBrk="0">
                        <a:buNone/>
                      </a:pPr>
                      <a:r>
                        <a:rPr lang="en-US" sz="1100">
                          <a:effectLst/>
                          <a:latin typeface="Times New Roman" panose="02020603050405020304" pitchFamily="18" charset="0"/>
                          <a:cs typeface="Times New Roman" panose="02020603050405020304" pitchFamily="18" charset="0"/>
                        </a:rPr>
                        <a:t>Survey of allocation rules and DLT architectures for auditability and anti-manipulation</a:t>
                      </a:r>
                    </a:p>
                  </a:txBody>
                  <a:tcPr marL="60960" marR="60960" anchor="ctr"/>
                </a:tc>
                <a:tc>
                  <a:txBody>
                    <a:bodyPr/>
                    <a:lstStyle/>
                    <a:p>
                      <a:pPr fontAlgn="base" latinLnBrk="0">
                        <a:buNone/>
                      </a:pPr>
                      <a:r>
                        <a:rPr lang="en-US" sz="1100">
                          <a:effectLst/>
                          <a:latin typeface="Times New Roman" panose="02020603050405020304" pitchFamily="18" charset="0"/>
                          <a:cs typeface="Times New Roman" panose="02020603050405020304" pitchFamily="18" charset="0"/>
                        </a:rPr>
                        <a:t>DLT can enhance transparency, equity, and integrity in organ allocation</a:t>
                      </a:r>
                    </a:p>
                  </a:txBody>
                  <a:tcPr marL="60960" marR="60960" anchor="ctr"/>
                </a:tc>
                <a:tc>
                  <a:txBody>
                    <a:bodyPr/>
                    <a:lstStyle/>
                    <a:p>
                      <a:pPr fontAlgn="base" latinLnBrk="0">
                        <a:buNone/>
                      </a:pPr>
                      <a:r>
                        <a:rPr lang="en-US" sz="1100">
                          <a:effectLst/>
                          <a:latin typeface="Times New Roman" panose="02020603050405020304" pitchFamily="18" charset="0"/>
                          <a:cs typeface="Times New Roman" panose="02020603050405020304" pitchFamily="18" charset="0"/>
                        </a:rPr>
                        <a:t>Few clinical trials, interoperability gaps, GDPR erasure tensions</a:t>
                      </a:r>
                    </a:p>
                  </a:txBody>
                  <a:tcPr marL="60960" marR="60960" anchor="ctr"/>
                </a:tc>
                <a:extLst>
                  <a:ext uri="{0D108BD9-81ED-4DB2-BD59-A6C34878D82A}">
                    <a16:rowId xmlns:a16="http://schemas.microsoft.com/office/drawing/2014/main" val="4027925611"/>
                  </a:ext>
                </a:extLst>
              </a:tr>
              <a:tr h="1002910">
                <a:tc>
                  <a:txBody>
                    <a:bodyPr/>
                    <a:lstStyle/>
                    <a:p>
                      <a:pPr fontAlgn="base" latinLnBrk="0">
                        <a:buNone/>
                      </a:pPr>
                      <a:r>
                        <a:rPr lang="en-US" sz="1100" dirty="0">
                          <a:effectLst/>
                          <a:latin typeface="Times New Roman" panose="02020603050405020304" pitchFamily="18" charset="0"/>
                          <a:cs typeface="Times New Roman" panose="02020603050405020304" pitchFamily="18" charset="0"/>
                        </a:rPr>
                        <a:t>4</a:t>
                      </a:r>
                    </a:p>
                  </a:txBody>
                  <a:tcPr marL="60960" marR="60960" anchor="ctr"/>
                </a:tc>
                <a:tc>
                  <a:txBody>
                    <a:bodyPr/>
                    <a:lstStyle/>
                    <a:p>
                      <a:pPr fontAlgn="base" latinLnBrk="0">
                        <a:buNone/>
                      </a:pPr>
                      <a:r>
                        <a:rPr lang="en-US" sz="1100">
                          <a:effectLst/>
                          <a:latin typeface="Times New Roman" panose="02020603050405020304" pitchFamily="18" charset="0"/>
                          <a:cs typeface="Times New Roman" panose="02020603050405020304" pitchFamily="18" charset="0"/>
                        </a:rPr>
                        <a:t>A Literature Review on Secured Data Management using Block Chain Technology in Healthcare Sector</a:t>
                      </a:r>
                    </a:p>
                  </a:txBody>
                  <a:tcPr marL="60960" marR="60960" anchor="ctr"/>
                </a:tc>
                <a:tc>
                  <a:txBody>
                    <a:bodyPr/>
                    <a:lstStyle/>
                    <a:p>
                      <a:pPr fontAlgn="base" latinLnBrk="0">
                        <a:buNone/>
                      </a:pPr>
                      <a:r>
                        <a:rPr lang="en-US" sz="1100" dirty="0">
                          <a:effectLst/>
                          <a:latin typeface="Times New Roman" panose="02020603050405020304" pitchFamily="18" charset="0"/>
                          <a:cs typeface="Times New Roman" panose="02020603050405020304" pitchFamily="18" charset="0"/>
                        </a:rPr>
                        <a:t>S. Preethi; C. </a:t>
                      </a:r>
                      <a:r>
                        <a:rPr lang="en-US" sz="1100" dirty="0" err="1">
                          <a:effectLst/>
                          <a:latin typeface="Times New Roman" panose="02020603050405020304" pitchFamily="18" charset="0"/>
                          <a:cs typeface="Times New Roman" panose="02020603050405020304" pitchFamily="18" charset="0"/>
                        </a:rPr>
                        <a:t>Priyadharsini</a:t>
                      </a:r>
                      <a:endParaRPr lang="en-US" sz="1100" dirty="0">
                        <a:effectLst/>
                        <a:latin typeface="Times New Roman" panose="02020603050405020304" pitchFamily="18" charset="0"/>
                        <a:cs typeface="Times New Roman" panose="02020603050405020304" pitchFamily="18" charset="0"/>
                      </a:endParaRPr>
                    </a:p>
                  </a:txBody>
                  <a:tcPr marL="60960" marR="60960" anchor="ctr"/>
                </a:tc>
                <a:tc>
                  <a:txBody>
                    <a:bodyPr/>
                    <a:lstStyle/>
                    <a:p>
                      <a:pPr fontAlgn="base" latinLnBrk="0">
                        <a:buNone/>
                      </a:pPr>
                      <a:r>
                        <a:rPr lang="en-US" sz="1100" dirty="0">
                          <a:effectLst/>
                          <a:latin typeface="Times New Roman" panose="02020603050405020304" pitchFamily="18" charset="0"/>
                          <a:cs typeface="Times New Roman" panose="02020603050405020304" pitchFamily="18" charset="0"/>
                        </a:rPr>
                        <a:t>SMART GENCON, 2021</a:t>
                      </a:r>
                    </a:p>
                  </a:txBody>
                  <a:tcPr marL="60960" marR="60960" anchor="ctr"/>
                </a:tc>
                <a:tc>
                  <a:txBody>
                    <a:bodyPr/>
                    <a:lstStyle/>
                    <a:p>
                      <a:pPr fontAlgn="base" latinLnBrk="0">
                        <a:buNone/>
                      </a:pPr>
                      <a:r>
                        <a:rPr lang="en-US" sz="1100">
                          <a:effectLst/>
                          <a:latin typeface="Times New Roman" panose="02020603050405020304" pitchFamily="18" charset="0"/>
                          <a:cs typeface="Times New Roman" panose="02020603050405020304" pitchFamily="18" charset="0"/>
                        </a:rPr>
                        <a:t>Review of permissioned ledgers, audit trails, and data integrity controls</a:t>
                      </a:r>
                    </a:p>
                  </a:txBody>
                  <a:tcPr marL="60960" marR="60960" anchor="ctr"/>
                </a:tc>
                <a:tc>
                  <a:txBody>
                    <a:bodyPr/>
                    <a:lstStyle/>
                    <a:p>
                      <a:pPr fontAlgn="base" latinLnBrk="0">
                        <a:buNone/>
                      </a:pPr>
                      <a:r>
                        <a:rPr lang="en-US" sz="1100">
                          <a:effectLst/>
                          <a:latin typeface="Times New Roman" panose="02020603050405020304" pitchFamily="18" charset="0"/>
                          <a:cs typeface="Times New Roman" panose="02020603050405020304" pitchFamily="18" charset="0"/>
                        </a:rPr>
                        <a:t>Permissioned DLT can improve integrity and trust in healthcare data flows</a:t>
                      </a:r>
                    </a:p>
                  </a:txBody>
                  <a:tcPr marL="60960" marR="60960" anchor="ctr"/>
                </a:tc>
                <a:tc>
                  <a:txBody>
                    <a:bodyPr/>
                    <a:lstStyle/>
                    <a:p>
                      <a:pPr fontAlgn="base" latinLnBrk="0">
                        <a:buNone/>
                      </a:pPr>
                      <a:r>
                        <a:rPr lang="en-US" sz="1100" dirty="0">
                          <a:effectLst/>
                          <a:latin typeface="Times New Roman" panose="02020603050405020304" pitchFamily="18" charset="0"/>
                          <a:cs typeface="Times New Roman" panose="02020603050405020304" pitchFamily="18" charset="0"/>
                        </a:rPr>
                        <a:t>Limited large-scale deployments, regulatory friction, heterogeneous EHR standards</a:t>
                      </a:r>
                    </a:p>
                  </a:txBody>
                  <a:tcPr marL="60960" marR="60960" anchor="ctr"/>
                </a:tc>
                <a:extLst>
                  <a:ext uri="{0D108BD9-81ED-4DB2-BD59-A6C34878D82A}">
                    <a16:rowId xmlns:a16="http://schemas.microsoft.com/office/drawing/2014/main" val="2316843226"/>
                  </a:ext>
                </a:extLst>
              </a:tr>
              <a:tr h="1197095">
                <a:tc>
                  <a:txBody>
                    <a:bodyPr/>
                    <a:lstStyle/>
                    <a:p>
                      <a:endParaRPr lang="en-US" sz="1100" dirty="0">
                        <a:latin typeface="Times New Roman" panose="02020603050405020304" pitchFamily="18" charset="0"/>
                        <a:cs typeface="Times New Roman" panose="02020603050405020304" pitchFamily="18" charset="0"/>
                      </a:endParaRPr>
                    </a:p>
                    <a:p>
                      <a:endParaRPr lang="en-US" sz="1100" dirty="0">
                        <a:latin typeface="Times New Roman" panose="02020603050405020304" pitchFamily="18" charset="0"/>
                        <a:cs typeface="Times New Roman" panose="02020603050405020304" pitchFamily="18" charset="0"/>
                      </a:endParaRPr>
                    </a:p>
                    <a:p>
                      <a:endParaRPr lang="en-US" sz="1100" dirty="0">
                        <a:latin typeface="Times New Roman" panose="02020603050405020304" pitchFamily="18" charset="0"/>
                        <a:cs typeface="Times New Roman" panose="02020603050405020304" pitchFamily="18" charset="0"/>
                      </a:endParaRPr>
                    </a:p>
                    <a:p>
                      <a:r>
                        <a:rPr lang="en-US" sz="1100" dirty="0">
                          <a:latin typeface="Times New Roman" panose="02020603050405020304" pitchFamily="18" charset="0"/>
                          <a:cs typeface="Times New Roman" panose="02020603050405020304" pitchFamily="18" charset="0"/>
                        </a:rPr>
                        <a:t>5</a:t>
                      </a:r>
                    </a:p>
                  </a:txBody>
                  <a:tcPr/>
                </a:tc>
                <a:tc>
                  <a:txBody>
                    <a:bodyPr/>
                    <a:lstStyle/>
                    <a:p>
                      <a:pPr fontAlgn="base" latinLnBrk="0">
                        <a:buNone/>
                      </a:pPr>
                      <a:r>
                        <a:rPr lang="en-US" sz="1200" dirty="0">
                          <a:effectLst/>
                          <a:latin typeface="Times New Roman" panose="02020603050405020304" pitchFamily="18" charset="0"/>
                          <a:cs typeface="Times New Roman" panose="02020603050405020304" pitchFamily="18" charset="0"/>
                        </a:rPr>
                        <a:t>Data Encryption of Blood-chain data in Blockchain Network</a:t>
                      </a:r>
                    </a:p>
                  </a:txBody>
                  <a:tcPr marL="60960" marR="60960" anchor="ctr"/>
                </a:tc>
                <a:tc>
                  <a:txBody>
                    <a:bodyPr/>
                    <a:lstStyle/>
                    <a:p>
                      <a:pPr fontAlgn="base" latinLnBrk="0">
                        <a:buNone/>
                      </a:pPr>
                      <a:r>
                        <a:rPr lang="es-ES" sz="1200" dirty="0">
                          <a:effectLst/>
                          <a:latin typeface="Times New Roman" panose="02020603050405020304" pitchFamily="18" charset="0"/>
                          <a:cs typeface="Times New Roman" panose="02020603050405020304" pitchFamily="18" charset="0"/>
                        </a:rPr>
                        <a:t>E. S. Priya; R. Priya</a:t>
                      </a:r>
                    </a:p>
                  </a:txBody>
                  <a:tcPr marL="60960" marR="60960" anchor="ctr"/>
                </a:tc>
                <a:tc>
                  <a:txBody>
                    <a:bodyPr/>
                    <a:lstStyle/>
                    <a:p>
                      <a:pPr fontAlgn="base" latinLnBrk="0">
                        <a:buNone/>
                      </a:pPr>
                      <a:r>
                        <a:rPr lang="en-US" sz="1200" dirty="0">
                          <a:effectLst/>
                          <a:latin typeface="Times New Roman" panose="02020603050405020304" pitchFamily="18" charset="0"/>
                          <a:cs typeface="Times New Roman" panose="02020603050405020304" pitchFamily="18" charset="0"/>
                        </a:rPr>
                        <a:t>ICNWC, 2023</a:t>
                      </a:r>
                    </a:p>
                  </a:txBody>
                  <a:tcPr marL="60960" marR="60960" anchor="ctr"/>
                </a:tc>
                <a:tc>
                  <a:txBody>
                    <a:bodyPr/>
                    <a:lstStyle/>
                    <a:p>
                      <a:pPr fontAlgn="base" latinLnBrk="0">
                        <a:buNone/>
                      </a:pPr>
                      <a:r>
                        <a:rPr lang="en-US" sz="1200" dirty="0">
                          <a:effectLst/>
                          <a:latin typeface="Times New Roman" panose="02020603050405020304" pitchFamily="18" charset="0"/>
                          <a:cs typeface="Times New Roman" panose="02020603050405020304" pitchFamily="18" charset="0"/>
                        </a:rPr>
                        <a:t>Encryption-first design with blockchain anchoring for integrity and confidentiality</a:t>
                      </a:r>
                    </a:p>
                  </a:txBody>
                  <a:tcPr marL="60960" marR="60960" anchor="ctr"/>
                </a:tc>
                <a:tc>
                  <a:txBody>
                    <a:bodyPr/>
                    <a:lstStyle/>
                    <a:p>
                      <a:pPr fontAlgn="base" latinLnBrk="0">
                        <a:buNone/>
                      </a:pPr>
                      <a:r>
                        <a:rPr lang="en-US" sz="1200" dirty="0">
                          <a:effectLst/>
                          <a:latin typeface="Times New Roman" panose="02020603050405020304" pitchFamily="18" charset="0"/>
                          <a:cs typeface="Times New Roman" panose="02020603050405020304" pitchFamily="18" charset="0"/>
                        </a:rPr>
                        <a:t>Cryptography plus immutability reduces tampering and disclosure risk</a:t>
                      </a:r>
                    </a:p>
                  </a:txBody>
                  <a:tcPr marL="60960" marR="60960" anchor="ctr"/>
                </a:tc>
                <a:tc>
                  <a:txBody>
                    <a:bodyPr/>
                    <a:lstStyle/>
                    <a:p>
                      <a:pPr fontAlgn="base" latinLnBrk="0">
                        <a:buNone/>
                      </a:pPr>
                      <a:r>
                        <a:rPr lang="en-US" sz="1200" dirty="0">
                          <a:effectLst/>
                          <a:latin typeface="Times New Roman" panose="02020603050405020304" pitchFamily="18" charset="0"/>
                          <a:cs typeface="Times New Roman" panose="02020603050405020304" pitchFamily="18" charset="0"/>
                        </a:rPr>
                        <a:t>Key management complexity, metadata leakage, performance overhead</a:t>
                      </a:r>
                    </a:p>
                  </a:txBody>
                  <a:tcPr marL="60960" marR="60960" anchor="ctr"/>
                </a:tc>
                <a:extLst>
                  <a:ext uri="{0D108BD9-81ED-4DB2-BD59-A6C34878D82A}">
                    <a16:rowId xmlns:a16="http://schemas.microsoft.com/office/drawing/2014/main" val="1673346460"/>
                  </a:ext>
                </a:extLst>
              </a:tr>
            </a:tbl>
          </a:graphicData>
        </a:graphic>
      </p:graphicFrame>
    </p:spTree>
    <p:extLst>
      <p:ext uri="{BB962C8B-B14F-4D97-AF65-F5344CB8AC3E}">
        <p14:creationId xmlns:p14="http://schemas.microsoft.com/office/powerpoint/2010/main" val="30706798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28089C-1A99-A70D-8491-4944C5163492}"/>
            </a:ext>
          </a:extLst>
        </p:cNvPr>
        <p:cNvGrpSpPr/>
        <p:nvPr/>
      </p:nvGrpSpPr>
      <p:grpSpPr>
        <a:xfrm>
          <a:off x="0" y="0"/>
          <a:ext cx="0" cy="0"/>
          <a:chOff x="0" y="0"/>
          <a:chExt cx="0" cy="0"/>
        </a:xfrm>
      </p:grpSpPr>
      <p:graphicFrame>
        <p:nvGraphicFramePr>
          <p:cNvPr id="4" name="Content Placeholder 3">
            <a:extLst>
              <a:ext uri="{FF2B5EF4-FFF2-40B4-BE49-F238E27FC236}">
                <a16:creationId xmlns:a16="http://schemas.microsoft.com/office/drawing/2014/main" id="{AFC287A6-94A0-AC48-1A4C-C1A3E2E111D6}"/>
              </a:ext>
            </a:extLst>
          </p:cNvPr>
          <p:cNvGraphicFramePr>
            <a:graphicFrameLocks noGrp="1"/>
          </p:cNvGraphicFramePr>
          <p:nvPr>
            <p:ph idx="1"/>
            <p:extLst>
              <p:ext uri="{D42A27DB-BD31-4B8C-83A1-F6EECF244321}">
                <p14:modId xmlns:p14="http://schemas.microsoft.com/office/powerpoint/2010/main" val="1648178850"/>
              </p:ext>
            </p:extLst>
          </p:nvPr>
        </p:nvGraphicFramePr>
        <p:xfrm>
          <a:off x="0" y="-9832"/>
          <a:ext cx="12192003" cy="6867832"/>
        </p:xfrm>
        <a:graphic>
          <a:graphicData uri="http://schemas.openxmlformats.org/drawingml/2006/table">
            <a:tbl>
              <a:tblPr firstRow="1" bandRow="1">
                <a:tableStyleId>{5C22544A-7EE6-4342-B048-85BDC9FD1C3A}</a:tableStyleId>
              </a:tblPr>
              <a:tblGrid>
                <a:gridCol w="412955">
                  <a:extLst>
                    <a:ext uri="{9D8B030D-6E8A-4147-A177-3AD203B41FA5}">
                      <a16:colId xmlns:a16="http://schemas.microsoft.com/office/drawing/2014/main" val="3568194173"/>
                    </a:ext>
                  </a:extLst>
                </a:gridCol>
                <a:gridCol w="2802193">
                  <a:extLst>
                    <a:ext uri="{9D8B030D-6E8A-4147-A177-3AD203B41FA5}">
                      <a16:colId xmlns:a16="http://schemas.microsoft.com/office/drawing/2014/main" val="1922547365"/>
                    </a:ext>
                  </a:extLst>
                </a:gridCol>
                <a:gridCol w="1999903">
                  <a:extLst>
                    <a:ext uri="{9D8B030D-6E8A-4147-A177-3AD203B41FA5}">
                      <a16:colId xmlns:a16="http://schemas.microsoft.com/office/drawing/2014/main" val="3630908312"/>
                    </a:ext>
                  </a:extLst>
                </a:gridCol>
                <a:gridCol w="1744238">
                  <a:extLst>
                    <a:ext uri="{9D8B030D-6E8A-4147-A177-3AD203B41FA5}">
                      <a16:colId xmlns:a16="http://schemas.microsoft.com/office/drawing/2014/main" val="3189069561"/>
                    </a:ext>
                  </a:extLst>
                </a:gridCol>
                <a:gridCol w="1744238">
                  <a:extLst>
                    <a:ext uri="{9D8B030D-6E8A-4147-A177-3AD203B41FA5}">
                      <a16:colId xmlns:a16="http://schemas.microsoft.com/office/drawing/2014/main" val="159695816"/>
                    </a:ext>
                  </a:extLst>
                </a:gridCol>
                <a:gridCol w="1744238">
                  <a:extLst>
                    <a:ext uri="{9D8B030D-6E8A-4147-A177-3AD203B41FA5}">
                      <a16:colId xmlns:a16="http://schemas.microsoft.com/office/drawing/2014/main" val="3140688284"/>
                    </a:ext>
                  </a:extLst>
                </a:gridCol>
                <a:gridCol w="1744238">
                  <a:extLst>
                    <a:ext uri="{9D8B030D-6E8A-4147-A177-3AD203B41FA5}">
                      <a16:colId xmlns:a16="http://schemas.microsoft.com/office/drawing/2014/main" val="3518097487"/>
                    </a:ext>
                  </a:extLst>
                </a:gridCol>
              </a:tblGrid>
              <a:tr h="369376">
                <a:tc>
                  <a:txBody>
                    <a:bodyPr/>
                    <a:lstStyle/>
                    <a:p>
                      <a:pPr algn="l" fontAlgn="t" latinLnBrk="0">
                        <a:buNone/>
                      </a:pPr>
                      <a:r>
                        <a:rPr lang="en-US" sz="1100" b="0" dirty="0">
                          <a:effectLst/>
                          <a:latin typeface="Times New Roman" panose="02020603050405020304" pitchFamily="18" charset="0"/>
                          <a:cs typeface="Times New Roman" panose="02020603050405020304" pitchFamily="18" charset="0"/>
                        </a:rPr>
                        <a:t>s.no</a:t>
                      </a:r>
                    </a:p>
                  </a:txBody>
                  <a:tcPr marL="60960" marR="60960" marT="60960" marB="60960"/>
                </a:tc>
                <a:tc>
                  <a:txBody>
                    <a:bodyPr/>
                    <a:lstStyle/>
                    <a:p>
                      <a:pPr algn="l" fontAlgn="t" latinLnBrk="0">
                        <a:buNone/>
                      </a:pPr>
                      <a:r>
                        <a:rPr lang="en-US" sz="1100" b="0" dirty="0">
                          <a:effectLst/>
                          <a:latin typeface="Times New Roman" panose="02020603050405020304" pitchFamily="18" charset="0"/>
                          <a:cs typeface="Times New Roman" panose="02020603050405020304" pitchFamily="18" charset="0"/>
                        </a:rPr>
                        <a:t>Title</a:t>
                      </a:r>
                    </a:p>
                  </a:txBody>
                  <a:tcPr marL="60960" marR="60960" marT="60960" marB="60960"/>
                </a:tc>
                <a:tc>
                  <a:txBody>
                    <a:bodyPr/>
                    <a:lstStyle/>
                    <a:p>
                      <a:pPr algn="l" fontAlgn="t" latinLnBrk="0">
                        <a:buNone/>
                      </a:pPr>
                      <a:r>
                        <a:rPr lang="en-US" sz="1100" b="0" dirty="0">
                          <a:effectLst/>
                          <a:latin typeface="Times New Roman" panose="02020603050405020304" pitchFamily="18" charset="0"/>
                          <a:cs typeface="Times New Roman" panose="02020603050405020304" pitchFamily="18" charset="0"/>
                        </a:rPr>
                        <a:t>Authors</a:t>
                      </a:r>
                    </a:p>
                  </a:txBody>
                  <a:tcPr marL="60960" marR="60960" marT="60960" marB="60960"/>
                </a:tc>
                <a:tc>
                  <a:txBody>
                    <a:bodyPr/>
                    <a:lstStyle/>
                    <a:p>
                      <a:pPr algn="l" fontAlgn="t" latinLnBrk="0">
                        <a:buNone/>
                      </a:pPr>
                      <a:r>
                        <a:rPr lang="en-US" sz="1100" b="0" dirty="0">
                          <a:effectLst/>
                          <a:latin typeface="Times New Roman" panose="02020603050405020304" pitchFamily="18" charset="0"/>
                          <a:cs typeface="Times New Roman" panose="02020603050405020304" pitchFamily="18" charset="0"/>
                        </a:rPr>
                        <a:t>Venue/Journal &amp; Date</a:t>
                      </a:r>
                    </a:p>
                  </a:txBody>
                  <a:tcPr marL="60960" marR="60960" marT="60960" marB="60960"/>
                </a:tc>
                <a:tc>
                  <a:txBody>
                    <a:bodyPr/>
                    <a:lstStyle/>
                    <a:p>
                      <a:pPr algn="l" fontAlgn="t" latinLnBrk="0">
                        <a:buNone/>
                      </a:pPr>
                      <a:r>
                        <a:rPr lang="en-US" sz="1100" b="0" dirty="0">
                          <a:effectLst/>
                          <a:latin typeface="Times New Roman" panose="02020603050405020304" pitchFamily="18" charset="0"/>
                          <a:cs typeface="Times New Roman" panose="02020603050405020304" pitchFamily="18" charset="0"/>
                        </a:rPr>
                        <a:t>Methodology</a:t>
                      </a:r>
                    </a:p>
                  </a:txBody>
                  <a:tcPr marL="60960" marR="60960" marT="60960" marB="60960"/>
                </a:tc>
                <a:tc>
                  <a:txBody>
                    <a:bodyPr/>
                    <a:lstStyle/>
                    <a:p>
                      <a:pPr algn="l" fontAlgn="t" latinLnBrk="0">
                        <a:buNone/>
                      </a:pPr>
                      <a:r>
                        <a:rPr lang="en-US" sz="1100" b="0" dirty="0">
                          <a:effectLst/>
                          <a:latin typeface="Times New Roman" panose="02020603050405020304" pitchFamily="18" charset="0"/>
                          <a:cs typeface="Times New Roman" panose="02020603050405020304" pitchFamily="18" charset="0"/>
                        </a:rPr>
                        <a:t>Inference</a:t>
                      </a:r>
                    </a:p>
                  </a:txBody>
                  <a:tcPr marL="60960" marR="60960" marT="60960" marB="60960"/>
                </a:tc>
                <a:tc>
                  <a:txBody>
                    <a:bodyPr/>
                    <a:lstStyle/>
                    <a:p>
                      <a:pPr algn="l" fontAlgn="t" latinLnBrk="0">
                        <a:buNone/>
                      </a:pPr>
                      <a:r>
                        <a:rPr lang="en-US" sz="1100" b="0" dirty="0">
                          <a:effectLst/>
                          <a:latin typeface="Times New Roman" panose="02020603050405020304" pitchFamily="18" charset="0"/>
                          <a:cs typeface="Times New Roman" panose="02020603050405020304" pitchFamily="18" charset="0"/>
                        </a:rPr>
                        <a:t>Limitations</a:t>
                      </a:r>
                    </a:p>
                  </a:txBody>
                  <a:tcPr marL="60960" marR="60960" marT="60960" marB="60960"/>
                </a:tc>
                <a:extLst>
                  <a:ext uri="{0D108BD9-81ED-4DB2-BD59-A6C34878D82A}">
                    <a16:rowId xmlns:a16="http://schemas.microsoft.com/office/drawing/2014/main" val="1152838183"/>
                  </a:ext>
                </a:extLst>
              </a:tr>
              <a:tr h="1365876">
                <a:tc>
                  <a:txBody>
                    <a:bodyPr/>
                    <a:lstStyle/>
                    <a:p>
                      <a:pPr fontAlgn="base" latinLnBrk="0">
                        <a:buNone/>
                      </a:pPr>
                      <a:r>
                        <a:rPr lang="en-US" sz="1100" dirty="0">
                          <a:effectLst/>
                          <a:latin typeface="Times New Roman" panose="02020603050405020304" pitchFamily="18" charset="0"/>
                          <a:cs typeface="Times New Roman" panose="02020603050405020304" pitchFamily="18" charset="0"/>
                        </a:rPr>
                        <a:t> 6</a:t>
                      </a:r>
                    </a:p>
                  </a:txBody>
                  <a:tcPr marL="60960" marR="60960" anchor="ctr"/>
                </a:tc>
                <a:tc>
                  <a:txBody>
                    <a:bodyPr/>
                    <a:lstStyle/>
                    <a:p>
                      <a:pPr fontAlgn="base" latinLnBrk="0">
                        <a:buNone/>
                      </a:pPr>
                      <a:r>
                        <a:rPr lang="en-US" sz="1100" dirty="0">
                          <a:effectLst/>
                          <a:latin typeface="Times New Roman" panose="02020603050405020304" pitchFamily="18" charset="0"/>
                          <a:cs typeface="Times New Roman" panose="02020603050405020304" pitchFamily="18" charset="0"/>
                        </a:rPr>
                        <a:t>Synergistic Revolution with AI-Enabled Organ Matching and Blockchain Security in Transplantation Management</a:t>
                      </a:r>
                    </a:p>
                  </a:txBody>
                  <a:tcPr marL="60960" marR="60960" anchor="ctr"/>
                </a:tc>
                <a:tc>
                  <a:txBody>
                    <a:bodyPr/>
                    <a:lstStyle/>
                    <a:p>
                      <a:r>
                        <a:rPr lang="en-US" sz="11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Kumar P; </a:t>
                      </a:r>
                      <a:r>
                        <a:rPr lang="en-US" sz="1100" b="0" i="0" u="none" strike="noStrike" kern="1200" dirty="0" err="1">
                          <a:solidFill>
                            <a:schemeClr val="dk1"/>
                          </a:solidFill>
                          <a:effectLst/>
                          <a:latin typeface="Times New Roman" panose="02020603050405020304" pitchFamily="18" charset="0"/>
                          <a:ea typeface="+mn-ea"/>
                          <a:cs typeface="Times New Roman" panose="02020603050405020304" pitchFamily="18" charset="0"/>
                        </a:rPr>
                        <a:t>Jeysankar</a:t>
                      </a:r>
                      <a:r>
                        <a:rPr lang="en-US" sz="1100" b="0" i="0" u="none" strike="noStrike" kern="1200" dirty="0">
                          <a:solidFill>
                            <a:schemeClr val="dk1"/>
                          </a:solidFill>
                          <a:effectLst/>
                          <a:latin typeface="Times New Roman" panose="02020603050405020304" pitchFamily="18" charset="0"/>
                          <a:ea typeface="+mn-ea"/>
                          <a:cs typeface="Times New Roman" panose="02020603050405020304" pitchFamily="18" charset="0"/>
                        </a:rPr>
                        <a:t> N</a:t>
                      </a:r>
                      <a:endParaRPr lang="en-US" sz="1100" b="0" i="0" kern="1200" dirty="0">
                        <a:solidFill>
                          <a:schemeClr val="dk1"/>
                        </a:solidFill>
                        <a:effectLst/>
                        <a:latin typeface="Times New Roman" panose="02020603050405020304" pitchFamily="18" charset="0"/>
                        <a:ea typeface="+mn-ea"/>
                        <a:cs typeface="Times New Roman" panose="02020603050405020304" pitchFamily="18" charset="0"/>
                      </a:endParaRPr>
                    </a:p>
                    <a:p>
                      <a:pPr fontAlgn="base" latinLnBrk="0">
                        <a:buNone/>
                      </a:pPr>
                      <a:endParaRPr lang="en-US" sz="1100" dirty="0">
                        <a:effectLst/>
                        <a:latin typeface="Times New Roman" panose="02020603050405020304" pitchFamily="18" charset="0"/>
                        <a:cs typeface="Times New Roman" panose="02020603050405020304" pitchFamily="18" charset="0"/>
                      </a:endParaRPr>
                    </a:p>
                  </a:txBody>
                  <a:tcPr marL="60960" marR="60960" anchor="ctr"/>
                </a:tc>
                <a:tc>
                  <a:txBody>
                    <a:bodyPr/>
                    <a:lstStyle/>
                    <a:p>
                      <a:pPr marL="0" marR="0" lvl="0" indent="0" algn="l" defTabSz="914400" rtl="0" eaLnBrk="1" fontAlgn="base" latinLnBrk="0" hangingPunct="1">
                        <a:lnSpc>
                          <a:spcPct val="100000"/>
                        </a:lnSpc>
                        <a:spcBef>
                          <a:spcPts val="0"/>
                        </a:spcBef>
                        <a:spcAft>
                          <a:spcPts val="0"/>
                        </a:spcAft>
                        <a:buClrTx/>
                        <a:buSzTx/>
                        <a:buFontTx/>
                        <a:buNone/>
                        <a:tabLst/>
                        <a:defRPr/>
                      </a:pPr>
                      <a:r>
                        <a:rPr lang="en-US" sz="1100" dirty="0">
                          <a:effectLst/>
                          <a:latin typeface="Times New Roman" panose="02020603050405020304" pitchFamily="18" charset="0"/>
                          <a:cs typeface="Times New Roman" panose="02020603050405020304" pitchFamily="18" charset="0"/>
                        </a:rPr>
                        <a:t>ICAIT, 2024</a:t>
                      </a:r>
                    </a:p>
                    <a:p>
                      <a:pPr fontAlgn="base" latinLnBrk="0">
                        <a:buNone/>
                      </a:pPr>
                      <a:endParaRPr lang="en-US" sz="1100" dirty="0">
                        <a:effectLst/>
                        <a:latin typeface="Times New Roman" panose="02020603050405020304" pitchFamily="18" charset="0"/>
                        <a:cs typeface="Times New Roman" panose="02020603050405020304" pitchFamily="18" charset="0"/>
                      </a:endParaRPr>
                    </a:p>
                  </a:txBody>
                  <a:tcPr marL="60960" marR="60960" anchor="ctr"/>
                </a:tc>
                <a:tc>
                  <a:txBody>
                    <a:bodyPr/>
                    <a:lstStyle/>
                    <a:p>
                      <a:pPr marL="0" marR="0" lvl="0" indent="0" algn="l" defTabSz="914400" rtl="0" eaLnBrk="1" fontAlgn="base" latinLnBrk="0" hangingPunct="1">
                        <a:lnSpc>
                          <a:spcPct val="100000"/>
                        </a:lnSpc>
                        <a:spcBef>
                          <a:spcPts val="0"/>
                        </a:spcBef>
                        <a:spcAft>
                          <a:spcPts val="0"/>
                        </a:spcAft>
                        <a:buClrTx/>
                        <a:buSzTx/>
                        <a:buFontTx/>
                        <a:buNone/>
                        <a:tabLst/>
                        <a:defRPr/>
                      </a:pPr>
                      <a:r>
                        <a:rPr lang="en-US" sz="1100" dirty="0">
                          <a:effectLst/>
                          <a:latin typeface="Times New Roman" panose="02020603050405020304" pitchFamily="18" charset="0"/>
                          <a:cs typeface="Times New Roman" panose="02020603050405020304" pitchFamily="18" charset="0"/>
                        </a:rPr>
                        <a:t>AI matching integrated with blockchain audit trails and allocation smart contracts</a:t>
                      </a:r>
                    </a:p>
                    <a:p>
                      <a:pPr fontAlgn="base" latinLnBrk="0">
                        <a:buNone/>
                      </a:pPr>
                      <a:endParaRPr lang="en-US" sz="1100" dirty="0">
                        <a:effectLst/>
                        <a:latin typeface="Times New Roman" panose="02020603050405020304" pitchFamily="18" charset="0"/>
                        <a:cs typeface="Times New Roman" panose="02020603050405020304" pitchFamily="18" charset="0"/>
                      </a:endParaRPr>
                    </a:p>
                  </a:txBody>
                  <a:tcPr marL="60960" marR="60960" anchor="ctr"/>
                </a:tc>
                <a:tc>
                  <a:txBody>
                    <a:bodyPr/>
                    <a:lstStyle/>
                    <a:p>
                      <a:pPr marL="0" marR="0" lvl="0" indent="0" algn="l" defTabSz="914400" rtl="0" eaLnBrk="1" fontAlgn="base" latinLnBrk="0" hangingPunct="1">
                        <a:lnSpc>
                          <a:spcPct val="100000"/>
                        </a:lnSpc>
                        <a:spcBef>
                          <a:spcPts val="0"/>
                        </a:spcBef>
                        <a:spcAft>
                          <a:spcPts val="0"/>
                        </a:spcAft>
                        <a:buClrTx/>
                        <a:buSzTx/>
                        <a:buFontTx/>
                        <a:buNone/>
                        <a:tabLst/>
                        <a:defRPr/>
                      </a:pPr>
                      <a:r>
                        <a:rPr lang="en-US" sz="1100" dirty="0">
                          <a:effectLst/>
                          <a:latin typeface="Times New Roman" panose="02020603050405020304" pitchFamily="18" charset="0"/>
                          <a:cs typeface="Times New Roman" panose="02020603050405020304" pitchFamily="18" charset="0"/>
                        </a:rPr>
                        <a:t>AI + blockchain can increase matching efficiency with verifiable logs</a:t>
                      </a:r>
                    </a:p>
                    <a:p>
                      <a:pPr fontAlgn="base" latinLnBrk="0">
                        <a:buNone/>
                      </a:pPr>
                      <a:endParaRPr lang="en-US" sz="1100" dirty="0">
                        <a:effectLst/>
                        <a:latin typeface="Times New Roman" panose="02020603050405020304" pitchFamily="18" charset="0"/>
                        <a:cs typeface="Times New Roman" panose="02020603050405020304" pitchFamily="18" charset="0"/>
                      </a:endParaRPr>
                    </a:p>
                  </a:txBody>
                  <a:tcPr marL="60960" marR="6096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dirty="0">
                        <a:effectLst/>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dirty="0">
                        <a:effectLst/>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effectLst/>
                          <a:latin typeface="Times New Roman" panose="02020603050405020304" pitchFamily="18" charset="0"/>
                          <a:cs typeface="Times New Roman" panose="02020603050405020304" pitchFamily="18" charset="0"/>
                        </a:rPr>
                        <a:t>Explainability of models, feature privacy on-chain, need for clinical validation</a:t>
                      </a:r>
                    </a:p>
                    <a:p>
                      <a:endParaRPr lang="en-US" sz="11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229888178"/>
                  </a:ext>
                </a:extLst>
              </a:tr>
              <a:tr h="1458023">
                <a:tc>
                  <a:txBody>
                    <a:bodyPr/>
                    <a:lstStyle/>
                    <a:p>
                      <a:pPr fontAlgn="base" latinLnBrk="0">
                        <a:buNone/>
                      </a:pPr>
                      <a:r>
                        <a:rPr lang="en-US" sz="1100" dirty="0">
                          <a:effectLst/>
                          <a:latin typeface="Times New Roman" panose="02020603050405020304" pitchFamily="18" charset="0"/>
                          <a:cs typeface="Times New Roman" panose="02020603050405020304" pitchFamily="18" charset="0"/>
                        </a:rPr>
                        <a:t> 7</a:t>
                      </a:r>
                    </a:p>
                  </a:txBody>
                  <a:tcPr marL="60960" marR="60960" anchor="ctr"/>
                </a:tc>
                <a:tc>
                  <a:txBody>
                    <a:bodyPr/>
                    <a:lstStyle/>
                    <a:p>
                      <a:pPr fontAlgn="base" latinLnBrk="0">
                        <a:buNone/>
                      </a:pPr>
                      <a:r>
                        <a:rPr lang="en-US" sz="1100" dirty="0">
                          <a:effectLst/>
                          <a:latin typeface="Times New Roman" panose="02020603050405020304" pitchFamily="18" charset="0"/>
                          <a:cs typeface="Times New Roman" panose="02020603050405020304" pitchFamily="18" charset="0"/>
                        </a:rPr>
                        <a:t>Medical Information Storage Model Based on Block Chain</a:t>
                      </a:r>
                    </a:p>
                  </a:txBody>
                  <a:tcPr marL="60960" marR="60960" anchor="ctr"/>
                </a:tc>
                <a:tc>
                  <a:txBody>
                    <a:bodyPr/>
                    <a:lstStyle/>
                    <a:p>
                      <a:pPr fontAlgn="base" latinLnBrk="0">
                        <a:buNone/>
                      </a:pPr>
                      <a:r>
                        <a:rPr lang="en-US" sz="1100" dirty="0">
                          <a:effectLst/>
                          <a:latin typeface="Times New Roman" panose="02020603050405020304" pitchFamily="18" charset="0"/>
                          <a:cs typeface="Times New Roman" panose="02020603050405020304" pitchFamily="18" charset="0"/>
                        </a:rPr>
                        <a:t>W. Zi-</a:t>
                      </a:r>
                      <a:r>
                        <a:rPr lang="en-US" sz="1100" dirty="0" err="1">
                          <a:effectLst/>
                          <a:latin typeface="Times New Roman" panose="02020603050405020304" pitchFamily="18" charset="0"/>
                          <a:cs typeface="Times New Roman" panose="02020603050405020304" pitchFamily="18" charset="0"/>
                        </a:rPr>
                        <a:t>chen</a:t>
                      </a:r>
                      <a:r>
                        <a:rPr lang="en-US" sz="1100" dirty="0">
                          <a:effectLst/>
                          <a:latin typeface="Times New Roman" panose="02020603050405020304" pitchFamily="18" charset="0"/>
                          <a:cs typeface="Times New Roman" panose="02020603050405020304" pitchFamily="18" charset="0"/>
                        </a:rPr>
                        <a:t>; W. Xiao-</a:t>
                      </a:r>
                      <a:r>
                        <a:rPr lang="en-US" sz="1100" dirty="0" err="1">
                          <a:effectLst/>
                          <a:latin typeface="Times New Roman" panose="02020603050405020304" pitchFamily="18" charset="0"/>
                          <a:cs typeface="Times New Roman" panose="02020603050405020304" pitchFamily="18" charset="0"/>
                        </a:rPr>
                        <a:t>yu</a:t>
                      </a:r>
                      <a:r>
                        <a:rPr lang="en-US" sz="1100" dirty="0">
                          <a:effectLst/>
                          <a:latin typeface="Times New Roman" panose="02020603050405020304" pitchFamily="18" charset="0"/>
                          <a:cs typeface="Times New Roman" panose="02020603050405020304" pitchFamily="18" charset="0"/>
                        </a:rPr>
                        <a:t>; Y. Wan-</a:t>
                      </a:r>
                      <a:r>
                        <a:rPr lang="en-US" sz="1100" dirty="0" err="1">
                          <a:effectLst/>
                          <a:latin typeface="Times New Roman" panose="02020603050405020304" pitchFamily="18" charset="0"/>
                          <a:cs typeface="Times New Roman" panose="02020603050405020304" pitchFamily="18" charset="0"/>
                        </a:rPr>
                        <a:t>jun</a:t>
                      </a:r>
                      <a:r>
                        <a:rPr lang="en-US" sz="1100" dirty="0">
                          <a:effectLst/>
                          <a:latin typeface="Times New Roman" panose="02020603050405020304" pitchFamily="18" charset="0"/>
                          <a:cs typeface="Times New Roman" panose="02020603050405020304" pitchFamily="18" charset="0"/>
                        </a:rPr>
                        <a:t>; L. Jia-</a:t>
                      </a:r>
                      <a:r>
                        <a:rPr lang="en-US" sz="1100" dirty="0" err="1">
                          <a:effectLst/>
                          <a:latin typeface="Times New Roman" panose="02020603050405020304" pitchFamily="18" charset="0"/>
                          <a:cs typeface="Times New Roman" panose="02020603050405020304" pitchFamily="18" charset="0"/>
                        </a:rPr>
                        <a:t>lan</a:t>
                      </a:r>
                      <a:r>
                        <a:rPr lang="en-US" sz="1100" dirty="0">
                          <a:effectLst/>
                          <a:latin typeface="Times New Roman" panose="02020603050405020304" pitchFamily="18" charset="0"/>
                          <a:cs typeface="Times New Roman" panose="02020603050405020304" pitchFamily="18" charset="0"/>
                        </a:rPr>
                        <a:t>; Z. Huai-</a:t>
                      </a:r>
                      <a:r>
                        <a:rPr lang="en-US" sz="1100" dirty="0" err="1">
                          <a:effectLst/>
                          <a:latin typeface="Times New Roman" panose="02020603050405020304" pitchFamily="18" charset="0"/>
                          <a:cs typeface="Times New Roman" panose="02020603050405020304" pitchFamily="18" charset="0"/>
                        </a:rPr>
                        <a:t>lin</a:t>
                      </a:r>
                      <a:r>
                        <a:rPr lang="en-US" sz="1100" dirty="0">
                          <a:effectLst/>
                          <a:latin typeface="Times New Roman" panose="02020603050405020304" pitchFamily="18" charset="0"/>
                          <a:cs typeface="Times New Roman" panose="02020603050405020304" pitchFamily="18" charset="0"/>
                        </a:rPr>
                        <a:t>; C. Nai-meng</a:t>
                      </a:r>
                    </a:p>
                  </a:txBody>
                  <a:tcPr marL="60960" marR="60960" anchor="ctr"/>
                </a:tc>
                <a:tc>
                  <a:txBody>
                    <a:bodyPr/>
                    <a:lstStyle/>
                    <a:p>
                      <a:pPr fontAlgn="base" latinLnBrk="0">
                        <a:buNone/>
                      </a:pPr>
                      <a:r>
                        <a:rPr lang="en-US" sz="1100">
                          <a:effectLst/>
                          <a:latin typeface="Times New Roman" panose="02020603050405020304" pitchFamily="18" charset="0"/>
                          <a:cs typeface="Times New Roman" panose="02020603050405020304" pitchFamily="18" charset="0"/>
                        </a:rPr>
                        <a:t>ICIIBMS, 2019</a:t>
                      </a:r>
                    </a:p>
                  </a:txBody>
                  <a:tcPr marL="60960" marR="60960" anchor="ctr"/>
                </a:tc>
                <a:tc>
                  <a:txBody>
                    <a:bodyPr/>
                    <a:lstStyle/>
                    <a:p>
                      <a:pPr fontAlgn="base" latinLnBrk="0">
                        <a:buNone/>
                      </a:pPr>
                      <a:r>
                        <a:rPr lang="en-US" sz="1100">
                          <a:effectLst/>
                          <a:latin typeface="Times New Roman" panose="02020603050405020304" pitchFamily="18" charset="0"/>
                          <a:cs typeface="Times New Roman" panose="02020603050405020304" pitchFamily="18" charset="0"/>
                        </a:rPr>
                        <a:t>Hybrid on-chain hashes/pointers with encrypted off-chain records</a:t>
                      </a:r>
                    </a:p>
                  </a:txBody>
                  <a:tcPr marL="60960" marR="60960" anchor="ctr"/>
                </a:tc>
                <a:tc>
                  <a:txBody>
                    <a:bodyPr/>
                    <a:lstStyle/>
                    <a:p>
                      <a:pPr fontAlgn="base" latinLnBrk="0">
                        <a:buNone/>
                      </a:pPr>
                      <a:r>
                        <a:rPr lang="en-US" sz="1100" dirty="0">
                          <a:effectLst/>
                          <a:latin typeface="Times New Roman" panose="02020603050405020304" pitchFamily="18" charset="0"/>
                          <a:cs typeface="Times New Roman" panose="02020603050405020304" pitchFamily="18" charset="0"/>
                        </a:rPr>
                        <a:t>Preserves integrity and controlled access while limiting on-chain data</a:t>
                      </a:r>
                    </a:p>
                  </a:txBody>
                  <a:tcPr marL="60960" marR="60960" anchor="ctr"/>
                </a:tc>
                <a:tc>
                  <a:txBody>
                    <a:bodyPr/>
                    <a:lstStyle/>
                    <a:p>
                      <a:pPr fontAlgn="base" latinLnBrk="0">
                        <a:buNone/>
                      </a:pPr>
                      <a:r>
                        <a:rPr lang="en-US" sz="1100" dirty="0">
                          <a:effectLst/>
                          <a:latin typeface="Times New Roman" panose="02020603050405020304" pitchFamily="18" charset="0"/>
                          <a:cs typeface="Times New Roman" panose="02020603050405020304" pitchFamily="18" charset="0"/>
                        </a:rPr>
                        <a:t>Key management, metadata </a:t>
                      </a:r>
                      <a:r>
                        <a:rPr lang="en-US" sz="1100" dirty="0" err="1">
                          <a:effectLst/>
                          <a:latin typeface="Times New Roman" panose="02020603050405020304" pitchFamily="18" charset="0"/>
                          <a:cs typeface="Times New Roman" panose="02020603050405020304" pitchFamily="18" charset="0"/>
                        </a:rPr>
                        <a:t>linkability</a:t>
                      </a:r>
                      <a:r>
                        <a:rPr lang="en-US" sz="1100" dirty="0">
                          <a:effectLst/>
                          <a:latin typeface="Times New Roman" panose="02020603050405020304" pitchFamily="18" charset="0"/>
                          <a:cs typeface="Times New Roman" panose="02020603050405020304" pitchFamily="18" charset="0"/>
                        </a:rPr>
                        <a:t>, cross-EHR interoperability</a:t>
                      </a:r>
                    </a:p>
                  </a:txBody>
                  <a:tcPr marL="60960" marR="60960" anchor="ctr"/>
                </a:tc>
                <a:extLst>
                  <a:ext uri="{0D108BD9-81ED-4DB2-BD59-A6C34878D82A}">
                    <a16:rowId xmlns:a16="http://schemas.microsoft.com/office/drawing/2014/main" val="2619528998"/>
                  </a:ext>
                </a:extLst>
              </a:tr>
              <a:tr h="1632843">
                <a:tc>
                  <a:txBody>
                    <a:bodyPr/>
                    <a:lstStyle/>
                    <a:p>
                      <a:pPr fontAlgn="base" latinLnBrk="0">
                        <a:buNone/>
                      </a:pPr>
                      <a:r>
                        <a:rPr lang="en-US" sz="1100" dirty="0">
                          <a:effectLst/>
                          <a:latin typeface="Times New Roman" panose="02020603050405020304" pitchFamily="18" charset="0"/>
                          <a:cs typeface="Times New Roman" panose="02020603050405020304" pitchFamily="18" charset="0"/>
                        </a:rPr>
                        <a:t> 8</a:t>
                      </a:r>
                    </a:p>
                  </a:txBody>
                  <a:tcPr marL="60960" marR="60960" anchor="ctr"/>
                </a:tc>
                <a:tc>
                  <a:txBody>
                    <a:bodyPr/>
                    <a:lstStyle/>
                    <a:p>
                      <a:pPr fontAlgn="base" latinLnBrk="0">
                        <a:buNone/>
                      </a:pPr>
                      <a:r>
                        <a:rPr lang="en-US" sz="1100" dirty="0">
                          <a:effectLst/>
                          <a:latin typeface="Times New Roman" panose="02020603050405020304" pitchFamily="18" charset="0"/>
                          <a:cs typeface="Times New Roman" panose="02020603050405020304" pitchFamily="18" charset="0"/>
                        </a:rPr>
                        <a:t>Intelligent Decision Making with Block chain in healthcare industry</a:t>
                      </a:r>
                    </a:p>
                  </a:txBody>
                  <a:tcPr marL="60960" marR="60960" anchor="ctr"/>
                </a:tc>
                <a:tc>
                  <a:txBody>
                    <a:bodyPr/>
                    <a:lstStyle/>
                    <a:p>
                      <a:pPr fontAlgn="base" latinLnBrk="0">
                        <a:buNone/>
                      </a:pPr>
                      <a:r>
                        <a:rPr lang="en-US" sz="1100" dirty="0">
                          <a:effectLst/>
                          <a:latin typeface="Times New Roman" panose="02020603050405020304" pitchFamily="18" charset="0"/>
                          <a:cs typeface="Times New Roman" panose="02020603050405020304" pitchFamily="18" charset="0"/>
                        </a:rPr>
                        <a:t>R. Roy; S. Pillai</a:t>
                      </a:r>
                    </a:p>
                  </a:txBody>
                  <a:tcPr marL="60960" marR="60960" anchor="ctr"/>
                </a:tc>
                <a:tc>
                  <a:txBody>
                    <a:bodyPr/>
                    <a:lstStyle/>
                    <a:p>
                      <a:pPr fontAlgn="base" latinLnBrk="0">
                        <a:buNone/>
                      </a:pPr>
                      <a:r>
                        <a:rPr lang="en-US" sz="1100" dirty="0">
                          <a:effectLst/>
                          <a:latin typeface="Times New Roman" panose="02020603050405020304" pitchFamily="18" charset="0"/>
                          <a:cs typeface="Times New Roman" panose="02020603050405020304" pitchFamily="18" charset="0"/>
                        </a:rPr>
                        <a:t>IIHC, 2022</a:t>
                      </a:r>
                    </a:p>
                  </a:txBody>
                  <a:tcPr marL="60960" marR="60960" anchor="ctr"/>
                </a:tc>
                <a:tc>
                  <a:txBody>
                    <a:bodyPr/>
                    <a:lstStyle/>
                    <a:p>
                      <a:pPr fontAlgn="base" latinLnBrk="0">
                        <a:buNone/>
                      </a:pPr>
                      <a:r>
                        <a:rPr lang="en-US" sz="1100" dirty="0">
                          <a:effectLst/>
                          <a:latin typeface="Times New Roman" panose="02020603050405020304" pitchFamily="18" charset="0"/>
                          <a:cs typeface="Times New Roman" panose="02020603050405020304" pitchFamily="18" charset="0"/>
                        </a:rPr>
                        <a:t>Decision-support combining blockchain provenance with analytics/ML</a:t>
                      </a:r>
                    </a:p>
                  </a:txBody>
                  <a:tcPr marL="60960" marR="60960" anchor="ctr"/>
                </a:tc>
                <a:tc>
                  <a:txBody>
                    <a:bodyPr/>
                    <a:lstStyle/>
                    <a:p>
                      <a:pPr fontAlgn="base" latinLnBrk="0">
                        <a:buNone/>
                      </a:pPr>
                      <a:r>
                        <a:rPr lang="en-US" sz="1100">
                          <a:effectLst/>
                          <a:latin typeface="Times New Roman" panose="02020603050405020304" pitchFamily="18" charset="0"/>
                          <a:cs typeface="Times New Roman" panose="02020603050405020304" pitchFamily="18" charset="0"/>
                        </a:rPr>
                        <a:t>Provenance-backed analytics can improve operational decisions</a:t>
                      </a:r>
                    </a:p>
                  </a:txBody>
                  <a:tcPr marL="60960" marR="60960" anchor="ctr"/>
                </a:tc>
                <a:tc>
                  <a:txBody>
                    <a:bodyPr/>
                    <a:lstStyle/>
                    <a:p>
                      <a:pPr fontAlgn="base" latinLnBrk="0">
                        <a:buNone/>
                      </a:pPr>
                      <a:r>
                        <a:rPr lang="en-US" sz="1100" dirty="0">
                          <a:effectLst/>
                          <a:latin typeface="Times New Roman" panose="02020603050405020304" pitchFamily="18" charset="0"/>
                          <a:cs typeface="Times New Roman" panose="02020603050405020304" pitchFamily="18" charset="0"/>
                        </a:rPr>
                        <a:t>Data availability, model bias, workflow integration overhead</a:t>
                      </a:r>
                    </a:p>
                  </a:txBody>
                  <a:tcPr marL="60960" marR="60960" anchor="ctr"/>
                </a:tc>
                <a:extLst>
                  <a:ext uri="{0D108BD9-81ED-4DB2-BD59-A6C34878D82A}">
                    <a16:rowId xmlns:a16="http://schemas.microsoft.com/office/drawing/2014/main" val="4027925611"/>
                  </a:ext>
                </a:extLst>
              </a:tr>
              <a:tr h="1271005">
                <a:tc>
                  <a:txBody>
                    <a:bodyPr/>
                    <a:lstStyle/>
                    <a:p>
                      <a:pPr fontAlgn="base" latinLnBrk="0">
                        <a:buNone/>
                      </a:pPr>
                      <a:r>
                        <a:rPr lang="en-US" sz="1100" dirty="0">
                          <a:effectLst/>
                          <a:latin typeface="Times New Roman" panose="02020603050405020304" pitchFamily="18" charset="0"/>
                          <a:cs typeface="Times New Roman" panose="02020603050405020304" pitchFamily="18" charset="0"/>
                        </a:rPr>
                        <a:t> 9</a:t>
                      </a:r>
                    </a:p>
                  </a:txBody>
                  <a:tcPr marL="60960" marR="60960" anchor="ctr"/>
                </a:tc>
                <a:tc>
                  <a:txBody>
                    <a:bodyPr/>
                    <a:lstStyle/>
                    <a:p>
                      <a:pPr fontAlgn="base" latinLnBrk="0">
                        <a:buNone/>
                      </a:pPr>
                      <a:r>
                        <a:rPr lang="en-US" sz="1100" dirty="0">
                          <a:effectLst/>
                          <a:latin typeface="Times New Roman" panose="02020603050405020304" pitchFamily="18" charset="0"/>
                          <a:cs typeface="Times New Roman" panose="02020603050405020304" pitchFamily="18" charset="0"/>
                        </a:rPr>
                        <a:t>Blood Bank Management System: Enhancing Security and Transparency in Blood Donation</a:t>
                      </a:r>
                    </a:p>
                  </a:txBody>
                  <a:tcPr marL="60960" marR="60960" anchor="ctr"/>
                </a:tc>
                <a:tc>
                  <a:txBody>
                    <a:bodyPr/>
                    <a:lstStyle/>
                    <a:p>
                      <a:pPr marL="0" marR="0" lvl="0" indent="0" algn="l" defTabSz="914400" rtl="0" eaLnBrk="1" fontAlgn="base" latinLnBrk="0" hangingPunct="1">
                        <a:lnSpc>
                          <a:spcPct val="100000"/>
                        </a:lnSpc>
                        <a:spcBef>
                          <a:spcPts val="0"/>
                        </a:spcBef>
                        <a:spcAft>
                          <a:spcPts val="0"/>
                        </a:spcAft>
                        <a:buClrTx/>
                        <a:buSzTx/>
                        <a:buFontTx/>
                        <a:buNone/>
                        <a:tabLst/>
                        <a:defRPr/>
                      </a:pPr>
                      <a:r>
                        <a:rPr lang="en-US" sz="1100" dirty="0">
                          <a:effectLst/>
                          <a:latin typeface="Times New Roman" panose="02020603050405020304" pitchFamily="18" charset="0"/>
                          <a:cs typeface="Times New Roman" panose="02020603050405020304" pitchFamily="18" charset="0"/>
                        </a:rPr>
                        <a:t>J. N. P. </a:t>
                      </a:r>
                      <a:r>
                        <a:rPr lang="en-US" sz="1100" dirty="0" err="1">
                          <a:effectLst/>
                          <a:latin typeface="Times New Roman" panose="02020603050405020304" pitchFamily="18" charset="0"/>
                          <a:cs typeface="Times New Roman" panose="02020603050405020304" pitchFamily="18" charset="0"/>
                        </a:rPr>
                        <a:t>Markavathi</a:t>
                      </a:r>
                      <a:r>
                        <a:rPr lang="en-US" sz="1100" dirty="0">
                          <a:effectLst/>
                          <a:latin typeface="Times New Roman" panose="02020603050405020304" pitchFamily="18" charset="0"/>
                          <a:cs typeface="Times New Roman" panose="02020603050405020304" pitchFamily="18" charset="0"/>
                        </a:rPr>
                        <a:t>; R. Pandiarajan; S. </a:t>
                      </a:r>
                      <a:r>
                        <a:rPr lang="en-US" sz="1100" dirty="0" err="1">
                          <a:effectLst/>
                          <a:latin typeface="Times New Roman" panose="02020603050405020304" pitchFamily="18" charset="0"/>
                          <a:cs typeface="Times New Roman" panose="02020603050405020304" pitchFamily="18" charset="0"/>
                        </a:rPr>
                        <a:t>Gurumoorthy</a:t>
                      </a:r>
                      <a:r>
                        <a:rPr lang="en-US" sz="1100" dirty="0">
                          <a:effectLst/>
                          <a:latin typeface="Times New Roman" panose="02020603050405020304" pitchFamily="18" charset="0"/>
                          <a:cs typeface="Times New Roman" panose="02020603050405020304" pitchFamily="18" charset="0"/>
                        </a:rPr>
                        <a:t>; M. Madhankumar; V. Sharmi; J. </a:t>
                      </a:r>
                      <a:r>
                        <a:rPr lang="en-US" sz="1100" dirty="0" err="1">
                          <a:effectLst/>
                          <a:latin typeface="Times New Roman" panose="02020603050405020304" pitchFamily="18" charset="0"/>
                          <a:cs typeface="Times New Roman" panose="02020603050405020304" pitchFamily="18" charset="0"/>
                        </a:rPr>
                        <a:t>Priyadharshika</a:t>
                      </a:r>
                      <a:endParaRPr lang="en-US" sz="1100" dirty="0">
                        <a:effectLst/>
                        <a:latin typeface="Times New Roman" panose="02020603050405020304" pitchFamily="18" charset="0"/>
                        <a:cs typeface="Times New Roman" panose="02020603050405020304" pitchFamily="18" charset="0"/>
                      </a:endParaRPr>
                    </a:p>
                    <a:p>
                      <a:pPr fontAlgn="base" latinLnBrk="0">
                        <a:buNone/>
                      </a:pPr>
                      <a:endParaRPr lang="en-US" sz="1100" dirty="0">
                        <a:effectLst/>
                        <a:latin typeface="Times New Roman" panose="02020603050405020304" pitchFamily="18" charset="0"/>
                        <a:cs typeface="Times New Roman" panose="02020603050405020304" pitchFamily="18" charset="0"/>
                      </a:endParaRPr>
                    </a:p>
                  </a:txBody>
                  <a:tcPr marL="60960" marR="60960" anchor="ctr"/>
                </a:tc>
                <a:tc>
                  <a:txBody>
                    <a:bodyPr/>
                    <a:lstStyle/>
                    <a:p>
                      <a:pPr marL="0" marR="0" lvl="0" indent="0" algn="l" defTabSz="914400" rtl="0" eaLnBrk="1" fontAlgn="base" latinLnBrk="0" hangingPunct="1">
                        <a:lnSpc>
                          <a:spcPct val="100000"/>
                        </a:lnSpc>
                        <a:spcBef>
                          <a:spcPts val="0"/>
                        </a:spcBef>
                        <a:spcAft>
                          <a:spcPts val="0"/>
                        </a:spcAft>
                        <a:buClrTx/>
                        <a:buSzTx/>
                        <a:buFontTx/>
                        <a:buNone/>
                        <a:tabLst/>
                        <a:defRPr/>
                      </a:pPr>
                      <a:r>
                        <a:rPr lang="en-US" sz="1100" dirty="0">
                          <a:effectLst/>
                          <a:latin typeface="Times New Roman" panose="02020603050405020304" pitchFamily="18" charset="0"/>
                          <a:cs typeface="Times New Roman" panose="02020603050405020304" pitchFamily="18" charset="0"/>
                        </a:rPr>
                        <a:t>ITIKD, 2025</a:t>
                      </a:r>
                    </a:p>
                    <a:p>
                      <a:pPr fontAlgn="base" latinLnBrk="0">
                        <a:buNone/>
                      </a:pPr>
                      <a:endParaRPr lang="en-US" sz="1100" dirty="0">
                        <a:effectLst/>
                        <a:latin typeface="Times New Roman" panose="02020603050405020304" pitchFamily="18" charset="0"/>
                        <a:cs typeface="Times New Roman" panose="02020603050405020304" pitchFamily="18" charset="0"/>
                      </a:endParaRPr>
                    </a:p>
                  </a:txBody>
                  <a:tcPr marL="60960" marR="60960" anchor="ctr"/>
                </a:tc>
                <a:tc>
                  <a:txBody>
                    <a:bodyPr/>
                    <a:lstStyle/>
                    <a:p>
                      <a:pPr marL="0" marR="0" lvl="0" indent="0" algn="l" defTabSz="914400" rtl="0" eaLnBrk="1" fontAlgn="base" latinLnBrk="0" hangingPunct="1">
                        <a:lnSpc>
                          <a:spcPct val="100000"/>
                        </a:lnSpc>
                        <a:spcBef>
                          <a:spcPts val="0"/>
                        </a:spcBef>
                        <a:spcAft>
                          <a:spcPts val="0"/>
                        </a:spcAft>
                        <a:buClrTx/>
                        <a:buSzTx/>
                        <a:buFontTx/>
                        <a:buNone/>
                        <a:tabLst/>
                        <a:defRPr/>
                      </a:pPr>
                      <a:r>
                        <a:rPr lang="en-US" sz="1100" dirty="0">
                          <a:effectLst/>
                          <a:latin typeface="Times New Roman" panose="02020603050405020304" pitchFamily="18" charset="0"/>
                          <a:cs typeface="Times New Roman" panose="02020603050405020304" pitchFamily="18" charset="0"/>
                        </a:rPr>
                        <a:t>Smart contracts for registration, inventory, and traceable donations</a:t>
                      </a:r>
                    </a:p>
                    <a:p>
                      <a:pPr fontAlgn="base" latinLnBrk="0">
                        <a:buNone/>
                      </a:pPr>
                      <a:endParaRPr lang="en-US" sz="1100" dirty="0">
                        <a:effectLst/>
                        <a:latin typeface="Times New Roman" panose="02020603050405020304" pitchFamily="18" charset="0"/>
                        <a:cs typeface="Times New Roman" panose="02020603050405020304" pitchFamily="18" charset="0"/>
                      </a:endParaRPr>
                    </a:p>
                  </a:txBody>
                  <a:tcPr marL="60960" marR="60960" anchor="ctr"/>
                </a:tc>
                <a:tc>
                  <a:txBody>
                    <a:bodyPr/>
                    <a:lstStyle/>
                    <a:p>
                      <a:pPr marL="0" marR="0" lvl="0" indent="0" algn="l" defTabSz="914400" rtl="0" eaLnBrk="1" fontAlgn="base" latinLnBrk="0" hangingPunct="1">
                        <a:lnSpc>
                          <a:spcPct val="100000"/>
                        </a:lnSpc>
                        <a:spcBef>
                          <a:spcPts val="0"/>
                        </a:spcBef>
                        <a:spcAft>
                          <a:spcPts val="0"/>
                        </a:spcAft>
                        <a:buClrTx/>
                        <a:buSzTx/>
                        <a:buFontTx/>
                        <a:buNone/>
                        <a:tabLst/>
                        <a:defRPr/>
                      </a:pPr>
                      <a:r>
                        <a:rPr lang="en-US" sz="1100" dirty="0">
                          <a:effectLst/>
                          <a:latin typeface="Times New Roman" panose="02020603050405020304" pitchFamily="18" charset="0"/>
                          <a:cs typeface="Times New Roman" panose="02020603050405020304" pitchFamily="18" charset="0"/>
                        </a:rPr>
                        <a:t>Improves traceability and accountability in blood bank operations</a:t>
                      </a:r>
                    </a:p>
                    <a:p>
                      <a:pPr fontAlgn="base" latinLnBrk="0">
                        <a:buNone/>
                      </a:pPr>
                      <a:endParaRPr lang="en-US" sz="1100" dirty="0">
                        <a:effectLst/>
                        <a:latin typeface="Times New Roman" panose="02020603050405020304" pitchFamily="18" charset="0"/>
                        <a:cs typeface="Times New Roman" panose="02020603050405020304" pitchFamily="18" charset="0"/>
                      </a:endParaRPr>
                    </a:p>
                  </a:txBody>
                  <a:tcPr marL="60960" marR="6096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sz="1100" dirty="0">
                        <a:effectLst/>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100" dirty="0">
                          <a:effectLst/>
                          <a:latin typeface="Times New Roman" panose="02020603050405020304" pitchFamily="18" charset="0"/>
                          <a:cs typeface="Times New Roman" panose="02020603050405020304" pitchFamily="18" charset="0"/>
                        </a:rPr>
                        <a:t>Scalability/gas costs, compliance, lab/EMR integration</a:t>
                      </a:r>
                    </a:p>
                    <a:p>
                      <a:endParaRPr lang="en-US" sz="11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316843226"/>
                  </a:ext>
                </a:extLst>
              </a:tr>
              <a:tr h="770709">
                <a:tc>
                  <a:txBody>
                    <a:bodyPr/>
                    <a:lstStyle/>
                    <a:p>
                      <a:pPr fontAlgn="base" latinLnBrk="0">
                        <a:buNone/>
                      </a:pPr>
                      <a:r>
                        <a:rPr lang="en-US" sz="1100" dirty="0">
                          <a:effectLst/>
                          <a:latin typeface="Times New Roman" panose="02020603050405020304" pitchFamily="18" charset="0"/>
                          <a:cs typeface="Times New Roman" panose="02020603050405020304" pitchFamily="18" charset="0"/>
                        </a:rPr>
                        <a:t> 10</a:t>
                      </a:r>
                    </a:p>
                  </a:txBody>
                  <a:tcPr marL="60960" marR="60960" anchor="ctr"/>
                </a:tc>
                <a:tc>
                  <a:txBody>
                    <a:bodyPr/>
                    <a:lstStyle/>
                    <a:p>
                      <a:pPr fontAlgn="base" latinLnBrk="0">
                        <a:buNone/>
                      </a:pPr>
                      <a:r>
                        <a:rPr lang="en-US" sz="1100" dirty="0">
                          <a:effectLst/>
                          <a:latin typeface="Times New Roman" panose="02020603050405020304" pitchFamily="18" charset="0"/>
                          <a:cs typeface="Times New Roman" panose="02020603050405020304" pitchFamily="18" charset="0"/>
                        </a:rPr>
                        <a:t>Blockchain Traceability in Healthcare: Blood Donation Supply Chain</a:t>
                      </a:r>
                    </a:p>
                  </a:txBody>
                  <a:tcPr marL="60960" marR="60960" anchor="ctr"/>
                </a:tc>
                <a:tc>
                  <a:txBody>
                    <a:bodyPr/>
                    <a:lstStyle/>
                    <a:p>
                      <a:pPr fontAlgn="base" latinLnBrk="0">
                        <a:buNone/>
                      </a:pPr>
                      <a:r>
                        <a:rPr lang="en-US" sz="1100">
                          <a:effectLst/>
                          <a:latin typeface="Times New Roman" panose="02020603050405020304" pitchFamily="18" charset="0"/>
                          <a:cs typeface="Times New Roman" panose="02020603050405020304" pitchFamily="18" charset="0"/>
                        </a:rPr>
                        <a:t>S. Sadri; A. Shahzad; K. Zhang</a:t>
                      </a:r>
                    </a:p>
                  </a:txBody>
                  <a:tcPr marL="60960" marR="60960" anchor="ctr"/>
                </a:tc>
                <a:tc>
                  <a:txBody>
                    <a:bodyPr/>
                    <a:lstStyle/>
                    <a:p>
                      <a:pPr fontAlgn="base" latinLnBrk="0">
                        <a:buNone/>
                      </a:pPr>
                      <a:r>
                        <a:rPr lang="en-US" sz="1100">
                          <a:effectLst/>
                          <a:latin typeface="Times New Roman" panose="02020603050405020304" pitchFamily="18" charset="0"/>
                          <a:cs typeface="Times New Roman" panose="02020603050405020304" pitchFamily="18" charset="0"/>
                        </a:rPr>
                        <a:t>ICACT, 2022</a:t>
                      </a:r>
                    </a:p>
                  </a:txBody>
                  <a:tcPr marL="60960" marR="60960" anchor="ctr"/>
                </a:tc>
                <a:tc>
                  <a:txBody>
                    <a:bodyPr/>
                    <a:lstStyle/>
                    <a:p>
                      <a:pPr fontAlgn="base" latinLnBrk="0">
                        <a:buNone/>
                      </a:pPr>
                      <a:r>
                        <a:rPr lang="en-US" sz="1100">
                          <a:effectLst/>
                          <a:latin typeface="Times New Roman" panose="02020603050405020304" pitchFamily="18" charset="0"/>
                          <a:cs typeface="Times New Roman" panose="02020603050405020304" pitchFamily="18" charset="0"/>
                        </a:rPr>
                        <a:t>Ledger-backed custody events and quality checkpoints</a:t>
                      </a:r>
                    </a:p>
                  </a:txBody>
                  <a:tcPr marL="60960" marR="60960" anchor="ctr"/>
                </a:tc>
                <a:tc>
                  <a:txBody>
                    <a:bodyPr/>
                    <a:lstStyle/>
                    <a:p>
                      <a:pPr fontAlgn="base" latinLnBrk="0">
                        <a:buNone/>
                      </a:pPr>
                      <a:r>
                        <a:rPr lang="en-US" sz="1100" dirty="0">
                          <a:effectLst/>
                          <a:latin typeface="Times New Roman" panose="02020603050405020304" pitchFamily="18" charset="0"/>
                          <a:cs typeface="Times New Roman" panose="02020603050405020304" pitchFamily="18" charset="0"/>
                        </a:rPr>
                        <a:t>Enhances end-to-end traceability and tamper-evidence in the blood chain</a:t>
                      </a:r>
                    </a:p>
                  </a:txBody>
                  <a:tcPr marL="60960" marR="60960" anchor="ctr"/>
                </a:tc>
                <a:tc>
                  <a:txBody>
                    <a:bodyPr/>
                    <a:lstStyle/>
                    <a:p>
                      <a:pPr fontAlgn="base" latinLnBrk="0">
                        <a:buNone/>
                      </a:pPr>
                      <a:r>
                        <a:rPr lang="en-US" sz="1100" dirty="0">
                          <a:effectLst/>
                          <a:latin typeface="Times New Roman" panose="02020603050405020304" pitchFamily="18" charset="0"/>
                          <a:cs typeface="Times New Roman" panose="02020603050405020304" pitchFamily="18" charset="0"/>
                        </a:rPr>
                        <a:t>IoT data trustworthiness, throughput at peak loads, governance</a:t>
                      </a:r>
                    </a:p>
                  </a:txBody>
                  <a:tcPr marL="60960" marR="60960" anchor="ctr"/>
                </a:tc>
                <a:extLst>
                  <a:ext uri="{0D108BD9-81ED-4DB2-BD59-A6C34878D82A}">
                    <a16:rowId xmlns:a16="http://schemas.microsoft.com/office/drawing/2014/main" val="1773391278"/>
                  </a:ext>
                </a:extLst>
              </a:tr>
            </a:tbl>
          </a:graphicData>
        </a:graphic>
      </p:graphicFrame>
    </p:spTree>
    <p:extLst>
      <p:ext uri="{BB962C8B-B14F-4D97-AF65-F5344CB8AC3E}">
        <p14:creationId xmlns:p14="http://schemas.microsoft.com/office/powerpoint/2010/main" val="18549504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9034DB-EF11-DB3A-E159-E0FBA8F0F8F3}"/>
            </a:ext>
          </a:extLst>
        </p:cNvPr>
        <p:cNvGrpSpPr/>
        <p:nvPr/>
      </p:nvGrpSpPr>
      <p:grpSpPr>
        <a:xfrm>
          <a:off x="0" y="0"/>
          <a:ext cx="0" cy="0"/>
          <a:chOff x="0" y="0"/>
          <a:chExt cx="0" cy="0"/>
        </a:xfrm>
      </p:grpSpPr>
      <p:graphicFrame>
        <p:nvGraphicFramePr>
          <p:cNvPr id="5" name="Content Placeholder 4">
            <a:extLst>
              <a:ext uri="{FF2B5EF4-FFF2-40B4-BE49-F238E27FC236}">
                <a16:creationId xmlns:a16="http://schemas.microsoft.com/office/drawing/2014/main" id="{EC560F2E-EEC8-5D34-01A7-B32E67546272}"/>
              </a:ext>
            </a:extLst>
          </p:cNvPr>
          <p:cNvGraphicFramePr>
            <a:graphicFrameLocks noGrp="1"/>
          </p:cNvGraphicFramePr>
          <p:nvPr>
            <p:ph idx="1"/>
            <p:extLst>
              <p:ext uri="{D42A27DB-BD31-4B8C-83A1-F6EECF244321}">
                <p14:modId xmlns:p14="http://schemas.microsoft.com/office/powerpoint/2010/main" val="4248278890"/>
              </p:ext>
            </p:extLst>
          </p:nvPr>
        </p:nvGraphicFramePr>
        <p:xfrm>
          <a:off x="0" y="0"/>
          <a:ext cx="12272715" cy="6858001"/>
        </p:xfrm>
        <a:graphic>
          <a:graphicData uri="http://schemas.openxmlformats.org/drawingml/2006/table">
            <a:tbl>
              <a:tblPr firstRow="1" bandRow="1">
                <a:tableStyleId>{5C22544A-7EE6-4342-B048-85BDC9FD1C3A}</a:tableStyleId>
              </a:tblPr>
              <a:tblGrid>
                <a:gridCol w="454343">
                  <a:extLst>
                    <a:ext uri="{9D8B030D-6E8A-4147-A177-3AD203B41FA5}">
                      <a16:colId xmlns:a16="http://schemas.microsoft.com/office/drawing/2014/main" val="3956465007"/>
                    </a:ext>
                  </a:extLst>
                </a:gridCol>
                <a:gridCol w="3109802">
                  <a:extLst>
                    <a:ext uri="{9D8B030D-6E8A-4147-A177-3AD203B41FA5}">
                      <a16:colId xmlns:a16="http://schemas.microsoft.com/office/drawing/2014/main" val="1834808535"/>
                    </a:ext>
                  </a:extLst>
                </a:gridCol>
                <a:gridCol w="1741714">
                  <a:extLst>
                    <a:ext uri="{9D8B030D-6E8A-4147-A177-3AD203B41FA5}">
                      <a16:colId xmlns:a16="http://schemas.microsoft.com/office/drawing/2014/main" val="1628414262"/>
                    </a:ext>
                  </a:extLst>
                </a:gridCol>
                <a:gridCol w="1741714">
                  <a:extLst>
                    <a:ext uri="{9D8B030D-6E8A-4147-A177-3AD203B41FA5}">
                      <a16:colId xmlns:a16="http://schemas.microsoft.com/office/drawing/2014/main" val="2781864295"/>
                    </a:ext>
                  </a:extLst>
                </a:gridCol>
                <a:gridCol w="1741714">
                  <a:extLst>
                    <a:ext uri="{9D8B030D-6E8A-4147-A177-3AD203B41FA5}">
                      <a16:colId xmlns:a16="http://schemas.microsoft.com/office/drawing/2014/main" val="4077968177"/>
                    </a:ext>
                  </a:extLst>
                </a:gridCol>
                <a:gridCol w="1741714">
                  <a:extLst>
                    <a:ext uri="{9D8B030D-6E8A-4147-A177-3AD203B41FA5}">
                      <a16:colId xmlns:a16="http://schemas.microsoft.com/office/drawing/2014/main" val="2325890571"/>
                    </a:ext>
                  </a:extLst>
                </a:gridCol>
                <a:gridCol w="1741714">
                  <a:extLst>
                    <a:ext uri="{9D8B030D-6E8A-4147-A177-3AD203B41FA5}">
                      <a16:colId xmlns:a16="http://schemas.microsoft.com/office/drawing/2014/main" val="3919222525"/>
                    </a:ext>
                  </a:extLst>
                </a:gridCol>
              </a:tblGrid>
              <a:tr h="402167">
                <a:tc>
                  <a:txBody>
                    <a:bodyPr/>
                    <a:lstStyle/>
                    <a:p>
                      <a:r>
                        <a:rPr lang="en-US" sz="1100" dirty="0">
                          <a:latin typeface="Times New Roman" panose="02020603050405020304" pitchFamily="18" charset="0"/>
                          <a:cs typeface="Times New Roman" panose="02020603050405020304" pitchFamily="18" charset="0"/>
                        </a:rPr>
                        <a:t>s.no</a:t>
                      </a:r>
                    </a:p>
                  </a:txBody>
                  <a:tcPr/>
                </a:tc>
                <a:tc>
                  <a:txBody>
                    <a:bodyPr/>
                    <a:lstStyle/>
                    <a:p>
                      <a:pPr algn="l" fontAlgn="t" latinLnBrk="0">
                        <a:buNone/>
                      </a:pPr>
                      <a:r>
                        <a:rPr lang="en-US" sz="1100" b="0" dirty="0">
                          <a:effectLst/>
                          <a:latin typeface="Times New Roman" panose="02020603050405020304" pitchFamily="18" charset="0"/>
                          <a:cs typeface="Times New Roman" panose="02020603050405020304" pitchFamily="18" charset="0"/>
                        </a:rPr>
                        <a:t>Title</a:t>
                      </a:r>
                    </a:p>
                  </a:txBody>
                  <a:tcPr marL="60960" marR="60960" marT="60960" marB="60960"/>
                </a:tc>
                <a:tc>
                  <a:txBody>
                    <a:bodyPr/>
                    <a:lstStyle/>
                    <a:p>
                      <a:pPr algn="l" fontAlgn="t" latinLnBrk="0">
                        <a:buNone/>
                      </a:pPr>
                      <a:r>
                        <a:rPr lang="en-US" sz="1100" b="0" dirty="0">
                          <a:effectLst/>
                          <a:latin typeface="Times New Roman" panose="02020603050405020304" pitchFamily="18" charset="0"/>
                          <a:cs typeface="Times New Roman" panose="02020603050405020304" pitchFamily="18" charset="0"/>
                        </a:rPr>
                        <a:t>Authors</a:t>
                      </a:r>
                    </a:p>
                  </a:txBody>
                  <a:tcPr marL="60960" marR="60960" marT="60960" marB="60960"/>
                </a:tc>
                <a:tc>
                  <a:txBody>
                    <a:bodyPr/>
                    <a:lstStyle/>
                    <a:p>
                      <a:pPr algn="l" fontAlgn="t" latinLnBrk="0">
                        <a:buNone/>
                      </a:pPr>
                      <a:r>
                        <a:rPr lang="en-US" sz="1100" b="0" dirty="0">
                          <a:effectLst/>
                          <a:latin typeface="Times New Roman" panose="02020603050405020304" pitchFamily="18" charset="0"/>
                          <a:cs typeface="Times New Roman" panose="02020603050405020304" pitchFamily="18" charset="0"/>
                        </a:rPr>
                        <a:t>Venue/Journal &amp; Date</a:t>
                      </a:r>
                    </a:p>
                  </a:txBody>
                  <a:tcPr marL="60960" marR="60960" marT="60960" marB="60960"/>
                </a:tc>
                <a:tc>
                  <a:txBody>
                    <a:bodyPr/>
                    <a:lstStyle/>
                    <a:p>
                      <a:pPr algn="l" fontAlgn="t" latinLnBrk="0">
                        <a:buNone/>
                      </a:pPr>
                      <a:r>
                        <a:rPr lang="en-US" sz="1100" b="0" dirty="0">
                          <a:effectLst/>
                          <a:latin typeface="Times New Roman" panose="02020603050405020304" pitchFamily="18" charset="0"/>
                          <a:cs typeface="Times New Roman" panose="02020603050405020304" pitchFamily="18" charset="0"/>
                        </a:rPr>
                        <a:t>Methodology</a:t>
                      </a:r>
                    </a:p>
                  </a:txBody>
                  <a:tcPr marL="60960" marR="60960" marT="60960" marB="60960"/>
                </a:tc>
                <a:tc>
                  <a:txBody>
                    <a:bodyPr/>
                    <a:lstStyle/>
                    <a:p>
                      <a:pPr algn="l" fontAlgn="t" latinLnBrk="0">
                        <a:buNone/>
                      </a:pPr>
                      <a:r>
                        <a:rPr lang="en-US" sz="1100" b="0" dirty="0">
                          <a:effectLst/>
                          <a:latin typeface="Times New Roman" panose="02020603050405020304" pitchFamily="18" charset="0"/>
                          <a:cs typeface="Times New Roman" panose="02020603050405020304" pitchFamily="18" charset="0"/>
                        </a:rPr>
                        <a:t>Inference</a:t>
                      </a:r>
                    </a:p>
                  </a:txBody>
                  <a:tcPr marL="60960" marR="60960" marT="60960" marB="60960"/>
                </a:tc>
                <a:tc>
                  <a:txBody>
                    <a:bodyPr/>
                    <a:lstStyle/>
                    <a:p>
                      <a:pPr algn="l" fontAlgn="t" latinLnBrk="0">
                        <a:buNone/>
                      </a:pPr>
                      <a:r>
                        <a:rPr lang="en-US" sz="1100" b="0" dirty="0">
                          <a:effectLst/>
                          <a:latin typeface="Times New Roman" panose="02020603050405020304" pitchFamily="18" charset="0"/>
                          <a:cs typeface="Times New Roman" panose="02020603050405020304" pitchFamily="18" charset="0"/>
                        </a:rPr>
                        <a:t>Limitations</a:t>
                      </a:r>
                    </a:p>
                  </a:txBody>
                  <a:tcPr marL="60960" marR="60960" marT="60960" marB="60960"/>
                </a:tc>
                <a:extLst>
                  <a:ext uri="{0D108BD9-81ED-4DB2-BD59-A6C34878D82A}">
                    <a16:rowId xmlns:a16="http://schemas.microsoft.com/office/drawing/2014/main" val="3264227504"/>
                  </a:ext>
                </a:extLst>
              </a:tr>
              <a:tr h="1058333">
                <a:tc>
                  <a:txBody>
                    <a:bodyPr/>
                    <a:lstStyle/>
                    <a:p>
                      <a:pPr algn="ctr"/>
                      <a:endParaRPr lang="en-US" sz="1100" dirty="0">
                        <a:latin typeface="Times New Roman" panose="02020603050405020304" pitchFamily="18" charset="0"/>
                        <a:cs typeface="Times New Roman" panose="02020603050405020304" pitchFamily="18" charset="0"/>
                      </a:endParaRPr>
                    </a:p>
                    <a:p>
                      <a:pPr algn="ctr"/>
                      <a:endParaRPr lang="en-US" sz="1100" dirty="0">
                        <a:latin typeface="Times New Roman" panose="02020603050405020304" pitchFamily="18" charset="0"/>
                        <a:cs typeface="Times New Roman" panose="02020603050405020304" pitchFamily="18" charset="0"/>
                      </a:endParaRPr>
                    </a:p>
                    <a:p>
                      <a:pPr algn="ctr"/>
                      <a:r>
                        <a:rPr lang="en-US" sz="1100" dirty="0">
                          <a:latin typeface="Times New Roman" panose="02020603050405020304" pitchFamily="18" charset="0"/>
                          <a:cs typeface="Times New Roman" panose="02020603050405020304" pitchFamily="18" charset="0"/>
                        </a:rPr>
                        <a:t>11</a:t>
                      </a:r>
                    </a:p>
                  </a:txBody>
                  <a:tcPr/>
                </a:tc>
                <a:tc>
                  <a:txBody>
                    <a:bodyPr/>
                    <a:lstStyle/>
                    <a:p>
                      <a:pPr algn="l" fontAlgn="base" latinLnBrk="0">
                        <a:buNone/>
                      </a:pPr>
                      <a:r>
                        <a:rPr lang="en-US" sz="1100" dirty="0">
                          <a:effectLst/>
                          <a:latin typeface="Times New Roman" panose="02020603050405020304" pitchFamily="18" charset="0"/>
                          <a:cs typeface="Times New Roman" panose="02020603050405020304" pitchFamily="18" charset="0"/>
                        </a:rPr>
                        <a:t>Organ Donation Decentralized Application Using Blockchain Technology</a:t>
                      </a:r>
                    </a:p>
                  </a:txBody>
                  <a:tcPr marL="60960" marR="60960" anchor="ctr"/>
                </a:tc>
                <a:tc>
                  <a:txBody>
                    <a:bodyPr/>
                    <a:lstStyle/>
                    <a:p>
                      <a:pPr algn="l" fontAlgn="base" latinLnBrk="0">
                        <a:buNone/>
                      </a:pPr>
                      <a:r>
                        <a:rPr lang="en-US" sz="1100">
                          <a:effectLst/>
                          <a:latin typeface="Times New Roman" panose="02020603050405020304" pitchFamily="18" charset="0"/>
                          <a:cs typeface="Times New Roman" panose="02020603050405020304" pitchFamily="18" charset="0"/>
                        </a:rPr>
                        <a:t>L. A. Dajim; S. A. Al-Farras; B. S. Al-Shahrani; A. A. Al-Zuraib; R. Merlin Mathew</a:t>
                      </a:r>
                    </a:p>
                  </a:txBody>
                  <a:tcPr marL="60960" marR="60960" anchor="ctr"/>
                </a:tc>
                <a:tc>
                  <a:txBody>
                    <a:bodyPr/>
                    <a:lstStyle/>
                    <a:p>
                      <a:pPr algn="l" fontAlgn="base" latinLnBrk="0">
                        <a:buNone/>
                      </a:pPr>
                      <a:r>
                        <a:rPr lang="en-US" sz="1100" dirty="0">
                          <a:effectLst/>
                          <a:latin typeface="Times New Roman" panose="02020603050405020304" pitchFamily="18" charset="0"/>
                          <a:cs typeface="Times New Roman" panose="02020603050405020304" pitchFamily="18" charset="0"/>
                        </a:rPr>
                        <a:t>ICCAIS, 2019</a:t>
                      </a:r>
                    </a:p>
                  </a:txBody>
                  <a:tcPr marL="60960" marR="60960" anchor="ctr"/>
                </a:tc>
                <a:tc>
                  <a:txBody>
                    <a:bodyPr/>
                    <a:lstStyle/>
                    <a:p>
                      <a:pPr algn="l" fontAlgn="base" latinLnBrk="0">
                        <a:buNone/>
                      </a:pPr>
                      <a:r>
                        <a:rPr lang="en-US" sz="1100">
                          <a:effectLst/>
                          <a:latin typeface="Times New Roman" panose="02020603050405020304" pitchFamily="18" charset="0"/>
                          <a:cs typeface="Times New Roman" panose="02020603050405020304" pitchFamily="18" charset="0"/>
                        </a:rPr>
                        <a:t>DApp for decentralized registration, consent, and allocation logic</a:t>
                      </a:r>
                    </a:p>
                  </a:txBody>
                  <a:tcPr marL="60960" marR="60960" anchor="ctr"/>
                </a:tc>
                <a:tc>
                  <a:txBody>
                    <a:bodyPr/>
                    <a:lstStyle/>
                    <a:p>
                      <a:pPr algn="l" fontAlgn="base" latinLnBrk="0">
                        <a:buNone/>
                      </a:pPr>
                      <a:r>
                        <a:rPr lang="en-US" sz="1100">
                          <a:effectLst/>
                          <a:latin typeface="Times New Roman" panose="02020603050405020304" pitchFamily="18" charset="0"/>
                          <a:cs typeface="Times New Roman" panose="02020603050405020304" pitchFamily="18" charset="0"/>
                        </a:rPr>
                        <a:t>Decentralization can add transparency and reduce manual manipulation</a:t>
                      </a:r>
                    </a:p>
                  </a:txBody>
                  <a:tcPr marL="60960" marR="60960" anchor="ctr"/>
                </a:tc>
                <a:tc>
                  <a:txBody>
                    <a:bodyPr/>
                    <a:lstStyle/>
                    <a:p>
                      <a:pPr algn="l" fontAlgn="base" latinLnBrk="0">
                        <a:buNone/>
                      </a:pPr>
                      <a:r>
                        <a:rPr lang="en-US" sz="1100">
                          <a:effectLst/>
                          <a:latin typeface="Times New Roman" panose="02020603050405020304" pitchFamily="18" charset="0"/>
                          <a:cs typeface="Times New Roman" panose="02020603050405020304" pitchFamily="18" charset="0"/>
                        </a:rPr>
                        <a:t>Consent revocation vs immutability, sensitive attribute privacy, limited pilots</a:t>
                      </a:r>
                    </a:p>
                  </a:txBody>
                  <a:tcPr marL="60960" marR="60960" anchor="ctr"/>
                </a:tc>
                <a:extLst>
                  <a:ext uri="{0D108BD9-81ED-4DB2-BD59-A6C34878D82A}">
                    <a16:rowId xmlns:a16="http://schemas.microsoft.com/office/drawing/2014/main" val="2773027638"/>
                  </a:ext>
                </a:extLst>
              </a:tr>
              <a:tr h="1291167">
                <a:tc>
                  <a:txBody>
                    <a:bodyPr/>
                    <a:lstStyle/>
                    <a:p>
                      <a:endParaRPr lang="en-US" sz="1100" dirty="0">
                        <a:latin typeface="Times New Roman" panose="02020603050405020304" pitchFamily="18" charset="0"/>
                        <a:cs typeface="Times New Roman" panose="02020603050405020304" pitchFamily="18" charset="0"/>
                      </a:endParaRPr>
                    </a:p>
                    <a:p>
                      <a:endParaRPr lang="en-US" sz="1100" dirty="0">
                        <a:latin typeface="Times New Roman" panose="02020603050405020304" pitchFamily="18" charset="0"/>
                        <a:cs typeface="Times New Roman" panose="02020603050405020304" pitchFamily="18" charset="0"/>
                      </a:endParaRPr>
                    </a:p>
                    <a:p>
                      <a:endParaRPr lang="en-US" sz="1100" dirty="0">
                        <a:latin typeface="Times New Roman" panose="02020603050405020304" pitchFamily="18" charset="0"/>
                        <a:cs typeface="Times New Roman" panose="02020603050405020304" pitchFamily="18" charset="0"/>
                      </a:endParaRPr>
                    </a:p>
                    <a:p>
                      <a:r>
                        <a:rPr lang="en-US" sz="1100" dirty="0">
                          <a:latin typeface="Times New Roman" panose="02020603050405020304" pitchFamily="18" charset="0"/>
                          <a:cs typeface="Times New Roman" panose="02020603050405020304" pitchFamily="18" charset="0"/>
                        </a:rPr>
                        <a:t> 12</a:t>
                      </a:r>
                    </a:p>
                  </a:txBody>
                  <a:tcPr/>
                </a:tc>
                <a:tc>
                  <a:txBody>
                    <a:bodyPr/>
                    <a:lstStyle/>
                    <a:p>
                      <a:pPr marL="0" marR="0" lvl="0" indent="0" algn="l" defTabSz="914400" rtl="0" eaLnBrk="1" fontAlgn="base" latinLnBrk="0" hangingPunct="1">
                        <a:lnSpc>
                          <a:spcPct val="100000"/>
                        </a:lnSpc>
                        <a:spcBef>
                          <a:spcPts val="0"/>
                        </a:spcBef>
                        <a:spcAft>
                          <a:spcPts val="0"/>
                        </a:spcAft>
                        <a:buClrTx/>
                        <a:buSzTx/>
                        <a:buFontTx/>
                        <a:buNone/>
                        <a:tabLst/>
                        <a:defRPr/>
                      </a:pPr>
                      <a:r>
                        <a:rPr lang="en-US" sz="1100" dirty="0">
                          <a:effectLst/>
                          <a:latin typeface="Times New Roman" panose="02020603050405020304" pitchFamily="18" charset="0"/>
                          <a:cs typeface="Times New Roman" panose="02020603050405020304" pitchFamily="18" charset="0"/>
                        </a:rPr>
                        <a:t>Blockchain-Based Management for Organ Donation and Transplantation</a:t>
                      </a:r>
                    </a:p>
                    <a:p>
                      <a:pPr algn="l" fontAlgn="base" latinLnBrk="0">
                        <a:buNone/>
                      </a:pPr>
                      <a:endParaRPr lang="en-US" sz="1100" dirty="0">
                        <a:effectLst/>
                        <a:latin typeface="Times New Roman" panose="02020603050405020304" pitchFamily="18" charset="0"/>
                        <a:cs typeface="Times New Roman" panose="02020603050405020304" pitchFamily="18" charset="0"/>
                      </a:endParaRPr>
                    </a:p>
                  </a:txBody>
                  <a:tcPr marL="60960" marR="60960" anchor="ctr"/>
                </a:tc>
                <a:tc>
                  <a:txBody>
                    <a:bodyPr/>
                    <a:lstStyle/>
                    <a:p>
                      <a:pPr marL="0" marR="0" lvl="0" indent="0" algn="l" defTabSz="914400" rtl="0" eaLnBrk="1" fontAlgn="base" latinLnBrk="0" hangingPunct="1">
                        <a:lnSpc>
                          <a:spcPct val="100000"/>
                        </a:lnSpc>
                        <a:spcBef>
                          <a:spcPts val="0"/>
                        </a:spcBef>
                        <a:spcAft>
                          <a:spcPts val="0"/>
                        </a:spcAft>
                        <a:buClrTx/>
                        <a:buSzTx/>
                        <a:buFontTx/>
                        <a:buNone/>
                        <a:tabLst/>
                        <a:defRPr/>
                      </a:pPr>
                      <a:r>
                        <a:rPr lang="en-US" sz="1100" dirty="0">
                          <a:effectLst/>
                          <a:latin typeface="Times New Roman" panose="02020603050405020304" pitchFamily="18" charset="0"/>
                          <a:cs typeface="Times New Roman" panose="02020603050405020304" pitchFamily="18" charset="0"/>
                        </a:rPr>
                        <a:t>D. </a:t>
                      </a:r>
                      <a:r>
                        <a:rPr lang="en-US" sz="1100" dirty="0" err="1">
                          <a:effectLst/>
                          <a:latin typeface="Times New Roman" panose="02020603050405020304" pitchFamily="18" charset="0"/>
                          <a:cs typeface="Times New Roman" panose="02020603050405020304" pitchFamily="18" charset="0"/>
                        </a:rPr>
                        <a:t>Hawashin</a:t>
                      </a:r>
                      <a:r>
                        <a:rPr lang="en-US" sz="1100" dirty="0">
                          <a:effectLst/>
                          <a:latin typeface="Times New Roman" panose="02020603050405020304" pitchFamily="18" charset="0"/>
                          <a:cs typeface="Times New Roman" panose="02020603050405020304" pitchFamily="18" charset="0"/>
                        </a:rPr>
                        <a:t>; R. Jayaraman; K. Salah; I. Yaqoob; M. C. E. Simsekler; S. </a:t>
                      </a:r>
                      <a:r>
                        <a:rPr lang="en-US" sz="1100" dirty="0" err="1">
                          <a:effectLst/>
                          <a:latin typeface="Times New Roman" panose="02020603050405020304" pitchFamily="18" charset="0"/>
                          <a:cs typeface="Times New Roman" panose="02020603050405020304" pitchFamily="18" charset="0"/>
                        </a:rPr>
                        <a:t>Ellahham</a:t>
                      </a:r>
                      <a:endParaRPr lang="en-US" sz="1100" dirty="0">
                        <a:effectLst/>
                        <a:latin typeface="Times New Roman" panose="02020603050405020304" pitchFamily="18" charset="0"/>
                        <a:cs typeface="Times New Roman" panose="02020603050405020304" pitchFamily="18" charset="0"/>
                      </a:endParaRPr>
                    </a:p>
                    <a:p>
                      <a:pPr algn="l" fontAlgn="base" latinLnBrk="0">
                        <a:buNone/>
                      </a:pPr>
                      <a:endParaRPr lang="en-US" sz="1100" dirty="0">
                        <a:effectLst/>
                        <a:latin typeface="Times New Roman" panose="02020603050405020304" pitchFamily="18" charset="0"/>
                        <a:cs typeface="Times New Roman" panose="02020603050405020304" pitchFamily="18" charset="0"/>
                      </a:endParaRPr>
                    </a:p>
                  </a:txBody>
                  <a:tcPr marL="60960" marR="60960" anchor="ctr"/>
                </a:tc>
                <a:tc>
                  <a:txBody>
                    <a:bodyPr/>
                    <a:lstStyle/>
                    <a:p>
                      <a:pPr marL="0" marR="0" lvl="0" indent="0" algn="l" defTabSz="914400" rtl="0" eaLnBrk="1" fontAlgn="base" latinLnBrk="0" hangingPunct="1">
                        <a:lnSpc>
                          <a:spcPct val="100000"/>
                        </a:lnSpc>
                        <a:spcBef>
                          <a:spcPts val="0"/>
                        </a:spcBef>
                        <a:spcAft>
                          <a:spcPts val="0"/>
                        </a:spcAft>
                        <a:buClrTx/>
                        <a:buSzTx/>
                        <a:buFontTx/>
                        <a:buNone/>
                        <a:tabLst/>
                        <a:defRPr/>
                      </a:pPr>
                      <a:r>
                        <a:rPr lang="en-US" sz="1100" dirty="0">
                          <a:effectLst/>
                          <a:latin typeface="Times New Roman" panose="02020603050405020304" pitchFamily="18" charset="0"/>
                          <a:cs typeface="Times New Roman" panose="02020603050405020304" pitchFamily="18" charset="0"/>
                        </a:rPr>
                        <a:t>IEEE Access, 2022</a:t>
                      </a:r>
                    </a:p>
                    <a:p>
                      <a:pPr algn="l" fontAlgn="base" latinLnBrk="0">
                        <a:buNone/>
                      </a:pPr>
                      <a:endParaRPr lang="en-US" sz="1100" dirty="0">
                        <a:effectLst/>
                        <a:latin typeface="Times New Roman" panose="02020603050405020304" pitchFamily="18" charset="0"/>
                        <a:cs typeface="Times New Roman" panose="02020603050405020304" pitchFamily="18" charset="0"/>
                      </a:endParaRPr>
                    </a:p>
                  </a:txBody>
                  <a:tcPr marL="60960" marR="60960" anchor="ctr"/>
                </a:tc>
                <a:tc>
                  <a:txBody>
                    <a:bodyPr/>
                    <a:lstStyle/>
                    <a:p>
                      <a:pPr marL="0" marR="0" lvl="0" indent="0" algn="l" defTabSz="914400" rtl="0" eaLnBrk="1" fontAlgn="base" latinLnBrk="0" hangingPunct="1">
                        <a:lnSpc>
                          <a:spcPct val="100000"/>
                        </a:lnSpc>
                        <a:spcBef>
                          <a:spcPts val="0"/>
                        </a:spcBef>
                        <a:spcAft>
                          <a:spcPts val="0"/>
                        </a:spcAft>
                        <a:buClrTx/>
                        <a:buSzTx/>
                        <a:buFontTx/>
                        <a:buNone/>
                        <a:tabLst/>
                        <a:defRPr/>
                      </a:pPr>
                      <a:r>
                        <a:rPr lang="en-US" sz="1100" dirty="0">
                          <a:effectLst/>
                          <a:latin typeface="Times New Roman" panose="02020603050405020304" pitchFamily="18" charset="0"/>
                          <a:cs typeface="Times New Roman" panose="02020603050405020304" pitchFamily="18" charset="0"/>
                        </a:rPr>
                        <a:t>End-to-end blueprint with role permissions, auditable allocation, and interoperability guidance</a:t>
                      </a:r>
                    </a:p>
                    <a:p>
                      <a:pPr algn="l" fontAlgn="base" latinLnBrk="0">
                        <a:buNone/>
                      </a:pPr>
                      <a:endParaRPr lang="en-US" sz="1100" dirty="0">
                        <a:effectLst/>
                        <a:latin typeface="Times New Roman" panose="02020603050405020304" pitchFamily="18" charset="0"/>
                        <a:cs typeface="Times New Roman" panose="02020603050405020304" pitchFamily="18" charset="0"/>
                      </a:endParaRPr>
                    </a:p>
                  </a:txBody>
                  <a:tcPr marL="60960" marR="60960" anchor="ctr"/>
                </a:tc>
                <a:tc>
                  <a:txBody>
                    <a:bodyPr/>
                    <a:lstStyle/>
                    <a:p>
                      <a:pPr marL="0" marR="0" lvl="0" indent="0" algn="l" defTabSz="914400" rtl="0" eaLnBrk="1" fontAlgn="base" latinLnBrk="0" hangingPunct="1">
                        <a:lnSpc>
                          <a:spcPct val="100000"/>
                        </a:lnSpc>
                        <a:spcBef>
                          <a:spcPts val="0"/>
                        </a:spcBef>
                        <a:spcAft>
                          <a:spcPts val="0"/>
                        </a:spcAft>
                        <a:buClrTx/>
                        <a:buSzTx/>
                        <a:buFontTx/>
                        <a:buNone/>
                        <a:tabLst/>
                        <a:defRPr/>
                      </a:pPr>
                      <a:r>
                        <a:rPr lang="en-US" sz="1100" dirty="0">
                          <a:effectLst/>
                          <a:latin typeface="Times New Roman" panose="02020603050405020304" pitchFamily="18" charset="0"/>
                          <a:cs typeface="Times New Roman" panose="02020603050405020304" pitchFamily="18" charset="0"/>
                        </a:rPr>
                        <a:t>Feasible governance patterns for transparent organ donation management</a:t>
                      </a:r>
                    </a:p>
                    <a:p>
                      <a:pPr algn="l" fontAlgn="base" latinLnBrk="0">
                        <a:buNone/>
                      </a:pPr>
                      <a:endParaRPr lang="en-US" sz="1100" dirty="0">
                        <a:effectLst/>
                        <a:latin typeface="Times New Roman" panose="02020603050405020304" pitchFamily="18" charset="0"/>
                        <a:cs typeface="Times New Roman" panose="02020603050405020304" pitchFamily="18" charset="0"/>
                      </a:endParaRPr>
                    </a:p>
                  </a:txBody>
                  <a:tcPr marL="60960" marR="60960" anchor="ctr"/>
                </a:tc>
                <a:tc>
                  <a:txBody>
                    <a:bodyPr/>
                    <a:lstStyle/>
                    <a:p>
                      <a:pPr marL="0" marR="0" lvl="0" indent="0" algn="l" defTabSz="914400" rtl="0" eaLnBrk="1" fontAlgn="base" latinLnBrk="0" hangingPunct="1">
                        <a:lnSpc>
                          <a:spcPct val="100000"/>
                        </a:lnSpc>
                        <a:spcBef>
                          <a:spcPts val="0"/>
                        </a:spcBef>
                        <a:spcAft>
                          <a:spcPts val="0"/>
                        </a:spcAft>
                        <a:buClrTx/>
                        <a:buSzTx/>
                        <a:buFontTx/>
                        <a:buNone/>
                        <a:tabLst/>
                        <a:defRPr/>
                      </a:pPr>
                      <a:r>
                        <a:rPr lang="en-US" sz="1100" dirty="0">
                          <a:effectLst/>
                          <a:latin typeface="Times New Roman" panose="02020603050405020304" pitchFamily="18" charset="0"/>
                          <a:cs typeface="Times New Roman" panose="02020603050405020304" pitchFamily="18" charset="0"/>
                        </a:rPr>
                        <a:t>No prospective trials yet, regulatory alignment, privacy-preserving computation gaps</a:t>
                      </a:r>
                    </a:p>
                    <a:p>
                      <a:pPr algn="l" fontAlgn="base" latinLnBrk="0">
                        <a:buNone/>
                      </a:pPr>
                      <a:endParaRPr lang="en-US" sz="1100" dirty="0">
                        <a:effectLst/>
                        <a:latin typeface="Times New Roman" panose="02020603050405020304" pitchFamily="18" charset="0"/>
                        <a:cs typeface="Times New Roman" panose="02020603050405020304" pitchFamily="18" charset="0"/>
                      </a:endParaRPr>
                    </a:p>
                  </a:txBody>
                  <a:tcPr marL="60960" marR="60960" anchor="ctr"/>
                </a:tc>
                <a:extLst>
                  <a:ext uri="{0D108BD9-81ED-4DB2-BD59-A6C34878D82A}">
                    <a16:rowId xmlns:a16="http://schemas.microsoft.com/office/drawing/2014/main" val="3787491291"/>
                  </a:ext>
                </a:extLst>
              </a:tr>
              <a:tr h="1291167">
                <a:tc>
                  <a:txBody>
                    <a:bodyPr/>
                    <a:lstStyle/>
                    <a:p>
                      <a:endParaRPr lang="en-US" sz="1100" dirty="0">
                        <a:latin typeface="Times New Roman" panose="02020603050405020304" pitchFamily="18" charset="0"/>
                        <a:cs typeface="Times New Roman" panose="02020603050405020304" pitchFamily="18" charset="0"/>
                      </a:endParaRPr>
                    </a:p>
                    <a:p>
                      <a:endParaRPr lang="en-US" sz="1100" dirty="0">
                        <a:latin typeface="Times New Roman" panose="02020603050405020304" pitchFamily="18" charset="0"/>
                        <a:cs typeface="Times New Roman" panose="02020603050405020304" pitchFamily="18" charset="0"/>
                      </a:endParaRPr>
                    </a:p>
                    <a:p>
                      <a:endParaRPr lang="en-US" sz="1100" dirty="0">
                        <a:latin typeface="Times New Roman" panose="02020603050405020304" pitchFamily="18" charset="0"/>
                        <a:cs typeface="Times New Roman" panose="02020603050405020304" pitchFamily="18" charset="0"/>
                      </a:endParaRPr>
                    </a:p>
                    <a:p>
                      <a:r>
                        <a:rPr lang="en-US" sz="1100" dirty="0">
                          <a:latin typeface="Times New Roman" panose="02020603050405020304" pitchFamily="18" charset="0"/>
                          <a:cs typeface="Times New Roman" panose="02020603050405020304" pitchFamily="18" charset="0"/>
                        </a:rPr>
                        <a:t> 13</a:t>
                      </a:r>
                    </a:p>
                  </a:txBody>
                  <a:tcPr/>
                </a:tc>
                <a:tc>
                  <a:txBody>
                    <a:bodyPr/>
                    <a:lstStyle/>
                    <a:p>
                      <a:pPr marL="0" marR="0" lvl="0" indent="0" algn="l" defTabSz="914400" rtl="0" eaLnBrk="1" fontAlgn="base" latinLnBrk="0" hangingPunct="1">
                        <a:lnSpc>
                          <a:spcPct val="100000"/>
                        </a:lnSpc>
                        <a:spcBef>
                          <a:spcPts val="0"/>
                        </a:spcBef>
                        <a:spcAft>
                          <a:spcPts val="0"/>
                        </a:spcAft>
                        <a:buClrTx/>
                        <a:buSzTx/>
                        <a:buFontTx/>
                        <a:buNone/>
                        <a:tabLst/>
                        <a:defRPr/>
                      </a:pPr>
                      <a:r>
                        <a:rPr lang="en-US" sz="1100" dirty="0" err="1">
                          <a:effectLst/>
                          <a:latin typeface="Times New Roman" panose="02020603050405020304" pitchFamily="18" charset="0"/>
                          <a:cs typeface="Times New Roman" panose="02020603050405020304" pitchFamily="18" charset="0"/>
                        </a:rPr>
                        <a:t>BDonor</a:t>
                      </a:r>
                      <a:r>
                        <a:rPr lang="en-US" sz="1100" dirty="0">
                          <a:effectLst/>
                          <a:latin typeface="Times New Roman" panose="02020603050405020304" pitchFamily="18" charset="0"/>
                          <a:cs typeface="Times New Roman" panose="02020603050405020304" pitchFamily="18" charset="0"/>
                        </a:rPr>
                        <a:t>: A Geo-</a:t>
                      </a:r>
                      <a:r>
                        <a:rPr lang="en-US" sz="1100" dirty="0" err="1">
                          <a:effectLst/>
                          <a:latin typeface="Times New Roman" panose="02020603050405020304" pitchFamily="18" charset="0"/>
                          <a:cs typeface="Times New Roman" panose="02020603050405020304" pitchFamily="18" charset="0"/>
                        </a:rPr>
                        <a:t>localised</a:t>
                      </a:r>
                      <a:r>
                        <a:rPr lang="en-US" sz="1100" dirty="0">
                          <a:effectLst/>
                          <a:latin typeface="Times New Roman" panose="02020603050405020304" pitchFamily="18" charset="0"/>
                          <a:cs typeface="Times New Roman" panose="02020603050405020304" pitchFamily="18" charset="0"/>
                        </a:rPr>
                        <a:t> Blood Donor Management System Using Mobile Crowdsourcing</a:t>
                      </a:r>
                    </a:p>
                    <a:p>
                      <a:pPr algn="l" fontAlgn="base" latinLnBrk="0">
                        <a:buNone/>
                      </a:pPr>
                      <a:endParaRPr lang="en-US" sz="1100" dirty="0">
                        <a:effectLst/>
                        <a:latin typeface="Times New Roman" panose="02020603050405020304" pitchFamily="18" charset="0"/>
                        <a:cs typeface="Times New Roman" panose="02020603050405020304" pitchFamily="18" charset="0"/>
                      </a:endParaRPr>
                    </a:p>
                  </a:txBody>
                  <a:tcPr marL="60960" marR="60960" anchor="ctr"/>
                </a:tc>
                <a:tc>
                  <a:txBody>
                    <a:bodyPr/>
                    <a:lstStyle/>
                    <a:p>
                      <a:pPr marL="0" marR="0" lvl="0" indent="0" algn="l" defTabSz="914400" rtl="0" eaLnBrk="1" fontAlgn="base" latinLnBrk="0" hangingPunct="1">
                        <a:lnSpc>
                          <a:spcPct val="100000"/>
                        </a:lnSpc>
                        <a:spcBef>
                          <a:spcPts val="0"/>
                        </a:spcBef>
                        <a:spcAft>
                          <a:spcPts val="0"/>
                        </a:spcAft>
                        <a:buClrTx/>
                        <a:buSzTx/>
                        <a:buFontTx/>
                        <a:buNone/>
                        <a:tabLst/>
                        <a:defRPr/>
                      </a:pPr>
                      <a:r>
                        <a:rPr lang="en-US" sz="1100" dirty="0">
                          <a:effectLst/>
                          <a:latin typeface="Times New Roman" panose="02020603050405020304" pitchFamily="18" charset="0"/>
                          <a:cs typeface="Times New Roman" panose="02020603050405020304" pitchFamily="18" charset="0"/>
                        </a:rPr>
                        <a:t>H. D. Das; R. Ahmed; N. Smrity; L. Islam</a:t>
                      </a:r>
                    </a:p>
                    <a:p>
                      <a:pPr algn="l" fontAlgn="base" latinLnBrk="0">
                        <a:buNone/>
                      </a:pPr>
                      <a:endParaRPr lang="en-US" sz="1100" dirty="0">
                        <a:effectLst/>
                        <a:latin typeface="Times New Roman" panose="02020603050405020304" pitchFamily="18" charset="0"/>
                        <a:cs typeface="Times New Roman" panose="02020603050405020304" pitchFamily="18" charset="0"/>
                      </a:endParaRPr>
                    </a:p>
                  </a:txBody>
                  <a:tcPr marL="60960" marR="60960" anchor="ctr"/>
                </a:tc>
                <a:tc>
                  <a:txBody>
                    <a:bodyPr/>
                    <a:lstStyle/>
                    <a:p>
                      <a:pPr marL="0" marR="0" lvl="0" indent="0" algn="l" defTabSz="914400" rtl="0" eaLnBrk="1" fontAlgn="base" latinLnBrk="0" hangingPunct="1">
                        <a:lnSpc>
                          <a:spcPct val="100000"/>
                        </a:lnSpc>
                        <a:spcBef>
                          <a:spcPts val="0"/>
                        </a:spcBef>
                        <a:spcAft>
                          <a:spcPts val="0"/>
                        </a:spcAft>
                        <a:buClrTx/>
                        <a:buSzTx/>
                        <a:buFontTx/>
                        <a:buNone/>
                        <a:tabLst/>
                        <a:defRPr/>
                      </a:pPr>
                      <a:r>
                        <a:rPr lang="en-US" sz="1100" dirty="0">
                          <a:effectLst/>
                          <a:latin typeface="Times New Roman" panose="02020603050405020304" pitchFamily="18" charset="0"/>
                          <a:cs typeface="Times New Roman" panose="02020603050405020304" pitchFamily="18" charset="0"/>
                        </a:rPr>
                        <a:t>CSNT, 2020</a:t>
                      </a:r>
                    </a:p>
                    <a:p>
                      <a:pPr algn="l" fontAlgn="base" latinLnBrk="0">
                        <a:buNone/>
                      </a:pPr>
                      <a:endParaRPr lang="en-US" sz="1100" dirty="0">
                        <a:effectLst/>
                        <a:latin typeface="Times New Roman" panose="02020603050405020304" pitchFamily="18" charset="0"/>
                        <a:cs typeface="Times New Roman" panose="02020603050405020304" pitchFamily="18" charset="0"/>
                      </a:endParaRPr>
                    </a:p>
                  </a:txBody>
                  <a:tcPr marL="60960" marR="60960" anchor="ctr"/>
                </a:tc>
                <a:tc>
                  <a:txBody>
                    <a:bodyPr/>
                    <a:lstStyle/>
                    <a:p>
                      <a:pPr marL="0" marR="0" lvl="0" indent="0" algn="l" defTabSz="914400" rtl="0" eaLnBrk="1" fontAlgn="base" latinLnBrk="0" hangingPunct="1">
                        <a:lnSpc>
                          <a:spcPct val="100000"/>
                        </a:lnSpc>
                        <a:spcBef>
                          <a:spcPts val="0"/>
                        </a:spcBef>
                        <a:spcAft>
                          <a:spcPts val="0"/>
                        </a:spcAft>
                        <a:buClrTx/>
                        <a:buSzTx/>
                        <a:buFontTx/>
                        <a:buNone/>
                        <a:tabLst/>
                        <a:defRPr/>
                      </a:pPr>
                      <a:r>
                        <a:rPr lang="en-US" sz="1100" dirty="0">
                          <a:effectLst/>
                          <a:latin typeface="Times New Roman" panose="02020603050405020304" pitchFamily="18" charset="0"/>
                          <a:cs typeface="Times New Roman" panose="02020603050405020304" pitchFamily="18" charset="0"/>
                        </a:rPr>
                        <a:t>Mobile crowdsourcing for proximity-based donor recruitment and matching</a:t>
                      </a:r>
                    </a:p>
                    <a:p>
                      <a:pPr algn="l" fontAlgn="base" latinLnBrk="0">
                        <a:buNone/>
                      </a:pPr>
                      <a:endParaRPr lang="en-US" sz="1100" dirty="0">
                        <a:effectLst/>
                        <a:latin typeface="Times New Roman" panose="02020603050405020304" pitchFamily="18" charset="0"/>
                        <a:cs typeface="Times New Roman" panose="02020603050405020304" pitchFamily="18" charset="0"/>
                      </a:endParaRPr>
                    </a:p>
                  </a:txBody>
                  <a:tcPr marL="60960" marR="60960" anchor="ctr"/>
                </a:tc>
                <a:tc>
                  <a:txBody>
                    <a:bodyPr/>
                    <a:lstStyle/>
                    <a:p>
                      <a:pPr marL="0" marR="0" lvl="0" indent="0" algn="l" defTabSz="914400" rtl="0" eaLnBrk="1" fontAlgn="base" latinLnBrk="0" hangingPunct="1">
                        <a:lnSpc>
                          <a:spcPct val="100000"/>
                        </a:lnSpc>
                        <a:spcBef>
                          <a:spcPts val="0"/>
                        </a:spcBef>
                        <a:spcAft>
                          <a:spcPts val="0"/>
                        </a:spcAft>
                        <a:buClrTx/>
                        <a:buSzTx/>
                        <a:buFontTx/>
                        <a:buNone/>
                        <a:tabLst/>
                        <a:defRPr/>
                      </a:pPr>
                      <a:r>
                        <a:rPr lang="en-US" sz="1100" dirty="0">
                          <a:effectLst/>
                          <a:latin typeface="Times New Roman" panose="02020603050405020304" pitchFamily="18" charset="0"/>
                          <a:cs typeface="Times New Roman" panose="02020603050405020304" pitchFamily="18" charset="0"/>
                        </a:rPr>
                        <a:t>Improves responsiveness via location-aware coordination</a:t>
                      </a:r>
                    </a:p>
                    <a:p>
                      <a:pPr algn="l" fontAlgn="base" latinLnBrk="0">
                        <a:buNone/>
                      </a:pPr>
                      <a:endParaRPr lang="en-US" sz="1100" dirty="0">
                        <a:effectLst/>
                        <a:latin typeface="Times New Roman" panose="02020603050405020304" pitchFamily="18" charset="0"/>
                        <a:cs typeface="Times New Roman" panose="02020603050405020304" pitchFamily="18" charset="0"/>
                      </a:endParaRPr>
                    </a:p>
                  </a:txBody>
                  <a:tcPr marL="60960" marR="60960" anchor="ctr"/>
                </a:tc>
                <a:tc>
                  <a:txBody>
                    <a:bodyPr/>
                    <a:lstStyle/>
                    <a:p>
                      <a:pPr marL="0" marR="0" lvl="0" indent="0" algn="l" defTabSz="914400" rtl="0" eaLnBrk="1" fontAlgn="base" latinLnBrk="0" hangingPunct="1">
                        <a:lnSpc>
                          <a:spcPct val="100000"/>
                        </a:lnSpc>
                        <a:spcBef>
                          <a:spcPts val="0"/>
                        </a:spcBef>
                        <a:spcAft>
                          <a:spcPts val="0"/>
                        </a:spcAft>
                        <a:buClrTx/>
                        <a:buSzTx/>
                        <a:buFontTx/>
                        <a:buNone/>
                        <a:tabLst/>
                        <a:defRPr/>
                      </a:pPr>
                      <a:r>
                        <a:rPr lang="en-US" sz="1100" dirty="0">
                          <a:effectLst/>
                          <a:latin typeface="Times New Roman" panose="02020603050405020304" pitchFamily="18" charset="0"/>
                          <a:cs typeface="Times New Roman" panose="02020603050405020304" pitchFamily="18" charset="0"/>
                        </a:rPr>
                        <a:t>Location privacy, donor verification, sustained engagement</a:t>
                      </a:r>
                    </a:p>
                    <a:p>
                      <a:pPr algn="l" fontAlgn="base" latinLnBrk="0">
                        <a:buNone/>
                      </a:pPr>
                      <a:endParaRPr lang="en-US" sz="1100" dirty="0">
                        <a:effectLst/>
                        <a:latin typeface="Times New Roman" panose="02020603050405020304" pitchFamily="18" charset="0"/>
                        <a:cs typeface="Times New Roman" panose="02020603050405020304" pitchFamily="18" charset="0"/>
                      </a:endParaRPr>
                    </a:p>
                  </a:txBody>
                  <a:tcPr marL="60960" marR="60960" anchor="ctr"/>
                </a:tc>
                <a:extLst>
                  <a:ext uri="{0D108BD9-81ED-4DB2-BD59-A6C34878D82A}">
                    <a16:rowId xmlns:a16="http://schemas.microsoft.com/office/drawing/2014/main" val="2656753562"/>
                  </a:ext>
                </a:extLst>
              </a:tr>
              <a:tr h="1291167">
                <a:tc>
                  <a:txBody>
                    <a:bodyPr/>
                    <a:lstStyle/>
                    <a:p>
                      <a:endParaRPr lang="en-US" sz="1100" dirty="0">
                        <a:latin typeface="Times New Roman" panose="02020603050405020304" pitchFamily="18" charset="0"/>
                        <a:cs typeface="Times New Roman" panose="02020603050405020304" pitchFamily="18" charset="0"/>
                      </a:endParaRPr>
                    </a:p>
                    <a:p>
                      <a:endParaRPr lang="en-US" sz="1100" dirty="0">
                        <a:latin typeface="Times New Roman" panose="02020603050405020304" pitchFamily="18" charset="0"/>
                        <a:cs typeface="Times New Roman" panose="02020603050405020304" pitchFamily="18" charset="0"/>
                      </a:endParaRPr>
                    </a:p>
                    <a:p>
                      <a:endParaRPr lang="en-US" sz="1100" dirty="0">
                        <a:latin typeface="Times New Roman" panose="02020603050405020304" pitchFamily="18" charset="0"/>
                        <a:cs typeface="Times New Roman" panose="02020603050405020304" pitchFamily="18" charset="0"/>
                      </a:endParaRPr>
                    </a:p>
                    <a:p>
                      <a:r>
                        <a:rPr lang="en-US" sz="1100" dirty="0">
                          <a:latin typeface="Times New Roman" panose="02020603050405020304" pitchFamily="18" charset="0"/>
                          <a:cs typeface="Times New Roman" panose="02020603050405020304" pitchFamily="18" charset="0"/>
                        </a:rPr>
                        <a:t> 14</a:t>
                      </a:r>
                    </a:p>
                  </a:txBody>
                  <a:tcPr/>
                </a:tc>
                <a:tc>
                  <a:txBody>
                    <a:bodyPr/>
                    <a:lstStyle/>
                    <a:p>
                      <a:pPr marL="0" marR="0" lvl="0" indent="0" algn="l" defTabSz="914400" rtl="0" eaLnBrk="1" fontAlgn="base" latinLnBrk="0" hangingPunct="1">
                        <a:lnSpc>
                          <a:spcPct val="100000"/>
                        </a:lnSpc>
                        <a:spcBef>
                          <a:spcPts val="0"/>
                        </a:spcBef>
                        <a:spcAft>
                          <a:spcPts val="0"/>
                        </a:spcAft>
                        <a:buClrTx/>
                        <a:buSzTx/>
                        <a:buFontTx/>
                        <a:buNone/>
                        <a:tabLst/>
                        <a:defRPr/>
                      </a:pPr>
                      <a:r>
                        <a:rPr lang="en-US" sz="1100" dirty="0">
                          <a:effectLst/>
                          <a:latin typeface="Times New Roman" panose="02020603050405020304" pitchFamily="18" charset="0"/>
                          <a:cs typeface="Times New Roman" panose="02020603050405020304" pitchFamily="18" charset="0"/>
                        </a:rPr>
                        <a:t>Enhancing Organ Donor Matching and Transparency with Blockchain Technology</a:t>
                      </a:r>
                    </a:p>
                    <a:p>
                      <a:pPr algn="l" fontAlgn="base" latinLnBrk="0">
                        <a:buNone/>
                      </a:pPr>
                      <a:endParaRPr lang="en-US" sz="1100" dirty="0">
                        <a:effectLst/>
                        <a:latin typeface="Times New Roman" panose="02020603050405020304" pitchFamily="18" charset="0"/>
                        <a:cs typeface="Times New Roman" panose="02020603050405020304" pitchFamily="18" charset="0"/>
                      </a:endParaRPr>
                    </a:p>
                  </a:txBody>
                  <a:tcPr marL="60960" marR="60960" anchor="ctr"/>
                </a:tc>
                <a:tc>
                  <a:txBody>
                    <a:bodyPr/>
                    <a:lstStyle/>
                    <a:p>
                      <a:pPr marL="0" marR="0" lvl="0" indent="0" algn="l" defTabSz="914400" rtl="0" eaLnBrk="1" fontAlgn="base" latinLnBrk="0" hangingPunct="1">
                        <a:lnSpc>
                          <a:spcPct val="100000"/>
                        </a:lnSpc>
                        <a:spcBef>
                          <a:spcPts val="0"/>
                        </a:spcBef>
                        <a:spcAft>
                          <a:spcPts val="0"/>
                        </a:spcAft>
                        <a:buClrTx/>
                        <a:buSzTx/>
                        <a:buFontTx/>
                        <a:buNone/>
                        <a:tabLst/>
                        <a:defRPr/>
                      </a:pPr>
                      <a:r>
                        <a:rPr lang="en-US" sz="1100" dirty="0">
                          <a:effectLst/>
                          <a:latin typeface="Times New Roman" panose="02020603050405020304" pitchFamily="18" charset="0"/>
                          <a:cs typeface="Times New Roman" panose="02020603050405020304" pitchFamily="18" charset="0"/>
                        </a:rPr>
                        <a:t>D. D. Priya; M. Naga Sreeya; A. Sanjana; P. Sarayu; M. K. Swamy</a:t>
                      </a:r>
                    </a:p>
                    <a:p>
                      <a:pPr algn="l" fontAlgn="base" latinLnBrk="0">
                        <a:buNone/>
                      </a:pPr>
                      <a:endParaRPr lang="en-US" sz="1100" dirty="0">
                        <a:effectLst/>
                        <a:latin typeface="Times New Roman" panose="02020603050405020304" pitchFamily="18" charset="0"/>
                        <a:cs typeface="Times New Roman" panose="02020603050405020304" pitchFamily="18" charset="0"/>
                      </a:endParaRPr>
                    </a:p>
                  </a:txBody>
                  <a:tcPr marL="60960" marR="60960" anchor="ctr"/>
                </a:tc>
                <a:tc>
                  <a:txBody>
                    <a:bodyPr/>
                    <a:lstStyle/>
                    <a:p>
                      <a:pPr marL="0" marR="0" lvl="0" indent="0" algn="l" defTabSz="914400" rtl="0" eaLnBrk="1" fontAlgn="base" latinLnBrk="0" hangingPunct="1">
                        <a:lnSpc>
                          <a:spcPct val="100000"/>
                        </a:lnSpc>
                        <a:spcBef>
                          <a:spcPts val="0"/>
                        </a:spcBef>
                        <a:spcAft>
                          <a:spcPts val="0"/>
                        </a:spcAft>
                        <a:buClrTx/>
                        <a:buSzTx/>
                        <a:buFontTx/>
                        <a:buNone/>
                        <a:tabLst/>
                        <a:defRPr/>
                      </a:pPr>
                      <a:r>
                        <a:rPr lang="en-US" sz="1100" dirty="0">
                          <a:effectLst/>
                          <a:latin typeface="Times New Roman" panose="02020603050405020304" pitchFamily="18" charset="0"/>
                          <a:cs typeface="Times New Roman" panose="02020603050405020304" pitchFamily="18" charset="0"/>
                        </a:rPr>
                        <a:t>BITCON, 2024</a:t>
                      </a:r>
                    </a:p>
                    <a:p>
                      <a:pPr algn="l" fontAlgn="base" latinLnBrk="0">
                        <a:buNone/>
                      </a:pPr>
                      <a:endParaRPr lang="en-US" sz="1100" dirty="0">
                        <a:effectLst/>
                        <a:latin typeface="Times New Roman" panose="02020603050405020304" pitchFamily="18" charset="0"/>
                        <a:cs typeface="Times New Roman" panose="02020603050405020304" pitchFamily="18" charset="0"/>
                      </a:endParaRPr>
                    </a:p>
                  </a:txBody>
                  <a:tcPr marL="60960" marR="60960" anchor="ctr"/>
                </a:tc>
                <a:tc>
                  <a:txBody>
                    <a:bodyPr/>
                    <a:lstStyle/>
                    <a:p>
                      <a:pPr marL="0" marR="0" lvl="0" indent="0" algn="l" defTabSz="914400" rtl="0" eaLnBrk="1" fontAlgn="base" latinLnBrk="0" hangingPunct="1">
                        <a:lnSpc>
                          <a:spcPct val="100000"/>
                        </a:lnSpc>
                        <a:spcBef>
                          <a:spcPts val="0"/>
                        </a:spcBef>
                        <a:spcAft>
                          <a:spcPts val="0"/>
                        </a:spcAft>
                        <a:buClrTx/>
                        <a:buSzTx/>
                        <a:buFontTx/>
                        <a:buNone/>
                        <a:tabLst/>
                        <a:defRPr/>
                      </a:pPr>
                      <a:r>
                        <a:rPr lang="en-US" sz="1100" dirty="0">
                          <a:effectLst/>
                          <a:latin typeface="Times New Roman" panose="02020603050405020304" pitchFamily="18" charset="0"/>
                          <a:cs typeface="Times New Roman" panose="02020603050405020304" pitchFamily="18" charset="0"/>
                        </a:rPr>
                        <a:t>Blockchain-backed matching and transparency with automated notifications</a:t>
                      </a:r>
                    </a:p>
                    <a:p>
                      <a:pPr algn="l" fontAlgn="base" latinLnBrk="0">
                        <a:buNone/>
                      </a:pPr>
                      <a:endParaRPr lang="en-US" sz="1100" dirty="0">
                        <a:effectLst/>
                        <a:latin typeface="Times New Roman" panose="02020603050405020304" pitchFamily="18" charset="0"/>
                        <a:cs typeface="Times New Roman" panose="02020603050405020304" pitchFamily="18" charset="0"/>
                      </a:endParaRPr>
                    </a:p>
                  </a:txBody>
                  <a:tcPr marL="60960" marR="60960" anchor="ctr"/>
                </a:tc>
                <a:tc>
                  <a:txBody>
                    <a:bodyPr/>
                    <a:lstStyle/>
                    <a:p>
                      <a:pPr marL="0" marR="0" lvl="0" indent="0" algn="l" defTabSz="914400" rtl="0" eaLnBrk="1" fontAlgn="base" latinLnBrk="0" hangingPunct="1">
                        <a:lnSpc>
                          <a:spcPct val="100000"/>
                        </a:lnSpc>
                        <a:spcBef>
                          <a:spcPts val="0"/>
                        </a:spcBef>
                        <a:spcAft>
                          <a:spcPts val="0"/>
                        </a:spcAft>
                        <a:buClrTx/>
                        <a:buSzTx/>
                        <a:buFontTx/>
                        <a:buNone/>
                        <a:tabLst/>
                        <a:defRPr/>
                      </a:pPr>
                      <a:r>
                        <a:rPr lang="en-US" sz="1100" dirty="0">
                          <a:effectLst/>
                          <a:latin typeface="Times New Roman" panose="02020603050405020304" pitchFamily="18" charset="0"/>
                          <a:cs typeface="Times New Roman" panose="02020603050405020304" pitchFamily="18" charset="0"/>
                        </a:rPr>
                        <a:t>Greater auditability and trust in allocation workflows</a:t>
                      </a:r>
                    </a:p>
                    <a:p>
                      <a:pPr algn="l" fontAlgn="base" latinLnBrk="0">
                        <a:buNone/>
                      </a:pPr>
                      <a:endParaRPr lang="en-US" sz="1100" dirty="0">
                        <a:effectLst/>
                        <a:latin typeface="Times New Roman" panose="02020603050405020304" pitchFamily="18" charset="0"/>
                        <a:cs typeface="Times New Roman" panose="02020603050405020304" pitchFamily="18" charset="0"/>
                      </a:endParaRPr>
                    </a:p>
                  </a:txBody>
                  <a:tcPr marL="60960" marR="60960" anchor="ctr"/>
                </a:tc>
                <a:tc>
                  <a:txBody>
                    <a:bodyPr/>
                    <a:lstStyle/>
                    <a:p>
                      <a:pPr marL="0" marR="0" lvl="0" indent="0" algn="l" defTabSz="914400" rtl="0" eaLnBrk="1" fontAlgn="base" latinLnBrk="0" hangingPunct="1">
                        <a:lnSpc>
                          <a:spcPct val="100000"/>
                        </a:lnSpc>
                        <a:spcBef>
                          <a:spcPts val="0"/>
                        </a:spcBef>
                        <a:spcAft>
                          <a:spcPts val="0"/>
                        </a:spcAft>
                        <a:buClrTx/>
                        <a:buSzTx/>
                        <a:buFontTx/>
                        <a:buNone/>
                        <a:tabLst/>
                        <a:defRPr/>
                      </a:pPr>
                      <a:r>
                        <a:rPr lang="en-US" sz="1100" dirty="0">
                          <a:effectLst/>
                          <a:latin typeface="Times New Roman" panose="02020603050405020304" pitchFamily="18" charset="0"/>
                          <a:cs typeface="Times New Roman" panose="02020603050405020304" pitchFamily="18" charset="0"/>
                        </a:rPr>
                        <a:t>Fairness proofs, explainability, registry interoperability, benchmarking</a:t>
                      </a:r>
                    </a:p>
                    <a:p>
                      <a:pPr algn="l" fontAlgn="base" latinLnBrk="0">
                        <a:buNone/>
                      </a:pPr>
                      <a:endParaRPr lang="en-US" sz="1100" dirty="0">
                        <a:effectLst/>
                        <a:latin typeface="Times New Roman" panose="02020603050405020304" pitchFamily="18" charset="0"/>
                        <a:cs typeface="Times New Roman" panose="02020603050405020304" pitchFamily="18" charset="0"/>
                      </a:endParaRPr>
                    </a:p>
                  </a:txBody>
                  <a:tcPr marL="60960" marR="60960" anchor="ctr"/>
                </a:tc>
                <a:extLst>
                  <a:ext uri="{0D108BD9-81ED-4DB2-BD59-A6C34878D82A}">
                    <a16:rowId xmlns:a16="http://schemas.microsoft.com/office/drawing/2014/main" val="3422622434"/>
                  </a:ext>
                </a:extLst>
              </a:tr>
              <a:tr h="1524000">
                <a:tc>
                  <a:txBody>
                    <a:bodyPr/>
                    <a:lstStyle/>
                    <a:p>
                      <a:endParaRPr lang="en-US" sz="1100" dirty="0">
                        <a:latin typeface="Times New Roman" panose="02020603050405020304" pitchFamily="18" charset="0"/>
                        <a:cs typeface="Times New Roman" panose="02020603050405020304" pitchFamily="18" charset="0"/>
                      </a:endParaRPr>
                    </a:p>
                    <a:p>
                      <a:endParaRPr lang="en-US" sz="1100" dirty="0">
                        <a:latin typeface="Times New Roman" panose="02020603050405020304" pitchFamily="18" charset="0"/>
                        <a:cs typeface="Times New Roman" panose="02020603050405020304" pitchFamily="18" charset="0"/>
                      </a:endParaRPr>
                    </a:p>
                    <a:p>
                      <a:endParaRPr lang="en-US" sz="1100" dirty="0">
                        <a:latin typeface="Times New Roman" panose="02020603050405020304" pitchFamily="18" charset="0"/>
                        <a:cs typeface="Times New Roman" panose="02020603050405020304" pitchFamily="18" charset="0"/>
                      </a:endParaRPr>
                    </a:p>
                    <a:p>
                      <a:r>
                        <a:rPr lang="en-US" sz="1100" dirty="0">
                          <a:latin typeface="Times New Roman" panose="02020603050405020304" pitchFamily="18" charset="0"/>
                          <a:cs typeface="Times New Roman" panose="02020603050405020304" pitchFamily="18" charset="0"/>
                        </a:rPr>
                        <a:t> 15</a:t>
                      </a:r>
                    </a:p>
                  </a:txBody>
                  <a:tcPr/>
                </a:tc>
                <a:tc>
                  <a:txBody>
                    <a:bodyPr/>
                    <a:lstStyle/>
                    <a:p>
                      <a:pPr marL="0" marR="0" lvl="0" indent="0" algn="l" defTabSz="914400" rtl="0" eaLnBrk="1" fontAlgn="base" latinLnBrk="0" hangingPunct="1">
                        <a:lnSpc>
                          <a:spcPct val="100000"/>
                        </a:lnSpc>
                        <a:spcBef>
                          <a:spcPts val="0"/>
                        </a:spcBef>
                        <a:spcAft>
                          <a:spcPts val="0"/>
                        </a:spcAft>
                        <a:buClrTx/>
                        <a:buSzTx/>
                        <a:buFontTx/>
                        <a:buNone/>
                        <a:tabLst/>
                        <a:defRPr/>
                      </a:pPr>
                      <a:r>
                        <a:rPr lang="en-US" sz="1100" dirty="0">
                          <a:effectLst/>
                          <a:latin typeface="Times New Roman" panose="02020603050405020304" pitchFamily="18" charset="0"/>
                          <a:cs typeface="Times New Roman" panose="02020603050405020304" pitchFamily="18" charset="0"/>
                        </a:rPr>
                        <a:t>Blockchain-Based Organ Donation System: A Decentralized Solution for Transparent and Secure Transplant Matching</a:t>
                      </a:r>
                    </a:p>
                    <a:p>
                      <a:pPr algn="l" fontAlgn="base" latinLnBrk="0">
                        <a:buNone/>
                      </a:pPr>
                      <a:endParaRPr lang="en-US" sz="1100" dirty="0">
                        <a:effectLst/>
                        <a:latin typeface="Times New Roman" panose="02020603050405020304" pitchFamily="18" charset="0"/>
                        <a:cs typeface="Times New Roman" panose="02020603050405020304" pitchFamily="18" charset="0"/>
                      </a:endParaRPr>
                    </a:p>
                  </a:txBody>
                  <a:tcPr marL="60960" marR="60960" anchor="ctr"/>
                </a:tc>
                <a:tc>
                  <a:txBody>
                    <a:bodyPr/>
                    <a:lstStyle/>
                    <a:p>
                      <a:pPr marL="0" marR="0" lvl="0" indent="0" algn="l" defTabSz="914400" rtl="0" eaLnBrk="1" fontAlgn="base" latinLnBrk="0" hangingPunct="1">
                        <a:lnSpc>
                          <a:spcPct val="100000"/>
                        </a:lnSpc>
                        <a:spcBef>
                          <a:spcPts val="0"/>
                        </a:spcBef>
                        <a:spcAft>
                          <a:spcPts val="0"/>
                        </a:spcAft>
                        <a:buClrTx/>
                        <a:buSzTx/>
                        <a:buFontTx/>
                        <a:buNone/>
                        <a:tabLst/>
                        <a:defRPr/>
                      </a:pPr>
                      <a:r>
                        <a:rPr lang="pl-PL" sz="1100" dirty="0">
                          <a:effectLst/>
                          <a:latin typeface="Times New Roman" panose="02020603050405020304" pitchFamily="18" charset="0"/>
                          <a:cs typeface="Times New Roman" panose="02020603050405020304" pitchFamily="18" charset="0"/>
                        </a:rPr>
                        <a:t>N. R. Kypu; B. K; D. V. Korla; V. Dwarakacharla; S. V. K</a:t>
                      </a:r>
                    </a:p>
                    <a:p>
                      <a:pPr algn="l" fontAlgn="base" latinLnBrk="0">
                        <a:buNone/>
                      </a:pPr>
                      <a:endParaRPr lang="en-US" sz="1100" dirty="0">
                        <a:effectLst/>
                        <a:latin typeface="Times New Roman" panose="02020603050405020304" pitchFamily="18" charset="0"/>
                        <a:cs typeface="Times New Roman" panose="02020603050405020304" pitchFamily="18" charset="0"/>
                      </a:endParaRPr>
                    </a:p>
                  </a:txBody>
                  <a:tcPr marL="60960" marR="60960" anchor="ctr"/>
                </a:tc>
                <a:tc>
                  <a:txBody>
                    <a:bodyPr/>
                    <a:lstStyle/>
                    <a:p>
                      <a:pPr marL="0" marR="0" lvl="0" indent="0" algn="l" defTabSz="914400" rtl="0" eaLnBrk="1" fontAlgn="base" latinLnBrk="0" hangingPunct="1">
                        <a:lnSpc>
                          <a:spcPct val="100000"/>
                        </a:lnSpc>
                        <a:spcBef>
                          <a:spcPts val="0"/>
                        </a:spcBef>
                        <a:spcAft>
                          <a:spcPts val="0"/>
                        </a:spcAft>
                        <a:buClrTx/>
                        <a:buSzTx/>
                        <a:buFontTx/>
                        <a:buNone/>
                        <a:tabLst/>
                        <a:defRPr/>
                      </a:pPr>
                      <a:r>
                        <a:rPr lang="en-US" sz="1100" dirty="0">
                          <a:effectLst/>
                          <a:latin typeface="Times New Roman" panose="02020603050405020304" pitchFamily="18" charset="0"/>
                          <a:cs typeface="Times New Roman" panose="02020603050405020304" pitchFamily="18" charset="0"/>
                        </a:rPr>
                        <a:t>ICSCNA, 2024</a:t>
                      </a:r>
                    </a:p>
                    <a:p>
                      <a:pPr algn="l" fontAlgn="base" latinLnBrk="0">
                        <a:buNone/>
                      </a:pPr>
                      <a:endParaRPr lang="pl-PL" sz="1100" dirty="0">
                        <a:effectLst/>
                        <a:latin typeface="Times New Roman" panose="02020603050405020304" pitchFamily="18" charset="0"/>
                        <a:cs typeface="Times New Roman" panose="02020603050405020304" pitchFamily="18" charset="0"/>
                      </a:endParaRPr>
                    </a:p>
                  </a:txBody>
                  <a:tcPr marL="60960" marR="60960" anchor="ctr"/>
                </a:tc>
                <a:tc>
                  <a:txBody>
                    <a:bodyPr/>
                    <a:lstStyle/>
                    <a:p>
                      <a:pPr marL="0" marR="0" lvl="0" indent="0" algn="l" defTabSz="914400" rtl="0" eaLnBrk="1" fontAlgn="base" latinLnBrk="0" hangingPunct="1">
                        <a:lnSpc>
                          <a:spcPct val="100000"/>
                        </a:lnSpc>
                        <a:spcBef>
                          <a:spcPts val="0"/>
                        </a:spcBef>
                        <a:spcAft>
                          <a:spcPts val="0"/>
                        </a:spcAft>
                        <a:buClrTx/>
                        <a:buSzTx/>
                        <a:buFontTx/>
                        <a:buNone/>
                        <a:tabLst/>
                        <a:defRPr/>
                      </a:pPr>
                      <a:r>
                        <a:rPr lang="en-US" sz="1100" dirty="0">
                          <a:effectLst/>
                          <a:latin typeface="Times New Roman" panose="02020603050405020304" pitchFamily="18" charset="0"/>
                          <a:cs typeface="Times New Roman" panose="02020603050405020304" pitchFamily="18" charset="0"/>
                        </a:rPr>
                        <a:t>Decentralized platform for secure registration, matching, and auditable allocation</a:t>
                      </a:r>
                    </a:p>
                    <a:p>
                      <a:pPr algn="l" fontAlgn="base" latinLnBrk="0">
                        <a:buNone/>
                      </a:pPr>
                      <a:endParaRPr lang="en-US" sz="1100" dirty="0">
                        <a:effectLst/>
                        <a:latin typeface="Times New Roman" panose="02020603050405020304" pitchFamily="18" charset="0"/>
                        <a:cs typeface="Times New Roman" panose="02020603050405020304" pitchFamily="18" charset="0"/>
                      </a:endParaRPr>
                    </a:p>
                  </a:txBody>
                  <a:tcPr marL="60960" marR="60960" anchor="ctr"/>
                </a:tc>
                <a:tc>
                  <a:txBody>
                    <a:bodyPr/>
                    <a:lstStyle/>
                    <a:p>
                      <a:pPr marL="0" marR="0" lvl="0" indent="0" algn="l" defTabSz="914400" rtl="0" eaLnBrk="1" fontAlgn="base" latinLnBrk="0" hangingPunct="1">
                        <a:lnSpc>
                          <a:spcPct val="100000"/>
                        </a:lnSpc>
                        <a:spcBef>
                          <a:spcPts val="0"/>
                        </a:spcBef>
                        <a:spcAft>
                          <a:spcPts val="0"/>
                        </a:spcAft>
                        <a:buClrTx/>
                        <a:buSzTx/>
                        <a:buFontTx/>
                        <a:buNone/>
                        <a:tabLst/>
                        <a:defRPr/>
                      </a:pPr>
                      <a:r>
                        <a:rPr lang="en-US" sz="1100" dirty="0">
                          <a:effectLst/>
                          <a:latin typeface="Times New Roman" panose="02020603050405020304" pitchFamily="18" charset="0"/>
                          <a:cs typeface="Times New Roman" panose="02020603050405020304" pitchFamily="18" charset="0"/>
                        </a:rPr>
                        <a:t>Transparency and tamper-resistance for multi-institution coordination</a:t>
                      </a:r>
                    </a:p>
                    <a:p>
                      <a:pPr algn="l" fontAlgn="base" latinLnBrk="0">
                        <a:buNone/>
                      </a:pPr>
                      <a:endParaRPr lang="en-US" sz="1100" dirty="0">
                        <a:effectLst/>
                        <a:latin typeface="Times New Roman" panose="02020603050405020304" pitchFamily="18" charset="0"/>
                        <a:cs typeface="Times New Roman" panose="02020603050405020304" pitchFamily="18" charset="0"/>
                      </a:endParaRPr>
                    </a:p>
                  </a:txBody>
                  <a:tcPr marL="60960" marR="60960" anchor="ctr"/>
                </a:tc>
                <a:tc>
                  <a:txBody>
                    <a:bodyPr/>
                    <a:lstStyle/>
                    <a:p>
                      <a:pPr marL="0" marR="0" lvl="0" indent="0" algn="l" defTabSz="914400" rtl="0" eaLnBrk="1" fontAlgn="base" latinLnBrk="0" hangingPunct="1">
                        <a:lnSpc>
                          <a:spcPct val="100000"/>
                        </a:lnSpc>
                        <a:spcBef>
                          <a:spcPts val="0"/>
                        </a:spcBef>
                        <a:spcAft>
                          <a:spcPts val="0"/>
                        </a:spcAft>
                        <a:buClrTx/>
                        <a:buSzTx/>
                        <a:buFontTx/>
                        <a:buNone/>
                        <a:tabLst/>
                        <a:defRPr/>
                      </a:pPr>
                      <a:r>
                        <a:rPr lang="en-US" sz="1100" dirty="0">
                          <a:effectLst/>
                          <a:latin typeface="Times New Roman" panose="02020603050405020304" pitchFamily="18" charset="0"/>
                          <a:cs typeface="Times New Roman" panose="02020603050405020304" pitchFamily="18" charset="0"/>
                        </a:rPr>
                        <a:t>Governance/dispute resolution, multi-center performance, operational cost</a:t>
                      </a:r>
                    </a:p>
                    <a:p>
                      <a:pPr algn="l" fontAlgn="base" latinLnBrk="0">
                        <a:buNone/>
                      </a:pPr>
                      <a:endParaRPr lang="en-US" sz="1100" dirty="0">
                        <a:effectLst/>
                        <a:latin typeface="Times New Roman" panose="02020603050405020304" pitchFamily="18" charset="0"/>
                        <a:cs typeface="Times New Roman" panose="02020603050405020304" pitchFamily="18" charset="0"/>
                      </a:endParaRPr>
                    </a:p>
                  </a:txBody>
                  <a:tcPr marL="60960" marR="60960" anchor="ctr"/>
                </a:tc>
                <a:extLst>
                  <a:ext uri="{0D108BD9-81ED-4DB2-BD59-A6C34878D82A}">
                    <a16:rowId xmlns:a16="http://schemas.microsoft.com/office/drawing/2014/main" val="3551686653"/>
                  </a:ext>
                </a:extLst>
              </a:tr>
            </a:tbl>
          </a:graphicData>
        </a:graphic>
      </p:graphicFrame>
    </p:spTree>
    <p:extLst>
      <p:ext uri="{BB962C8B-B14F-4D97-AF65-F5344CB8AC3E}">
        <p14:creationId xmlns:p14="http://schemas.microsoft.com/office/powerpoint/2010/main" val="11471301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FD751-183C-3F95-2CEA-417F7B319365}"/>
              </a:ext>
            </a:extLst>
          </p:cNvPr>
          <p:cNvSpPr>
            <a:spLocks noGrp="1"/>
          </p:cNvSpPr>
          <p:nvPr>
            <p:ph type="title"/>
          </p:nvPr>
        </p:nvSpPr>
        <p:spPr>
          <a:xfrm>
            <a:off x="838200" y="196645"/>
            <a:ext cx="10515600" cy="717755"/>
          </a:xfrm>
        </p:spPr>
        <p:txBody>
          <a:bodyPr>
            <a:normAutofit/>
          </a:bodyPr>
          <a:lstStyle/>
          <a:p>
            <a:pPr algn="ctr"/>
            <a:r>
              <a:rPr lang="en-US" dirty="0">
                <a:solidFill>
                  <a:srgbClr val="003300"/>
                </a:solidFill>
                <a:latin typeface="Times New Roman" panose="02020603050405020304" pitchFamily="18" charset="0"/>
                <a:cs typeface="Times New Roman" panose="02020603050405020304" pitchFamily="18" charset="0"/>
              </a:rPr>
              <a:t>Existing System</a:t>
            </a:r>
          </a:p>
        </p:txBody>
      </p:sp>
      <p:sp>
        <p:nvSpPr>
          <p:cNvPr id="3" name="Content Placeholder 2">
            <a:extLst>
              <a:ext uri="{FF2B5EF4-FFF2-40B4-BE49-F238E27FC236}">
                <a16:creationId xmlns:a16="http://schemas.microsoft.com/office/drawing/2014/main" id="{F48C4022-8627-3E85-0730-DEE94BF0A75B}"/>
              </a:ext>
            </a:extLst>
          </p:cNvPr>
          <p:cNvSpPr>
            <a:spLocks noGrp="1"/>
          </p:cNvSpPr>
          <p:nvPr>
            <p:ph idx="1"/>
          </p:nvPr>
        </p:nvSpPr>
        <p:spPr>
          <a:xfrm>
            <a:off x="838199" y="914400"/>
            <a:ext cx="11019503" cy="5869857"/>
          </a:xfrm>
        </p:spPr>
        <p:txBody>
          <a:bodyPr>
            <a:normAutofit/>
          </a:bodyPr>
          <a:lstStyle/>
          <a:p>
            <a:pPr>
              <a:lnSpc>
                <a:spcPct val="100000"/>
              </a:lnSpc>
            </a:pPr>
            <a:r>
              <a:rPr lang="en-US" sz="2400" dirty="0">
                <a:latin typeface="Times New Roman" panose="02020603050405020304" pitchFamily="18" charset="0"/>
                <a:cs typeface="Times New Roman" panose="02020603050405020304" pitchFamily="18" charset="0"/>
              </a:rPr>
              <a:t>Before the implementation of a </a:t>
            </a:r>
            <a:r>
              <a:rPr lang="en-US" sz="2400" dirty="0">
                <a:solidFill>
                  <a:srgbClr val="A50021"/>
                </a:solidFill>
                <a:latin typeface="Times New Roman" panose="02020603050405020304" pitchFamily="18" charset="0"/>
                <a:cs typeface="Times New Roman" panose="02020603050405020304" pitchFamily="18" charset="0"/>
              </a:rPr>
              <a:t>Self-Sovereign Identity (SSI) </a:t>
            </a:r>
            <a:r>
              <a:rPr lang="en-US" sz="2400" dirty="0">
                <a:latin typeface="Times New Roman" panose="02020603050405020304" pitchFamily="18" charset="0"/>
                <a:cs typeface="Times New Roman" panose="02020603050405020304" pitchFamily="18" charset="0"/>
              </a:rPr>
              <a:t>and </a:t>
            </a:r>
            <a:r>
              <a:rPr lang="en-US" sz="2400" b="1" dirty="0">
                <a:solidFill>
                  <a:srgbClr val="A50021"/>
                </a:solidFill>
                <a:latin typeface="Times New Roman" panose="02020603050405020304" pitchFamily="18" charset="0"/>
                <a:cs typeface="Times New Roman" panose="02020603050405020304" pitchFamily="18" charset="0"/>
              </a:rPr>
              <a:t>blockchain-based</a:t>
            </a:r>
            <a:r>
              <a:rPr lang="en-US" sz="2400" dirty="0">
                <a:latin typeface="Times New Roman" panose="02020603050405020304" pitchFamily="18" charset="0"/>
                <a:cs typeface="Times New Roman" panose="02020603050405020304" pitchFamily="18" charset="0"/>
              </a:rPr>
              <a:t> blood &amp; organ donation system, the existing solutions relied on:</a:t>
            </a:r>
          </a:p>
          <a:p>
            <a:pPr>
              <a:lnSpc>
                <a:spcPct val="100000"/>
              </a:lnSpc>
            </a:pPr>
            <a:endParaRPr lang="en-US" sz="2400" dirty="0">
              <a:latin typeface="Times New Roman" panose="02020603050405020304" pitchFamily="18" charset="0"/>
              <a:cs typeface="Times New Roman" panose="02020603050405020304" pitchFamily="18" charset="0"/>
            </a:endParaRPr>
          </a:p>
          <a:p>
            <a:r>
              <a:rPr lang="en-US" sz="2400" b="1" dirty="0">
                <a:solidFill>
                  <a:srgbClr val="DA0000"/>
                </a:solidFill>
                <a:latin typeface="Times New Roman" panose="02020603050405020304" pitchFamily="18" charset="0"/>
                <a:cs typeface="Times New Roman" panose="02020603050405020304" pitchFamily="18" charset="0"/>
              </a:rPr>
              <a:t> Centralized Databases</a:t>
            </a:r>
          </a:p>
          <a:p>
            <a:pPr marL="0" indent="0">
              <a:buNone/>
            </a:pPr>
            <a:endParaRPr lang="en-US" sz="2400" dirty="0">
              <a:latin typeface="Times New Roman" panose="02020603050405020304" pitchFamily="18" charset="0"/>
              <a:cs typeface="Times New Roman" panose="02020603050405020304" pitchFamily="18" charset="0"/>
            </a:endParaRPr>
          </a:p>
          <a:p>
            <a:r>
              <a:rPr lang="en-US" sz="2400" b="1" dirty="0">
                <a:solidFill>
                  <a:srgbClr val="DA0000"/>
                </a:solidFill>
                <a:latin typeface="Times New Roman" panose="02020603050405020304" pitchFamily="18" charset="0"/>
                <a:cs typeface="Times New Roman" panose="02020603050405020304" pitchFamily="18" charset="0"/>
              </a:rPr>
              <a:t> Manual or Semi-Digital Verification</a:t>
            </a:r>
          </a:p>
          <a:p>
            <a:endParaRPr lang="en-US" sz="2400" b="1" dirty="0">
              <a:solidFill>
                <a:srgbClr val="DA0000"/>
              </a:solidFill>
              <a:latin typeface="Times New Roman" panose="02020603050405020304" pitchFamily="18" charset="0"/>
              <a:cs typeface="Times New Roman" panose="02020603050405020304" pitchFamily="18" charset="0"/>
            </a:endParaRPr>
          </a:p>
          <a:p>
            <a:r>
              <a:rPr lang="en-US" sz="2400" b="1" dirty="0">
                <a:solidFill>
                  <a:srgbClr val="DA0000"/>
                </a:solidFill>
                <a:latin typeface="Times New Roman" panose="02020603050405020304" pitchFamily="18" charset="0"/>
                <a:cs typeface="Times New Roman" panose="02020603050405020304" pitchFamily="18" charset="0"/>
              </a:rPr>
              <a:t> Lack of Real-Time Traceability</a:t>
            </a:r>
          </a:p>
          <a:p>
            <a:endParaRPr lang="en-US" sz="2400" b="1" dirty="0">
              <a:solidFill>
                <a:srgbClr val="DA0000"/>
              </a:solidFill>
              <a:latin typeface="Times New Roman" panose="02020603050405020304" pitchFamily="18" charset="0"/>
              <a:cs typeface="Times New Roman" panose="02020603050405020304" pitchFamily="18" charset="0"/>
            </a:endParaRPr>
          </a:p>
          <a:p>
            <a:r>
              <a:rPr lang="en-US" sz="2400" b="1" dirty="0">
                <a:solidFill>
                  <a:srgbClr val="DA0000"/>
                </a:solidFill>
                <a:latin typeface="Times New Roman" panose="02020603050405020304" pitchFamily="18" charset="0"/>
                <a:cs typeface="Times New Roman" panose="02020603050405020304" pitchFamily="18" charset="0"/>
              </a:rPr>
              <a:t> Trust and Security Issues</a:t>
            </a:r>
          </a:p>
          <a:p>
            <a:endParaRPr lang="en-US" sz="2400" dirty="0">
              <a:latin typeface="Times New Roman" panose="02020603050405020304" pitchFamily="18" charset="0"/>
              <a:cs typeface="Times New Roman" panose="02020603050405020304" pitchFamily="18" charset="0"/>
            </a:endParaRPr>
          </a:p>
          <a:p>
            <a:r>
              <a:rPr lang="en-US" sz="2400" b="1" dirty="0">
                <a:solidFill>
                  <a:srgbClr val="DA0000"/>
                </a:solidFill>
                <a:latin typeface="Times New Roman" panose="02020603050405020304" pitchFamily="18" charset="0"/>
                <a:cs typeface="Times New Roman" panose="02020603050405020304" pitchFamily="18" charset="0"/>
              </a:rPr>
              <a:t> No User Ownership of Data</a:t>
            </a:r>
          </a:p>
          <a:p>
            <a:pPr marL="0" indent="0">
              <a:buNone/>
            </a:pPr>
            <a:endParaRPr lang="en-US" dirty="0"/>
          </a:p>
        </p:txBody>
      </p:sp>
    </p:spTree>
    <p:extLst>
      <p:ext uri="{BB962C8B-B14F-4D97-AF65-F5344CB8AC3E}">
        <p14:creationId xmlns:p14="http://schemas.microsoft.com/office/powerpoint/2010/main" val="16234738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1483</TotalTime>
  <Words>3315</Words>
  <Application>Microsoft Office PowerPoint</Application>
  <PresentationFormat>Widescreen</PresentationFormat>
  <Paragraphs>395</Paragraphs>
  <Slides>28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Arial</vt:lpstr>
      <vt:lpstr>Calibri</vt:lpstr>
      <vt:lpstr>Calibri Light</vt:lpstr>
      <vt:lpstr>Times New Roman</vt:lpstr>
      <vt:lpstr>Office Theme</vt:lpstr>
      <vt:lpstr>Chain-Of-Hope: Blockchain for Ethical Blood and Organ Matching</vt:lpstr>
      <vt:lpstr>THANK FOR YOUR GUIDENCE</vt:lpstr>
      <vt:lpstr>OUTLINE</vt:lpstr>
      <vt:lpstr> ABSTRACT</vt:lpstr>
      <vt:lpstr>Introduction</vt:lpstr>
      <vt:lpstr>Literature Review</vt:lpstr>
      <vt:lpstr>PowerPoint Presentation</vt:lpstr>
      <vt:lpstr>PowerPoint Presentation</vt:lpstr>
      <vt:lpstr>Existing System</vt:lpstr>
      <vt:lpstr>Disadvantages of the Existing System</vt:lpstr>
      <vt:lpstr>Proposed System</vt:lpstr>
      <vt:lpstr>Advantages of the Proposed System</vt:lpstr>
      <vt:lpstr>System Architecture</vt:lpstr>
      <vt:lpstr>Proposed Methodology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Result &amp; Output</vt:lpstr>
      <vt:lpstr>PowerPoint Presentation</vt:lpstr>
      <vt:lpstr>Conclusion and Future work</vt:lpstr>
      <vt:lpstr>References</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Existing System (Before Blockchain + SSI)</dc:title>
  <dc:creator>venkata krishna karthik gunji</dc:creator>
  <cp:lastModifiedBy>venkata krishna karthik gunji</cp:lastModifiedBy>
  <cp:revision>18</cp:revision>
  <dcterms:created xsi:type="dcterms:W3CDTF">2025-07-23T16:10:46Z</dcterms:created>
  <dcterms:modified xsi:type="dcterms:W3CDTF">2025-10-24T12:51:58Z</dcterms:modified>
</cp:coreProperties>
</file>