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37" r:id="rId2"/>
    <p:sldId id="447" r:id="rId3"/>
    <p:sldId id="432" r:id="rId4"/>
    <p:sldId id="439" r:id="rId5"/>
    <p:sldId id="433" r:id="rId6"/>
    <p:sldId id="434" r:id="rId7"/>
    <p:sldId id="435" r:id="rId8"/>
    <p:sldId id="436" r:id="rId9"/>
    <p:sldId id="440" r:id="rId10"/>
    <p:sldId id="437" r:id="rId11"/>
    <p:sldId id="441" r:id="rId12"/>
    <p:sldId id="442" r:id="rId13"/>
    <p:sldId id="446" r:id="rId14"/>
    <p:sldId id="445" r:id="rId15"/>
    <p:sldId id="448" r:id="rId16"/>
    <p:sldId id="449" r:id="rId17"/>
    <p:sldId id="444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2" r:id="rId30"/>
    <p:sldId id="463" r:id="rId31"/>
    <p:sldId id="461" r:id="rId32"/>
    <p:sldId id="464" r:id="rId33"/>
    <p:sldId id="465" r:id="rId34"/>
    <p:sldId id="466" r:id="rId35"/>
    <p:sldId id="470" r:id="rId36"/>
    <p:sldId id="471" r:id="rId37"/>
    <p:sldId id="469" r:id="rId38"/>
    <p:sldId id="43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55643" autoAdjust="0"/>
  </p:normalViewPr>
  <p:slideViewPr>
    <p:cSldViewPr>
      <p:cViewPr>
        <p:scale>
          <a:sx n="125" d="100"/>
          <a:sy n="125" d="100"/>
        </p:scale>
        <p:origin x="-60" y="20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090" y="8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9216035D-3DD8-44E4-B1F6-578B9B684978}" type="datetimeFigureOut">
              <a:rPr lang="zh-CN" altLang="en-US" smtClean="0"/>
              <a:pPr/>
              <a:t>2014/4/14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FD27FB3A-287C-4ECE-A557-D69C0183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6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r>
              <a:rPr lang="en-US" altLang="zh-CN" dirty="0" smtClean="0"/>
              <a:t># The Java EE 6 Tutorial Basic Concepts Fourth Edition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Eric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Jendrock</a:t>
            </a:r>
            <a:r>
              <a:rPr lang="en-US" altLang="zh-CN" baseline="0" dirty="0" smtClean="0"/>
              <a:t>, Ian Evans, </a:t>
            </a:r>
            <a:r>
              <a:rPr lang="en-US" altLang="zh-CN" baseline="0" dirty="0" err="1" smtClean="0"/>
              <a:t>Devika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Gollapudi</a:t>
            </a:r>
            <a:r>
              <a:rPr lang="en-US" altLang="zh-CN" baseline="0" dirty="0" smtClean="0"/>
              <a:t>, Kim </a:t>
            </a:r>
            <a:r>
              <a:rPr lang="en-US" altLang="zh-CN" baseline="0" dirty="0" err="1" smtClean="0"/>
              <a:t>Haase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Chinmayee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Srivathsa</a:t>
            </a:r>
            <a:r>
              <a:rPr lang="zh-CN" altLang="en-US" baseline="0" dirty="0" smtClean="0"/>
              <a:t>著</a:t>
            </a:r>
            <a:r>
              <a:rPr lang="en-US" altLang="zh-CN" baseline="0" dirty="0" smtClean="0"/>
              <a:t>,  (</a:t>
            </a:r>
            <a:r>
              <a:rPr lang="zh-CN" altLang="en-US" baseline="0" dirty="0" smtClean="0"/>
              <a:t>据说他们都是</a:t>
            </a:r>
            <a:r>
              <a:rPr lang="en-US" altLang="zh-CN" baseline="0" dirty="0" smtClean="0"/>
              <a:t>Oracle Java EE6 </a:t>
            </a:r>
            <a:r>
              <a:rPr lang="zh-CN" altLang="en-US" baseline="0" dirty="0" smtClean="0"/>
              <a:t>文档团队成员），中文版：</a:t>
            </a:r>
            <a:r>
              <a:rPr lang="en-US" altLang="zh-CN" dirty="0" smtClean="0"/>
              <a:t>Java EE 6</a:t>
            </a:r>
            <a:r>
              <a:rPr lang="zh-CN" altLang="en-US" dirty="0" smtClean="0"/>
              <a:t>权威指南基础篇（第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版）李鹏 韩智译，人民邮电出版社。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1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23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23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23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23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239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/*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COPYRIGHT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(C) 2014 BY GUPT SOFTWARE. ALL RIGHTS RESERVED.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+VERSION HISTORY AS BELOW 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(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可用于没有更好的版本控制方法时）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++++++++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VERSION: 1.0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AUTHOR: Paolo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Weng</a:t>
            </a:r>
            <a:endParaRPr lang="en-US" altLang="zh-CN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DATE: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2014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年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2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月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27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日 </a:t>
            </a:r>
            <a:endParaRPr lang="en-US" altLang="zh-CN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DESCRIPTION: Initial version</a:t>
            </a:r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*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package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net.gupt.cs.jee.task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/**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java.lang.String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中的方法，比较两字符串“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MILAN”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和“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milan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"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是否相等（忽略大小写）。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再选用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StringBuffer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或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StringBuilder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，将两个字符串合并。再把合并后的字符串中全部变成小写。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再把“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lan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全替换成“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ckey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</a:t>
            </a:r>
          </a:p>
          <a:p>
            <a:r>
              <a:rPr lang="en-US" altLang="zh-CN" sz="1200" u="none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</a:t>
            </a:r>
          </a:p>
          <a:p>
            <a:r>
              <a:rPr lang="en-US" altLang="zh-CN" sz="1200" u="none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</a:t>
            </a:r>
            <a:r>
              <a:rPr lang="en-US" altLang="zh-CN" sz="1200" b="1" u="none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@author Paolo </a:t>
            </a:r>
            <a:r>
              <a:rPr lang="en-US" altLang="zh-CN" sz="1200" b="1" u="none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Weng</a:t>
            </a:r>
            <a:endParaRPr lang="en-US" altLang="zh-CN" sz="1200" b="1" u="none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b="1" u="none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@since</a:t>
            </a:r>
            <a:r>
              <a:rPr lang="en-US" altLang="zh-CN" sz="1200" b="1" u="non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1.0</a:t>
            </a:r>
            <a:endParaRPr lang="zh-CN" altLang="en-US" sz="1200" b="1" u="none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zh-CN" altLang="en-US" sz="1200" u="none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</a:t>
            </a:r>
            <a:endParaRPr lang="zh-CN" altLang="en-US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41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2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640888AE-AEF5-40E7-A61C-51027C0DFE9F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2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EA2B-FC49-4E41-B119-BAFC74B2139A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1E0-C1BA-4EB8-8555-574E9096B0DD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3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8C64-096D-4B57-B0E1-8BBF146AA3CB}" type="datetime1">
              <a:rPr lang="zh-CN" altLang="en-US" smtClean="0"/>
              <a:t>2014/4/14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86BD30C6-3120-4DD0-8609-E112A520197C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2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C4D5-6B6D-4536-A8F3-E2E8A18AC01F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4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A44E-1838-4FD1-9338-21E002895EED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9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A2CF-6989-47A6-AA7D-14619DE94186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12E8-3F25-4CF1-9FDE-C8B1E3AE5F77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9100-ABB8-44BB-8D24-E7B43A58D1DA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BBBA-401E-440E-97F4-298AD156EF83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8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DEA4-1B2C-47EB-91F4-9AFCD87A1103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4F6622B0-9E3A-4632-B2AA-9F5FD65528EC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0"/>
            <a:ext cx="1409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06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4A1B95B-4EE3-4650-A66A-E6EBD7686E3F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462568"/>
            <a:ext cx="2339752" cy="232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92720" y="1974736"/>
            <a:ext cx="6264696" cy="25922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6700" dirty="0" smtClean="0">
                <a:latin typeface="华文新魏" pitchFamily="2" charset="-122"/>
                <a:ea typeface="华文新魏" pitchFamily="2" charset="-122"/>
              </a:rPr>
              <a:t>EE</a:t>
            </a:r>
            <a:r>
              <a:rPr lang="zh-CN" altLang="en-US" sz="6700" dirty="0" smtClean="0">
                <a:latin typeface="华文新魏" pitchFamily="2" charset="-122"/>
                <a:ea typeface="华文新魏" pitchFamily="2" charset="-122"/>
              </a:rPr>
              <a:t>基础与应用</a:t>
            </a: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>						</a:t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/>
              <a:t> </a:t>
            </a:r>
            <a:r>
              <a:rPr lang="en-US" altLang="zh-CN" sz="6000" dirty="0" smtClean="0"/>
              <a:t>                 </a:t>
            </a:r>
            <a:r>
              <a:rPr lang="zh-CN" altLang="en-US" sz="4900" dirty="0" smtClean="0"/>
              <a:t>翁秀木</a:t>
            </a:r>
            <a:endParaRPr lang="zh-CN" altLang="en-US" sz="60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90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380040" cy="355585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b="1" dirty="0" smtClean="0"/>
              <a:t>[</a:t>
            </a:r>
            <a:r>
              <a:rPr lang="zh-CN" altLang="en-US" sz="2800" b="1" dirty="0" smtClean="0"/>
              <a:t>上交</a:t>
            </a:r>
            <a:r>
              <a:rPr lang="en-US" altLang="zh-CN" sz="2800" b="1" dirty="0" smtClean="0"/>
              <a:t>]</a:t>
            </a:r>
          </a:p>
          <a:p>
            <a:pPr marL="0" indent="0">
              <a:buNone/>
              <a:defRPr/>
            </a:pPr>
            <a:endParaRPr lang="en-US" altLang="zh-CN" sz="2000" b="1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1. </a:t>
            </a:r>
            <a:r>
              <a:rPr lang="en-US" altLang="zh-CN" sz="2000" b="1" dirty="0" smtClean="0"/>
              <a:t>&lt;1&gt;</a:t>
            </a:r>
            <a:r>
              <a:rPr lang="zh-CN" altLang="en-US" sz="2000" dirty="0" smtClean="0"/>
              <a:t>在“任务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目录（已创建）下，创建自己的子目录，其命名为“序号姓名”（序号为两位数字，序号和姓名间无空格），如“</a:t>
            </a:r>
            <a:r>
              <a:rPr lang="en-US" altLang="zh-CN" sz="2000" dirty="0"/>
              <a:t>92</a:t>
            </a:r>
            <a:r>
              <a:rPr lang="zh-CN" altLang="en-US" sz="2000" dirty="0"/>
              <a:t>翁秀木</a:t>
            </a:r>
            <a:r>
              <a:rPr lang="zh-CN" altLang="en-US" sz="2000" dirty="0" smtClean="0"/>
              <a:t>”；</a:t>
            </a:r>
            <a:r>
              <a:rPr lang="en-US" altLang="zh-CN" sz="2000" b="1" dirty="0" smtClean="0"/>
              <a:t>&lt;2&gt;</a:t>
            </a:r>
            <a:r>
              <a:rPr lang="zh-CN" altLang="en-US" sz="2000" strike="sngStrike" dirty="0" smtClean="0"/>
              <a:t>，在</a:t>
            </a:r>
            <a:r>
              <a:rPr lang="zh-CN" altLang="en-US" sz="2000" strike="sngStrike" dirty="0"/>
              <a:t>“序号姓名”</a:t>
            </a:r>
            <a:r>
              <a:rPr lang="zh-CN" altLang="en-US" sz="2000" strike="sngStrike" dirty="0" smtClean="0"/>
              <a:t>子目录下，再创建“任务</a:t>
            </a:r>
            <a:r>
              <a:rPr lang="en-US" altLang="zh-CN" sz="2000" strike="sngStrike" dirty="0" smtClean="0"/>
              <a:t>1</a:t>
            </a:r>
            <a:r>
              <a:rPr lang="zh-CN" altLang="en-US" sz="2000" strike="sngStrike" dirty="0" smtClean="0"/>
              <a:t>”子目录；</a:t>
            </a:r>
            <a:r>
              <a:rPr lang="en-US" altLang="zh-CN" sz="2000" strike="sngStrike" dirty="0" smtClean="0"/>
              <a:t> </a:t>
            </a:r>
            <a:r>
              <a:rPr lang="en-US" altLang="zh-CN" sz="2000" b="1" strike="sngStrike" dirty="0" smtClean="0"/>
              <a:t>&lt;3&gt;</a:t>
            </a:r>
            <a:r>
              <a:rPr lang="en-US" altLang="zh-CN" sz="2000" strike="sngStrike" dirty="0" smtClean="0"/>
              <a:t> </a:t>
            </a:r>
            <a:r>
              <a:rPr lang="zh-CN" altLang="en-US" sz="2000" strike="sngStrike" dirty="0" smtClean="0"/>
              <a:t>并</a:t>
            </a:r>
            <a:r>
              <a:rPr lang="zh-CN" altLang="en-US" sz="2000" dirty="0" smtClean="0"/>
              <a:t>在该目录下创建“任务</a:t>
            </a:r>
            <a:r>
              <a:rPr lang="en-US" altLang="zh-CN" sz="2000" dirty="0" smtClean="0"/>
              <a:t>1.1</a:t>
            </a:r>
            <a:r>
              <a:rPr lang="zh-CN" altLang="en-US" sz="2000" dirty="0" smtClean="0"/>
              <a:t>”、“任务</a:t>
            </a:r>
            <a:r>
              <a:rPr lang="en-US" altLang="zh-CN" sz="2000" dirty="0" smtClean="0"/>
              <a:t>1.2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、 “任务</a:t>
            </a:r>
            <a:r>
              <a:rPr lang="en-US" altLang="zh-CN" sz="2000" dirty="0" smtClean="0"/>
              <a:t>1.3</a:t>
            </a:r>
            <a:r>
              <a:rPr lang="zh-CN" altLang="en-US" sz="2000" dirty="0" smtClean="0"/>
              <a:t>”、“任务</a:t>
            </a:r>
            <a:r>
              <a:rPr lang="en-US" altLang="zh-CN" sz="2000" dirty="0" smtClean="0"/>
              <a:t>1.4</a:t>
            </a:r>
            <a:r>
              <a:rPr lang="zh-CN" altLang="en-US" sz="2000" dirty="0" smtClean="0"/>
              <a:t>”、“任务</a:t>
            </a:r>
            <a:r>
              <a:rPr lang="en-US" altLang="zh-CN" sz="2000" dirty="0" smtClean="0"/>
              <a:t>1.5</a:t>
            </a:r>
            <a:r>
              <a:rPr lang="zh-CN" altLang="en-US" sz="2000" dirty="0" smtClean="0"/>
              <a:t>”子目录；</a:t>
            </a:r>
            <a:r>
              <a:rPr lang="en-US" altLang="zh-CN" sz="2000" b="1" dirty="0" smtClean="0"/>
              <a:t>&lt;4&gt;</a:t>
            </a:r>
            <a:r>
              <a:rPr lang="zh-CN" altLang="en-US" sz="2000" dirty="0" smtClean="0"/>
              <a:t>将解答文件上传到</a:t>
            </a:r>
            <a:r>
              <a:rPr lang="zh-CN" altLang="en-US" sz="2000" dirty="0"/>
              <a:t>相应的</a:t>
            </a:r>
            <a:r>
              <a:rPr lang="zh-CN" altLang="en-US" sz="2000" dirty="0" smtClean="0"/>
              <a:t>“任务</a:t>
            </a:r>
            <a:r>
              <a:rPr lang="en-US" altLang="zh-CN" sz="2000" dirty="0" smtClean="0"/>
              <a:t>1.</a:t>
            </a:r>
            <a:r>
              <a:rPr lang="zh-CN" altLang="en-US" sz="2000" dirty="0" smtClean="0"/>
              <a:t>*”</a:t>
            </a:r>
            <a:r>
              <a:rPr lang="zh-CN" altLang="en-US" sz="2000" dirty="0"/>
              <a:t>子目录</a:t>
            </a:r>
            <a:r>
              <a:rPr lang="zh-CN" altLang="en-US" sz="2000" dirty="0" smtClean="0"/>
              <a:t>下。</a:t>
            </a:r>
            <a:endParaRPr lang="zh-CN" altLang="en-US" sz="2000" dirty="0"/>
          </a:p>
          <a:p>
            <a:pPr marL="0" indent="0">
              <a:buNone/>
              <a:defRPr/>
            </a:pPr>
            <a:endParaRPr lang="en-US" altLang="zh-CN" sz="20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上交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源代码文件、</a:t>
            </a:r>
            <a:r>
              <a:rPr lang="en-US" altLang="zh-CN" sz="2000" dirty="0" smtClean="0"/>
              <a:t>debug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JUnit</a:t>
            </a:r>
            <a:r>
              <a:rPr lang="zh-CN" altLang="en-US" sz="2000" dirty="0" smtClean="0"/>
              <a:t>单元测试的拷屏图。</a:t>
            </a:r>
            <a:endParaRPr lang="en-US" altLang="zh-CN" sz="2000" dirty="0"/>
          </a:p>
          <a:p>
            <a:pPr marL="0" indent="0">
              <a:buNone/>
              <a:defRPr/>
            </a:pPr>
            <a:endParaRPr lang="zh-CN" altLang="en-US" sz="2000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5940152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7BB4B1E3-0F70-4960-AC39-7F3C67F8815B}" type="slidenum">
              <a:rPr lang="en-US" altLang="zh-CN" smtClean="0">
                <a:latin typeface="Arial" charset="0"/>
              </a:rPr>
              <a:pPr algn="r"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7056784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3600" dirty="0"/>
              <a:t>任务</a:t>
            </a:r>
            <a:r>
              <a:rPr lang="en-US" altLang="zh-CN" sz="3600" dirty="0"/>
              <a:t>1 – </a:t>
            </a:r>
            <a:r>
              <a:rPr lang="zh-CN" altLang="en-US" sz="3600" dirty="0"/>
              <a:t>玩转常用字符</a:t>
            </a:r>
            <a:r>
              <a:rPr lang="en-US" altLang="zh-CN" sz="3600" dirty="0"/>
              <a:t>/</a:t>
            </a:r>
            <a:r>
              <a:rPr lang="zh-CN" altLang="en-US" sz="3600" dirty="0"/>
              <a:t>日期工具、初识单例模式与</a:t>
            </a:r>
            <a:r>
              <a:rPr lang="en-US" altLang="zh-CN" sz="3600" dirty="0" err="1"/>
              <a:t>JUnit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225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7056784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2 </a:t>
            </a:r>
            <a:r>
              <a:rPr lang="en-US" altLang="zh-CN" sz="3600" dirty="0"/>
              <a:t>– </a:t>
            </a:r>
            <a:r>
              <a:rPr lang="zh-CN" altLang="en-US" sz="3600" dirty="0" smtClean="0"/>
              <a:t>玩转</a:t>
            </a:r>
            <a:r>
              <a:rPr lang="en-US" altLang="zh-CN" sz="3600" dirty="0" smtClean="0"/>
              <a:t>Collections</a:t>
            </a:r>
            <a:r>
              <a:rPr lang="zh-CN" altLang="en-US" sz="3600" dirty="0" smtClean="0"/>
              <a:t>框架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目标</a:t>
            </a:r>
            <a:r>
              <a:rPr lang="en-US" altLang="zh-CN" sz="2800" dirty="0" smtClean="0"/>
              <a:t>]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）掌握</a:t>
            </a:r>
            <a:r>
              <a:rPr lang="en-US" altLang="zh-CN" sz="2000" dirty="0" smtClean="0"/>
              <a:t>Collections</a:t>
            </a:r>
            <a:r>
              <a:rPr lang="zh-CN" altLang="en-US" sz="2000" dirty="0" smtClean="0"/>
              <a:t>框架的使用，包括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ArrayList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LinkedList</a:t>
            </a:r>
            <a:r>
              <a:rPr lang="zh-CN" altLang="en-US" sz="2000" dirty="0" smtClean="0"/>
              <a:t>）、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HashSet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TreeSet</a:t>
            </a:r>
            <a:r>
              <a:rPr lang="zh-CN" altLang="en-US" sz="2000" dirty="0" smtClean="0"/>
              <a:t>）、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HashMap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TreeMap</a:t>
            </a:r>
            <a:r>
              <a:rPr lang="zh-CN" altLang="en-US" sz="2000" dirty="0" smtClean="0"/>
              <a:t>）、工具类（</a:t>
            </a:r>
            <a:r>
              <a:rPr lang="en-US" altLang="zh-CN" sz="2000" dirty="0" smtClean="0"/>
              <a:t>Collections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Arrays</a:t>
            </a:r>
            <a:r>
              <a:rPr lang="zh-CN" altLang="en-US" sz="2000" dirty="0" smtClean="0"/>
              <a:t>）、</a:t>
            </a:r>
            <a:r>
              <a:rPr lang="en-US" altLang="zh-CN" sz="2000" dirty="0" smtClean="0"/>
              <a:t>Iterator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ListIterator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）掌握何时用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；何时用</a:t>
            </a:r>
            <a:r>
              <a:rPr lang="en-US" altLang="zh-CN" sz="2000" dirty="0" err="1" smtClean="0"/>
              <a:t>ArrayList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LinkedList</a:t>
            </a:r>
            <a:r>
              <a:rPr lang="zh-CN" altLang="en-US" sz="2000" dirty="0" smtClean="0"/>
              <a:t>；何时用</a:t>
            </a:r>
            <a:r>
              <a:rPr lang="en-US" altLang="zh-CN" sz="2000" dirty="0" err="1" smtClean="0"/>
              <a:t>HashSet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TreeSet</a:t>
            </a:r>
            <a:r>
              <a:rPr lang="zh-CN" altLang="en-US" sz="2000" dirty="0" smtClean="0"/>
              <a:t>；何时用</a:t>
            </a:r>
            <a:r>
              <a:rPr lang="en-US" altLang="zh-CN" sz="2000" dirty="0" err="1" smtClean="0"/>
              <a:t>HashMap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TreeMap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）掌握</a:t>
            </a:r>
            <a:r>
              <a:rPr lang="en-US" altLang="zh-CN" sz="2000" dirty="0" smtClean="0"/>
              <a:t>Apache Commons</a:t>
            </a:r>
            <a:r>
              <a:rPr lang="zh-CN" altLang="en-US" sz="2000" dirty="0" smtClean="0"/>
              <a:t>项目</a:t>
            </a:r>
            <a:r>
              <a:rPr lang="en-US" altLang="zh-CN" sz="2000" dirty="0" smtClean="0"/>
              <a:t>collections</a:t>
            </a:r>
            <a:r>
              <a:rPr lang="zh-CN" altLang="en-US" sz="2000" dirty="0" smtClean="0"/>
              <a:t>包的下载、配置和查看源代码；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）掌握如何寻找适合的</a:t>
            </a:r>
            <a:r>
              <a:rPr lang="en-US" altLang="zh-CN" sz="2000" dirty="0" smtClean="0"/>
              <a:t>Commons</a:t>
            </a:r>
            <a:r>
              <a:rPr lang="zh-CN" altLang="en-US" sz="2000" dirty="0" smtClean="0"/>
              <a:t>项目</a:t>
            </a:r>
            <a:r>
              <a:rPr lang="en-US" altLang="zh-CN" sz="2000" dirty="0" smtClean="0"/>
              <a:t>collections</a:t>
            </a:r>
            <a:r>
              <a:rPr lang="zh-CN" altLang="en-US" sz="2000" dirty="0" smtClean="0"/>
              <a:t>包内的类，以完成任务</a:t>
            </a:r>
            <a:r>
              <a:rPr lang="en-US" altLang="zh-CN" sz="2000" dirty="0" smtClean="0"/>
              <a:t>.</a:t>
            </a:r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3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3600" dirty="0"/>
              <a:t>任务</a:t>
            </a:r>
            <a:r>
              <a:rPr lang="en-US" altLang="zh-CN" sz="3600" dirty="0"/>
              <a:t>2 – </a:t>
            </a:r>
            <a:r>
              <a:rPr lang="zh-CN" altLang="en-US" sz="3600" dirty="0"/>
              <a:t>玩转</a:t>
            </a:r>
            <a:r>
              <a:rPr lang="en-US" altLang="zh-CN" sz="3600" dirty="0"/>
              <a:t>Collections</a:t>
            </a:r>
            <a:r>
              <a:rPr lang="zh-CN" altLang="en-US" sz="3600" dirty="0"/>
              <a:t>框架</a:t>
            </a:r>
            <a:endParaRPr lang="zh-CN" altLang="en-US" sz="3600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/>
              <a:t>[</a:t>
            </a:r>
            <a:r>
              <a:rPr lang="zh-CN" altLang="en-US" dirty="0" smtClean="0"/>
              <a:t>基本要求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）在</a:t>
            </a:r>
            <a:r>
              <a:rPr lang="en-US" altLang="zh-CN" sz="2400" dirty="0"/>
              <a:t>Eclipse</a:t>
            </a:r>
            <a:r>
              <a:rPr lang="zh-CN" altLang="en-US" sz="2400" dirty="0"/>
              <a:t>中开发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/>
              <a:t>）用</a:t>
            </a:r>
            <a:r>
              <a:rPr lang="en-US" altLang="zh-CN" sz="2400" dirty="0" err="1"/>
              <a:t>Ctrl+Alt+F</a:t>
            </a:r>
            <a:r>
              <a:rPr lang="zh-CN" altLang="en-US" sz="2400" dirty="0"/>
              <a:t>自动格式化代码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3</a:t>
            </a:r>
            <a:r>
              <a:rPr lang="zh-CN" altLang="en-US" sz="2400" dirty="0"/>
              <a:t>）遵循我们的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</a:t>
            </a:r>
            <a:r>
              <a:rPr lang="en-US" altLang="zh-CN" sz="2400" dirty="0"/>
              <a:t>Code Style</a:t>
            </a:r>
            <a:r>
              <a:rPr lang="zh-CN" altLang="en-US" sz="2400" dirty="0"/>
              <a:t>（参考附录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4</a:t>
            </a:r>
            <a:r>
              <a:rPr lang="zh-CN" altLang="en-US" sz="2400" dirty="0"/>
              <a:t>）尽量提高代码</a:t>
            </a:r>
            <a:r>
              <a:rPr lang="zh-CN" altLang="en-US" sz="2400" dirty="0" smtClean="0"/>
              <a:t>质量。</a:t>
            </a:r>
            <a:endParaRPr lang="zh-CN" altLang="en-US" sz="2800" b="1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0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2.1</a:t>
            </a:r>
            <a:r>
              <a:rPr lang="zh-CN" altLang="en-US" sz="3600" dirty="0" smtClean="0"/>
              <a:t>：</a:t>
            </a:r>
            <a:r>
              <a:rPr lang="zh-CN" altLang="en-US" sz="2400" dirty="0" smtClean="0"/>
              <a:t>有一个集合，集合中的元素是一</a:t>
            </a:r>
            <a:r>
              <a:rPr lang="zh-CN" altLang="en-US" sz="2400" dirty="0"/>
              <a:t>组</a:t>
            </a:r>
            <a:r>
              <a:rPr lang="en-US" altLang="zh-CN" sz="2400" dirty="0"/>
              <a:t>String</a:t>
            </a:r>
            <a:r>
              <a:rPr lang="zh-CN" altLang="en-US" sz="2400" dirty="0"/>
              <a:t>类对象</a:t>
            </a:r>
            <a:r>
              <a:rPr lang="zh-CN" altLang="en-US" sz="2400" dirty="0" smtClean="0">
                <a:solidFill>
                  <a:srgbClr val="FF0000"/>
                </a:solidFill>
              </a:rPr>
              <a:t>（其值都是</a:t>
            </a:r>
            <a:r>
              <a:rPr lang="zh-CN" altLang="en-US" sz="2400" dirty="0">
                <a:solidFill>
                  <a:srgbClr val="FF0000"/>
                </a:solidFill>
              </a:rPr>
              <a:t>英文字母） 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根据业务逻辑，只需读该集合中的元素，不需增删。为使访问集合的效率更高，请选用</a:t>
            </a:r>
            <a:r>
              <a:rPr lang="en-US" altLang="zh-CN" sz="2400" dirty="0" err="1" smtClean="0"/>
              <a:t>ArrayList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LinkedList</a:t>
            </a:r>
            <a:r>
              <a:rPr lang="zh-CN" altLang="en-US" sz="2400" dirty="0" smtClean="0"/>
              <a:t>类，来实现这个集合。并使用工具类</a:t>
            </a:r>
            <a:r>
              <a:rPr lang="en-US" altLang="zh-CN" sz="2400" dirty="0" smtClean="0">
                <a:solidFill>
                  <a:srgbClr val="FF0000"/>
                </a:solidFill>
              </a:rPr>
              <a:t>Collections</a:t>
            </a:r>
            <a:r>
              <a:rPr lang="zh-CN" altLang="en-US" sz="2400" dirty="0" smtClean="0"/>
              <a:t>中的方法，将集合中的</a:t>
            </a:r>
            <a:r>
              <a:rPr lang="en-US" altLang="zh-CN" sz="2400" dirty="0" err="1" smtClean="0"/>
              <a:t>Stirng</a:t>
            </a:r>
            <a:r>
              <a:rPr lang="zh-CN" altLang="en-US" sz="2400" dirty="0" smtClean="0"/>
              <a:t>类对象元素</a:t>
            </a:r>
            <a:r>
              <a:rPr lang="zh-CN" altLang="en-US" sz="2400" dirty="0" smtClean="0">
                <a:solidFill>
                  <a:srgbClr val="FF0000"/>
                </a:solidFill>
              </a:rPr>
              <a:t>按字母表倒序</a:t>
            </a:r>
            <a:r>
              <a:rPr lang="zh-CN" altLang="en-US" sz="2400" dirty="0" smtClean="0"/>
              <a:t>排列。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>
              <a:buNone/>
              <a:defRPr/>
            </a:pPr>
            <a:r>
              <a:rPr lang="en-US" altLang="zh-CN" sz="2800" dirty="0"/>
              <a:t>null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/>
              <a:t>任务</a:t>
            </a:r>
            <a:r>
              <a:rPr lang="en-US" altLang="zh-CN" sz="2800" dirty="0"/>
              <a:t>2 – </a:t>
            </a:r>
            <a:r>
              <a:rPr lang="zh-CN" altLang="en-US" sz="2800" dirty="0"/>
              <a:t>玩转</a:t>
            </a:r>
            <a:r>
              <a:rPr lang="en-US" altLang="zh-CN" sz="2800" dirty="0"/>
              <a:t>Collections</a:t>
            </a:r>
            <a:r>
              <a:rPr lang="zh-CN" altLang="en-US" sz="2800" dirty="0"/>
              <a:t>框架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858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740080" cy="545016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2.2</a:t>
            </a:r>
            <a:r>
              <a:rPr lang="zh-CN" altLang="en-US" sz="3600" dirty="0" smtClean="0"/>
              <a:t>：</a:t>
            </a:r>
            <a:r>
              <a:rPr lang="zh-CN" altLang="en-US" sz="2800" dirty="0"/>
              <a:t>玩转</a:t>
            </a:r>
            <a:r>
              <a:rPr lang="en-US" altLang="zh-CN" sz="2800" dirty="0" err="1"/>
              <a:t>HashMap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HashSet</a:t>
            </a:r>
            <a:endParaRPr lang="en-US" altLang="zh-CN" sz="3600" dirty="0"/>
          </a:p>
          <a:p>
            <a:pPr marL="0" indent="0">
              <a:buNone/>
              <a:defRPr/>
            </a:pP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1&gt; </a:t>
            </a:r>
            <a:r>
              <a:rPr lang="zh-CN" altLang="en-US" sz="2400" dirty="0" smtClean="0"/>
              <a:t>创建一个</a:t>
            </a:r>
            <a:r>
              <a:rPr lang="en-US" altLang="zh-CN" sz="2400" dirty="0" err="1" smtClean="0"/>
              <a:t>HashMap</a:t>
            </a:r>
            <a:r>
              <a:rPr lang="zh-CN" altLang="en-US" sz="2400" dirty="0" smtClean="0"/>
              <a:t>，往里头存放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组键值对（</a:t>
            </a:r>
            <a:r>
              <a:rPr lang="en-US" altLang="zh-CN" sz="2400" dirty="0" smtClean="0"/>
              <a:t>key-value pair</a:t>
            </a:r>
            <a:r>
              <a:rPr lang="zh-CN" altLang="en-US" sz="2400" dirty="0" smtClean="0"/>
              <a:t>），该</a:t>
            </a:r>
            <a:r>
              <a:rPr lang="en-US" altLang="zh-CN" sz="2400" dirty="0" err="1" smtClean="0"/>
              <a:t>HashMap</a:t>
            </a:r>
            <a:r>
              <a:rPr lang="zh-CN" altLang="en-US" sz="2400" dirty="0" smtClean="0">
                <a:solidFill>
                  <a:srgbClr val="FF0000"/>
                </a:solidFill>
              </a:rPr>
              <a:t>键的类必须是自己创建的用户类</a:t>
            </a:r>
            <a:r>
              <a:rPr lang="zh-CN" altLang="en-US" sz="2400" dirty="0" smtClean="0"/>
              <a:t>，再用</a:t>
            </a:r>
            <a:r>
              <a:rPr lang="en-US" altLang="zh-CN" sz="2400" dirty="0" smtClean="0"/>
              <a:t>Iterator</a:t>
            </a:r>
            <a:r>
              <a:rPr lang="zh-CN" altLang="en-US" sz="2400" dirty="0" smtClean="0"/>
              <a:t>遍历</a:t>
            </a:r>
            <a:r>
              <a:rPr lang="en-US" altLang="zh-CN" sz="2400" dirty="0" err="1" smtClean="0"/>
              <a:t>HashMap</a:t>
            </a:r>
            <a:r>
              <a:rPr lang="zh-CN" altLang="en-US" sz="2400" dirty="0" smtClean="0"/>
              <a:t>中所有键值对，并将其打印输出到控制台。</a:t>
            </a:r>
            <a:endParaRPr lang="en-US" altLang="zh-CN" sz="2400" dirty="0" smtClean="0"/>
          </a:p>
          <a:p>
            <a:pPr marL="0" indent="0">
              <a:buNone/>
              <a:defRPr/>
            </a:pP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2&gt;</a:t>
            </a:r>
            <a:r>
              <a:rPr lang="zh-CN" altLang="en-US" sz="2400" dirty="0"/>
              <a:t>创建一个</a:t>
            </a:r>
            <a:r>
              <a:rPr lang="en-US" altLang="zh-CN" sz="2400" dirty="0" err="1" smtClean="0"/>
              <a:t>HashSet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往里头</a:t>
            </a:r>
            <a:r>
              <a:rPr lang="zh-CN" altLang="en-US" sz="2400" dirty="0" smtClean="0"/>
              <a:t>存放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个元素，该</a:t>
            </a:r>
            <a:r>
              <a:rPr lang="en-US" altLang="zh-CN" sz="2400" dirty="0" err="1" smtClean="0"/>
              <a:t>HashSet</a:t>
            </a:r>
            <a:r>
              <a:rPr lang="zh-CN" altLang="en-US" sz="2400" dirty="0" smtClean="0">
                <a:solidFill>
                  <a:srgbClr val="FF0000"/>
                </a:solidFill>
              </a:rPr>
              <a:t>元素的类必须</a:t>
            </a:r>
            <a:r>
              <a:rPr lang="zh-CN" altLang="en-US" sz="2400" dirty="0">
                <a:solidFill>
                  <a:srgbClr val="FF0000"/>
                </a:solidFill>
              </a:rPr>
              <a:t>是自己创建</a:t>
            </a:r>
            <a:r>
              <a:rPr lang="zh-CN" altLang="en-US" sz="2400" dirty="0" smtClean="0">
                <a:solidFill>
                  <a:srgbClr val="FF0000"/>
                </a:solidFill>
              </a:rPr>
              <a:t>的用户类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再用</a:t>
            </a:r>
            <a:r>
              <a:rPr lang="en-US" altLang="zh-CN" sz="2400" dirty="0" smtClean="0"/>
              <a:t>Iterator</a:t>
            </a:r>
            <a:r>
              <a:rPr lang="zh-CN" altLang="en-US" sz="2400" dirty="0" smtClean="0"/>
              <a:t>遍历</a:t>
            </a:r>
            <a:r>
              <a:rPr lang="en-US" altLang="zh-CN" sz="2400" dirty="0" err="1" smtClean="0"/>
              <a:t>HashSet</a:t>
            </a:r>
            <a:r>
              <a:rPr lang="zh-CN" altLang="en-US" sz="2400" dirty="0" smtClean="0"/>
              <a:t>中所有元素，并将其打印输出</a:t>
            </a:r>
            <a:r>
              <a:rPr lang="zh-CN" altLang="en-US" sz="2400" dirty="0"/>
              <a:t>到控制台。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>
              <a:buNone/>
              <a:defRPr/>
            </a:pPr>
            <a:r>
              <a:rPr lang="en-US" altLang="zh-CN" sz="2400" dirty="0" smtClean="0"/>
              <a:t>1&gt; </a:t>
            </a:r>
            <a:r>
              <a:rPr lang="zh-CN" altLang="en-US" sz="2400" dirty="0" smtClean="0"/>
              <a:t>该</a:t>
            </a:r>
            <a:r>
              <a:rPr lang="en-US" altLang="zh-CN" sz="2400" dirty="0" err="1" smtClean="0"/>
              <a:t>HashMap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不能存放重复键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2&gt;</a:t>
            </a:r>
            <a:r>
              <a:rPr lang="zh-CN" altLang="en-US" sz="2400" dirty="0" smtClean="0"/>
              <a:t>该</a:t>
            </a:r>
            <a:r>
              <a:rPr lang="en-US" altLang="zh-CN" sz="2400" dirty="0" err="1" smtClean="0"/>
              <a:t>HashSet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不能</a:t>
            </a:r>
            <a:r>
              <a:rPr lang="zh-CN" altLang="en-US" sz="2400" dirty="0" smtClean="0"/>
              <a:t>存放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重复元素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/>
              <a:t>任务</a:t>
            </a:r>
            <a:r>
              <a:rPr lang="en-US" altLang="zh-CN" sz="2800" dirty="0"/>
              <a:t>2 – </a:t>
            </a:r>
            <a:r>
              <a:rPr lang="zh-CN" altLang="en-US" sz="2800" dirty="0"/>
              <a:t>玩转</a:t>
            </a:r>
            <a:r>
              <a:rPr lang="en-US" altLang="zh-CN" sz="2800" dirty="0"/>
              <a:t>Collections</a:t>
            </a:r>
            <a:r>
              <a:rPr lang="zh-CN" altLang="en-US" sz="2800" dirty="0"/>
              <a:t>框架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890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740080" cy="545016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2.3</a:t>
            </a:r>
            <a:r>
              <a:rPr lang="zh-CN" altLang="en-US" sz="3600" dirty="0" smtClean="0"/>
              <a:t>：</a:t>
            </a:r>
            <a:r>
              <a:rPr lang="zh-CN" altLang="en-US" sz="2800" dirty="0"/>
              <a:t>玩</a:t>
            </a:r>
            <a:r>
              <a:rPr lang="zh-CN" altLang="en-US" sz="2800" dirty="0" smtClean="0"/>
              <a:t>转</a:t>
            </a:r>
            <a:r>
              <a:rPr lang="en-US" altLang="zh-CN" sz="2800" dirty="0" err="1" smtClean="0"/>
              <a:t>TreeMap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TreeSet</a:t>
            </a:r>
            <a:endParaRPr lang="en-US" altLang="zh-CN" sz="3600" dirty="0"/>
          </a:p>
          <a:p>
            <a:pPr marL="0" indent="0">
              <a:buNone/>
              <a:defRPr/>
            </a:pP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1&gt; </a:t>
            </a:r>
            <a:r>
              <a:rPr lang="zh-CN" altLang="en-US" sz="2400" dirty="0" smtClean="0"/>
              <a:t>创建一个</a:t>
            </a:r>
            <a:r>
              <a:rPr lang="en-US" altLang="zh-CN" sz="2400" dirty="0" err="1" smtClean="0"/>
              <a:t>TreeMap</a:t>
            </a:r>
            <a:r>
              <a:rPr lang="zh-CN" altLang="en-US" sz="2400" dirty="0" smtClean="0"/>
              <a:t>，往里头存放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组键值对（</a:t>
            </a:r>
            <a:r>
              <a:rPr lang="en-US" altLang="zh-CN" sz="2400" dirty="0" smtClean="0"/>
              <a:t>key-value pair</a:t>
            </a:r>
            <a:r>
              <a:rPr lang="zh-CN" altLang="en-US" sz="2400" dirty="0" smtClean="0"/>
              <a:t>），该</a:t>
            </a:r>
            <a:r>
              <a:rPr lang="en-US" altLang="zh-CN" sz="2400" dirty="0" err="1" smtClean="0"/>
              <a:t>TreeMap</a:t>
            </a:r>
            <a:r>
              <a:rPr lang="zh-CN" altLang="en-US" sz="2400" dirty="0" smtClean="0">
                <a:solidFill>
                  <a:srgbClr val="FF0000"/>
                </a:solidFill>
              </a:rPr>
              <a:t>键的类必须是自己创建的用户类</a:t>
            </a:r>
            <a:r>
              <a:rPr lang="zh-CN" altLang="en-US" sz="2400" dirty="0" smtClean="0"/>
              <a:t>，再用</a:t>
            </a:r>
            <a:r>
              <a:rPr lang="en-US" altLang="zh-CN" sz="2400" dirty="0" smtClean="0"/>
              <a:t>Iterator</a:t>
            </a:r>
            <a:r>
              <a:rPr lang="zh-CN" altLang="en-US" sz="2400" dirty="0" smtClean="0"/>
              <a:t>遍历</a:t>
            </a:r>
            <a:r>
              <a:rPr lang="en-US" altLang="zh-CN" sz="2400" dirty="0" err="1" smtClean="0"/>
              <a:t>TreeMap</a:t>
            </a:r>
            <a:r>
              <a:rPr lang="zh-CN" altLang="en-US" sz="2400" dirty="0" smtClean="0"/>
              <a:t>中所有键值对，并将其打印输出到控制台。</a:t>
            </a:r>
            <a:endParaRPr lang="en-US" altLang="zh-CN" sz="2400" dirty="0" smtClean="0"/>
          </a:p>
          <a:p>
            <a:pPr marL="0" indent="0">
              <a:buNone/>
              <a:defRPr/>
            </a:pP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2&gt;</a:t>
            </a:r>
            <a:r>
              <a:rPr lang="zh-CN" altLang="en-US" sz="2400" dirty="0"/>
              <a:t>创建一</a:t>
            </a:r>
            <a:r>
              <a:rPr lang="zh-CN" altLang="en-US" sz="2400" dirty="0" smtClean="0"/>
              <a:t>个</a:t>
            </a:r>
            <a:r>
              <a:rPr lang="en-US" altLang="zh-CN" sz="2400" dirty="0" err="1" smtClean="0"/>
              <a:t>TreeSet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往里头</a:t>
            </a:r>
            <a:r>
              <a:rPr lang="zh-CN" altLang="en-US" sz="2400" dirty="0" smtClean="0"/>
              <a:t>存放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个元素，该</a:t>
            </a:r>
            <a:r>
              <a:rPr lang="en-US" altLang="zh-CN" sz="2400" dirty="0" err="1" smtClean="0"/>
              <a:t>TreeSet</a:t>
            </a:r>
            <a:r>
              <a:rPr lang="zh-CN" altLang="en-US" sz="2400" dirty="0" smtClean="0">
                <a:solidFill>
                  <a:srgbClr val="FF0000"/>
                </a:solidFill>
              </a:rPr>
              <a:t>元素的类必须</a:t>
            </a:r>
            <a:r>
              <a:rPr lang="zh-CN" altLang="en-US" sz="2400" dirty="0">
                <a:solidFill>
                  <a:srgbClr val="FF0000"/>
                </a:solidFill>
              </a:rPr>
              <a:t>是自己创建的用户类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再用</a:t>
            </a:r>
            <a:r>
              <a:rPr lang="en-US" altLang="zh-CN" sz="2400" dirty="0" smtClean="0"/>
              <a:t>Iterator</a:t>
            </a:r>
            <a:r>
              <a:rPr lang="zh-CN" altLang="en-US" sz="2400" dirty="0" smtClean="0"/>
              <a:t>遍历</a:t>
            </a:r>
            <a:r>
              <a:rPr lang="en-US" altLang="zh-CN" sz="2400" dirty="0" err="1" smtClean="0"/>
              <a:t>TreeSet</a:t>
            </a:r>
            <a:r>
              <a:rPr lang="zh-CN" altLang="en-US" sz="2400" dirty="0" smtClean="0"/>
              <a:t>中所有元素，并将其打印输出</a:t>
            </a:r>
            <a:r>
              <a:rPr lang="zh-CN" altLang="en-US" sz="2400" dirty="0"/>
              <a:t>到控制台。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>
              <a:buNone/>
              <a:defRPr/>
            </a:pPr>
            <a:r>
              <a:rPr lang="zh-CN" altLang="en-US" sz="2400" dirty="0" smtClean="0"/>
              <a:t>可用“实现</a:t>
            </a:r>
            <a:r>
              <a:rPr lang="en-US" altLang="zh-CN" sz="2400" dirty="0" smtClean="0"/>
              <a:t>Comparable</a:t>
            </a:r>
            <a:r>
              <a:rPr lang="zh-CN" altLang="en-US" sz="2400" dirty="0" smtClean="0"/>
              <a:t>接口”和“创建</a:t>
            </a:r>
            <a:r>
              <a:rPr lang="en-US" altLang="zh-CN" sz="2400" dirty="0" smtClean="0"/>
              <a:t>Comparator</a:t>
            </a:r>
            <a:r>
              <a:rPr lang="zh-CN" altLang="en-US" sz="2400" dirty="0" smtClean="0"/>
              <a:t>类”两种方法。 </a:t>
            </a:r>
            <a:endParaRPr lang="zh-CN" altLang="en-US" sz="24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/>
              <a:t>任务</a:t>
            </a:r>
            <a:r>
              <a:rPr lang="en-US" altLang="zh-CN" sz="2800" dirty="0"/>
              <a:t>2 – </a:t>
            </a:r>
            <a:r>
              <a:rPr lang="zh-CN" altLang="en-US" sz="2800" dirty="0"/>
              <a:t>玩转</a:t>
            </a:r>
            <a:r>
              <a:rPr lang="en-US" altLang="zh-CN" sz="2800" dirty="0"/>
              <a:t>Collections</a:t>
            </a:r>
            <a:r>
              <a:rPr lang="zh-CN" altLang="en-US" sz="2800" dirty="0"/>
              <a:t>框架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535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2.4</a:t>
            </a:r>
            <a:r>
              <a:rPr lang="zh-CN" altLang="en-US" sz="3600" dirty="0" smtClean="0"/>
              <a:t>：</a:t>
            </a:r>
            <a:r>
              <a:rPr lang="zh-CN" altLang="en-US" sz="2800" dirty="0"/>
              <a:t>玩</a:t>
            </a:r>
            <a:r>
              <a:rPr lang="zh-CN" altLang="en-US" sz="2800" dirty="0" smtClean="0"/>
              <a:t>转</a:t>
            </a:r>
            <a:r>
              <a:rPr lang="en-US" altLang="zh-CN" sz="2800" dirty="0"/>
              <a:t>Apache Commons</a:t>
            </a:r>
            <a:r>
              <a:rPr lang="zh-CN" altLang="en-US" sz="2800" dirty="0"/>
              <a:t>项目</a:t>
            </a:r>
            <a:r>
              <a:rPr lang="en-US" altLang="zh-CN" sz="2800" dirty="0"/>
              <a:t>collections</a:t>
            </a:r>
            <a:r>
              <a:rPr lang="zh-CN" altLang="en-US" sz="2800" dirty="0"/>
              <a:t>包</a:t>
            </a:r>
            <a:endParaRPr lang="en-US" altLang="zh-CN" sz="3600" dirty="0"/>
          </a:p>
          <a:p>
            <a:pPr marL="0" indent="0">
              <a:buNone/>
              <a:defRPr/>
            </a:pP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 smtClean="0"/>
              <a:t>需求：创建一个</a:t>
            </a:r>
            <a:r>
              <a:rPr lang="en-US" altLang="zh-CN" sz="2400" dirty="0" err="1" smtClean="0"/>
              <a:t>ArrayList</a:t>
            </a:r>
            <a:r>
              <a:rPr lang="zh-CN" altLang="en-US" sz="2400" dirty="0" smtClean="0"/>
              <a:t>，往里头存放三个</a:t>
            </a:r>
            <a:r>
              <a:rPr lang="en-US" altLang="zh-CN" sz="2400" dirty="0" smtClean="0"/>
              <a:t>Integer</a:t>
            </a:r>
            <a:r>
              <a:rPr lang="zh-CN" altLang="en-US" sz="2400" dirty="0" smtClean="0"/>
              <a:t>元素（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），然后选用</a:t>
            </a:r>
            <a:r>
              <a:rPr lang="en-US" altLang="zh-CN" sz="2400" dirty="0" smtClean="0"/>
              <a:t>Commons</a:t>
            </a:r>
            <a:r>
              <a:rPr lang="zh-CN" altLang="en-US" sz="2400" dirty="0" smtClean="0"/>
              <a:t>项目</a:t>
            </a:r>
            <a:r>
              <a:rPr lang="en-US" altLang="zh-CN" sz="2400" dirty="0" smtClean="0"/>
              <a:t>collections</a:t>
            </a:r>
            <a:r>
              <a:rPr lang="zh-CN" altLang="en-US" sz="2400" dirty="0" smtClean="0"/>
              <a:t>包内的某个合适的类，将该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中的元素循环打印输出到控制台。比如，若要求依次打印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个元素，则可以打印出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；若要求依次打印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个元素，则可以打印出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）下载</a:t>
            </a:r>
            <a:r>
              <a:rPr kumimoji="1" lang="en-US" altLang="zh-CN" sz="2400" dirty="0"/>
              <a:t>Apache Commons</a:t>
            </a:r>
            <a:r>
              <a:rPr kumimoji="1" lang="zh-CN" altLang="en-US" sz="2400" dirty="0" smtClean="0"/>
              <a:t>的</a:t>
            </a:r>
            <a:r>
              <a:rPr lang="en-US" altLang="zh-CN" sz="2400" dirty="0"/>
              <a:t>collections</a:t>
            </a:r>
            <a:r>
              <a:rPr lang="zh-CN" altLang="en-US" sz="2400" dirty="0" smtClean="0"/>
              <a:t>包（</a:t>
            </a:r>
            <a:r>
              <a:rPr lang="en-US" altLang="zh-CN" sz="2400" dirty="0" smtClean="0"/>
              <a:t>4.0</a:t>
            </a:r>
            <a:r>
              <a:rPr lang="zh-CN" altLang="en-US" sz="2400" dirty="0" smtClean="0"/>
              <a:t>），</a:t>
            </a:r>
            <a:r>
              <a:rPr lang="zh-CN" altLang="en-US" sz="2400" dirty="0"/>
              <a:t>并配置到</a:t>
            </a:r>
            <a:r>
              <a:rPr lang="en-US" altLang="zh-CN" sz="2400" dirty="0"/>
              <a:t>Eclipse</a:t>
            </a:r>
            <a:r>
              <a:rPr lang="zh-CN" altLang="en-US" sz="2400" dirty="0"/>
              <a:t>中；</a:t>
            </a:r>
            <a:r>
              <a:rPr lang="en-US" altLang="zh-CN" sz="2400" dirty="0"/>
              <a:t>2</a:t>
            </a:r>
            <a:r>
              <a:rPr lang="zh-CN" altLang="en-US" sz="2400" dirty="0"/>
              <a:t>）能在</a:t>
            </a:r>
            <a:r>
              <a:rPr lang="en-US" altLang="zh-CN" sz="2400" dirty="0"/>
              <a:t>Eclipse</a:t>
            </a:r>
            <a:r>
              <a:rPr lang="zh-CN" altLang="en-US" sz="2400" dirty="0" smtClean="0"/>
              <a:t>中看</a:t>
            </a:r>
            <a:r>
              <a:rPr lang="en-US" altLang="zh-CN" sz="2400" dirty="0"/>
              <a:t>collections</a:t>
            </a:r>
            <a:r>
              <a:rPr lang="zh-CN" altLang="en-US" sz="2400" dirty="0"/>
              <a:t>包</a:t>
            </a:r>
            <a:r>
              <a:rPr lang="zh-CN" altLang="en-US" sz="2400" dirty="0" smtClean="0"/>
              <a:t>源码</a:t>
            </a:r>
            <a:r>
              <a:rPr lang="zh-CN" altLang="en-US" sz="2400" dirty="0"/>
              <a:t>。 </a:t>
            </a:r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/>
              <a:t>任务</a:t>
            </a:r>
            <a:r>
              <a:rPr lang="en-US" altLang="zh-CN" sz="2800" dirty="0"/>
              <a:t>2 – </a:t>
            </a:r>
            <a:r>
              <a:rPr lang="zh-CN" altLang="en-US" sz="2800" dirty="0"/>
              <a:t>玩转</a:t>
            </a:r>
            <a:r>
              <a:rPr lang="en-US" altLang="zh-CN" sz="2800" dirty="0"/>
              <a:t>Collections</a:t>
            </a:r>
            <a:r>
              <a:rPr lang="zh-CN" altLang="en-US" sz="2800" dirty="0"/>
              <a:t>框架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3366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380040" cy="355585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b="1" dirty="0" smtClean="0"/>
              <a:t>[</a:t>
            </a:r>
            <a:r>
              <a:rPr lang="zh-CN" altLang="en-US" sz="2800" b="1" dirty="0" smtClean="0"/>
              <a:t>上交</a:t>
            </a:r>
            <a:r>
              <a:rPr lang="en-US" altLang="zh-CN" sz="2800" b="1" dirty="0" smtClean="0"/>
              <a:t>]</a:t>
            </a:r>
          </a:p>
          <a:p>
            <a:pPr marL="0" indent="0">
              <a:buNone/>
              <a:defRPr/>
            </a:pPr>
            <a:endParaRPr lang="en-US" altLang="zh-CN" sz="2000" b="1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1. </a:t>
            </a:r>
            <a:r>
              <a:rPr lang="en-US" altLang="zh-CN" sz="2000" b="1" dirty="0" smtClean="0"/>
              <a:t>&lt;1&gt;</a:t>
            </a:r>
            <a:r>
              <a:rPr lang="zh-CN" altLang="en-US" sz="2000" dirty="0" smtClean="0"/>
              <a:t>在“任务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目录（已创建）下，创建自己的子目录，其命名为“序号姓名”（序号为两位数字，序号和姓名间无空格），如“</a:t>
            </a:r>
            <a:r>
              <a:rPr lang="en-US" altLang="zh-CN" sz="2000" dirty="0"/>
              <a:t>92</a:t>
            </a:r>
            <a:r>
              <a:rPr lang="zh-CN" altLang="en-US" sz="2000" dirty="0"/>
              <a:t>翁秀木</a:t>
            </a:r>
            <a:r>
              <a:rPr lang="zh-CN" altLang="en-US" sz="2000" dirty="0" smtClean="0"/>
              <a:t>”；</a:t>
            </a:r>
            <a:r>
              <a:rPr lang="en-US" altLang="zh-CN" sz="2000" b="1" dirty="0" smtClean="0"/>
              <a:t>&lt;2&gt;</a:t>
            </a:r>
            <a:r>
              <a:rPr lang="zh-CN" altLang="en-US" sz="2000" dirty="0" smtClean="0"/>
              <a:t>在该目录下创建“任务</a:t>
            </a:r>
            <a:r>
              <a:rPr lang="en-US" altLang="zh-CN" sz="2000" dirty="0" smtClean="0"/>
              <a:t>2.1</a:t>
            </a:r>
            <a:r>
              <a:rPr lang="zh-CN" altLang="en-US" sz="2000" dirty="0" smtClean="0"/>
              <a:t>”、“任务</a:t>
            </a:r>
            <a:r>
              <a:rPr lang="en-US" altLang="zh-CN" sz="2000" dirty="0" smtClean="0"/>
              <a:t>2.2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、 “</a:t>
            </a:r>
            <a:r>
              <a:rPr lang="zh-CN" altLang="en-US" sz="2000" dirty="0" smtClean="0"/>
              <a:t>任务</a:t>
            </a:r>
            <a:r>
              <a:rPr lang="en-US" altLang="zh-CN" sz="2000" dirty="0" smtClean="0"/>
              <a:t>2.3</a:t>
            </a:r>
            <a:r>
              <a:rPr lang="zh-CN" altLang="en-US" sz="2000" dirty="0"/>
              <a:t>” 、 “任务</a:t>
            </a:r>
            <a:r>
              <a:rPr lang="en-US" altLang="zh-CN" sz="2000" dirty="0" smtClean="0"/>
              <a:t>2.4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子目录</a:t>
            </a:r>
            <a:r>
              <a:rPr lang="zh-CN" altLang="en-US" sz="2000" dirty="0" smtClean="0"/>
              <a:t>；</a:t>
            </a:r>
            <a:r>
              <a:rPr lang="en-US" altLang="zh-CN" sz="2000" b="1" dirty="0" smtClean="0"/>
              <a:t>&lt;4&gt;</a:t>
            </a:r>
            <a:r>
              <a:rPr lang="zh-CN" altLang="en-US" sz="2000" dirty="0" smtClean="0"/>
              <a:t>将解答文件上传到</a:t>
            </a:r>
            <a:r>
              <a:rPr lang="zh-CN" altLang="en-US" sz="2000" dirty="0"/>
              <a:t>相应的</a:t>
            </a:r>
            <a:r>
              <a:rPr lang="zh-CN" altLang="en-US" sz="2000" dirty="0" smtClean="0"/>
              <a:t>“任务</a:t>
            </a:r>
            <a:r>
              <a:rPr lang="en-US" altLang="zh-CN" sz="2000" dirty="0" smtClean="0"/>
              <a:t>2.</a:t>
            </a:r>
            <a:r>
              <a:rPr lang="zh-CN" altLang="en-US" sz="2000" dirty="0" smtClean="0"/>
              <a:t>*”</a:t>
            </a:r>
            <a:r>
              <a:rPr lang="zh-CN" altLang="en-US" sz="2000" dirty="0"/>
              <a:t>子目录</a:t>
            </a:r>
            <a:r>
              <a:rPr lang="zh-CN" altLang="en-US" sz="2000" dirty="0" smtClean="0"/>
              <a:t>下。</a:t>
            </a:r>
            <a:endParaRPr lang="zh-CN" altLang="en-US" sz="2000" dirty="0"/>
          </a:p>
          <a:p>
            <a:pPr marL="0" indent="0">
              <a:buNone/>
              <a:defRPr/>
            </a:pPr>
            <a:endParaRPr lang="en-US" altLang="zh-CN" sz="20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上交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源代码文件。</a:t>
            </a:r>
            <a:endParaRPr lang="en-US" altLang="zh-CN" sz="2000" dirty="0"/>
          </a:p>
          <a:p>
            <a:pPr marL="0" indent="0">
              <a:buNone/>
              <a:defRPr/>
            </a:pPr>
            <a:endParaRPr lang="zh-CN" altLang="en-US" sz="2000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5940152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7BB4B1E3-0F70-4960-AC39-7F3C67F8815B}" type="slidenum">
              <a:rPr lang="en-US" altLang="zh-CN" smtClean="0">
                <a:latin typeface="Arial" charset="0"/>
              </a:rPr>
              <a:pPr algn="r"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3600" dirty="0"/>
              <a:t>任务</a:t>
            </a:r>
            <a:r>
              <a:rPr lang="en-US" altLang="zh-CN" sz="3600" dirty="0"/>
              <a:t>2 – </a:t>
            </a:r>
            <a:r>
              <a:rPr lang="zh-CN" altLang="en-US" sz="3600" dirty="0"/>
              <a:t>玩转</a:t>
            </a:r>
            <a:r>
              <a:rPr lang="en-US" altLang="zh-CN" sz="3600" dirty="0"/>
              <a:t>Collections</a:t>
            </a:r>
            <a:r>
              <a:rPr lang="zh-CN" altLang="en-US" sz="3600" dirty="0"/>
              <a:t>框架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125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7056784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/>
              <a:t>3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– </a:t>
            </a:r>
            <a:r>
              <a:rPr lang="zh-CN" altLang="en-US" sz="3600" dirty="0"/>
              <a:t>初涉</a:t>
            </a:r>
            <a:r>
              <a:rPr lang="en-US" altLang="zh-CN" sz="3600" dirty="0" smtClean="0"/>
              <a:t>Java 5</a:t>
            </a:r>
            <a:endParaRPr lang="zh-CN" altLang="en-US" sz="3600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目标</a:t>
            </a:r>
            <a:r>
              <a:rPr lang="en-US" altLang="zh-CN" sz="2800" dirty="0" smtClean="0"/>
              <a:t>]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了解</a:t>
            </a:r>
            <a:r>
              <a:rPr lang="en-US" altLang="zh-CN" sz="2000" dirty="0" smtClean="0"/>
              <a:t>Java </a:t>
            </a:r>
            <a:r>
              <a:rPr lang="en-US" altLang="zh-CN" sz="2000" dirty="0"/>
              <a:t>5</a:t>
            </a:r>
            <a:r>
              <a:rPr lang="zh-CN" altLang="en-US" sz="2000" dirty="0"/>
              <a:t>新特性中的泛型、自动装箱拆箱、导入静态成员、增强版的</a:t>
            </a:r>
            <a:r>
              <a:rPr lang="en-US" altLang="zh-CN" sz="2000" dirty="0"/>
              <a:t>for</a:t>
            </a:r>
            <a:r>
              <a:rPr lang="zh-CN" altLang="en-US" sz="2000" dirty="0"/>
              <a:t>循环、标注、可变</a:t>
            </a:r>
            <a:r>
              <a:rPr lang="zh-CN" altLang="en-US" sz="2000" dirty="0" smtClean="0"/>
              <a:t>参数。</a:t>
            </a:r>
            <a:endParaRPr lang="en-US" altLang="zh-CN" sz="2000" dirty="0" smtClean="0"/>
          </a:p>
          <a:p>
            <a:pPr marL="0" indent="0">
              <a:buNone/>
              <a:defRPr/>
            </a:pPr>
            <a:endParaRPr lang="en-US" altLang="zh-CN" sz="20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 能看得懂使用了上述特性的代码。</a:t>
            </a:r>
            <a:endParaRPr lang="en-US" altLang="zh-CN" sz="2000" dirty="0" smtClean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/>
              <a:t>任务</a:t>
            </a:r>
            <a:r>
              <a:rPr lang="en-US" altLang="zh-CN" sz="3600" dirty="0"/>
              <a:t>3 – </a:t>
            </a:r>
            <a:r>
              <a:rPr lang="zh-CN" altLang="en-US" sz="3600" dirty="0"/>
              <a:t>初涉</a:t>
            </a:r>
            <a:r>
              <a:rPr lang="en-US" altLang="zh-CN" sz="3600" dirty="0"/>
              <a:t>Java 5</a:t>
            </a:r>
            <a:endParaRPr lang="zh-CN" altLang="en-US" sz="3600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/>
              <a:t>[</a:t>
            </a:r>
            <a:r>
              <a:rPr lang="zh-CN" altLang="en-US" dirty="0" smtClean="0"/>
              <a:t>基本要求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）在</a:t>
            </a:r>
            <a:r>
              <a:rPr lang="en-US" altLang="zh-CN" sz="2400" dirty="0"/>
              <a:t>Eclipse</a:t>
            </a:r>
            <a:r>
              <a:rPr lang="zh-CN" altLang="en-US" sz="2400" dirty="0"/>
              <a:t>中开发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/>
              <a:t>）用</a:t>
            </a:r>
            <a:r>
              <a:rPr lang="en-US" altLang="zh-CN" sz="2400" dirty="0" err="1"/>
              <a:t>Ctrl+Alt+F</a:t>
            </a:r>
            <a:r>
              <a:rPr lang="zh-CN" altLang="en-US" sz="2400" dirty="0"/>
              <a:t>自动格式化代码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3</a:t>
            </a:r>
            <a:r>
              <a:rPr lang="zh-CN" altLang="en-US" sz="2400" dirty="0"/>
              <a:t>）遵循我们的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</a:t>
            </a:r>
            <a:r>
              <a:rPr lang="en-US" altLang="zh-CN" sz="2400" dirty="0"/>
              <a:t>Code Style</a:t>
            </a:r>
            <a:r>
              <a:rPr lang="zh-CN" altLang="en-US" sz="2400" dirty="0"/>
              <a:t>（参考附录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4</a:t>
            </a:r>
            <a:r>
              <a:rPr lang="zh-CN" altLang="en-US" sz="2400" dirty="0"/>
              <a:t>）尽量提高代码</a:t>
            </a:r>
            <a:r>
              <a:rPr lang="zh-CN" altLang="en-US" sz="2400" dirty="0" smtClean="0"/>
              <a:t>质量。</a:t>
            </a:r>
            <a:endParaRPr lang="zh-CN" altLang="en-US" sz="2800" b="1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4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任务清单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任务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现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个子</a:t>
            </a:r>
            <a:r>
              <a:rPr lang="zh-CN" altLang="en-US" sz="2400" dirty="0"/>
              <a:t>任务，需上交</a:t>
            </a:r>
            <a:endParaRPr lang="en-US" altLang="zh-CN" sz="2400" dirty="0" smtClean="0"/>
          </a:p>
          <a:p>
            <a:r>
              <a:rPr lang="zh-CN" altLang="en-US" sz="2400" dirty="0" smtClean="0"/>
              <a:t>任务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，现有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个子</a:t>
            </a:r>
            <a:r>
              <a:rPr lang="zh-CN" altLang="en-US" sz="2400" dirty="0"/>
              <a:t>任务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需</a:t>
            </a:r>
            <a:r>
              <a:rPr lang="zh-CN" altLang="en-US" sz="2400" dirty="0" smtClean="0"/>
              <a:t>上交</a:t>
            </a:r>
            <a:endParaRPr lang="en-US" altLang="zh-CN" sz="2400" dirty="0" smtClean="0"/>
          </a:p>
          <a:p>
            <a:r>
              <a:rPr lang="zh-CN" altLang="en-US" sz="2400" dirty="0" smtClean="0"/>
              <a:t>任务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，现有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个子</a:t>
            </a:r>
            <a:r>
              <a:rPr lang="zh-CN" altLang="en-US" sz="2400" dirty="0"/>
              <a:t>任务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需</a:t>
            </a:r>
            <a:r>
              <a:rPr lang="zh-CN" altLang="en-US" sz="2400" dirty="0" smtClean="0"/>
              <a:t>上交</a:t>
            </a:r>
            <a:endParaRPr lang="en-US" altLang="zh-CN" sz="2400" dirty="0" smtClean="0"/>
          </a:p>
          <a:p>
            <a:r>
              <a:rPr lang="zh-CN" altLang="en-US" sz="2400" dirty="0" smtClean="0"/>
              <a:t>任务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，不需上交</a:t>
            </a:r>
            <a:endParaRPr lang="en-US" altLang="zh-CN" sz="2400" dirty="0" smtClean="0"/>
          </a:p>
          <a:p>
            <a:r>
              <a:rPr lang="zh-CN" altLang="en-US" sz="2400" dirty="0" smtClean="0"/>
              <a:t>任务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，不需上交</a:t>
            </a:r>
            <a:endParaRPr lang="en-US" altLang="zh-CN" sz="2400" dirty="0" smtClean="0"/>
          </a:p>
          <a:p>
            <a:r>
              <a:rPr lang="zh-CN" altLang="en-US" sz="2400" dirty="0" smtClean="0"/>
              <a:t>任务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，现有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个子</a:t>
            </a:r>
            <a:r>
              <a:rPr lang="zh-CN" altLang="en-US" sz="2400" dirty="0"/>
              <a:t>任务，需上交</a:t>
            </a:r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14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400" dirty="0" smtClean="0"/>
              <a:t>1&gt; </a:t>
            </a:r>
            <a:r>
              <a:rPr lang="zh-CN" altLang="en-US" sz="2400" dirty="0" smtClean="0"/>
              <a:t>创建一个新的类，要求用到泛型（泛型类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泛型方法、泛型通配符）、用到可变参数。</a:t>
            </a:r>
            <a:endParaRPr lang="en-US" altLang="zh-CN" sz="2400" dirty="0" smtClean="0"/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 smtClean="0"/>
              <a:t>2&gt; </a:t>
            </a:r>
            <a:r>
              <a:rPr lang="zh-CN" altLang="en-US" sz="2400" dirty="0" smtClean="0"/>
              <a:t>创建一个上面所创建类的</a:t>
            </a:r>
            <a:r>
              <a:rPr lang="en-US" altLang="zh-CN" sz="2400" smtClean="0"/>
              <a:t>JUnit</a:t>
            </a:r>
            <a:r>
              <a:rPr lang="zh-CN" altLang="en-US" sz="2400" smtClean="0"/>
              <a:t>测试</a:t>
            </a:r>
            <a:r>
              <a:rPr lang="zh-CN" altLang="en-US" sz="2400" dirty="0" smtClean="0"/>
              <a:t>类，要求用到标注、导入静态成员、自动装箱和拆箱、增强版的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>
              <a:buNone/>
              <a:defRPr/>
            </a:pPr>
            <a:r>
              <a:rPr lang="en-US" altLang="zh-CN" sz="2800" dirty="0"/>
              <a:t>null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/>
              <a:t>任务</a:t>
            </a:r>
            <a:r>
              <a:rPr lang="en-US" altLang="zh-CN" sz="3600" dirty="0"/>
              <a:t>3 – </a:t>
            </a:r>
            <a:r>
              <a:rPr lang="zh-CN" altLang="en-US" sz="3600" dirty="0"/>
              <a:t>初涉</a:t>
            </a:r>
            <a:r>
              <a:rPr lang="en-US" altLang="zh-CN" sz="3600" dirty="0"/>
              <a:t>Java5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779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380040" cy="355585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b="1" dirty="0" smtClean="0"/>
              <a:t>[</a:t>
            </a:r>
            <a:r>
              <a:rPr lang="zh-CN" altLang="en-US" sz="2800" b="1" dirty="0" smtClean="0"/>
              <a:t>上交</a:t>
            </a:r>
            <a:r>
              <a:rPr lang="en-US" altLang="zh-CN" sz="2800" b="1" dirty="0" smtClean="0"/>
              <a:t>]</a:t>
            </a:r>
          </a:p>
          <a:p>
            <a:pPr marL="0" indent="0">
              <a:buNone/>
              <a:defRPr/>
            </a:pPr>
            <a:endParaRPr lang="en-US" altLang="zh-CN" sz="2000" b="1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1. </a:t>
            </a:r>
            <a:r>
              <a:rPr lang="en-US" altLang="zh-CN" sz="2000" b="1" dirty="0" smtClean="0"/>
              <a:t>&lt;1&gt;</a:t>
            </a:r>
            <a:r>
              <a:rPr lang="zh-CN" altLang="en-US" sz="2000" dirty="0" smtClean="0"/>
              <a:t>在“任务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目录（已创建）下，创建自己的子目录，其命名为“序号姓名”（序号为两位数字，序号和姓名间无空格），如“</a:t>
            </a:r>
            <a:r>
              <a:rPr lang="en-US" altLang="zh-CN" sz="2000" dirty="0"/>
              <a:t>92</a:t>
            </a:r>
            <a:r>
              <a:rPr lang="zh-CN" altLang="en-US" sz="2000" dirty="0"/>
              <a:t>翁秀木</a:t>
            </a:r>
            <a:r>
              <a:rPr lang="zh-CN" altLang="en-US" sz="2000" dirty="0" smtClean="0"/>
              <a:t>”；</a:t>
            </a:r>
            <a:r>
              <a:rPr lang="en-US" altLang="zh-CN" sz="2000" b="1" dirty="0" smtClean="0"/>
              <a:t>&lt;2&gt;</a:t>
            </a:r>
            <a:r>
              <a:rPr lang="zh-CN" altLang="en-US" sz="2000" dirty="0" smtClean="0"/>
              <a:t>将解答文件上传到“序号姓名”</a:t>
            </a:r>
            <a:r>
              <a:rPr lang="zh-CN" altLang="en-US" sz="2000" dirty="0"/>
              <a:t>目录</a:t>
            </a:r>
            <a:r>
              <a:rPr lang="zh-CN" altLang="en-US" sz="2000" dirty="0" smtClean="0"/>
              <a:t>下。</a:t>
            </a:r>
            <a:endParaRPr lang="zh-CN" altLang="en-US" sz="2000" dirty="0"/>
          </a:p>
          <a:p>
            <a:pPr marL="0" indent="0">
              <a:buNone/>
              <a:defRPr/>
            </a:pPr>
            <a:endParaRPr lang="en-US" altLang="zh-CN" sz="20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上交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源代码文件。</a:t>
            </a:r>
            <a:endParaRPr lang="en-US" altLang="zh-CN" sz="2000" dirty="0"/>
          </a:p>
          <a:p>
            <a:pPr marL="0" indent="0">
              <a:buNone/>
              <a:defRPr/>
            </a:pPr>
            <a:endParaRPr lang="zh-CN" altLang="en-US" sz="2000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5940152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7BB4B1E3-0F70-4960-AC39-7F3C67F8815B}" type="slidenum">
              <a:rPr lang="en-US" altLang="zh-CN" smtClean="0">
                <a:latin typeface="Arial" charset="0"/>
              </a:rPr>
              <a:pPr algn="r"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/>
              <a:t>任务</a:t>
            </a:r>
            <a:r>
              <a:rPr lang="en-US" altLang="zh-CN" sz="3600" dirty="0"/>
              <a:t>3 – </a:t>
            </a:r>
            <a:r>
              <a:rPr lang="zh-CN" altLang="en-US" sz="3600" dirty="0"/>
              <a:t>初涉</a:t>
            </a:r>
            <a:r>
              <a:rPr lang="en-US" altLang="zh-CN" sz="3600" dirty="0"/>
              <a:t>Java5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4498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7056784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4 –Ant</a:t>
            </a:r>
            <a:r>
              <a:rPr lang="zh-CN" altLang="en-US" sz="3600" dirty="0" smtClean="0"/>
              <a:t>的使用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目标</a:t>
            </a:r>
            <a:r>
              <a:rPr lang="en-US" altLang="zh-CN" sz="2800" dirty="0" smtClean="0"/>
              <a:t>]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）了解</a:t>
            </a:r>
            <a:r>
              <a:rPr lang="en-US" altLang="zh-CN" sz="2000" dirty="0" smtClean="0"/>
              <a:t>Apache Ant</a:t>
            </a:r>
            <a:r>
              <a:rPr lang="zh-CN" altLang="en-US" sz="2000" dirty="0" smtClean="0"/>
              <a:t>的用途和基本用法。</a:t>
            </a:r>
            <a:endParaRPr lang="en-US" altLang="zh-CN" sz="2000" dirty="0" smtClean="0"/>
          </a:p>
          <a:p>
            <a:pPr marL="0" indent="0">
              <a:buNone/>
              <a:defRPr/>
            </a:pPr>
            <a:endParaRPr lang="en-US" altLang="zh-CN" sz="20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 掌握如何编写</a:t>
            </a:r>
            <a:r>
              <a:rPr lang="en-US" altLang="zh-CN" sz="2000" dirty="0" smtClean="0"/>
              <a:t>Ant</a:t>
            </a:r>
            <a:r>
              <a:rPr lang="zh-CN" altLang="en-US" sz="2000" dirty="0" smtClean="0"/>
              <a:t>的构建配置文件，以自动编译、自动运行</a:t>
            </a:r>
            <a:r>
              <a:rPr lang="en-US" altLang="zh-CN" sz="2000" dirty="0" err="1" smtClean="0"/>
              <a:t>Junit</a:t>
            </a:r>
            <a:r>
              <a:rPr lang="zh-CN" altLang="en-US" sz="2000" dirty="0" smtClean="0"/>
              <a:t>测试类。</a:t>
            </a:r>
            <a:endParaRPr lang="en-US" altLang="zh-CN" sz="2000" dirty="0" smtClean="0"/>
          </a:p>
          <a:p>
            <a:pPr marL="0" indent="0">
              <a:buNone/>
              <a:defRPr/>
            </a:pPr>
            <a:endParaRPr lang="en-US" altLang="zh-CN" sz="20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）掌握在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中运行</a:t>
            </a:r>
            <a:r>
              <a:rPr lang="en-US" altLang="zh-CN" sz="2000" dirty="0" smtClean="0"/>
              <a:t>Ant</a:t>
            </a:r>
          </a:p>
          <a:p>
            <a:pPr marL="0" indent="0">
              <a:buNone/>
              <a:defRPr/>
            </a:pP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）掌握不依赖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，如何配置并运行</a:t>
            </a:r>
            <a:r>
              <a:rPr lang="en-US" altLang="zh-CN" sz="2000" dirty="0" smtClean="0"/>
              <a:t>Ant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4 </a:t>
            </a:r>
            <a:r>
              <a:rPr lang="en-US" altLang="zh-CN" sz="3600" dirty="0"/>
              <a:t>– </a:t>
            </a:r>
            <a:r>
              <a:rPr lang="en-US" altLang="zh-CN" sz="3600" dirty="0" smtClean="0"/>
              <a:t>Ant</a:t>
            </a:r>
            <a:r>
              <a:rPr lang="zh-CN" altLang="en-US" sz="3600" dirty="0" smtClean="0"/>
              <a:t>的使用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/>
              <a:t>[</a:t>
            </a:r>
            <a:r>
              <a:rPr lang="zh-CN" altLang="en-US" dirty="0" smtClean="0"/>
              <a:t>基本要求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sz="2400" dirty="0" smtClean="0"/>
              <a:t>null</a:t>
            </a:r>
            <a:endParaRPr lang="zh-CN" altLang="en-US" sz="2800" b="1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/>
              <a:t>4.1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ant</a:t>
            </a:r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中，编写</a:t>
            </a:r>
            <a:r>
              <a:rPr lang="en-US" altLang="zh-CN" sz="2400" dirty="0" smtClean="0"/>
              <a:t>Ant</a:t>
            </a:r>
            <a:r>
              <a:rPr lang="zh-CN" altLang="en-US" sz="2400" dirty="0" smtClean="0"/>
              <a:t>构建文件，并运行，使得可以自动编译和运行</a:t>
            </a:r>
            <a:r>
              <a:rPr lang="en-US" altLang="zh-CN" sz="2400" dirty="0" err="1" smtClean="0"/>
              <a:t>Junit</a:t>
            </a:r>
            <a:r>
              <a:rPr lang="zh-CN" altLang="en-US" sz="2400" dirty="0" smtClean="0"/>
              <a:t>测试类。</a:t>
            </a:r>
            <a:endParaRPr lang="en-US" altLang="zh-CN" sz="2400" dirty="0" smtClean="0"/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>
              <a:buNone/>
              <a:defRPr/>
            </a:pPr>
            <a:r>
              <a:rPr lang="en-US" altLang="zh-CN" sz="2800" dirty="0"/>
              <a:t>null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4 </a:t>
            </a:r>
            <a:r>
              <a:rPr lang="en-US" altLang="zh-CN" sz="2800" dirty="0"/>
              <a:t>– </a:t>
            </a:r>
            <a:r>
              <a:rPr lang="en-US" altLang="zh-CN" sz="2800" dirty="0" smtClean="0"/>
              <a:t>Ant</a:t>
            </a:r>
            <a:r>
              <a:rPr lang="zh-CN" altLang="en-US" sz="2800" dirty="0" smtClean="0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0395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380040" cy="355585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b="1" dirty="0" smtClean="0"/>
              <a:t>[</a:t>
            </a:r>
            <a:r>
              <a:rPr lang="zh-CN" altLang="en-US" sz="2800" b="1" dirty="0" smtClean="0"/>
              <a:t>上交</a:t>
            </a:r>
            <a:r>
              <a:rPr lang="en-US" altLang="zh-CN" sz="2800" b="1" dirty="0" smtClean="0"/>
              <a:t>]</a:t>
            </a:r>
          </a:p>
          <a:p>
            <a:pPr marL="0" indent="0">
              <a:buNone/>
              <a:defRPr/>
            </a:pPr>
            <a:endParaRPr lang="en-US" altLang="zh-CN" sz="2000" b="1" dirty="0" smtClean="0"/>
          </a:p>
          <a:p>
            <a:r>
              <a:rPr lang="zh-CN" altLang="en-US" sz="2000" dirty="0"/>
              <a:t>不需上交</a:t>
            </a:r>
            <a:endParaRPr lang="en-US" altLang="zh-CN" sz="2000" dirty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5940152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7BB4B1E3-0F70-4960-AC39-7F3C67F8815B}" type="slidenum">
              <a:rPr lang="en-US" altLang="zh-CN" smtClean="0">
                <a:latin typeface="Arial" charset="0"/>
              </a:rPr>
              <a:pPr algn="r"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4 </a:t>
            </a:r>
            <a:r>
              <a:rPr lang="en-US" altLang="zh-CN" sz="3600" dirty="0"/>
              <a:t>– </a:t>
            </a:r>
            <a:r>
              <a:rPr lang="en-US" altLang="zh-CN" sz="3600" dirty="0" smtClean="0"/>
              <a:t>Ant</a:t>
            </a:r>
            <a:r>
              <a:rPr lang="zh-CN" altLang="en-US" sz="3600" dirty="0" smtClean="0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4039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7056784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5 –</a:t>
            </a:r>
            <a:r>
              <a:rPr lang="zh-CN" altLang="en-US" sz="3600" dirty="0" smtClean="0"/>
              <a:t>玩转应用服务器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目标</a:t>
            </a:r>
            <a:r>
              <a:rPr lang="en-US" altLang="zh-CN" sz="2800" dirty="0" smtClean="0"/>
              <a:t>]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）掌握如何在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中创建动态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项目，并将其以</a:t>
            </a:r>
            <a:r>
              <a:rPr lang="en-US" altLang="zh-CN" sz="2000" dirty="0" smtClean="0"/>
              <a:t>war</a:t>
            </a:r>
            <a:r>
              <a:rPr lang="zh-CN" altLang="en-US" sz="2000" dirty="0" smtClean="0"/>
              <a:t>包格式导入导出当前工作目录。</a:t>
            </a:r>
            <a:endParaRPr lang="en-US" altLang="zh-CN" sz="2000" dirty="0" smtClean="0"/>
          </a:p>
          <a:p>
            <a:pPr marL="0" indent="0">
              <a:buNone/>
              <a:defRPr/>
            </a:pPr>
            <a:endParaRPr lang="en-US" altLang="zh-CN" sz="20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 掌握如何在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中配置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Jboss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GlassFish</a:t>
            </a:r>
            <a:r>
              <a:rPr lang="zh-CN" altLang="en-US" sz="2000" dirty="0" smtClean="0"/>
              <a:t>应用服务器，并部署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应用。</a:t>
            </a:r>
            <a:endParaRPr lang="en-US" altLang="zh-CN" sz="2000" dirty="0" smtClean="0"/>
          </a:p>
          <a:p>
            <a:pPr marL="0" indent="0">
              <a:buNone/>
              <a:defRPr/>
            </a:pPr>
            <a:endParaRPr lang="en-US" altLang="zh-CN" sz="20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3</a:t>
            </a:r>
            <a:r>
              <a:rPr lang="zh-CN" altLang="en-US" sz="2000" dirty="0"/>
              <a:t>）掌握</a:t>
            </a:r>
            <a:r>
              <a:rPr lang="zh-CN" altLang="en-US" sz="2000" dirty="0" smtClean="0"/>
              <a:t>如何不依赖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，启动和关闭</a:t>
            </a:r>
            <a:r>
              <a:rPr lang="en-US" altLang="zh-CN" sz="2000" dirty="0" smtClean="0"/>
              <a:t>tomcat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Jboss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GlassFish</a:t>
            </a:r>
            <a:r>
              <a:rPr lang="zh-CN" altLang="en-US" sz="2000" dirty="0"/>
              <a:t>应用服务器</a:t>
            </a:r>
            <a:r>
              <a:rPr lang="zh-CN" altLang="en-US" sz="2000" dirty="0" smtClean="0"/>
              <a:t>，查看服务器日志，查看部署的应用，查看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转化成的</a:t>
            </a:r>
            <a:r>
              <a:rPr lang="en-US" altLang="zh-CN" sz="2000" dirty="0" smtClean="0"/>
              <a:t>Servlet java</a:t>
            </a:r>
            <a:r>
              <a:rPr lang="zh-CN" altLang="en-US" sz="2000" dirty="0" smtClean="0"/>
              <a:t>源码。</a:t>
            </a:r>
            <a:endParaRPr lang="en-US" altLang="zh-CN" sz="2000" dirty="0"/>
          </a:p>
          <a:p>
            <a:pPr marL="0" indent="0">
              <a:buNone/>
              <a:defRPr/>
            </a:pP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4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掌握如何通过</a:t>
            </a:r>
            <a:r>
              <a:rPr lang="en-US" altLang="zh-CN" sz="2000" dirty="0"/>
              <a:t>tomcat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Jboss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GlassFish</a:t>
            </a:r>
            <a:r>
              <a:rPr lang="zh-CN" altLang="en-US" sz="2000" dirty="0"/>
              <a:t>应用</a:t>
            </a:r>
            <a:r>
              <a:rPr lang="zh-CN" altLang="en-US" sz="2000" dirty="0" smtClean="0"/>
              <a:t>服务器的管理平台来，部署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应用。</a:t>
            </a:r>
            <a:endParaRPr lang="en-US" altLang="zh-CN" sz="2000" dirty="0" smtClean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/>
              <a:t>任务</a:t>
            </a:r>
            <a:r>
              <a:rPr lang="en-US" altLang="zh-CN" sz="3600" dirty="0"/>
              <a:t>5 –</a:t>
            </a:r>
            <a:r>
              <a:rPr lang="zh-CN" altLang="en-US" sz="3600" dirty="0"/>
              <a:t>玩转应用服务器</a:t>
            </a:r>
            <a:endParaRPr lang="zh-CN" altLang="en-US" sz="3600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/>
              <a:t>[</a:t>
            </a:r>
            <a:r>
              <a:rPr lang="zh-CN" altLang="en-US" dirty="0" smtClean="0"/>
              <a:t>基本要求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sz="2400" dirty="0" smtClean="0"/>
              <a:t>null</a:t>
            </a:r>
            <a:endParaRPr lang="zh-CN" altLang="en-US" sz="2800" b="1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/>
              <a:t>5.1</a:t>
            </a:r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r>
              <a:rPr lang="zh-CN" altLang="en-US" sz="2400" dirty="0"/>
              <a:t>在</a:t>
            </a:r>
            <a:r>
              <a:rPr lang="en-US" altLang="zh-CN" sz="2400" dirty="0"/>
              <a:t>eclipse</a:t>
            </a:r>
            <a:r>
              <a:rPr lang="zh-CN" altLang="en-US" sz="2400" dirty="0"/>
              <a:t>中创建动态</a:t>
            </a:r>
            <a:r>
              <a:rPr lang="en-US" altLang="zh-CN" sz="2400" dirty="0"/>
              <a:t>web</a:t>
            </a:r>
            <a:r>
              <a:rPr lang="zh-CN" altLang="en-US" sz="2400" dirty="0"/>
              <a:t>项目，并将其以</a:t>
            </a:r>
            <a:r>
              <a:rPr lang="en-US" altLang="zh-CN" sz="2400" dirty="0"/>
              <a:t>war</a:t>
            </a:r>
            <a:r>
              <a:rPr lang="zh-CN" altLang="en-US" sz="2400" dirty="0"/>
              <a:t>包格式导入导出当前工作</a:t>
            </a:r>
            <a:r>
              <a:rPr lang="zh-CN" altLang="en-US" sz="2400" dirty="0" smtClean="0"/>
              <a:t>目录，然后</a:t>
            </a:r>
            <a:r>
              <a:rPr lang="zh-CN" altLang="en-US" sz="2400" dirty="0"/>
              <a:t>在</a:t>
            </a:r>
            <a:r>
              <a:rPr lang="en-US" altLang="zh-CN" sz="2400" dirty="0"/>
              <a:t>eclipse</a:t>
            </a:r>
            <a:r>
              <a:rPr lang="zh-CN" altLang="en-US" sz="2400" dirty="0"/>
              <a:t>中配置</a:t>
            </a:r>
            <a:r>
              <a:rPr lang="en-US" altLang="zh-CN" sz="2400" dirty="0"/>
              <a:t>tomcat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Jboss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GlassFish</a:t>
            </a:r>
            <a:r>
              <a:rPr lang="zh-CN" altLang="en-US" sz="2400" dirty="0"/>
              <a:t>应用服务器，并部署</a:t>
            </a:r>
            <a:r>
              <a:rPr lang="en-US" altLang="zh-CN" sz="2400" dirty="0"/>
              <a:t>web</a:t>
            </a:r>
            <a:r>
              <a:rPr lang="zh-CN" altLang="en-US" sz="2400" dirty="0"/>
              <a:t>应用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>
              <a:buNone/>
              <a:defRPr/>
            </a:pPr>
            <a:r>
              <a:rPr lang="en-US" altLang="zh-CN" sz="2800" dirty="0"/>
              <a:t>null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/>
              <a:t>任务</a:t>
            </a:r>
            <a:r>
              <a:rPr lang="en-US" altLang="zh-CN" sz="2800" dirty="0"/>
              <a:t>5 –</a:t>
            </a:r>
            <a:r>
              <a:rPr lang="zh-CN" altLang="en-US" sz="2800" dirty="0"/>
              <a:t>玩转应用服务器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086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/>
              <a:t>5.2</a:t>
            </a:r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r>
              <a:rPr lang="zh-CN" altLang="en-US" sz="2400" dirty="0" smtClean="0"/>
              <a:t>不依赖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，启动</a:t>
            </a:r>
            <a:r>
              <a:rPr lang="zh-CN" altLang="en-US" sz="2400" dirty="0"/>
              <a:t>和关闭</a:t>
            </a:r>
            <a:r>
              <a:rPr lang="en-US" altLang="zh-CN" sz="2400" dirty="0"/>
              <a:t>tomcat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Jboss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GlassFish</a:t>
            </a:r>
            <a:r>
              <a:rPr lang="zh-CN" altLang="en-US" sz="2400" dirty="0"/>
              <a:t>应用服务器，查看服务器日志，查看部署的应用，查看</a:t>
            </a:r>
            <a:r>
              <a:rPr lang="en-US" altLang="zh-CN" sz="2400" dirty="0"/>
              <a:t>JSP</a:t>
            </a:r>
            <a:r>
              <a:rPr lang="zh-CN" altLang="en-US" sz="2400" dirty="0"/>
              <a:t>转化成的</a:t>
            </a:r>
            <a:r>
              <a:rPr lang="en-US" altLang="zh-CN" sz="2400" dirty="0"/>
              <a:t>Servlet java</a:t>
            </a:r>
            <a:r>
              <a:rPr lang="zh-CN" altLang="en-US" sz="2400" dirty="0"/>
              <a:t>源码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>
              <a:buNone/>
              <a:defRPr/>
            </a:pPr>
            <a:r>
              <a:rPr lang="en-US" altLang="zh-CN" sz="2800" dirty="0"/>
              <a:t>null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/>
              <a:t>任务</a:t>
            </a:r>
            <a:r>
              <a:rPr lang="en-US" altLang="zh-CN" sz="2800" dirty="0"/>
              <a:t>5 –</a:t>
            </a:r>
            <a:r>
              <a:rPr lang="zh-CN" altLang="en-US" sz="2800" dirty="0"/>
              <a:t>玩转应用服务器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7917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7056784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 –</a:t>
            </a:r>
            <a:r>
              <a:rPr lang="zh-CN" altLang="en-US" sz="3600" dirty="0"/>
              <a:t>玩转常用字符</a:t>
            </a:r>
            <a:r>
              <a:rPr lang="en-US" altLang="zh-CN" sz="3600" dirty="0"/>
              <a:t>/</a:t>
            </a:r>
            <a:r>
              <a:rPr lang="zh-CN" altLang="en-US" sz="3600" dirty="0"/>
              <a:t>日期工具、初识单例模式与</a:t>
            </a:r>
            <a:r>
              <a:rPr lang="en-US" altLang="zh-CN" sz="3600" dirty="0" err="1"/>
              <a:t>JUnit</a:t>
            </a:r>
            <a:endParaRPr lang="zh-CN" altLang="en-US" sz="3600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目标</a:t>
            </a:r>
            <a:r>
              <a:rPr lang="en-US" altLang="zh-CN" sz="2800" dirty="0" smtClean="0"/>
              <a:t>]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）掌握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字符与日期类中的基本方法的使用，如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Calendar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Date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SimpleDateFormat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Character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StringBuilder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StringBuffer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）掌握如何寻找适合的</a:t>
            </a:r>
            <a:r>
              <a:rPr lang="en-US" altLang="zh-CN" sz="2000" dirty="0" smtClean="0"/>
              <a:t>java API</a:t>
            </a:r>
            <a:r>
              <a:rPr lang="zh-CN" altLang="en-US" sz="2000" dirty="0" smtClean="0"/>
              <a:t>中的方法，以完成任务；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）掌握</a:t>
            </a:r>
            <a:r>
              <a:rPr lang="en-US" altLang="zh-CN" sz="2000" dirty="0" smtClean="0"/>
              <a:t>Apache Commons</a:t>
            </a:r>
            <a:r>
              <a:rPr lang="zh-CN" altLang="en-US" sz="2000" dirty="0" smtClean="0"/>
              <a:t>项目</a:t>
            </a:r>
            <a:r>
              <a:rPr lang="en-US" altLang="zh-CN" sz="2000" dirty="0" err="1" smtClean="0"/>
              <a:t>lang</a:t>
            </a:r>
            <a:r>
              <a:rPr lang="zh-CN" altLang="en-US" sz="2000" dirty="0" smtClean="0"/>
              <a:t>包的下载、配置和查看源代码；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）掌握如何寻找适合的</a:t>
            </a:r>
            <a:r>
              <a:rPr lang="en-US" altLang="zh-CN" sz="2000" dirty="0" smtClean="0"/>
              <a:t>Commons</a:t>
            </a:r>
            <a:r>
              <a:rPr lang="zh-CN" altLang="en-US" sz="2000" dirty="0" smtClean="0"/>
              <a:t>项目</a:t>
            </a:r>
            <a:r>
              <a:rPr lang="en-US" altLang="zh-CN" sz="2000" dirty="0" err="1" smtClean="0"/>
              <a:t>lang</a:t>
            </a:r>
            <a:r>
              <a:rPr lang="zh-CN" altLang="en-US" sz="2000" dirty="0" smtClean="0"/>
              <a:t>包中的方法，以完成任务；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）掌握单例模式（</a:t>
            </a:r>
            <a:r>
              <a:rPr lang="en-US" altLang="zh-CN" sz="2000" dirty="0" smtClean="0"/>
              <a:t>singleton</a:t>
            </a:r>
            <a:r>
              <a:rPr lang="zh-CN" altLang="en-US" sz="2000" dirty="0" smtClean="0"/>
              <a:t>）的代码编写，并用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Debug</a:t>
            </a:r>
            <a:r>
              <a:rPr lang="zh-CN" altLang="en-US" sz="2000" dirty="0" smtClean="0"/>
              <a:t>功能来调试</a:t>
            </a:r>
            <a:r>
              <a:rPr lang="en-US" altLang="zh-CN" sz="2000" dirty="0" smtClean="0"/>
              <a:t>singleton</a:t>
            </a:r>
            <a:r>
              <a:rPr lang="zh-CN" altLang="en-US" sz="2000" dirty="0" smtClean="0"/>
              <a:t>代码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6) </a:t>
            </a:r>
            <a:r>
              <a:rPr lang="zh-CN" altLang="en-US" sz="2000" dirty="0" smtClean="0"/>
              <a:t> 掌握</a:t>
            </a:r>
            <a:r>
              <a:rPr lang="en-US" altLang="zh-CN" sz="2000" dirty="0" err="1" smtClean="0"/>
              <a:t>JUnit</a:t>
            </a:r>
            <a:r>
              <a:rPr lang="zh-CN" altLang="en-US" sz="2000" dirty="0" smtClean="0"/>
              <a:t>包的下载、配置和查看源代码，并懂得创建和运行</a:t>
            </a:r>
            <a:r>
              <a:rPr lang="en-US" altLang="zh-CN" sz="2000" dirty="0" err="1" smtClean="0"/>
              <a:t>JUnit</a:t>
            </a:r>
            <a:r>
              <a:rPr lang="en-US" altLang="zh-CN" sz="2000" dirty="0" smtClean="0"/>
              <a:t> test case</a:t>
            </a:r>
            <a:r>
              <a:rPr lang="zh-CN" altLang="en-US" sz="2000" dirty="0" smtClean="0"/>
              <a:t>类。</a:t>
            </a:r>
            <a:endParaRPr lang="zh-CN" altLang="en-US" sz="24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/>
              <a:t>5.3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zh-CN" altLang="en-US" sz="2400" dirty="0"/>
              <a:t>通过</a:t>
            </a:r>
            <a:r>
              <a:rPr lang="en-US" altLang="zh-CN" sz="2400" dirty="0"/>
              <a:t>tomcat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Jboss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GlassFish</a:t>
            </a:r>
            <a:r>
              <a:rPr lang="zh-CN" altLang="en-US" sz="2400" dirty="0"/>
              <a:t>应用服务器的管理平台来，部署</a:t>
            </a:r>
            <a:r>
              <a:rPr lang="en-US" altLang="zh-CN" sz="2400" dirty="0"/>
              <a:t>web</a:t>
            </a:r>
            <a:r>
              <a:rPr lang="zh-CN" altLang="en-US" sz="2400" dirty="0"/>
              <a:t>应用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>
              <a:buNone/>
              <a:defRPr/>
            </a:pPr>
            <a:r>
              <a:rPr lang="en-US" altLang="zh-CN" sz="2800" dirty="0"/>
              <a:t>null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/>
              <a:t>任务</a:t>
            </a:r>
            <a:r>
              <a:rPr lang="en-US" altLang="zh-CN" sz="2800" dirty="0"/>
              <a:t>5 –</a:t>
            </a:r>
            <a:r>
              <a:rPr lang="zh-CN" altLang="en-US" sz="2800" dirty="0"/>
              <a:t>玩转应用服务器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72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380040" cy="355585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b="1" dirty="0" smtClean="0"/>
              <a:t>[</a:t>
            </a:r>
            <a:r>
              <a:rPr lang="zh-CN" altLang="en-US" sz="2800" b="1" dirty="0" smtClean="0"/>
              <a:t>上交</a:t>
            </a:r>
            <a:r>
              <a:rPr lang="en-US" altLang="zh-CN" sz="2800" b="1" dirty="0" smtClean="0"/>
              <a:t>]</a:t>
            </a:r>
          </a:p>
          <a:p>
            <a:pPr marL="0" indent="0">
              <a:buNone/>
              <a:defRPr/>
            </a:pPr>
            <a:endParaRPr lang="en-US" altLang="zh-CN" sz="2000" b="1" dirty="0" smtClean="0"/>
          </a:p>
          <a:p>
            <a:r>
              <a:rPr lang="zh-CN" altLang="en-US" sz="2000" dirty="0"/>
              <a:t>不需上交</a:t>
            </a:r>
            <a:endParaRPr lang="en-US" altLang="zh-CN" sz="2000" dirty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5940152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7BB4B1E3-0F70-4960-AC39-7F3C67F8815B}" type="slidenum">
              <a:rPr lang="en-US" altLang="zh-CN" smtClean="0">
                <a:latin typeface="Arial" charset="0"/>
              </a:rPr>
              <a:pPr algn="r"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/>
              <a:t>任务</a:t>
            </a:r>
            <a:r>
              <a:rPr lang="en-US" altLang="zh-CN" sz="3600" dirty="0"/>
              <a:t>5 –</a:t>
            </a:r>
            <a:r>
              <a:rPr lang="zh-CN" altLang="en-US" sz="3600" dirty="0"/>
              <a:t>玩转应用服务器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0263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7056784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6 –</a:t>
            </a:r>
            <a:r>
              <a:rPr lang="en-US" altLang="zh-CN" sz="3600" dirty="0" err="1" smtClean="0"/>
              <a:t>Servlet+JSP+JSTL+EL</a:t>
            </a:r>
            <a:endParaRPr lang="zh-CN" altLang="en-US" sz="3600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目标</a:t>
            </a:r>
            <a:r>
              <a:rPr lang="en-US" altLang="zh-CN" sz="2800" dirty="0" smtClean="0"/>
              <a:t>]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）掌握运用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基本知识开发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应用。</a:t>
            </a:r>
            <a:endParaRPr lang="en-US" altLang="zh-CN" sz="2000" dirty="0" smtClean="0"/>
          </a:p>
          <a:p>
            <a:pPr marL="0" indent="0">
              <a:buNone/>
              <a:defRPr/>
            </a:pPr>
            <a:endParaRPr lang="en-US" altLang="zh-CN" sz="20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/>
              <a:t>）掌握</a:t>
            </a:r>
            <a:r>
              <a:rPr lang="zh-CN" altLang="en-US" sz="2000" dirty="0" smtClean="0"/>
              <a:t>运用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基本</a:t>
            </a:r>
            <a:r>
              <a:rPr lang="zh-CN" altLang="en-US" sz="2000" dirty="0"/>
              <a:t>知识开发</a:t>
            </a:r>
            <a:r>
              <a:rPr lang="en-US" altLang="zh-CN" sz="2000" dirty="0"/>
              <a:t>web</a:t>
            </a:r>
            <a:r>
              <a:rPr lang="zh-CN" altLang="en-US" sz="2000" dirty="0"/>
              <a:t>应用。</a:t>
            </a:r>
            <a:endParaRPr lang="en-US" altLang="zh-CN" sz="2000" dirty="0" smtClean="0"/>
          </a:p>
          <a:p>
            <a:pPr marL="0" indent="0">
              <a:buNone/>
              <a:defRPr/>
            </a:pPr>
            <a:endParaRPr lang="en-US" altLang="zh-CN" sz="20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3</a:t>
            </a:r>
            <a:r>
              <a:rPr lang="zh-CN" altLang="en-US" sz="2000" dirty="0"/>
              <a:t>）掌握</a:t>
            </a:r>
            <a:r>
              <a:rPr lang="zh-CN" altLang="en-US" sz="2000" dirty="0" smtClean="0"/>
              <a:t>运用</a:t>
            </a:r>
            <a:r>
              <a:rPr lang="en-US" altLang="zh-CN" sz="2000" dirty="0" smtClean="0"/>
              <a:t>JSTL</a:t>
            </a:r>
            <a:r>
              <a:rPr lang="zh-CN" altLang="en-US" sz="2000" dirty="0" smtClean="0"/>
              <a:t>基本</a:t>
            </a:r>
            <a:r>
              <a:rPr lang="zh-CN" altLang="en-US" sz="2000" dirty="0"/>
              <a:t>知识开发</a:t>
            </a:r>
            <a:r>
              <a:rPr lang="en-US" altLang="zh-CN" sz="2000" dirty="0"/>
              <a:t>web</a:t>
            </a:r>
            <a:r>
              <a:rPr lang="zh-CN" altLang="en-US" sz="2000" dirty="0"/>
              <a:t>应用。</a:t>
            </a:r>
            <a:endParaRPr lang="en-US" altLang="zh-CN" sz="2000" dirty="0"/>
          </a:p>
          <a:p>
            <a:pPr marL="0" indent="0">
              <a:buNone/>
              <a:defRPr/>
            </a:pP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4</a:t>
            </a:r>
            <a:r>
              <a:rPr lang="zh-CN" altLang="en-US" sz="2000" dirty="0"/>
              <a:t>）掌握</a:t>
            </a:r>
            <a:r>
              <a:rPr lang="zh-CN" altLang="en-US" sz="2000" dirty="0" smtClean="0"/>
              <a:t>运用</a:t>
            </a:r>
            <a:r>
              <a:rPr lang="en-US" altLang="zh-CN" sz="2000" dirty="0" smtClean="0"/>
              <a:t>EL</a:t>
            </a:r>
            <a:r>
              <a:rPr lang="zh-CN" altLang="en-US" sz="2000" dirty="0" smtClean="0"/>
              <a:t>基本</a:t>
            </a:r>
            <a:r>
              <a:rPr lang="zh-CN" altLang="en-US" sz="2000" dirty="0"/>
              <a:t>知识开发</a:t>
            </a:r>
            <a:r>
              <a:rPr lang="en-US" altLang="zh-CN" sz="2000" dirty="0"/>
              <a:t>web</a:t>
            </a:r>
            <a:r>
              <a:rPr lang="zh-CN" altLang="en-US" sz="2000" dirty="0"/>
              <a:t>应用。</a:t>
            </a:r>
            <a:endParaRPr lang="en-US" altLang="zh-CN" sz="2000" dirty="0" smtClean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32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3600" dirty="0"/>
              <a:t>任务</a:t>
            </a:r>
            <a:r>
              <a:rPr lang="en-US" altLang="zh-CN" sz="3600" dirty="0"/>
              <a:t>6 –</a:t>
            </a:r>
            <a:r>
              <a:rPr lang="en-US" altLang="zh-CN" sz="3600" dirty="0" err="1"/>
              <a:t>Servlet+JSP+JSTL+EL</a:t>
            </a:r>
            <a:endParaRPr lang="zh-CN" altLang="en-US" sz="3600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/>
              <a:t>[</a:t>
            </a:r>
            <a:r>
              <a:rPr lang="zh-CN" altLang="en-US" dirty="0" smtClean="0"/>
              <a:t>基本要求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）在</a:t>
            </a:r>
            <a:r>
              <a:rPr lang="en-US" altLang="zh-CN" sz="2400" dirty="0"/>
              <a:t>Eclipse</a:t>
            </a:r>
            <a:r>
              <a:rPr lang="zh-CN" altLang="en-US" sz="2400" dirty="0"/>
              <a:t>中开发</a:t>
            </a:r>
            <a:r>
              <a:rPr lang="en-US" altLang="zh-CN" sz="2400" dirty="0"/>
              <a:t> 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）用</a:t>
            </a:r>
            <a:r>
              <a:rPr lang="en-US" altLang="zh-CN" sz="2400" dirty="0" err="1"/>
              <a:t>Ctrl+Alt+F</a:t>
            </a:r>
            <a:r>
              <a:rPr lang="zh-CN" altLang="en-US" sz="2400" dirty="0"/>
              <a:t>自动格式化代码；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）遵循我们的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</a:t>
            </a:r>
            <a:r>
              <a:rPr lang="en-US" altLang="zh-CN" sz="2400" dirty="0"/>
              <a:t>Code Style</a:t>
            </a:r>
            <a:r>
              <a:rPr lang="zh-CN" altLang="en-US" sz="2400" dirty="0"/>
              <a:t>（参考附录</a:t>
            </a:r>
            <a:r>
              <a:rPr lang="en-US" altLang="zh-CN" sz="2400" dirty="0"/>
              <a:t>1</a:t>
            </a:r>
            <a:r>
              <a:rPr lang="zh-CN" altLang="en-US" sz="2400" dirty="0"/>
              <a:t>）；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）尽量提高代码</a:t>
            </a:r>
            <a:r>
              <a:rPr lang="zh-CN" altLang="en-US" sz="2400" dirty="0" smtClean="0"/>
              <a:t>质量。</a:t>
            </a:r>
            <a:endParaRPr lang="en-US" altLang="zh-CN" sz="2400" dirty="0" smtClean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964488" cy="56886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altLang="zh-CN" dirty="0"/>
              <a:t>6</a:t>
            </a:r>
            <a:r>
              <a:rPr lang="en-US" altLang="zh-CN" dirty="0" smtClean="0"/>
              <a:t>.1 </a:t>
            </a:r>
            <a:r>
              <a:rPr lang="zh-CN" altLang="en-US" dirty="0" smtClean="0"/>
              <a:t>理解</a:t>
            </a:r>
            <a:r>
              <a:rPr lang="en-US" altLang="zh-CN" dirty="0" smtClean="0"/>
              <a:t>myface2s</a:t>
            </a:r>
            <a:r>
              <a:rPr lang="zh-CN" altLang="en-US" dirty="0" smtClean="0"/>
              <a:t>应用</a:t>
            </a:r>
            <a:r>
              <a:rPr lang="zh-CN" altLang="en-US" dirty="0"/>
              <a:t>，</a:t>
            </a:r>
            <a:r>
              <a:rPr lang="zh-CN" altLang="en-US" dirty="0" smtClean="0"/>
              <a:t>修改我是歌手</a:t>
            </a:r>
            <a:r>
              <a:rPr lang="en-US" altLang="zh-CN" dirty="0" smtClean="0"/>
              <a:t>null bug</a:t>
            </a:r>
          </a:p>
          <a:p>
            <a:pPr marL="0" indent="0">
              <a:buNone/>
              <a:defRPr/>
            </a:pPr>
            <a:r>
              <a:rPr lang="zh-CN" altLang="en-US" sz="2400" dirty="0" smtClean="0"/>
              <a:t>理解</a:t>
            </a:r>
            <a:r>
              <a:rPr lang="en-US" altLang="zh-CN" sz="2400" dirty="0" smtClean="0"/>
              <a:t>myface2s</a:t>
            </a:r>
            <a:r>
              <a:rPr lang="zh-CN" altLang="en-US" sz="2400" dirty="0" smtClean="0"/>
              <a:t>的实现。并修改从</a:t>
            </a:r>
            <a:r>
              <a:rPr lang="en-US" altLang="zh-CN" sz="2400" dirty="0" err="1" smtClean="0"/>
              <a:t>index.jsp</a:t>
            </a:r>
            <a:r>
              <a:rPr lang="zh-CN" altLang="en-US" sz="2400" dirty="0" smtClean="0"/>
              <a:t>进入</a:t>
            </a:r>
            <a:r>
              <a:rPr lang="en-US" altLang="zh-CN" sz="2400" dirty="0" err="1" smtClean="0"/>
              <a:t>iamasinger.jsp</a:t>
            </a:r>
            <a:r>
              <a:rPr lang="zh-CN" altLang="en-US" sz="2400" dirty="0" smtClean="0"/>
              <a:t>时的</a:t>
            </a:r>
            <a:r>
              <a:rPr lang="en-US" altLang="zh-CN" sz="2400" dirty="0" smtClean="0"/>
              <a:t>null bug</a:t>
            </a:r>
            <a:r>
              <a:rPr lang="zh-CN" altLang="en-US" sz="2400" dirty="0" smtClean="0"/>
              <a:t>，即不出现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，而显示空白。</a:t>
            </a:r>
            <a:endParaRPr lang="en-US" altLang="zh-CN" sz="2400" dirty="0" smtClean="0"/>
          </a:p>
          <a:p>
            <a:pPr marL="0" indent="0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>
              <a:buNone/>
              <a:defRPr/>
            </a:pPr>
            <a:r>
              <a:rPr lang="zh-CN" altLang="en-US" sz="2400" dirty="0" smtClean="0"/>
              <a:t>修改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后，在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中将</a:t>
            </a:r>
            <a:r>
              <a:rPr lang="en-US" altLang="zh-CN" sz="2400" dirty="0" smtClean="0"/>
              <a:t>myface2s</a:t>
            </a:r>
            <a:r>
              <a:rPr lang="zh-CN" altLang="en-US" sz="2400" dirty="0" smtClean="0"/>
              <a:t>部署到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JBoss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Glassfish</a:t>
            </a:r>
            <a:r>
              <a:rPr lang="zh-CN" altLang="en-US" sz="2400" dirty="0" smtClean="0"/>
              <a:t>上，并运行</a:t>
            </a:r>
            <a:r>
              <a:rPr lang="en-US" altLang="zh-CN" sz="2400" dirty="0" smtClean="0"/>
              <a:t>myface2s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/>
              <a:t>任务</a:t>
            </a:r>
            <a:r>
              <a:rPr lang="en-US" altLang="zh-CN" sz="2800" dirty="0"/>
              <a:t>6 –</a:t>
            </a:r>
            <a:r>
              <a:rPr lang="en-US" altLang="zh-CN" sz="2800" dirty="0" err="1"/>
              <a:t>Servlet+JSP+JSTL+EL</a:t>
            </a:r>
            <a:endParaRPr lang="zh-CN" altLang="en-US" sz="28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56792"/>
            <a:ext cx="4824536" cy="204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0" y="3676336"/>
            <a:ext cx="74168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5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964488" cy="56886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altLang="zh-CN" dirty="0" smtClean="0"/>
              <a:t>6.2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myface3</a:t>
            </a:r>
            <a:r>
              <a:rPr lang="zh-CN" altLang="en-US" dirty="0" smtClean="0"/>
              <a:t>，创建</a:t>
            </a:r>
            <a:r>
              <a:rPr lang="en-US" altLang="zh-CN" dirty="0" err="1" smtClean="0"/>
              <a:t>SimplicityServlet</a:t>
            </a:r>
            <a:r>
              <a:rPr lang="zh-CN" altLang="en-US" dirty="0" smtClean="0"/>
              <a:t>，使得在</a:t>
            </a:r>
            <a:r>
              <a:rPr lang="en-US" altLang="zh-CN" dirty="0" smtClean="0"/>
              <a:t>myface3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index.jsp</a:t>
            </a:r>
            <a:r>
              <a:rPr lang="zh-CN" altLang="en-US" dirty="0" smtClean="0"/>
              <a:t>中</a:t>
            </a:r>
            <a:r>
              <a:rPr lang="zh-CN" altLang="en-US" sz="2400" dirty="0" smtClean="0"/>
              <a:t>点击</a:t>
            </a:r>
            <a:r>
              <a:rPr lang="en-US" altLang="zh-CN" sz="2400" dirty="0" smtClean="0"/>
              <a:t>Simplest is the key</a:t>
            </a:r>
            <a:r>
              <a:rPr lang="zh-CN" altLang="en-US" sz="2400" dirty="0" smtClean="0"/>
              <a:t>之后，会先触发</a:t>
            </a:r>
            <a:r>
              <a:rPr lang="en-US" altLang="zh-CN" sz="2400" dirty="0" err="1" smtClean="0"/>
              <a:t>SimplicityServlet</a:t>
            </a:r>
            <a:r>
              <a:rPr lang="zh-CN" altLang="en-US" sz="2400" dirty="0" smtClean="0"/>
              <a:t>，然后再跳转到</a:t>
            </a:r>
            <a:r>
              <a:rPr lang="en-US" altLang="zh-CN" sz="2400" dirty="0" err="1"/>
              <a:t>s</a:t>
            </a:r>
            <a:r>
              <a:rPr lang="en-US" altLang="zh-CN" sz="2400" dirty="0" err="1" smtClean="0"/>
              <a:t>implicity.jsp</a:t>
            </a:r>
            <a:r>
              <a:rPr lang="zh-CN" altLang="en-US" sz="2400" dirty="0" smtClean="0"/>
              <a:t>。</a:t>
            </a: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>
              <a:buNone/>
              <a:defRPr/>
            </a:pPr>
            <a:r>
              <a:rPr lang="zh-CN" altLang="en-US" sz="2400" dirty="0" smtClean="0"/>
              <a:t>修改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后，在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中将</a:t>
            </a:r>
            <a:r>
              <a:rPr lang="en-US" altLang="zh-CN" sz="2400" smtClean="0"/>
              <a:t>myface3</a:t>
            </a:r>
            <a:r>
              <a:rPr lang="zh-CN" altLang="en-US" sz="2400" smtClean="0"/>
              <a:t>部署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JBoss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Glassfish</a:t>
            </a:r>
            <a:r>
              <a:rPr lang="zh-CN" altLang="en-US" sz="2400" dirty="0" smtClean="0"/>
              <a:t>上，并运行</a:t>
            </a:r>
            <a:r>
              <a:rPr lang="en-US" altLang="zh-CN" sz="2400" dirty="0" smtClean="0"/>
              <a:t>myface3   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35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/>
              <a:t>任务</a:t>
            </a:r>
            <a:r>
              <a:rPr lang="en-US" altLang="zh-CN" sz="2800" dirty="0"/>
              <a:t>6 –</a:t>
            </a:r>
            <a:r>
              <a:rPr lang="en-US" altLang="zh-CN" sz="2800" dirty="0" err="1"/>
              <a:t>Servlet+JSP+JSTL+EL</a:t>
            </a:r>
            <a:endParaRPr lang="zh-CN" alt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8" y="1844824"/>
            <a:ext cx="4607545" cy="243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23322"/>
            <a:ext cx="3554992" cy="15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6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964488" cy="60212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altLang="zh-CN" sz="4000" dirty="0" smtClean="0"/>
              <a:t>6.3 </a:t>
            </a:r>
            <a:r>
              <a:rPr lang="zh-CN" altLang="en-US" sz="4000" dirty="0" smtClean="0"/>
              <a:t>基于</a:t>
            </a:r>
            <a:r>
              <a:rPr lang="en-US" altLang="zh-CN" sz="4000" dirty="0" smtClean="0"/>
              <a:t>myface4</a:t>
            </a:r>
            <a:r>
              <a:rPr lang="zh-CN" altLang="en-US" sz="4000" dirty="0" smtClean="0"/>
              <a:t>，</a:t>
            </a:r>
            <a:r>
              <a:rPr lang="en-US" altLang="zh-CN" sz="2900" dirty="0"/>
              <a:t>1)</a:t>
            </a:r>
            <a:r>
              <a:rPr lang="zh-CN" altLang="en-US" sz="2900" dirty="0"/>
              <a:t>修改</a:t>
            </a:r>
            <a:r>
              <a:rPr lang="en-US" altLang="zh-CN" sz="2900" dirty="0" err="1"/>
              <a:t>fish_img.jsp</a:t>
            </a:r>
            <a:r>
              <a:rPr lang="zh-CN" altLang="en-US" sz="2900" dirty="0"/>
              <a:t>，用</a:t>
            </a:r>
            <a:r>
              <a:rPr lang="en-US" altLang="zh-CN" sz="2900" dirty="0"/>
              <a:t>&lt;</a:t>
            </a:r>
            <a:r>
              <a:rPr lang="en-US" altLang="zh-CN" sz="2900" dirty="0" err="1"/>
              <a:t>c:choose</a:t>
            </a:r>
            <a:r>
              <a:rPr lang="en-US" altLang="zh-CN" sz="2900" dirty="0"/>
              <a:t>&gt;</a:t>
            </a:r>
            <a:r>
              <a:rPr lang="zh-CN" altLang="en-US" sz="2900" dirty="0"/>
              <a:t>来代替</a:t>
            </a:r>
            <a:r>
              <a:rPr lang="en-US" altLang="zh-CN" sz="2900" dirty="0"/>
              <a:t>&lt;</a:t>
            </a:r>
            <a:r>
              <a:rPr lang="en-US" altLang="zh-CN" sz="2900" dirty="0" err="1"/>
              <a:t>c:if</a:t>
            </a:r>
            <a:r>
              <a:rPr lang="en-US" altLang="zh-CN" sz="2900" dirty="0"/>
              <a:t>&gt;</a:t>
            </a:r>
            <a:r>
              <a:rPr lang="zh-CN" altLang="en-US" sz="2900" dirty="0" smtClean="0"/>
              <a:t>；</a:t>
            </a:r>
            <a:endParaRPr lang="en-US" altLang="zh-CN" sz="2900" dirty="0" smtClean="0"/>
          </a:p>
          <a:p>
            <a:pPr marL="0" indent="0">
              <a:buNone/>
              <a:defRPr/>
            </a:pPr>
            <a:r>
              <a:rPr lang="en-US" altLang="zh-CN" sz="2900" dirty="0" smtClean="0"/>
              <a:t>2</a:t>
            </a:r>
            <a:r>
              <a:rPr lang="en-US" altLang="zh-CN" sz="2900" dirty="0"/>
              <a:t>)</a:t>
            </a:r>
            <a:r>
              <a:rPr lang="zh-CN" altLang="en-US" sz="2900" dirty="0" smtClean="0"/>
              <a:t>用</a:t>
            </a:r>
            <a:r>
              <a:rPr lang="en-US" altLang="zh-CN" sz="2900" dirty="0" smtClean="0"/>
              <a:t>JSTL</a:t>
            </a:r>
            <a:r>
              <a:rPr lang="zh-CN" altLang="en-US" sz="2900" dirty="0" smtClean="0"/>
              <a:t>改写</a:t>
            </a:r>
            <a:r>
              <a:rPr lang="en-US" altLang="zh-CN" sz="2900" dirty="0" err="1" smtClean="0"/>
              <a:t>simplicity.jsp</a:t>
            </a:r>
            <a:r>
              <a:rPr lang="zh-CN" altLang="en-US" sz="2900" dirty="0" smtClean="0"/>
              <a:t>，即用</a:t>
            </a:r>
            <a:r>
              <a:rPr lang="en-US" altLang="zh-CN" sz="2900" dirty="0" smtClean="0"/>
              <a:t>JSTL</a:t>
            </a:r>
            <a:r>
              <a:rPr lang="zh-CN" altLang="en-US" sz="2900" dirty="0" smtClean="0"/>
              <a:t>替换其中的</a:t>
            </a:r>
            <a:r>
              <a:rPr lang="en-US" altLang="zh-CN" sz="2900" dirty="0" smtClean="0"/>
              <a:t>JSP</a:t>
            </a:r>
            <a:r>
              <a:rPr lang="zh-CN" altLang="en-US" sz="2900" dirty="0" smtClean="0"/>
              <a:t>脚本元素。使得功能不变，即不指定</a:t>
            </a:r>
            <a:r>
              <a:rPr lang="en-US" altLang="zh-CN" sz="2900" dirty="0" smtClean="0"/>
              <a:t>loop</a:t>
            </a:r>
            <a:r>
              <a:rPr lang="zh-CN" altLang="en-US" sz="2900" dirty="0" smtClean="0"/>
              <a:t>参数值时，默认</a:t>
            </a:r>
            <a:r>
              <a:rPr lang="en-US" altLang="zh-CN" sz="2900" dirty="0" smtClean="0"/>
              <a:t>loop</a:t>
            </a:r>
            <a:r>
              <a:rPr lang="zh-CN" altLang="en-US" sz="2900" dirty="0" smtClean="0"/>
              <a:t>为</a:t>
            </a:r>
            <a:r>
              <a:rPr lang="en-US" altLang="zh-CN" sz="2900" dirty="0" smtClean="0"/>
              <a:t>1</a:t>
            </a:r>
            <a:r>
              <a:rPr lang="zh-CN" altLang="en-US" sz="2900" dirty="0" smtClean="0"/>
              <a:t>，可打印出如下图所示；若在</a:t>
            </a:r>
            <a:r>
              <a:rPr lang="en-US" altLang="zh-CN" sz="2900" dirty="0" err="1" smtClean="0"/>
              <a:t>url</a:t>
            </a:r>
            <a:r>
              <a:rPr lang="zh-CN" altLang="en-US" sz="2900" dirty="0" smtClean="0"/>
              <a:t>后指加上</a:t>
            </a:r>
            <a:r>
              <a:rPr lang="en-US" altLang="zh-CN" sz="2900" dirty="0" smtClean="0"/>
              <a:t>?loop=n</a:t>
            </a:r>
            <a:r>
              <a:rPr lang="zh-CN" altLang="en-US" sz="2900" dirty="0" smtClean="0"/>
              <a:t>，则可以打印出</a:t>
            </a:r>
            <a:r>
              <a:rPr lang="en-US" altLang="zh-CN" sz="2900" dirty="0" smtClean="0"/>
              <a:t>n</a:t>
            </a:r>
            <a:r>
              <a:rPr lang="zh-CN" altLang="en-US" sz="2900" dirty="0" smtClean="0"/>
              <a:t>组</a:t>
            </a:r>
            <a:r>
              <a:rPr lang="en-US" altLang="zh-CN" sz="2900" dirty="0" smtClean="0"/>
              <a:t>Do the simplest...</a:t>
            </a:r>
            <a:r>
              <a:rPr lang="zh-CN" altLang="en-US" sz="2900" dirty="0" smtClean="0"/>
              <a:t>和</a:t>
            </a:r>
            <a:r>
              <a:rPr lang="en-US" altLang="zh-CN" sz="2900" dirty="0" smtClean="0"/>
              <a:t>YAGNI</a:t>
            </a:r>
          </a:p>
          <a:p>
            <a:pPr marL="0" indent="0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>
              <a:buNone/>
              <a:defRPr/>
            </a:pPr>
            <a:r>
              <a:rPr lang="zh-CN" altLang="en-US" sz="2400" dirty="0" smtClean="0"/>
              <a:t>修改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后，在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中将</a:t>
            </a:r>
            <a:r>
              <a:rPr lang="en-US" altLang="zh-CN" sz="2400" dirty="0" smtClean="0"/>
              <a:t>myface4</a:t>
            </a:r>
            <a:r>
              <a:rPr lang="zh-CN" altLang="en-US" sz="2400" dirty="0" smtClean="0"/>
              <a:t>部署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JBoss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Glassfish</a:t>
            </a:r>
            <a:r>
              <a:rPr lang="zh-CN" altLang="en-US" sz="2400" dirty="0" smtClean="0"/>
              <a:t>上，并运行</a:t>
            </a:r>
            <a:r>
              <a:rPr lang="en-US" altLang="zh-CN" sz="2400" dirty="0" smtClean="0"/>
              <a:t>myface4   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36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/>
              <a:t>任务</a:t>
            </a:r>
            <a:r>
              <a:rPr lang="en-US" altLang="zh-CN" sz="2800" dirty="0"/>
              <a:t>6 –</a:t>
            </a:r>
            <a:r>
              <a:rPr lang="en-US" altLang="zh-CN" sz="2800" dirty="0" err="1"/>
              <a:t>Servlet+JSP+JSTL+EL</a:t>
            </a:r>
            <a:endParaRPr lang="zh-CN" altLang="en-US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11160"/>
            <a:ext cx="4538856" cy="191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096" y="3810737"/>
            <a:ext cx="3597970" cy="221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71368"/>
            <a:ext cx="3364689" cy="153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5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380040" cy="35558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altLang="zh-CN" sz="2800" b="1" dirty="0" smtClean="0"/>
              <a:t>[</a:t>
            </a:r>
            <a:r>
              <a:rPr lang="zh-CN" altLang="en-US" sz="2800" b="1" dirty="0" smtClean="0"/>
              <a:t>上交</a:t>
            </a:r>
            <a:r>
              <a:rPr lang="en-US" altLang="zh-CN" sz="2800" b="1" dirty="0" smtClean="0"/>
              <a:t>]</a:t>
            </a:r>
          </a:p>
          <a:p>
            <a:pPr marL="0" indent="0">
              <a:buNone/>
              <a:defRPr/>
            </a:pPr>
            <a:endParaRPr lang="en-US" altLang="zh-CN" sz="2000" b="1" dirty="0" smtClean="0"/>
          </a:p>
          <a:p>
            <a:r>
              <a:rPr lang="en-US" altLang="zh-CN" sz="2000" b="1" dirty="0"/>
              <a:t>&lt;1&gt;</a:t>
            </a:r>
            <a:r>
              <a:rPr lang="zh-CN" altLang="en-US" sz="2000" dirty="0"/>
              <a:t>在</a:t>
            </a:r>
            <a:r>
              <a:rPr lang="zh-CN" altLang="en-US" sz="2000" dirty="0" smtClean="0"/>
              <a:t>“任务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目录（已创建）下，创建自己的子目录，其命名为“序号姓名”（序号为两位数字，序号和姓名间无空格），如“</a:t>
            </a:r>
            <a:r>
              <a:rPr lang="en-US" altLang="zh-CN" sz="2000" dirty="0"/>
              <a:t>92</a:t>
            </a:r>
            <a:r>
              <a:rPr lang="zh-CN" altLang="en-US" sz="2000" dirty="0"/>
              <a:t>翁秀木”；</a:t>
            </a:r>
            <a:r>
              <a:rPr lang="en-US" altLang="zh-CN" sz="2000" b="1" dirty="0"/>
              <a:t>&lt;2</a:t>
            </a:r>
            <a:r>
              <a:rPr lang="en-US" altLang="zh-CN" sz="2000" b="1" dirty="0" smtClean="0"/>
              <a:t>&gt;</a:t>
            </a:r>
            <a:r>
              <a:rPr lang="zh-CN" altLang="en-US" sz="2000" dirty="0" smtClean="0"/>
              <a:t>将各子任务的解答文件</a:t>
            </a:r>
            <a:r>
              <a:rPr lang="zh-CN" altLang="en-US" sz="2000" dirty="0"/>
              <a:t>上传到“序号姓名”目录</a:t>
            </a:r>
            <a:r>
              <a:rPr lang="zh-CN" altLang="en-US" sz="2000" dirty="0" smtClean="0"/>
              <a:t>下。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6.1</a:t>
            </a:r>
            <a:r>
              <a:rPr lang="zh-CN" altLang="en-US" sz="2000" dirty="0" smtClean="0"/>
              <a:t>需将</a:t>
            </a:r>
            <a:r>
              <a:rPr lang="zh-CN" altLang="en-US" sz="2000" dirty="0"/>
              <a:t>修改后的</a:t>
            </a:r>
            <a:r>
              <a:rPr lang="zh-CN" altLang="en-US" sz="2000" b="1" dirty="0"/>
              <a:t>代码</a:t>
            </a:r>
            <a:r>
              <a:rPr lang="zh-CN" altLang="en-US" sz="2000" dirty="0"/>
              <a:t>和</a:t>
            </a:r>
            <a:r>
              <a:rPr lang="zh-CN" altLang="en-US" sz="2000" b="1" dirty="0"/>
              <a:t>效果截图</a:t>
            </a:r>
            <a:r>
              <a:rPr lang="zh-CN" altLang="en-US" sz="2000" dirty="0"/>
              <a:t>贴在文档“</a:t>
            </a:r>
            <a:r>
              <a:rPr lang="en-US" altLang="zh-CN" sz="2000" b="1" dirty="0"/>
              <a:t>Java EE</a:t>
            </a:r>
            <a:r>
              <a:rPr lang="zh-CN" altLang="en-US" sz="2000" b="1" dirty="0"/>
              <a:t>基础与应用</a:t>
            </a:r>
            <a:r>
              <a:rPr lang="en-US" altLang="zh-CN" sz="2000" b="1" dirty="0"/>
              <a:t>_</a:t>
            </a:r>
            <a:r>
              <a:rPr lang="zh-CN" altLang="en-US" sz="2000" b="1" dirty="0"/>
              <a:t>任务</a:t>
            </a:r>
            <a:r>
              <a:rPr lang="en-US" altLang="zh-CN" sz="2000" b="1" dirty="0"/>
              <a:t>_v6.1_</a:t>
            </a:r>
            <a:r>
              <a:rPr lang="zh-CN" altLang="en-US" sz="2000" b="1" dirty="0"/>
              <a:t>上交</a:t>
            </a:r>
            <a:r>
              <a:rPr lang="en-US" altLang="zh-CN" sz="2000" b="1" dirty="0"/>
              <a:t>.</a:t>
            </a:r>
            <a:r>
              <a:rPr lang="en-US" altLang="zh-CN" sz="2000" b="1" dirty="0" err="1"/>
              <a:t>docx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6.2</a:t>
            </a:r>
            <a:r>
              <a:rPr lang="zh-CN" altLang="en-US" sz="2000" dirty="0" smtClean="0"/>
              <a:t>需上交</a:t>
            </a:r>
            <a:r>
              <a:rPr lang="en-US" altLang="zh-CN" sz="2000" dirty="0" smtClean="0"/>
              <a:t>SimplicityServlet.java</a:t>
            </a:r>
            <a:r>
              <a:rPr lang="zh-CN" altLang="en-US" sz="2000" dirty="0" smtClean="0"/>
              <a:t>源码文件（包括该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的</a:t>
            </a:r>
            <a:r>
              <a:rPr lang="zh-CN" altLang="en-US" sz="2000" smtClean="0"/>
              <a:t>配置信息），包括修改后的</a:t>
            </a:r>
            <a:r>
              <a:rPr lang="en-US" altLang="zh-CN" sz="2000" dirty="0" smtClean="0"/>
              <a:t>index.html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6.3</a:t>
            </a:r>
            <a:r>
              <a:rPr lang="zh-CN" altLang="en-US" sz="2000" dirty="0" smtClean="0"/>
              <a:t>需上交改写后的</a:t>
            </a:r>
            <a:r>
              <a:rPr lang="en-US" altLang="zh-CN" sz="2000" dirty="0" err="1" smtClean="0"/>
              <a:t>Simplicity.jsp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fish_img.jsp</a:t>
            </a:r>
            <a:r>
              <a:rPr lang="zh-CN" altLang="en-US" sz="2000" dirty="0" smtClean="0"/>
              <a:t>文件</a:t>
            </a:r>
            <a:endParaRPr lang="en-US" altLang="zh-CN" sz="2000" dirty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5940152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7BB4B1E3-0F70-4960-AC39-7F3C67F8815B}" type="slidenum">
              <a:rPr lang="en-US" altLang="zh-CN" smtClean="0">
                <a:latin typeface="Arial" charset="0"/>
              </a:rPr>
              <a:pPr algn="r" eaLnBrk="1" hangingPunct="1"/>
              <a:t>37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3600" dirty="0"/>
              <a:t>任务</a:t>
            </a:r>
            <a:r>
              <a:rPr lang="en-US" altLang="zh-CN" sz="3600" dirty="0"/>
              <a:t>6 –</a:t>
            </a:r>
            <a:r>
              <a:rPr lang="en-US" altLang="zh-CN" sz="3600" dirty="0" err="1"/>
              <a:t>Servlet+JSP+JSTL+EL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2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6995120" cy="1143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600" dirty="0" smtClean="0"/>
              <a:t>附录</a:t>
            </a:r>
            <a:r>
              <a:rPr lang="en-US" altLang="zh-CN" sz="3600" dirty="0" smtClean="0"/>
              <a:t>1 Our Java Coding Style 2.2 </a:t>
            </a:r>
            <a:endParaRPr lang="zh-CN" altLang="en-US" sz="3600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14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包含代码头信息（代码头注释请</a:t>
            </a:r>
            <a:r>
              <a:rPr lang="zh-CN" altLang="en-US" sz="2000" dirty="0" smtClean="0">
                <a:solidFill>
                  <a:srgbClr val="FF0000"/>
                </a:solidFill>
              </a:rPr>
              <a:t>参见本张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ppt</a:t>
            </a:r>
            <a:r>
              <a:rPr lang="zh-CN" altLang="en-US" sz="2000" dirty="0" smtClean="0">
                <a:solidFill>
                  <a:srgbClr val="FF0000"/>
                </a:solidFill>
              </a:rPr>
              <a:t>的备注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尽量使用自动格式化工具</a:t>
            </a:r>
            <a:endParaRPr lang="en-US" altLang="zh-CN" sz="2000" dirty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方法名尽量用动词，首字母</a:t>
            </a:r>
            <a:r>
              <a:rPr lang="zh-CN" altLang="en-US" sz="2000" dirty="0"/>
              <a:t>小写，</a:t>
            </a:r>
            <a:r>
              <a:rPr lang="zh-CN" altLang="en-US" sz="2000" dirty="0">
                <a:solidFill>
                  <a:srgbClr val="FF0000"/>
                </a:solidFill>
              </a:rPr>
              <a:t>不用下划线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/>
              <a:t>类</a:t>
            </a:r>
            <a:r>
              <a:rPr lang="zh-CN" altLang="en-US" sz="2000" dirty="0" smtClean="0"/>
              <a:t>名用名词，首字母</a:t>
            </a:r>
            <a:r>
              <a:rPr lang="zh-CN" altLang="en-US" sz="2000" dirty="0"/>
              <a:t>大写，</a:t>
            </a:r>
            <a:r>
              <a:rPr lang="zh-CN" altLang="en-US" sz="2000" dirty="0">
                <a:solidFill>
                  <a:srgbClr val="FF0000"/>
                </a:solidFill>
              </a:rPr>
              <a:t>不用下划线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变量名以字母做开头字符，且首字母小写，</a:t>
            </a:r>
            <a:r>
              <a:rPr lang="zh-CN" altLang="en-US" sz="2000" dirty="0" smtClean="0">
                <a:solidFill>
                  <a:srgbClr val="FF0000"/>
                </a:solidFill>
              </a:rPr>
              <a:t>不用下划线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命名要用骆驼命名法。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常量字母都大写，单词间用下划线分隔。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包</a:t>
            </a:r>
            <a:r>
              <a:rPr lang="zh-CN" altLang="en-US" sz="2000" dirty="0" smtClean="0">
                <a:solidFill>
                  <a:srgbClr val="FF0000"/>
                </a:solidFill>
              </a:rPr>
              <a:t>名（</a:t>
            </a:r>
            <a:r>
              <a:rPr lang="en-US" altLang="zh-CN" sz="2000" dirty="0" smtClean="0">
                <a:solidFill>
                  <a:srgbClr val="FF0000"/>
                </a:solidFill>
              </a:rPr>
              <a:t>package</a:t>
            </a:r>
            <a:r>
              <a:rPr lang="zh-CN" altLang="en-US" sz="2000" dirty="0" smtClean="0">
                <a:solidFill>
                  <a:srgbClr val="FF0000"/>
                </a:solidFill>
              </a:rPr>
              <a:t>）都是小写，且范围由大到小，例如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net.gupt.cs.jee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名称要有意义，不宜</a:t>
            </a:r>
            <a:r>
              <a:rPr lang="zh-CN" altLang="en-US" sz="2000" dirty="0"/>
              <a:t>过</a:t>
            </a:r>
            <a:r>
              <a:rPr lang="zh-CN" altLang="en-US" sz="2000" dirty="0" smtClean="0"/>
              <a:t>长。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足够且有意义的注释</a:t>
            </a:r>
            <a:endParaRPr lang="en-US" altLang="zh-CN" sz="2000" dirty="0" smtClean="0"/>
          </a:p>
        </p:txBody>
      </p:sp>
      <p:sp>
        <p:nvSpPr>
          <p:cNvPr id="5018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D33DA15A-D7EB-4BD5-B3A8-B25178463DCD}" type="slidenum">
              <a:rPr lang="en-US" altLang="zh-CN" smtClean="0">
                <a:latin typeface="Arial" charset="0"/>
              </a:rPr>
              <a:pPr algn="r" eaLnBrk="1" hangingPunct="1"/>
              <a:t>38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6768752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3600" dirty="0"/>
              <a:t>任务</a:t>
            </a:r>
            <a:r>
              <a:rPr lang="en-US" altLang="zh-CN" sz="3600" dirty="0"/>
              <a:t>1 – </a:t>
            </a:r>
            <a:r>
              <a:rPr lang="zh-CN" altLang="en-US" sz="3600" dirty="0"/>
              <a:t>玩转常用字符</a:t>
            </a:r>
            <a:r>
              <a:rPr lang="en-US" altLang="zh-CN" sz="3600" dirty="0"/>
              <a:t>/</a:t>
            </a:r>
            <a:r>
              <a:rPr lang="zh-CN" altLang="en-US" sz="3600" dirty="0"/>
              <a:t>日期工具、初识单例模式与</a:t>
            </a:r>
            <a:r>
              <a:rPr lang="en-US" altLang="zh-CN" sz="3600" dirty="0" err="1"/>
              <a:t>JUnit</a:t>
            </a:r>
            <a:endParaRPr lang="zh-CN" altLang="en-US" sz="3600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/>
              <a:t>[</a:t>
            </a:r>
            <a:r>
              <a:rPr lang="zh-CN" altLang="en-US" dirty="0" smtClean="0"/>
              <a:t>基本要求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）在</a:t>
            </a:r>
            <a:r>
              <a:rPr lang="en-US" altLang="zh-CN" sz="2400" dirty="0"/>
              <a:t>Eclipse</a:t>
            </a:r>
            <a:r>
              <a:rPr lang="zh-CN" altLang="en-US" sz="2400" dirty="0"/>
              <a:t>中开发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/>
              <a:t>）用</a:t>
            </a:r>
            <a:r>
              <a:rPr lang="en-US" altLang="zh-CN" sz="2400" dirty="0" err="1"/>
              <a:t>Ctrl+Alt+F</a:t>
            </a:r>
            <a:r>
              <a:rPr lang="zh-CN" altLang="en-US" sz="2400" dirty="0"/>
              <a:t>自动格式化代码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3</a:t>
            </a:r>
            <a:r>
              <a:rPr lang="zh-CN" altLang="en-US" sz="2400" dirty="0"/>
              <a:t>）遵循我们的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</a:t>
            </a:r>
            <a:r>
              <a:rPr lang="en-US" altLang="zh-CN" sz="2400" dirty="0"/>
              <a:t>Code Style</a:t>
            </a:r>
            <a:r>
              <a:rPr lang="zh-CN" altLang="en-US" sz="2400" dirty="0"/>
              <a:t>（参考附录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4</a:t>
            </a:r>
            <a:r>
              <a:rPr lang="zh-CN" altLang="en-US" sz="2400" dirty="0"/>
              <a:t>）尽量提高代码</a:t>
            </a:r>
            <a:r>
              <a:rPr lang="zh-CN" altLang="en-US" sz="2400" dirty="0" smtClean="0"/>
              <a:t>质量。</a:t>
            </a:r>
            <a:endParaRPr lang="zh-CN" altLang="en-US" sz="2800" b="1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3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1.1  </a:t>
            </a:r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java.lang.String</a:t>
            </a:r>
            <a:r>
              <a:rPr lang="zh-CN" altLang="en-US" sz="2800" dirty="0" smtClean="0"/>
              <a:t>中的</a:t>
            </a:r>
            <a:r>
              <a:rPr lang="zh-CN" altLang="en-US" sz="2800" dirty="0"/>
              <a:t>方法，比较</a:t>
            </a:r>
            <a:r>
              <a:rPr lang="zh-CN" altLang="en-US" sz="2800" dirty="0" smtClean="0"/>
              <a:t>两字符串“</a:t>
            </a:r>
            <a:r>
              <a:rPr lang="en-US" altLang="zh-CN" sz="2800" dirty="0" smtClean="0"/>
              <a:t>MILAN</a:t>
            </a:r>
            <a:r>
              <a:rPr lang="zh-CN" altLang="en-US" sz="2800" dirty="0" smtClean="0"/>
              <a:t>”和“</a:t>
            </a:r>
            <a:r>
              <a:rPr lang="en-US" altLang="zh-CN" sz="2800" dirty="0" err="1" smtClean="0"/>
              <a:t>milan</a:t>
            </a:r>
            <a:r>
              <a:rPr lang="en-US" altLang="zh-CN" sz="2800" dirty="0" smtClean="0"/>
              <a:t>"</a:t>
            </a:r>
            <a:r>
              <a:rPr lang="zh-CN" altLang="en-US" sz="2800" dirty="0" smtClean="0"/>
              <a:t>是否相等（忽略</a:t>
            </a:r>
            <a:r>
              <a:rPr lang="zh-CN" altLang="en-US" sz="2800" dirty="0"/>
              <a:t>大</a:t>
            </a:r>
            <a:r>
              <a:rPr lang="zh-CN" altLang="en-US" sz="2800" dirty="0" smtClean="0"/>
              <a:t>小写）。再选用</a:t>
            </a:r>
            <a:r>
              <a:rPr lang="en-US" altLang="zh-CN" sz="2800" dirty="0" err="1" smtClean="0"/>
              <a:t>StringBuffer</a:t>
            </a:r>
            <a:r>
              <a:rPr lang="zh-CN" altLang="en-US" sz="2800" dirty="0" smtClean="0"/>
              <a:t>或</a:t>
            </a:r>
            <a:r>
              <a:rPr lang="en-US" altLang="zh-CN" sz="2800" dirty="0" err="1" smtClean="0"/>
              <a:t>StringBuilder</a:t>
            </a:r>
            <a:r>
              <a:rPr lang="zh-CN" altLang="en-US" sz="2800" dirty="0" smtClean="0"/>
              <a:t>，将两个字符串合并。再</a:t>
            </a:r>
            <a:r>
              <a:rPr lang="zh-CN" altLang="en-US" sz="2800" dirty="0"/>
              <a:t>把</a:t>
            </a:r>
            <a:r>
              <a:rPr lang="zh-CN" altLang="en-US" sz="2800" dirty="0" smtClean="0"/>
              <a:t>合并后的字符串中全部变成小写。再把“</a:t>
            </a:r>
            <a:r>
              <a:rPr lang="en-US" altLang="zh-CN" sz="2800" dirty="0" err="1" smtClean="0"/>
              <a:t>lan</a:t>
            </a:r>
            <a:r>
              <a:rPr lang="zh-CN" altLang="en-US" sz="2800" dirty="0" smtClean="0"/>
              <a:t>”全替换成“</a:t>
            </a:r>
            <a:r>
              <a:rPr lang="en-US" altLang="zh-CN" sz="2800" dirty="0" err="1" smtClean="0"/>
              <a:t>ckey</a:t>
            </a:r>
            <a:r>
              <a:rPr lang="zh-CN" altLang="en-US" sz="2800" dirty="0" smtClean="0"/>
              <a:t>”。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）能在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中看</a:t>
            </a:r>
            <a:r>
              <a:rPr lang="en-US" altLang="zh-CN" sz="2800" dirty="0" smtClean="0"/>
              <a:t>Java API</a:t>
            </a:r>
            <a:r>
              <a:rPr lang="zh-CN" altLang="en-US" sz="2800" dirty="0" smtClean="0"/>
              <a:t>源码；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）不能用</a:t>
            </a:r>
            <a:r>
              <a:rPr lang="en-US" altLang="zh-CN" sz="2800" dirty="0" smtClean="0"/>
              <a:t>Apache Commons Lang</a:t>
            </a:r>
            <a:r>
              <a:rPr lang="zh-CN" altLang="en-US" sz="2800" dirty="0" smtClean="0"/>
              <a:t>包。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2800" dirty="0"/>
              <a:t>任务</a:t>
            </a:r>
            <a:r>
              <a:rPr lang="en-US" altLang="zh-CN" sz="2800" dirty="0"/>
              <a:t>1 – </a:t>
            </a:r>
            <a:r>
              <a:rPr lang="zh-CN" altLang="en-US" sz="2800" dirty="0"/>
              <a:t>玩转常用字符</a:t>
            </a:r>
            <a:r>
              <a:rPr lang="en-US" altLang="zh-CN" sz="2800" dirty="0"/>
              <a:t>/</a:t>
            </a:r>
            <a:r>
              <a:rPr lang="zh-CN" altLang="en-US" sz="2800" dirty="0"/>
              <a:t>日期工具、初识单例模式与</a:t>
            </a:r>
            <a:r>
              <a:rPr lang="en-US" altLang="zh-CN" sz="2800" dirty="0" err="1"/>
              <a:t>JUnit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918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4000" dirty="0" smtClean="0"/>
              <a:t>任务</a:t>
            </a:r>
            <a:r>
              <a:rPr lang="en-US" altLang="zh-CN" sz="4000" dirty="0" smtClean="0"/>
              <a:t>1.2  </a:t>
            </a:r>
            <a:r>
              <a:rPr lang="zh-CN" altLang="en-US" sz="2800" dirty="0" smtClean="0"/>
              <a:t>用</a:t>
            </a:r>
            <a:r>
              <a:rPr lang="en-US" altLang="zh-CN" sz="2800" dirty="0" smtClean="0"/>
              <a:t>Apache commons</a:t>
            </a:r>
            <a:r>
              <a:rPr lang="zh-CN" altLang="en-US" sz="2800" dirty="0" smtClean="0"/>
              <a:t>项目中的</a:t>
            </a:r>
            <a:r>
              <a:rPr lang="en-US" altLang="zh-CN" sz="2800" dirty="0" err="1" smtClean="0"/>
              <a:t>StringUtils</a:t>
            </a:r>
            <a:r>
              <a:rPr lang="zh-CN" altLang="en-US" sz="2800" dirty="0" smtClean="0"/>
              <a:t>工具类中的适当方法，找出字符串“</a:t>
            </a:r>
            <a:r>
              <a:rPr lang="en-US" altLang="zh-CN" sz="2800" dirty="0"/>
              <a:t>FORZAMILAN</a:t>
            </a:r>
            <a:r>
              <a:rPr lang="zh-CN" altLang="en-US" sz="2800" dirty="0" smtClean="0"/>
              <a:t>”中有几个“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”。再思考若用</a:t>
            </a:r>
            <a:r>
              <a:rPr lang="en-US" altLang="zh-CN" sz="2800" dirty="0" err="1" smtClean="0"/>
              <a:t>java.lang.String</a:t>
            </a:r>
            <a:r>
              <a:rPr lang="zh-CN" altLang="en-US" sz="2800" dirty="0" smtClean="0"/>
              <a:t>中的方法，如何实现同样的功能。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/>
              <a:t>扩展</a:t>
            </a:r>
            <a:r>
              <a:rPr lang="zh-CN" altLang="en-US" sz="2800" dirty="0" smtClean="0"/>
              <a:t>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）下载</a:t>
            </a:r>
            <a:r>
              <a:rPr kumimoji="1" lang="en-US" altLang="zh-CN" sz="2800" dirty="0"/>
              <a:t>Apache Commons</a:t>
            </a:r>
            <a:r>
              <a:rPr kumimoji="1" lang="zh-CN" altLang="en-US" sz="2800" dirty="0"/>
              <a:t>的</a:t>
            </a:r>
            <a:r>
              <a:rPr kumimoji="1" lang="en-US" altLang="zh-CN" sz="2800" dirty="0" err="1" smtClean="0"/>
              <a:t>lang</a:t>
            </a:r>
            <a:r>
              <a:rPr lang="zh-CN" altLang="en-US" sz="2800" dirty="0" smtClean="0"/>
              <a:t>包（</a:t>
            </a:r>
            <a:r>
              <a:rPr lang="en-US" altLang="zh-CN" sz="2800" dirty="0"/>
              <a:t>3.2.1</a:t>
            </a:r>
            <a:r>
              <a:rPr lang="zh-CN" altLang="en-US" sz="2800" dirty="0" smtClean="0"/>
              <a:t>），并配置到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中；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）能在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中看</a:t>
            </a:r>
            <a:r>
              <a:rPr lang="en-US" altLang="zh-CN" sz="2800" dirty="0" err="1" smtClean="0"/>
              <a:t>StringUtils</a:t>
            </a:r>
            <a:r>
              <a:rPr lang="zh-CN" altLang="en-US" sz="2800" dirty="0" smtClean="0"/>
              <a:t>源码。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6</a:t>
            </a:fld>
            <a:endParaRPr lang="en-US" altLang="zh-CN" dirty="0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2400" dirty="0"/>
              <a:t>任务</a:t>
            </a:r>
            <a:r>
              <a:rPr lang="en-US" altLang="zh-CN" sz="2400" dirty="0"/>
              <a:t>1 – </a:t>
            </a:r>
            <a:r>
              <a:rPr lang="zh-CN" altLang="en-US" sz="2400" dirty="0"/>
              <a:t>玩转常用字符</a:t>
            </a:r>
            <a:r>
              <a:rPr lang="en-US" altLang="zh-CN" sz="2400" dirty="0"/>
              <a:t>/</a:t>
            </a:r>
            <a:r>
              <a:rPr lang="zh-CN" altLang="en-US" sz="2400" dirty="0"/>
              <a:t>日期工具、初识单例模式与</a:t>
            </a:r>
            <a:r>
              <a:rPr lang="en-US" altLang="zh-CN" sz="2400" dirty="0" err="1"/>
              <a:t>JUnit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633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40080" cy="545016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1.3  </a:t>
            </a:r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java.util.Calendar</a:t>
            </a:r>
            <a:r>
              <a:rPr lang="zh-CN" altLang="en-US" sz="2800" dirty="0" smtClean="0"/>
              <a:t>类创建日期，使其等于</a:t>
            </a:r>
            <a:r>
              <a:rPr lang="en-US" altLang="zh-CN" sz="2800" dirty="0" smtClean="0"/>
              <a:t>2000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29</a:t>
            </a:r>
            <a:r>
              <a:rPr lang="zh-CN" altLang="en-US" sz="2800" dirty="0" smtClean="0"/>
              <a:t>日上午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点</a:t>
            </a:r>
            <a:r>
              <a:rPr lang="en-US" altLang="zh-CN" sz="2800" dirty="0" smtClean="0"/>
              <a:t>25</a:t>
            </a:r>
            <a:r>
              <a:rPr lang="zh-CN" altLang="en-US" sz="2800" dirty="0" smtClean="0"/>
              <a:t>分，并将其打印出来，要求格式为“</a:t>
            </a:r>
            <a:r>
              <a:rPr lang="en-US" sz="2800" dirty="0"/>
              <a:t>2000-02-29 </a:t>
            </a:r>
            <a:r>
              <a:rPr lang="en-US" sz="2800" dirty="0" smtClean="0"/>
              <a:t>08:25 </a:t>
            </a:r>
            <a:r>
              <a:rPr lang="en-US" altLang="zh-CN" sz="2800" dirty="0" smtClean="0"/>
              <a:t>AM</a:t>
            </a:r>
            <a:r>
              <a:rPr lang="zh-CN" altLang="en-US" sz="2800" dirty="0" smtClean="0"/>
              <a:t>”。再用</a:t>
            </a:r>
            <a:r>
              <a:rPr lang="en-US" altLang="zh-CN" sz="2800" dirty="0" smtClean="0"/>
              <a:t>Apache Commons</a:t>
            </a:r>
            <a:r>
              <a:rPr lang="zh-CN" altLang="en-US" sz="2800" dirty="0" smtClean="0"/>
              <a:t>项目</a:t>
            </a:r>
            <a:r>
              <a:rPr lang="en-US" altLang="zh-CN" sz="2800" dirty="0" smtClean="0"/>
              <a:t>Lang</a:t>
            </a:r>
            <a:r>
              <a:rPr lang="zh-CN" altLang="en-US" sz="2800" dirty="0" smtClean="0"/>
              <a:t>包中的</a:t>
            </a:r>
            <a:r>
              <a:rPr lang="en-US" altLang="zh-CN" sz="2800" dirty="0" err="1" smtClean="0"/>
              <a:t>DateUtils</a:t>
            </a:r>
            <a:r>
              <a:rPr lang="zh-CN" altLang="en-US" sz="2800" dirty="0" smtClean="0"/>
              <a:t>类，将这个日期修改为</a:t>
            </a:r>
            <a:r>
              <a:rPr lang="en-US" altLang="zh-CN" sz="2800" dirty="0" smtClean="0"/>
              <a:t>2013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日下午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点</a:t>
            </a:r>
            <a:r>
              <a:rPr lang="en-US" altLang="zh-CN" sz="2800" dirty="0" smtClean="0"/>
              <a:t>25</a:t>
            </a:r>
            <a:r>
              <a:rPr lang="zh-CN" altLang="en-US" sz="2800" dirty="0" smtClean="0"/>
              <a:t>分</a:t>
            </a:r>
            <a:r>
              <a:rPr lang="zh-CN" altLang="en-US" sz="2800" dirty="0"/>
              <a:t>，并将其打印出来，要求格式为“</a:t>
            </a:r>
            <a:r>
              <a:rPr lang="en-US" sz="2800" dirty="0" smtClean="0"/>
              <a:t>2000/0</a:t>
            </a:r>
            <a:r>
              <a:rPr lang="en-US" altLang="zh-CN" sz="2800" dirty="0" smtClean="0"/>
              <a:t>5</a:t>
            </a:r>
            <a:r>
              <a:rPr lang="en-US" sz="2800" dirty="0" smtClean="0"/>
              <a:t>/</a:t>
            </a:r>
            <a:r>
              <a:rPr lang="en-US" altLang="zh-CN" sz="2800" dirty="0" smtClean="0"/>
              <a:t>03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20</a:t>
            </a:r>
            <a:r>
              <a:rPr lang="en-US" sz="2800" dirty="0" smtClean="0"/>
              <a:t>:25</a:t>
            </a:r>
            <a:r>
              <a:rPr lang="zh-CN" altLang="en-US" sz="2800" dirty="0" smtClean="0"/>
              <a:t>” 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）下载</a:t>
            </a:r>
            <a:r>
              <a:rPr kumimoji="1" lang="en-US" altLang="zh-CN" sz="2800" dirty="0"/>
              <a:t>Apache Commons</a:t>
            </a:r>
            <a:r>
              <a:rPr kumimoji="1" lang="zh-CN" altLang="en-US" sz="2800" dirty="0"/>
              <a:t>的</a:t>
            </a:r>
            <a:r>
              <a:rPr kumimoji="1" lang="en-US" altLang="zh-CN" sz="2800" dirty="0" err="1" smtClean="0"/>
              <a:t>lang</a:t>
            </a:r>
            <a:r>
              <a:rPr lang="zh-CN" altLang="en-US" sz="2800" dirty="0" smtClean="0"/>
              <a:t>包（</a:t>
            </a:r>
            <a:r>
              <a:rPr lang="en-US" altLang="zh-CN" sz="2800" dirty="0"/>
              <a:t>3.2.1</a:t>
            </a:r>
            <a:r>
              <a:rPr lang="zh-CN" altLang="en-US" sz="2800" dirty="0" smtClean="0"/>
              <a:t>），并配置到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中；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）能在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中看</a:t>
            </a:r>
            <a:r>
              <a:rPr lang="en-US" altLang="zh-CN" sz="2800" dirty="0" err="1" smtClean="0"/>
              <a:t>DateUtils</a:t>
            </a:r>
            <a:r>
              <a:rPr lang="zh-CN" altLang="en-US" sz="2800" dirty="0" smtClean="0"/>
              <a:t>源码；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）懂得查看</a:t>
            </a:r>
            <a:r>
              <a:rPr lang="en-US" altLang="zh-CN" sz="2800" dirty="0" err="1" smtClean="0"/>
              <a:t>SimpleDateFormat</a:t>
            </a:r>
            <a:r>
              <a:rPr lang="zh-CN" altLang="en-US" sz="2800" dirty="0" smtClean="0"/>
              <a:t>类的</a:t>
            </a:r>
            <a:r>
              <a:rPr lang="en-US" altLang="zh-CN" sz="2800" dirty="0" err="1" smtClean="0"/>
              <a:t>javadoc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7</a:t>
            </a:fld>
            <a:endParaRPr lang="en-US" altLang="zh-CN" dirty="0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2400" dirty="0"/>
              <a:t>任务</a:t>
            </a:r>
            <a:r>
              <a:rPr lang="en-US" altLang="zh-CN" sz="2400" dirty="0"/>
              <a:t>1 – </a:t>
            </a:r>
            <a:r>
              <a:rPr lang="zh-CN" altLang="en-US" sz="2400" dirty="0"/>
              <a:t>玩转常用字符</a:t>
            </a:r>
            <a:r>
              <a:rPr lang="en-US" altLang="zh-CN" sz="2400" dirty="0"/>
              <a:t>/</a:t>
            </a:r>
            <a:r>
              <a:rPr lang="zh-CN" altLang="en-US" sz="2400" dirty="0"/>
              <a:t>日期工具、初识单例模式与</a:t>
            </a:r>
            <a:r>
              <a:rPr lang="en-US" altLang="zh-CN" sz="2400" dirty="0" err="1"/>
              <a:t>JUnit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096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4000" dirty="0" smtClean="0"/>
              <a:t>任务</a:t>
            </a:r>
            <a:r>
              <a:rPr lang="en-US" altLang="zh-CN" sz="4000" dirty="0" smtClean="0"/>
              <a:t>1.4  </a:t>
            </a:r>
            <a:r>
              <a:rPr lang="zh-CN" altLang="en-US" sz="2800" dirty="0" smtClean="0">
                <a:solidFill>
                  <a:srgbClr val="FF0000"/>
                </a:solidFill>
              </a:rPr>
              <a:t>寻找生活中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对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对多的实例，例如蜂后与工蜂，用</a:t>
            </a:r>
            <a:r>
              <a:rPr lang="en-US" altLang="zh-CN" sz="2800" dirty="0" smtClean="0">
                <a:solidFill>
                  <a:srgbClr val="FF0000"/>
                </a:solidFill>
              </a:rPr>
              <a:t>java</a:t>
            </a:r>
            <a:r>
              <a:rPr lang="zh-CN" altLang="en-US" sz="2800" dirty="0" smtClean="0"/>
              <a:t>实现单例模式（</a:t>
            </a:r>
            <a:r>
              <a:rPr lang="en-US" altLang="zh-CN" sz="2800" dirty="0" smtClean="0"/>
              <a:t>singleton</a:t>
            </a:r>
            <a:r>
              <a:rPr lang="zh-CN" altLang="en-US" sz="2800" dirty="0" smtClean="0"/>
              <a:t>）类，并写出调试代码。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）理解单例模式； 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Debug</a:t>
            </a:r>
            <a:r>
              <a:rPr lang="zh-CN" altLang="en-US" sz="2800" dirty="0" smtClean="0"/>
              <a:t>功能调试该单例模式类。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8</a:t>
            </a:fld>
            <a:endParaRPr lang="en-US" altLang="zh-CN" dirty="0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2800" dirty="0"/>
              <a:t>任务</a:t>
            </a:r>
            <a:r>
              <a:rPr lang="en-US" altLang="zh-CN" sz="2800" dirty="0"/>
              <a:t>1 – </a:t>
            </a:r>
            <a:r>
              <a:rPr lang="zh-CN" altLang="en-US" sz="2800" dirty="0"/>
              <a:t>玩转常用字符</a:t>
            </a:r>
            <a:r>
              <a:rPr lang="en-US" altLang="zh-CN" sz="2800" dirty="0"/>
              <a:t>/</a:t>
            </a:r>
            <a:r>
              <a:rPr lang="zh-CN" altLang="en-US" sz="2800" dirty="0"/>
              <a:t>日期工具、初识单例模式与</a:t>
            </a:r>
            <a:r>
              <a:rPr lang="en-US" altLang="zh-CN" sz="2800" dirty="0" err="1"/>
              <a:t>JUnit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562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4000" dirty="0" smtClean="0"/>
              <a:t>任务</a:t>
            </a:r>
            <a:r>
              <a:rPr lang="en-US" altLang="zh-CN" sz="4000" dirty="0" smtClean="0"/>
              <a:t>1.5  </a:t>
            </a:r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JUnit</a:t>
            </a:r>
            <a:r>
              <a:rPr lang="zh-CN" altLang="en-US" sz="2800" dirty="0" smtClean="0"/>
              <a:t>做单元测试，以测试</a:t>
            </a:r>
            <a:r>
              <a:rPr lang="en-US" altLang="zh-CN" sz="2800" dirty="0" smtClean="0"/>
              <a:t>String</a:t>
            </a:r>
            <a:r>
              <a:rPr lang="zh-CN" altLang="en-US" sz="2800" dirty="0" smtClean="0"/>
              <a:t>类的</a:t>
            </a:r>
            <a:r>
              <a:rPr lang="en-US" altLang="zh-CN" sz="2800" dirty="0" err="1" smtClean="0"/>
              <a:t>indexOf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StringUtils</a:t>
            </a:r>
            <a:r>
              <a:rPr lang="zh-CN" altLang="en-US" sz="2800" dirty="0" smtClean="0"/>
              <a:t>类的</a:t>
            </a:r>
            <a:r>
              <a:rPr lang="en-US" altLang="zh-CN" sz="2800" dirty="0" err="1" smtClean="0"/>
              <a:t>isEmpty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CharSequence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equals(</a:t>
            </a:r>
            <a:r>
              <a:rPr lang="en-US" altLang="zh-CN" sz="2800" dirty="0" err="1" smtClean="0"/>
              <a:t>CharSequence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CharSequence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，创建</a:t>
            </a:r>
            <a:r>
              <a:rPr lang="zh-CN" altLang="en-US" sz="2800" dirty="0"/>
              <a:t>测试用例类（</a:t>
            </a:r>
            <a:r>
              <a:rPr lang="en-US" altLang="zh-CN" sz="2800" dirty="0"/>
              <a:t>Test Case</a:t>
            </a:r>
            <a:r>
              <a:rPr lang="zh-CN" altLang="en-US" sz="2800" dirty="0" smtClean="0"/>
              <a:t>），并运行之。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）下载</a:t>
            </a:r>
            <a:r>
              <a:rPr lang="en-US" altLang="zh-CN" sz="2800" dirty="0" smtClean="0"/>
              <a:t>JUnit3.8.1</a:t>
            </a:r>
            <a:r>
              <a:rPr lang="zh-CN" altLang="en-US" sz="2800" dirty="0" smtClean="0"/>
              <a:t>包，配置到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中，要能看</a:t>
            </a:r>
            <a:r>
              <a:rPr lang="en-US" altLang="zh-CN" sz="2800" dirty="0" err="1" smtClean="0"/>
              <a:t>JUnit</a:t>
            </a:r>
            <a:r>
              <a:rPr lang="zh-CN" altLang="en-US" sz="2800" dirty="0" smtClean="0"/>
              <a:t>源码； 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）测试应尽量覆盖各种情况；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）上交测试类源码、测试结果（能看到</a:t>
            </a:r>
            <a:r>
              <a:rPr lang="en-US" altLang="zh-CN" sz="2800" dirty="0" err="1" smtClean="0"/>
              <a:t>JUnit</a:t>
            </a:r>
            <a:r>
              <a:rPr lang="zh-CN" altLang="en-US" sz="2800" dirty="0" smtClean="0"/>
              <a:t>视图）的拷屏图。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9</a:t>
            </a:fld>
            <a:endParaRPr lang="en-US" altLang="zh-CN" dirty="0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sz="2800" dirty="0"/>
              <a:t>任务</a:t>
            </a:r>
            <a:r>
              <a:rPr lang="en-US" altLang="zh-CN" sz="2800" dirty="0"/>
              <a:t>1 – </a:t>
            </a:r>
            <a:r>
              <a:rPr lang="zh-CN" altLang="en-US" sz="2800" dirty="0"/>
              <a:t>玩转常用字符</a:t>
            </a:r>
            <a:r>
              <a:rPr lang="en-US" altLang="zh-CN" sz="2800" dirty="0"/>
              <a:t>/</a:t>
            </a:r>
            <a:r>
              <a:rPr lang="zh-CN" altLang="en-US" sz="2800" dirty="0"/>
              <a:t>日期工具、初识单例模式与</a:t>
            </a:r>
            <a:r>
              <a:rPr lang="en-US" altLang="zh-CN" sz="2800" dirty="0" err="1"/>
              <a:t>JUnit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163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8248</TotalTime>
  <Words>3189</Words>
  <Application>Microsoft Office PowerPoint</Application>
  <PresentationFormat>全屏显示(4:3)</PresentationFormat>
  <Paragraphs>392</Paragraphs>
  <Slides>38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主题​​</vt:lpstr>
      <vt:lpstr>EE基础与应用                          翁秀木</vt:lpstr>
      <vt:lpstr>任务清单</vt:lpstr>
      <vt:lpstr>任务1 –玩转常用字符/日期工具、初识单例模式与JUnit</vt:lpstr>
      <vt:lpstr>任务1 – 玩转常用字符/日期工具、初识单例模式与JUnit</vt:lpstr>
      <vt:lpstr>任务1 – 玩转常用字符/日期工具、初识单例模式与JUnit</vt:lpstr>
      <vt:lpstr>任务1 – 玩转常用字符/日期工具、初识单例模式与JUnit</vt:lpstr>
      <vt:lpstr>任务1 – 玩转常用字符/日期工具、初识单例模式与JUnit</vt:lpstr>
      <vt:lpstr>任务1 – 玩转常用字符/日期工具、初识单例模式与JUnit</vt:lpstr>
      <vt:lpstr>任务1 – 玩转常用字符/日期工具、初识单例模式与JUnit</vt:lpstr>
      <vt:lpstr>任务1 – 玩转常用字符/日期工具、初识单例模式与JUnit</vt:lpstr>
      <vt:lpstr>任务2 – 玩转Collections框架</vt:lpstr>
      <vt:lpstr>任务2 – 玩转Collections框架</vt:lpstr>
      <vt:lpstr>任务2 – 玩转Collections框架</vt:lpstr>
      <vt:lpstr>任务2 – 玩转Collections框架</vt:lpstr>
      <vt:lpstr>任务2 – 玩转Collections框架</vt:lpstr>
      <vt:lpstr>任务2 – 玩转Collections框架</vt:lpstr>
      <vt:lpstr>任务2 – 玩转Collections框架</vt:lpstr>
      <vt:lpstr>任务3 – 初涉Java 5</vt:lpstr>
      <vt:lpstr>任务3 – 初涉Java 5</vt:lpstr>
      <vt:lpstr>任务3 – 初涉Java5</vt:lpstr>
      <vt:lpstr>任务3 – 初涉Java5</vt:lpstr>
      <vt:lpstr>任务4 –Ant的使用</vt:lpstr>
      <vt:lpstr>任务4 – Ant的使用</vt:lpstr>
      <vt:lpstr>任务4 – Ant的使用</vt:lpstr>
      <vt:lpstr>任务4 – Ant的使用</vt:lpstr>
      <vt:lpstr>任务5 –玩转应用服务器</vt:lpstr>
      <vt:lpstr>任务5 –玩转应用服务器</vt:lpstr>
      <vt:lpstr>任务5 –玩转应用服务器</vt:lpstr>
      <vt:lpstr>任务5 –玩转应用服务器</vt:lpstr>
      <vt:lpstr>任务5 –玩转应用服务器</vt:lpstr>
      <vt:lpstr>任务5 –玩转应用服务器</vt:lpstr>
      <vt:lpstr>任务6 –Servlet+JSP+JSTL+EL</vt:lpstr>
      <vt:lpstr>任务6 –Servlet+JSP+JSTL+EL</vt:lpstr>
      <vt:lpstr>任务6 –Servlet+JSP+JSTL+EL</vt:lpstr>
      <vt:lpstr>任务6 –Servlet+JSP+JSTL+EL</vt:lpstr>
      <vt:lpstr>任务6 –Servlet+JSP+JSTL+EL</vt:lpstr>
      <vt:lpstr>任务6 –Servlet+JSP+JSTL+EL</vt:lpstr>
      <vt:lpstr>附录1 Our Java Coding Style 2.2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基础</dc:title>
  <dc:creator>paolo</dc:creator>
  <cp:lastModifiedBy>sxzx-405</cp:lastModifiedBy>
  <cp:revision>951</cp:revision>
  <dcterms:created xsi:type="dcterms:W3CDTF">2013-08-31T02:24:56Z</dcterms:created>
  <dcterms:modified xsi:type="dcterms:W3CDTF">2014-04-14T01:06:52Z</dcterms:modified>
</cp:coreProperties>
</file>