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18" r:id="rId2"/>
    <p:sldId id="367" r:id="rId3"/>
    <p:sldId id="341" r:id="rId4"/>
    <p:sldId id="428" r:id="rId5"/>
    <p:sldId id="470" r:id="rId6"/>
    <p:sldId id="469" r:id="rId7"/>
    <p:sldId id="468" r:id="rId8"/>
    <p:sldId id="465" r:id="rId9"/>
    <p:sldId id="464" r:id="rId10"/>
    <p:sldId id="466" r:id="rId11"/>
    <p:sldId id="467" r:id="rId12"/>
    <p:sldId id="471" r:id="rId13"/>
    <p:sldId id="463" r:id="rId14"/>
    <p:sldId id="33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1" autoAdjust="0"/>
    <p:restoredTop sz="47206" autoAdjust="0"/>
  </p:normalViewPr>
  <p:slideViewPr>
    <p:cSldViewPr>
      <p:cViewPr>
        <p:scale>
          <a:sx n="50" d="100"/>
          <a:sy n="50" d="100"/>
        </p:scale>
        <p:origin x="-1229" y="-1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3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200" d="100"/>
          <a:sy n="200" d="100"/>
        </p:scale>
        <p:origin x="1090" y="8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fld id="{9216035D-3DD8-44E4-B1F6-578B9B684978}" type="datetimeFigureOut">
              <a:rPr lang="zh-CN" altLang="en-US" smtClean="0"/>
              <a:pPr/>
              <a:t>2014/3/5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fld id="{FD27FB3A-287C-4ECE-A557-D69C01839F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36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%E6%B5%8B%E8%AF%95%E9%A9%B1%E5%8A%A8%E5%BC%80%E5%8F%91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JUnit" TargetMode="External"/><Relationship Id="rId13" Type="http://schemas.openxmlformats.org/officeDocument/2006/relationships/hyperlink" Target="http://jazz.net/about/" TargetMode="External"/><Relationship Id="rId18" Type="http://schemas.openxmlformats.org/officeDocument/2006/relationships/hyperlink" Target="http://en.wikipedia.org/wiki/Unified_Modeling_Language" TargetMode="External"/><Relationship Id="rId3" Type="http://schemas.openxmlformats.org/officeDocument/2006/relationships/hyperlink" Target="http://en.wikipedia.org/wiki/Z%C3%BCrich" TargetMode="External"/><Relationship Id="rId21" Type="http://schemas.openxmlformats.org/officeDocument/2006/relationships/hyperlink" Target="http://en.wikipedia.org/wiki/Extreme_programming" TargetMode="External"/><Relationship Id="rId7" Type="http://schemas.openxmlformats.org/officeDocument/2006/relationships/hyperlink" Target="http://en.wikipedia.org/wiki/Design_Patterns" TargetMode="External"/><Relationship Id="rId12" Type="http://schemas.openxmlformats.org/officeDocument/2006/relationships/hyperlink" Target="http://www.eclipse.org/jdt/index.php" TargetMode="External"/><Relationship Id="rId17" Type="http://schemas.openxmlformats.org/officeDocument/2006/relationships/hyperlink" Target="http://en.wikipedia.org/wiki/Object_oriented_programming" TargetMode="External"/><Relationship Id="rId2" Type="http://schemas.openxmlformats.org/officeDocument/2006/relationships/slide" Target="../slides/slide4.xml"/><Relationship Id="rId16" Type="http://schemas.openxmlformats.org/officeDocument/2006/relationships/hyperlink" Target="http://en.wikipedia.org/wiki/Software_engineer" TargetMode="External"/><Relationship Id="rId20" Type="http://schemas.openxmlformats.org/officeDocument/2006/relationships/hyperlink" Target="http://en.wikipedia.org/wiki/Agile_software_development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Software_engineering" TargetMode="External"/><Relationship Id="rId11" Type="http://schemas.openxmlformats.org/officeDocument/2006/relationships/hyperlink" Target="http://en.wikipedia.org/wiki/Java_(programming_language)" TargetMode="External"/><Relationship Id="rId5" Type="http://schemas.openxmlformats.org/officeDocument/2006/relationships/hyperlink" Target="http://en.wikipedia.org/wiki/Computer_scientist" TargetMode="External"/><Relationship Id="rId15" Type="http://schemas.openxmlformats.org/officeDocument/2006/relationships/hyperlink" Target="http://en.wikipedia.org/wiki/Visual_Studio" TargetMode="External"/><Relationship Id="rId10" Type="http://schemas.openxmlformats.org/officeDocument/2006/relationships/hyperlink" Target="http://en.wikipedia.org/wiki/Eclipse_(computing)" TargetMode="External"/><Relationship Id="rId19" Type="http://schemas.openxmlformats.org/officeDocument/2006/relationships/hyperlink" Target="http://en.wikipedia.org/wiki/Design_pattern_(computer_science)" TargetMode="External"/><Relationship Id="rId4" Type="http://schemas.openxmlformats.org/officeDocument/2006/relationships/hyperlink" Target="http://en.wikipedia.org/wiki/Switzerland" TargetMode="External"/><Relationship Id="rId9" Type="http://schemas.openxmlformats.org/officeDocument/2006/relationships/hyperlink" Target="http://en.wikipedia.org/wiki/Kent_Beck" TargetMode="External"/><Relationship Id="rId14" Type="http://schemas.openxmlformats.org/officeDocument/2006/relationships/hyperlink" Target="http://en.wikipedia.org/wiki/Microsoft" TargetMode="Externa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Kent_Beck" TargetMode="External"/><Relationship Id="rId3" Type="http://schemas.openxmlformats.org/officeDocument/2006/relationships/hyperlink" Target="http://en.wikipedia.org/wiki/Test-Driven_Development_by_Example" TargetMode="External"/><Relationship Id="rId7" Type="http://schemas.openxmlformats.org/officeDocument/2006/relationships/hyperlink" Target="http://en.wikipedia.org/wiki/Code_refactoring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Test_case" TargetMode="External"/><Relationship Id="rId5" Type="http://schemas.openxmlformats.org/officeDocument/2006/relationships/hyperlink" Target="http://en.wikipedia.org/wiki/Software_development_process" TargetMode="External"/><Relationship Id="rId4" Type="http://schemas.openxmlformats.org/officeDocument/2006/relationships/hyperlink" Target="http://en.wikipedia.org/wiki/Test-driven_development#cite_note-Beck-1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71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参考资料</a:t>
            </a:r>
            <a:endParaRPr lang="en-US" altLang="zh-CN" dirty="0" smtClean="0"/>
          </a:p>
          <a:p>
            <a:r>
              <a:rPr lang="en-US" altLang="zh-CN" dirty="0" smtClean="0"/>
              <a:t># http://junit.org/</a:t>
            </a:r>
          </a:p>
          <a:p>
            <a:r>
              <a:rPr lang="en-US" altLang="zh-CN" dirty="0" smtClean="0"/>
              <a:t># http://www.ibm.com/developerworks/java/library/j-junit4/</a:t>
            </a:r>
          </a:p>
          <a:p>
            <a:r>
              <a:rPr lang="en-US" altLang="zh-CN" dirty="0" smtClean="0"/>
              <a:t># http://www.vogella.com/tutorials/JUnit/article.html</a:t>
            </a:r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来自</a:t>
            </a:r>
            <a:r>
              <a:rPr lang="en-US" b="1" dirty="0" err="1" smtClean="0"/>
              <a:t>JUnit</a:t>
            </a:r>
            <a:r>
              <a:rPr lang="zh-CN" altLang="en-US" dirty="0" smtClean="0"/>
              <a:t>的体验对</a:t>
            </a:r>
            <a:r>
              <a:rPr lang="zh-CN" altLang="en-US" dirty="0" smtClean="0">
                <a:hlinkClick r:id="rId3" tooltip="测试驱动开发"/>
              </a:rPr>
              <a:t>测试驱动开发</a:t>
            </a:r>
            <a:r>
              <a:rPr lang="zh-CN" altLang="en-US" dirty="0" smtClean="0"/>
              <a:t>是很重要的，所以一些 </a:t>
            </a:r>
            <a:r>
              <a:rPr lang="en-US" b="1" dirty="0" err="1" smtClean="0"/>
              <a:t>JUnit</a:t>
            </a:r>
            <a:r>
              <a:rPr lang="zh-CN" altLang="en-US" dirty="0" smtClean="0"/>
              <a:t>知识经常 和测试驱动开发的讨论融合在一起。可以参考</a:t>
            </a:r>
            <a:r>
              <a:rPr lang="en-US" dirty="0" smtClean="0"/>
              <a:t>Kent Beck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《</a:t>
            </a:r>
            <a:r>
              <a:rPr lang="en-US" dirty="0" smtClean="0"/>
              <a:t>Test-Driven Development: By Example》</a:t>
            </a:r>
            <a:r>
              <a:rPr lang="zh-CN" altLang="en-US" dirty="0" smtClean="0"/>
              <a:t>一书（有中文版和影印版）</a:t>
            </a:r>
            <a:endParaRPr lang="en-US" altLang="zh-CN" dirty="0" smtClean="0"/>
          </a:p>
          <a:p>
            <a:r>
              <a:rPr lang="en-US" altLang="zh-CN" dirty="0" smtClean="0"/>
              <a:t># http://www.asjava.com/junit/junit-tutorials-and-example/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Erich Gamma</a:t>
            </a:r>
            <a:r>
              <a:rPr lang="en-US" dirty="0" smtClean="0"/>
              <a:t> (born 1961 in </a:t>
            </a:r>
            <a:r>
              <a:rPr lang="en-US" dirty="0" smtClean="0">
                <a:hlinkClick r:id="rId3" tooltip="Zürich"/>
              </a:rPr>
              <a:t>Zürich</a:t>
            </a:r>
            <a:r>
              <a:rPr lang="en-US" dirty="0" smtClean="0"/>
              <a:t>) is </a:t>
            </a:r>
            <a:r>
              <a:rPr lang="en-US" dirty="0" smtClean="0">
                <a:hlinkClick r:id="rId4" tooltip="Switzerland"/>
              </a:rPr>
              <a:t>Swiss</a:t>
            </a:r>
            <a:r>
              <a:rPr lang="en-US" dirty="0" smtClean="0"/>
              <a:t> </a:t>
            </a:r>
            <a:r>
              <a:rPr lang="en-US" dirty="0" smtClean="0">
                <a:hlinkClick r:id="rId5" tooltip="Computer scientist"/>
              </a:rPr>
              <a:t>computer scientist</a:t>
            </a:r>
            <a:r>
              <a:rPr lang="en-US" dirty="0" smtClean="0"/>
              <a:t> and co-author of the influential </a:t>
            </a:r>
            <a:r>
              <a:rPr lang="en-US" dirty="0" smtClean="0">
                <a:hlinkClick r:id="rId6" tooltip="Software engineering"/>
              </a:rPr>
              <a:t>software engineering</a:t>
            </a:r>
            <a:r>
              <a:rPr lang="en-US" dirty="0" smtClean="0"/>
              <a:t> textbook, </a:t>
            </a:r>
            <a:r>
              <a:rPr lang="en-US" dirty="0" smtClean="0">
                <a:hlinkClick r:id="rId7" tooltip="Design Patterns"/>
              </a:rPr>
              <a:t>Design Patterns: Elements of Reusable Object-Oriented Software</a:t>
            </a:r>
            <a:r>
              <a:rPr lang="en-US" dirty="0" smtClean="0"/>
              <a:t>. He co-wrote the </a:t>
            </a:r>
            <a:r>
              <a:rPr lang="en-US" dirty="0" err="1" smtClean="0">
                <a:hlinkClick r:id="rId8" tooltip="JUnit"/>
              </a:rPr>
              <a:t>JUnit</a:t>
            </a:r>
            <a:r>
              <a:rPr lang="en-US" dirty="0" smtClean="0"/>
              <a:t> software testing framework with </a:t>
            </a:r>
            <a:r>
              <a:rPr lang="en-US" dirty="0" smtClean="0">
                <a:hlinkClick r:id="rId9" tooltip="Kent Beck"/>
              </a:rPr>
              <a:t>Kent Beck</a:t>
            </a:r>
            <a:r>
              <a:rPr lang="en-US" dirty="0" smtClean="0"/>
              <a:t> and led the design of the </a:t>
            </a:r>
            <a:r>
              <a:rPr lang="en-US" dirty="0" smtClean="0">
                <a:hlinkClick r:id="rId10" tooltip="Eclipse (computing)"/>
              </a:rPr>
              <a:t>Eclipse</a:t>
            </a:r>
            <a:r>
              <a:rPr lang="en-US" dirty="0" smtClean="0"/>
              <a:t> platform's </a:t>
            </a:r>
            <a:r>
              <a:rPr lang="en-US" dirty="0" smtClean="0">
                <a:hlinkClick r:id="rId11" tooltip="Java (programming language)"/>
              </a:rPr>
              <a:t>Java</a:t>
            </a:r>
            <a:r>
              <a:rPr lang="en-US" dirty="0" smtClean="0"/>
              <a:t> Development Tools (</a:t>
            </a:r>
            <a:r>
              <a:rPr lang="en-US" dirty="0" smtClean="0">
                <a:hlinkClick r:id="rId12"/>
              </a:rPr>
              <a:t>JDT</a:t>
            </a:r>
            <a:r>
              <a:rPr lang="en-US" dirty="0" smtClean="0"/>
              <a:t>). He also worked on the IBM Rational </a:t>
            </a:r>
            <a:r>
              <a:rPr lang="en-US" dirty="0" smtClean="0">
                <a:hlinkClick r:id="rId13"/>
              </a:rPr>
              <a:t>Jazz project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 joined </a:t>
            </a:r>
            <a:r>
              <a:rPr lang="en-US" dirty="0" smtClean="0">
                <a:hlinkClick r:id="rId14" tooltip="Microsoft"/>
              </a:rPr>
              <a:t>Microsoft's</a:t>
            </a:r>
            <a:r>
              <a:rPr lang="en-US" dirty="0" smtClean="0"/>
              <a:t> </a:t>
            </a:r>
            <a:r>
              <a:rPr lang="en-US" dirty="0" smtClean="0">
                <a:hlinkClick r:id="rId15" tooltip="Visual Studio"/>
              </a:rPr>
              <a:t>Visual Studio</a:t>
            </a:r>
            <a:r>
              <a:rPr lang="en-US" dirty="0" smtClean="0"/>
              <a:t> team in 2011 and will lead a development lab in </a:t>
            </a:r>
            <a:r>
              <a:rPr lang="en-US" dirty="0" smtClean="0">
                <a:hlinkClick r:id="rId3" tooltip="Zürich"/>
              </a:rPr>
              <a:t>Zürich</a:t>
            </a:r>
            <a:r>
              <a:rPr lang="en-US" dirty="0" smtClean="0"/>
              <a:t>, </a:t>
            </a:r>
            <a:r>
              <a:rPr lang="en-US" dirty="0" smtClean="0">
                <a:hlinkClick r:id="rId4" tooltip="Switzerland"/>
              </a:rPr>
              <a:t>Switzerland</a:t>
            </a:r>
            <a:endParaRPr lang="en-US" dirty="0" smtClean="0"/>
          </a:p>
          <a:p>
            <a:r>
              <a:rPr lang="en-US" dirty="0" smtClean="0"/>
              <a:t>++++++++++++++++++++++</a:t>
            </a:r>
          </a:p>
          <a:p>
            <a:r>
              <a:rPr lang="en-US" dirty="0" smtClean="0"/>
              <a:t>http://martinfowler.com/</a:t>
            </a:r>
          </a:p>
          <a:p>
            <a:r>
              <a:rPr lang="en-US" dirty="0" smtClean="0"/>
              <a:t>http://en.wikipedia.org/wiki/Martin_Fowler</a:t>
            </a:r>
          </a:p>
          <a:p>
            <a:r>
              <a:rPr lang="en-US" b="1" dirty="0" smtClean="0"/>
              <a:t>Martin Fowler</a:t>
            </a:r>
            <a:r>
              <a:rPr lang="en-US" dirty="0" smtClean="0"/>
              <a:t> (born 1963) is a British </a:t>
            </a:r>
            <a:r>
              <a:rPr lang="en-US" dirty="0" smtClean="0">
                <a:hlinkClick r:id="rId16" tooltip="Software engineer"/>
              </a:rPr>
              <a:t>software engineer</a:t>
            </a:r>
            <a:r>
              <a:rPr lang="en-US" dirty="0" smtClean="0"/>
              <a:t>, author and international speaker on software development, specializing in </a:t>
            </a:r>
            <a:r>
              <a:rPr lang="en-US" dirty="0" smtClean="0">
                <a:hlinkClick r:id="rId17" tooltip="Object oriented programming"/>
              </a:rPr>
              <a:t>object-oriented</a:t>
            </a:r>
            <a:r>
              <a:rPr lang="en-US" dirty="0" smtClean="0"/>
              <a:t> analysis and design, </a:t>
            </a:r>
            <a:r>
              <a:rPr lang="en-US" dirty="0" smtClean="0">
                <a:hlinkClick r:id="rId18" tooltip="Unified Modeling Language"/>
              </a:rPr>
              <a:t>UML</a:t>
            </a:r>
            <a:r>
              <a:rPr lang="en-US" dirty="0" smtClean="0"/>
              <a:t>, </a:t>
            </a:r>
            <a:r>
              <a:rPr lang="en-US" dirty="0" smtClean="0">
                <a:hlinkClick r:id="rId19" tooltip="Design pattern (computer science)"/>
              </a:rPr>
              <a:t>patterns</a:t>
            </a:r>
            <a:r>
              <a:rPr lang="en-US" dirty="0" smtClean="0"/>
              <a:t>, and </a:t>
            </a:r>
            <a:r>
              <a:rPr lang="en-US" dirty="0" smtClean="0">
                <a:hlinkClick r:id="rId20" tooltip="Agile software development"/>
              </a:rPr>
              <a:t>agile software development</a:t>
            </a:r>
            <a:r>
              <a:rPr lang="en-US" dirty="0" smtClean="0"/>
              <a:t> methodologies, including </a:t>
            </a:r>
            <a:r>
              <a:rPr lang="en-US" dirty="0" smtClean="0">
                <a:hlinkClick r:id="rId21" tooltip="Extreme programming"/>
              </a:rPr>
              <a:t>extreme programming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+++++++++++++++</a:t>
            </a:r>
          </a:p>
          <a:p>
            <a:r>
              <a:rPr lang="en-US" dirty="0" err="1" smtClean="0"/>
              <a:t>JUnit</a:t>
            </a:r>
            <a:r>
              <a:rPr lang="en-US" dirty="0" smtClean="0"/>
              <a:t>, developed by Kent Beck and Erich Gamma, is almost indisputably the single most important third-party Java library ever developed. As Martin Fowler has said, "Never in the field of software development was so much owed by so many to so few lines of code." </a:t>
            </a:r>
            <a:r>
              <a:rPr lang="en-US" dirty="0" err="1" smtClean="0"/>
              <a:t>JUnit</a:t>
            </a:r>
            <a:r>
              <a:rPr lang="en-US" dirty="0" smtClean="0"/>
              <a:t> kick-started and then fueled the testing explosion. Thanks to </a:t>
            </a:r>
            <a:r>
              <a:rPr lang="en-US" dirty="0" err="1" smtClean="0"/>
              <a:t>JUnit</a:t>
            </a:r>
            <a:r>
              <a:rPr lang="en-US" dirty="0" smtClean="0"/>
              <a:t>, Java code tends to be far more robust, reliable, and bug free than code has ever been before. </a:t>
            </a:r>
            <a:r>
              <a:rPr lang="en-US" dirty="0" err="1" smtClean="0"/>
              <a:t>JUnit</a:t>
            </a:r>
            <a:r>
              <a:rPr lang="en-US" dirty="0" smtClean="0"/>
              <a:t> (itself inspired by Smalltalk's </a:t>
            </a:r>
            <a:r>
              <a:rPr lang="en-US" dirty="0" err="1" smtClean="0"/>
              <a:t>SUnit</a:t>
            </a:r>
            <a:r>
              <a:rPr lang="en-US" dirty="0" smtClean="0"/>
              <a:t>) has inspired a whole family of </a:t>
            </a:r>
            <a:r>
              <a:rPr lang="en-US" dirty="0" err="1" smtClean="0"/>
              <a:t>xUnit</a:t>
            </a:r>
            <a:r>
              <a:rPr lang="en-US" dirty="0" smtClean="0"/>
              <a:t> tools bringing the benefits of unit testing to a wide range of languages. </a:t>
            </a:r>
            <a:r>
              <a:rPr lang="en-US" dirty="0" err="1" smtClean="0"/>
              <a:t>nUnit</a:t>
            </a:r>
            <a:r>
              <a:rPr lang="en-US" dirty="0" smtClean="0"/>
              <a:t> (.NET), </a:t>
            </a:r>
            <a:r>
              <a:rPr lang="en-US" dirty="0" err="1" smtClean="0"/>
              <a:t>pyUnit</a:t>
            </a:r>
            <a:r>
              <a:rPr lang="en-US" dirty="0" smtClean="0"/>
              <a:t> (Python), </a:t>
            </a:r>
            <a:r>
              <a:rPr lang="en-US" dirty="0" err="1" smtClean="0"/>
              <a:t>CppUnit</a:t>
            </a:r>
            <a:r>
              <a:rPr lang="en-US" dirty="0" smtClean="0"/>
              <a:t> (C++), </a:t>
            </a:r>
            <a:r>
              <a:rPr lang="en-US" dirty="0" err="1" smtClean="0"/>
              <a:t>dUnit</a:t>
            </a:r>
            <a:r>
              <a:rPr lang="en-US" dirty="0" smtClean="0"/>
              <a:t> (Delphi), and others have test-infected programmers on a multitude of platforms and languages.</a:t>
            </a:r>
          </a:p>
          <a:p>
            <a:r>
              <a:rPr lang="en-US" dirty="0" smtClean="0"/>
              <a:t>http://www.ibm.com/developerworks/java/library/j-junit4/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14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r>
              <a:rPr lang="en-US" dirty="0" smtClean="0"/>
              <a:t>http://en.wikipedia.org/wiki/Test-driven_development#cite_note-Beck-1</a:t>
            </a:r>
            <a:r>
              <a:rPr lang="zh-CN" altLang="en-US" dirty="0" smtClean="0"/>
              <a:t>中的</a:t>
            </a:r>
            <a:r>
              <a:rPr lang="en-US" dirty="0" smtClean="0"/>
              <a:t>The following sequence is based on the book </a:t>
            </a:r>
            <a:r>
              <a:rPr lang="en-US" i="1" dirty="0" smtClean="0">
                <a:hlinkClick r:id="rId3" tooltip="Test-Driven Development by Example"/>
              </a:rPr>
              <a:t>Test-Driven Development by Example</a:t>
            </a:r>
            <a:r>
              <a:rPr lang="en-US" dirty="0" smtClean="0"/>
              <a:t>.</a:t>
            </a:r>
            <a:r>
              <a:rPr lang="en-US" baseline="30000" dirty="0" smtClean="0">
                <a:hlinkClick r:id="rId4"/>
              </a:rPr>
              <a:t>[1</a:t>
            </a:r>
            <a:endParaRPr lang="en-US" baseline="30000" dirty="0" smtClean="0"/>
          </a:p>
          <a:p>
            <a:endParaRPr lang="en-US" baseline="30000" dirty="0" smtClean="0"/>
          </a:p>
          <a:p>
            <a:r>
              <a:rPr lang="en-US" b="1" dirty="0" smtClean="0"/>
              <a:t>Test-driven development</a:t>
            </a:r>
            <a:r>
              <a:rPr lang="en-US" dirty="0" smtClean="0"/>
              <a:t> (</a:t>
            </a:r>
            <a:r>
              <a:rPr lang="en-US" b="1" dirty="0" smtClean="0"/>
              <a:t>TDD</a:t>
            </a:r>
            <a:r>
              <a:rPr lang="en-US" dirty="0" smtClean="0"/>
              <a:t>) is a </a:t>
            </a:r>
            <a:r>
              <a:rPr lang="en-US" dirty="0" smtClean="0">
                <a:hlinkClick r:id="rId5" tooltip="Software development process"/>
              </a:rPr>
              <a:t>software development process</a:t>
            </a:r>
            <a:r>
              <a:rPr lang="en-US" dirty="0" smtClean="0"/>
              <a:t> that relies on the repetition of a very short development cycle: first the developer writes an (initially failing) automated </a:t>
            </a:r>
            <a:r>
              <a:rPr lang="en-US" dirty="0" smtClean="0">
                <a:hlinkClick r:id="rId6" tooltip="Test case"/>
              </a:rPr>
              <a:t>test case</a:t>
            </a:r>
            <a:r>
              <a:rPr lang="en-US" dirty="0" smtClean="0"/>
              <a:t> that defines a desired improvement or new function, then produces the minimum amount of code to pass that test, and finally </a:t>
            </a:r>
            <a:r>
              <a:rPr lang="en-US" dirty="0" smtClean="0">
                <a:hlinkClick r:id="rId7" tooltip="Code refactoring"/>
              </a:rPr>
              <a:t>refactors</a:t>
            </a:r>
            <a:r>
              <a:rPr lang="en-US" dirty="0" smtClean="0"/>
              <a:t> the new code to acceptable standards. </a:t>
            </a:r>
            <a:r>
              <a:rPr lang="en-US" dirty="0" smtClean="0">
                <a:hlinkClick r:id="rId8" tooltip="Kent Beck"/>
              </a:rPr>
              <a:t>Kent Beck</a:t>
            </a:r>
            <a:r>
              <a:rPr lang="en-US" dirty="0" smtClean="0"/>
              <a:t>, who is credited with having developed or 'rediscovered' the technique, stated in 2003 that TDD encourages simple designs and inspires confidence</a:t>
            </a:r>
          </a:p>
          <a:p>
            <a:endParaRPr lang="en-US" dirty="0" smtClean="0"/>
          </a:p>
          <a:p>
            <a:r>
              <a:rPr lang="en-US" dirty="0" smtClean="0"/>
              <a:t>http://en.wikipedia.org/wiki/Test-driven_development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74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2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Notes</a:t>
            </a:r>
          </a:p>
          <a:p>
            <a:r>
              <a:rPr lang="en-US" dirty="0" smtClean="0"/>
              <a:t>All test methods are annotated with @Test. Unlike JUnit3 tests, you do not need to prefix the method name with "test" (and usually don't)</a:t>
            </a:r>
          </a:p>
          <a:p>
            <a:r>
              <a:rPr lang="en-US" dirty="0" smtClean="0"/>
              <a:t>Do not have your test classes extend </a:t>
            </a:r>
            <a:r>
              <a:rPr lang="en-US" dirty="0" err="1" smtClean="0"/>
              <a:t>junit.framework.TestCase</a:t>
            </a:r>
            <a:r>
              <a:rPr lang="en-US" dirty="0" smtClean="0"/>
              <a:t> (directly or indirectly). Usually, tests with JUnit4 do not need to extend anything (which is good, since Java does not support multiple inheritance)</a:t>
            </a:r>
          </a:p>
          <a:p>
            <a:r>
              <a:rPr lang="en-US" dirty="0" smtClean="0"/>
              <a:t>Do not use any classes in </a:t>
            </a:r>
            <a:r>
              <a:rPr lang="en-US" dirty="0" err="1" smtClean="0"/>
              <a:t>junit.framework</a:t>
            </a:r>
            <a:r>
              <a:rPr lang="en-US" dirty="0" smtClean="0"/>
              <a:t> or </a:t>
            </a:r>
            <a:r>
              <a:rPr lang="en-US" dirty="0" err="1" smtClean="0"/>
              <a:t>junit.extensions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(From</a:t>
            </a:r>
            <a:r>
              <a:rPr lang="en-US" baseline="0" dirty="0" smtClean="0"/>
              <a:t> </a:t>
            </a:r>
            <a:r>
              <a:rPr lang="en-US" dirty="0" smtClean="0"/>
              <a:t>https://github.com/junit-team/junit/wiki/Getting-started)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2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71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69E31829-88F1-4462-A475-A32CCCCBBD7D}" type="datetime1">
              <a:rPr lang="zh-CN" altLang="en-US" smtClean="0"/>
              <a:t>2014/3/5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22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47C1-21E4-49B5-8249-880BDF06F9C5}" type="datetime1">
              <a:rPr lang="zh-CN" altLang="en-US" smtClean="0"/>
              <a:t>2014/3/5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58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DA8B-D5E6-46E1-842B-E50C11DB4DB8}" type="datetime1">
              <a:rPr lang="zh-CN" altLang="en-US" smtClean="0"/>
              <a:t>2014/3/5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93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E8C1-630A-45AB-9BD9-189B18B9C49C}" type="datetime1">
              <a:rPr lang="zh-CN" altLang="en-US" smtClean="0"/>
              <a:t>2014/3/5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79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6943789C-3406-4A3F-BD83-526A8F935F41}" type="datetime1">
              <a:rPr lang="zh-CN" altLang="en-US" smtClean="0"/>
              <a:t>2014/3/5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72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6A3-8120-4669-9DD9-EB6A58A72DF2}" type="datetime1">
              <a:rPr lang="zh-CN" altLang="en-US" smtClean="0"/>
              <a:t>2014/3/5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74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C1BC-2289-4180-9C00-0D344A3874FF}" type="datetime1">
              <a:rPr lang="zh-CN" altLang="en-US" smtClean="0"/>
              <a:t>2014/3/5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59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0DEA-3A27-4B1E-B6DD-619DE076E7AA}" type="datetime1">
              <a:rPr lang="zh-CN" altLang="en-US" smtClean="0"/>
              <a:t>2014/3/5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56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E72C-543D-4E6D-AE24-F5F50E57EA37}" type="datetime1">
              <a:rPr lang="zh-CN" altLang="en-US" smtClean="0"/>
              <a:t>2014/3/5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9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2E84-DE9A-46FC-AC0A-0F8EE72418E2}" type="datetime1">
              <a:rPr lang="zh-CN" altLang="en-US" smtClean="0"/>
              <a:t>2014/3/5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4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C243-DA7C-405F-B3B3-F4C9BB1C0939}" type="datetime1">
              <a:rPr lang="zh-CN" altLang="en-US" smtClean="0"/>
              <a:t>2014/3/5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38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EA3-9BD7-4103-B6C3-7B84C3511630}" type="datetime1">
              <a:rPr lang="zh-CN" altLang="en-US" smtClean="0"/>
              <a:t>2014/3/5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54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fld id="{29947E74-B6A1-4DA8-B5BF-0331F47D9751}" type="datetime1">
              <a:rPr lang="zh-CN" altLang="en-US" smtClean="0"/>
              <a:t>2014/3/5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174" name="Picture 6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0"/>
            <a:ext cx="14097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06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E4A1B95B-4EE3-4650-A66A-E6EBD7686E3F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dirty="0" smtClean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462568"/>
            <a:ext cx="2339752" cy="232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92720" y="1974736"/>
            <a:ext cx="6264696" cy="259228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altLang="zh-CN" sz="6700" dirty="0" smtClean="0">
                <a:latin typeface="华文新魏" pitchFamily="2" charset="-122"/>
                <a:ea typeface="华文新魏" pitchFamily="2" charset="-122"/>
              </a:rPr>
              <a:t>EE</a:t>
            </a:r>
            <a:r>
              <a:rPr lang="zh-CN" altLang="en-US" sz="6700" dirty="0" smtClean="0">
                <a:latin typeface="华文新魏" pitchFamily="2" charset="-122"/>
                <a:ea typeface="华文新魏" pitchFamily="2" charset="-122"/>
              </a:rPr>
              <a:t>基础与应用</a:t>
            </a:r>
            <a: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</a:br>
            <a: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  <a:t>						</a:t>
            </a:r>
            <a:b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</a:br>
            <a:r>
              <a:rPr lang="en-US" altLang="zh-CN" sz="6000" dirty="0"/>
              <a:t> </a:t>
            </a:r>
            <a:r>
              <a:rPr lang="en-US" altLang="zh-CN" sz="6000" dirty="0" smtClean="0"/>
              <a:t>                 </a:t>
            </a:r>
            <a:r>
              <a:rPr lang="zh-CN" altLang="en-US" sz="4900" dirty="0" smtClean="0"/>
              <a:t>翁秀木</a:t>
            </a:r>
            <a:endParaRPr lang="zh-CN" altLang="en-US" sz="6000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34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2" y="116632"/>
            <a:ext cx="7139136" cy="778098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测试驱动开发（</a:t>
            </a:r>
            <a:r>
              <a:rPr lang="en-US" altLang="zh-CN" sz="4000" dirty="0" smtClean="0"/>
              <a:t>TDD</a:t>
            </a:r>
            <a:r>
              <a:rPr lang="zh-CN" altLang="en-US" sz="4000" dirty="0" smtClean="0"/>
              <a:t>）的好处</a:t>
            </a:r>
            <a:endParaRPr 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r>
              <a:rPr lang="zh-CN" altLang="en-US" sz="2800" dirty="0"/>
              <a:t>提高了单元测试的</a:t>
            </a:r>
            <a:r>
              <a:rPr lang="zh-CN" altLang="en-US" sz="2800" dirty="0">
                <a:solidFill>
                  <a:srgbClr val="FF0000"/>
                </a:solidFill>
              </a:rPr>
              <a:t>效率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提高了代码的</a:t>
            </a:r>
            <a:r>
              <a:rPr lang="zh-CN" altLang="en-US" sz="2800" dirty="0" smtClean="0">
                <a:solidFill>
                  <a:srgbClr val="FF0000"/>
                </a:solidFill>
              </a:rPr>
              <a:t>测试覆盖率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更好</a:t>
            </a:r>
            <a:r>
              <a:rPr lang="zh-CN" altLang="en-US" sz="2800" dirty="0"/>
              <a:t>地保证</a:t>
            </a:r>
            <a:r>
              <a:rPr lang="zh-CN" altLang="en-US" sz="2800" dirty="0">
                <a:solidFill>
                  <a:srgbClr val="FF0000"/>
                </a:solidFill>
              </a:rPr>
              <a:t>新增代码不会影响现有代码</a:t>
            </a:r>
            <a:r>
              <a:rPr lang="zh-CN" altLang="en-US" sz="2800" dirty="0"/>
              <a:t>的正确性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提倡在编写功能代码前编写测试代码，可促使开发者在编写功能代码前更好地</a:t>
            </a:r>
            <a:r>
              <a:rPr lang="zh-CN" altLang="en-US" sz="2800" dirty="0" smtClean="0">
                <a:solidFill>
                  <a:srgbClr val="FF0000"/>
                </a:solidFill>
              </a:rPr>
              <a:t>理解需求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促使开发者编写一些</a:t>
            </a:r>
            <a:r>
              <a:rPr lang="zh-CN" altLang="en-US" sz="2800" dirty="0" smtClean="0">
                <a:solidFill>
                  <a:srgbClr val="FF0000"/>
                </a:solidFill>
              </a:rPr>
              <a:t>小粒度</a:t>
            </a:r>
            <a:r>
              <a:rPr lang="zh-CN" altLang="en-US" sz="2800" dirty="0" smtClean="0"/>
              <a:t>的、</a:t>
            </a:r>
            <a:r>
              <a:rPr lang="zh-CN" altLang="en-US" sz="2800" dirty="0" smtClean="0">
                <a:solidFill>
                  <a:srgbClr val="FF0000"/>
                </a:solidFill>
              </a:rPr>
              <a:t>单一职责</a:t>
            </a:r>
            <a:r>
              <a:rPr lang="zh-CN" altLang="en-US" sz="2800" dirty="0" smtClean="0"/>
              <a:t>的、便于单元测试的组件（比如方法、类）。</a:t>
            </a:r>
            <a:endParaRPr 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12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850106"/>
          </a:xfrm>
        </p:spPr>
        <p:txBody>
          <a:bodyPr/>
          <a:lstStyle/>
          <a:p>
            <a:pPr algn="l"/>
            <a:r>
              <a:rPr lang="en-US" altLang="zh-CN" dirty="0" err="1" smtClean="0"/>
              <a:t>JUnit</a:t>
            </a:r>
            <a:r>
              <a:rPr lang="zh-CN" altLang="en-US" dirty="0" smtClean="0"/>
              <a:t>的使用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zh-CN" altLang="en-US" sz="2800" dirty="0" smtClean="0"/>
              <a:t>见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JUnit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Guide</a:t>
            </a:r>
          </a:p>
          <a:p>
            <a:r>
              <a:rPr lang="zh-CN" altLang="en-US" sz="2800" dirty="0" smtClean="0"/>
              <a:t>方法的访问标识符必须</a:t>
            </a:r>
            <a:r>
              <a:rPr lang="en-US" altLang="zh-CN" sz="2800" dirty="0" smtClean="0"/>
              <a:t>public</a:t>
            </a:r>
            <a:r>
              <a:rPr lang="zh-CN" altLang="en-US" sz="2800" dirty="0" smtClean="0"/>
              <a:t>，返回值为</a:t>
            </a:r>
            <a:r>
              <a:rPr lang="en-US" altLang="zh-CN" sz="2800" dirty="0" smtClean="0"/>
              <a:t>void</a:t>
            </a:r>
          </a:p>
          <a:p>
            <a:r>
              <a:rPr lang="en-US" altLang="zh-CN" sz="2800" dirty="0" err="1" smtClean="0"/>
              <a:t>JUnit</a:t>
            </a:r>
            <a:r>
              <a:rPr lang="zh-CN" altLang="en-US" sz="2800" dirty="0" smtClean="0"/>
              <a:t>代码应像业务逻辑代码那般，加注释、进行代码版本管理、代码移交等。</a:t>
            </a:r>
            <a:endParaRPr lang="en-US" altLang="zh-CN" sz="2800" dirty="0" smtClean="0"/>
          </a:p>
          <a:p>
            <a:r>
              <a:rPr lang="zh-CN" altLang="en-US" sz="2800" dirty="0" smtClean="0"/>
              <a:t>不是所有类，所有方法都必须被</a:t>
            </a:r>
            <a:r>
              <a:rPr lang="en-US" altLang="zh-CN" sz="2800" dirty="0" err="1" smtClean="0"/>
              <a:t>JUnit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测试时，应尽量覆盖各种隐含</a:t>
            </a:r>
            <a:r>
              <a:rPr lang="en-US" altLang="zh-CN" sz="2800" dirty="0" smtClean="0"/>
              <a:t>bug</a:t>
            </a:r>
            <a:r>
              <a:rPr lang="zh-CN" altLang="en-US" sz="2800" dirty="0" smtClean="0"/>
              <a:t>的情况（</a:t>
            </a:r>
            <a:r>
              <a:rPr lang="en-US" altLang="zh-CN" sz="2800" dirty="0" smtClean="0"/>
              <a:t>case</a:t>
            </a:r>
            <a:r>
              <a:rPr lang="zh-CN" altLang="en-US" sz="2800" dirty="0" smtClean="0"/>
              <a:t>），比如边界值测试、返回</a:t>
            </a:r>
            <a:r>
              <a:rPr lang="en-US" altLang="zh-CN" sz="2800" dirty="0" smtClean="0"/>
              <a:t>true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false</a:t>
            </a:r>
            <a:r>
              <a:rPr lang="zh-CN" altLang="en-US" sz="2800" dirty="0" smtClean="0"/>
              <a:t>的情况都要测试。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94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7704856" cy="6537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12160" y="1268760"/>
            <a:ext cx="2376264" cy="1368152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JUnit3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076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JUnit4</a:t>
            </a:r>
            <a:r>
              <a:rPr lang="zh-CN" altLang="en-US" sz="4000" dirty="0" smtClean="0"/>
              <a:t>与</a:t>
            </a:r>
            <a:r>
              <a:rPr lang="en-US" altLang="zh-CN" sz="4000" dirty="0" smtClean="0"/>
              <a:t>JUnit3</a:t>
            </a:r>
            <a:r>
              <a:rPr lang="zh-CN" altLang="en-US" sz="4000" dirty="0" smtClean="0"/>
              <a:t>的不同</a:t>
            </a:r>
            <a:endParaRPr 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测试方法都附有标注</a:t>
            </a:r>
            <a:r>
              <a:rPr lang="en-US" altLang="zh-CN" sz="2800" dirty="0" smtClean="0"/>
              <a:t>@Test</a:t>
            </a:r>
            <a:r>
              <a:rPr lang="zh-CN" altLang="en-US" sz="2800" dirty="0" smtClean="0"/>
              <a:t>。不需要如</a:t>
            </a:r>
            <a:r>
              <a:rPr lang="en-US" altLang="zh-CN" sz="2800" dirty="0" smtClean="0"/>
              <a:t>JUnit3</a:t>
            </a:r>
            <a:r>
              <a:rPr lang="zh-CN" altLang="en-US" sz="2800" dirty="0" smtClean="0"/>
              <a:t>那般，测试方法命名必须以</a:t>
            </a:r>
            <a:r>
              <a:rPr lang="en-US" altLang="zh-CN" sz="2800" dirty="0" smtClean="0"/>
              <a:t>test</a:t>
            </a:r>
            <a:r>
              <a:rPr lang="zh-CN" altLang="en-US" sz="2800" dirty="0" smtClean="0"/>
              <a:t>为前缀。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测试类不需要继承</a:t>
            </a:r>
            <a:r>
              <a:rPr lang="en-US" altLang="zh-CN" sz="2800" dirty="0" err="1" smtClean="0"/>
              <a:t>junit.framework.TestCase</a:t>
            </a:r>
            <a:r>
              <a:rPr lang="zh-CN" altLang="en-US" sz="2800" dirty="0" smtClean="0"/>
              <a:t>，无论直接或间接。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/>
              <a:t>无须</a:t>
            </a:r>
            <a:r>
              <a:rPr lang="zh-CN" altLang="en-US" sz="2800" dirty="0" smtClean="0"/>
              <a:t>用</a:t>
            </a:r>
            <a:r>
              <a:rPr lang="en-US" altLang="zh-CN" sz="2800" dirty="0" err="1" smtClean="0"/>
              <a:t>junit.framework</a:t>
            </a:r>
            <a:r>
              <a:rPr lang="zh-CN" altLang="en-US" sz="2800" dirty="0" smtClean="0"/>
              <a:t>或</a:t>
            </a:r>
            <a:r>
              <a:rPr lang="en-US" altLang="zh-CN" sz="2800" dirty="0" err="1" smtClean="0"/>
              <a:t>junit.extensions</a:t>
            </a:r>
            <a:r>
              <a:rPr lang="zh-CN" altLang="en-US" sz="2800" dirty="0" smtClean="0"/>
              <a:t>里的任何类。</a:t>
            </a:r>
            <a:endParaRPr 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26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060848"/>
            <a:ext cx="7772400" cy="14700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5400" dirty="0" smtClean="0"/>
              <a:t>未完待续，谢谢！</a:t>
            </a:r>
            <a:endParaRPr lang="zh-CN" altLang="en-US" sz="5400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E4A1B95B-4EE3-4650-A66A-E6EBD7686E3F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 eaLnBrk="1" hangingPunct="1"/>
              <a:t>14</a:t>
            </a:fld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07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179512" y="277197"/>
            <a:ext cx="66247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zh-CN" altLang="en-US" sz="4800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第三回  </a:t>
            </a:r>
            <a:r>
              <a:rPr lang="en-US" altLang="zh-CN" sz="480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JUnit</a:t>
            </a:r>
            <a:endParaRPr lang="zh-CN" altLang="en-US" sz="4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15616" y="1877656"/>
            <a:ext cx="6408712" cy="136815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3600" dirty="0" err="1" smtClean="0"/>
              <a:t>JUnit</a:t>
            </a:r>
            <a:r>
              <a:rPr lang="zh-CN" altLang="en-US" sz="3600" dirty="0" smtClean="0"/>
              <a:t>简介</a:t>
            </a:r>
            <a:endParaRPr lang="en-US" altLang="zh-CN" sz="3600" dirty="0" smtClean="0"/>
          </a:p>
          <a:p>
            <a:pPr>
              <a:defRPr/>
            </a:pPr>
            <a:r>
              <a:rPr lang="en-US" altLang="zh-CN" sz="3600" dirty="0" err="1"/>
              <a:t>JUnit</a:t>
            </a:r>
            <a:r>
              <a:rPr lang="zh-CN" altLang="en-US" sz="3600" dirty="0" smtClean="0"/>
              <a:t>的使用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62168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464310" y="178454"/>
            <a:ext cx="273953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zh-CN" altLang="en-US" sz="4400" b="1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学习目标</a:t>
            </a:r>
            <a:r>
              <a:rPr lang="zh-CN" altLang="en-US" sz="4400" dirty="0" smtClean="0">
                <a:latin typeface="华文新魏" pitchFamily="2" charset="-122"/>
                <a:ea typeface="华文新魏" pitchFamily="2" charset="-122"/>
              </a:rPr>
              <a:t> </a:t>
            </a:r>
            <a:endParaRPr lang="zh-CN" altLang="en-US" sz="44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899592" y="1628800"/>
            <a:ext cx="756461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掌握</a:t>
            </a:r>
            <a:r>
              <a:rPr lang="en-US" altLang="zh-CN" sz="3200" dirty="0" err="1"/>
              <a:t>JUnit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的作用。</a:t>
            </a:r>
            <a:endParaRPr lang="en-US" altLang="zh-CN" sz="3200" dirty="0" smtClean="0"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25000"/>
              </a:lnSpc>
              <a:buFont typeface="Arial" pitchFamily="34" charset="0"/>
              <a:buChar char="•"/>
            </a:pPr>
            <a:endParaRPr lang="en-US" altLang="zh-CN" sz="3200" dirty="0"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掌握</a:t>
            </a:r>
            <a:r>
              <a:rPr lang="en-US" altLang="zh-CN" sz="3200" dirty="0" err="1"/>
              <a:t>JUnit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的使用。</a:t>
            </a:r>
            <a:endParaRPr lang="en-US" altLang="zh-CN" sz="32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80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6808"/>
            <a:ext cx="822960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4000" b="1" dirty="0" smtClean="0"/>
              <a:t>什么是</a:t>
            </a:r>
            <a:r>
              <a:rPr lang="en-US" altLang="zh-CN" sz="4000" b="1" dirty="0" err="1" smtClean="0"/>
              <a:t>JUnit</a:t>
            </a:r>
            <a:endParaRPr lang="zh-CN" altLang="en-US" sz="4000" b="1" dirty="0" smtClean="0"/>
          </a:p>
        </p:txBody>
      </p:sp>
      <p:sp>
        <p:nvSpPr>
          <p:cNvPr id="4099" name="Rectangle 5"/>
          <p:cNvSpPr>
            <a:spLocks noGrp="1" noRot="1" noChangeArrowheads="1"/>
          </p:cNvSpPr>
          <p:nvPr>
            <p:ph type="body" idx="1"/>
          </p:nvPr>
        </p:nvSpPr>
        <p:spPr>
          <a:xfrm>
            <a:off x="179512" y="1340768"/>
            <a:ext cx="8712968" cy="1400175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zh-CN" altLang="en-US" sz="2800" dirty="0" smtClean="0"/>
              <a:t>在</a:t>
            </a:r>
            <a:r>
              <a:rPr lang="en-US" altLang="zh-CN" sz="2800" dirty="0"/>
              <a:t>Java</a:t>
            </a:r>
            <a:r>
              <a:rPr lang="zh-CN" altLang="en-US" sz="2800" dirty="0"/>
              <a:t>程序开发</a:t>
            </a:r>
            <a:r>
              <a:rPr lang="zh-CN" altLang="en-US" sz="2800" dirty="0" smtClean="0"/>
              <a:t>中，</a:t>
            </a:r>
            <a:r>
              <a:rPr lang="en-US" altLang="zh-CN" sz="2800" dirty="0" err="1" smtClean="0"/>
              <a:t>JUnit</a:t>
            </a:r>
            <a:r>
              <a:rPr lang="zh-CN" altLang="en-US" sz="2800" dirty="0" smtClean="0"/>
              <a:t>是事实上的标准的单元测试框架。它的主要开发者是由</a:t>
            </a:r>
            <a:r>
              <a:rPr lang="en-US" sz="2800" dirty="0" smtClean="0"/>
              <a:t>Kent Beck</a:t>
            </a:r>
            <a:r>
              <a:rPr lang="zh-CN" altLang="en-US" sz="2800" dirty="0" smtClean="0"/>
              <a:t>（肯</a:t>
            </a:r>
            <a:r>
              <a:rPr lang="zh-CN" altLang="en-US" sz="2800" dirty="0"/>
              <a:t>特</a:t>
            </a:r>
            <a:r>
              <a:rPr lang="en-US" altLang="zh-CN" sz="2800" dirty="0"/>
              <a:t>·</a:t>
            </a:r>
            <a:r>
              <a:rPr lang="zh-CN" altLang="en-US" sz="2800" dirty="0" smtClean="0"/>
              <a:t>贝克）和</a:t>
            </a:r>
            <a:r>
              <a:rPr lang="en-US" sz="2800" dirty="0" smtClean="0"/>
              <a:t>Erich Gamma</a:t>
            </a:r>
            <a:r>
              <a:rPr lang="zh-CN" altLang="en-US" sz="2800" dirty="0" smtClean="0"/>
              <a:t>（埃</a:t>
            </a:r>
            <a:r>
              <a:rPr lang="zh-CN" altLang="en-US" sz="2800" dirty="0"/>
              <a:t>里克</a:t>
            </a:r>
            <a:r>
              <a:rPr lang="en-US" altLang="zh-CN" sz="2800" dirty="0"/>
              <a:t>·</a:t>
            </a:r>
            <a:r>
              <a:rPr lang="zh-CN" altLang="en-US" sz="2800" dirty="0"/>
              <a:t>伽</a:t>
            </a:r>
            <a:r>
              <a:rPr lang="zh-CN" altLang="en-US" sz="2800" dirty="0" smtClean="0"/>
              <a:t>玛），开发语言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，开源，</a:t>
            </a:r>
            <a:r>
              <a:rPr lang="zh-CN" altLang="en-US" sz="2800" dirty="0"/>
              <a:t>基于测试驱动开发（</a:t>
            </a:r>
            <a:r>
              <a:rPr lang="en-US" altLang="zh-CN" sz="2800" dirty="0"/>
              <a:t>Test-driven Development</a:t>
            </a:r>
            <a:r>
              <a:rPr lang="zh-CN" altLang="en-US" sz="2800" dirty="0"/>
              <a:t>，</a:t>
            </a:r>
            <a:r>
              <a:rPr lang="en-US" altLang="zh-CN" sz="2800" dirty="0"/>
              <a:t>TDD</a:t>
            </a:r>
            <a:r>
              <a:rPr lang="zh-CN" altLang="en-US" sz="2800" dirty="0" smtClean="0"/>
              <a:t>）思想。</a:t>
            </a:r>
            <a:r>
              <a:rPr lang="en-US" altLang="zh-CN" sz="2800" dirty="0" err="1" smtClean="0"/>
              <a:t>JUnit</a:t>
            </a:r>
            <a:r>
              <a:rPr lang="zh-CN" altLang="en-US" sz="2800" dirty="0" smtClean="0"/>
              <a:t>属于</a:t>
            </a:r>
            <a:r>
              <a:rPr lang="en-US" altLang="zh-CN" sz="2800" dirty="0" err="1" smtClean="0"/>
              <a:t>xUnit</a:t>
            </a:r>
            <a:r>
              <a:rPr lang="zh-CN" altLang="en-US" sz="2800" dirty="0" smtClean="0"/>
              <a:t>框架，其类似产品有</a:t>
            </a:r>
            <a:r>
              <a:rPr lang="en-US" altLang="zh-CN" sz="2800" dirty="0" err="1" smtClean="0"/>
              <a:t>PHPUnit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OCUnit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NUnit</a:t>
            </a:r>
            <a:r>
              <a:rPr lang="zh-CN" altLang="en-US" sz="2800" dirty="0" smtClean="0"/>
              <a:t>等。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8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6" name="Rectangle 5"/>
          <p:cNvSpPr txBox="1">
            <a:spLocks noRot="1" noChangeArrowheads="1"/>
          </p:cNvSpPr>
          <p:nvPr/>
        </p:nvSpPr>
        <p:spPr>
          <a:xfrm>
            <a:off x="431032" y="4149080"/>
            <a:ext cx="8712968" cy="1400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sz="2800" dirty="0" err="1" smtClean="0"/>
              <a:t>JUnit</a:t>
            </a:r>
            <a:r>
              <a:rPr lang="zh-CN" altLang="en-US" sz="2800" dirty="0" smtClean="0"/>
              <a:t>使得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代码更加健壮和可靠，正如</a:t>
            </a:r>
            <a:endParaRPr lang="zh-CN" altLang="en-US" sz="2800" dirty="0"/>
          </a:p>
          <a:p>
            <a:pPr>
              <a:lnSpc>
                <a:spcPct val="90000"/>
              </a:lnSpc>
              <a:buNone/>
            </a:pPr>
            <a:r>
              <a:rPr lang="zh-CN" altLang="en-US" sz="2800" dirty="0" smtClean="0"/>
              <a:t>马丁</a:t>
            </a:r>
            <a:r>
              <a:rPr lang="en-US" altLang="zh-CN" sz="2800" dirty="0"/>
              <a:t>· </a:t>
            </a:r>
            <a:r>
              <a:rPr lang="zh-CN" altLang="en-US" sz="2800" dirty="0" smtClean="0"/>
              <a:t>福勒（</a:t>
            </a:r>
            <a:r>
              <a:rPr lang="en-US" altLang="zh-CN" sz="2800" dirty="0" smtClean="0"/>
              <a:t>Martin Flower</a:t>
            </a:r>
            <a:r>
              <a:rPr lang="zh-CN" altLang="en-US" sz="2800" dirty="0" smtClean="0"/>
              <a:t>）所说：“在软件开发领域，从未有像</a:t>
            </a:r>
            <a:r>
              <a:rPr lang="en-US" altLang="zh-CN" sz="2800" dirty="0" err="1" smtClean="0"/>
              <a:t>JUnit</a:t>
            </a:r>
            <a:r>
              <a:rPr lang="zh-CN" altLang="en-US" sz="2800" dirty="0" smtClean="0"/>
              <a:t>这般，用这么少的代码就给这么多人带来这么多的获益。”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06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764704"/>
            <a:ext cx="4372836" cy="541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64704"/>
            <a:ext cx="275272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86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008" y="116632"/>
            <a:ext cx="4206999" cy="648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3600400" cy="513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48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" y="404664"/>
            <a:ext cx="414337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199" y="0"/>
            <a:ext cx="4980801" cy="6539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77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6707088" cy="63408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测试驱动开发（</a:t>
            </a:r>
            <a:r>
              <a:rPr lang="en-US" altLang="zh-CN" dirty="0" smtClean="0"/>
              <a:t>TDD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635702"/>
            <a:ext cx="7344816" cy="586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2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6707088" cy="63408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测试驱动开发（</a:t>
            </a:r>
            <a:r>
              <a:rPr lang="en-US" altLang="zh-CN" dirty="0" smtClean="0"/>
              <a:t>TDD</a:t>
            </a:r>
            <a:r>
              <a:rPr lang="zh-CN" altLang="en-US" dirty="0" smtClean="0"/>
              <a:t>）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37" y="692696"/>
            <a:ext cx="8337550" cy="579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6469</TotalTime>
  <Words>943</Words>
  <Application>Microsoft Office PowerPoint</Application>
  <PresentationFormat>全屏显示(4:3)</PresentationFormat>
  <Paragraphs>82</Paragraphs>
  <Slides>14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EE基础与应用                          翁秀木</vt:lpstr>
      <vt:lpstr>PowerPoint 演示文稿</vt:lpstr>
      <vt:lpstr>PowerPoint 演示文稿</vt:lpstr>
      <vt:lpstr>什么是JUnit</vt:lpstr>
      <vt:lpstr>PowerPoint 演示文稿</vt:lpstr>
      <vt:lpstr>PowerPoint 演示文稿</vt:lpstr>
      <vt:lpstr>PowerPoint 演示文稿</vt:lpstr>
      <vt:lpstr>测试驱动开发（TDD）</vt:lpstr>
      <vt:lpstr>测试驱动开发（TDD）</vt:lpstr>
      <vt:lpstr>测试驱动开发（TDD）的好处</vt:lpstr>
      <vt:lpstr>JUnit的使用</vt:lpstr>
      <vt:lpstr>JUnit3</vt:lpstr>
      <vt:lpstr>JUnit4与JUnit3的不同</vt:lpstr>
      <vt:lpstr>未完待续，谢谢！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 基础</dc:title>
  <dc:creator>paolo</dc:creator>
  <cp:lastModifiedBy>paolo</cp:lastModifiedBy>
  <cp:revision>736</cp:revision>
  <dcterms:created xsi:type="dcterms:W3CDTF">2013-08-31T02:24:56Z</dcterms:created>
  <dcterms:modified xsi:type="dcterms:W3CDTF">2014-03-04T23:34:47Z</dcterms:modified>
</cp:coreProperties>
</file>