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18" r:id="rId2"/>
    <p:sldId id="386" r:id="rId3"/>
    <p:sldId id="340" r:id="rId4"/>
    <p:sldId id="367" r:id="rId5"/>
    <p:sldId id="341" r:id="rId6"/>
    <p:sldId id="388" r:id="rId7"/>
    <p:sldId id="389" r:id="rId8"/>
    <p:sldId id="391" r:id="rId9"/>
    <p:sldId id="392" r:id="rId10"/>
    <p:sldId id="417" r:id="rId11"/>
    <p:sldId id="421" r:id="rId12"/>
    <p:sldId id="396" r:id="rId13"/>
    <p:sldId id="397" r:id="rId14"/>
    <p:sldId id="398" r:id="rId15"/>
    <p:sldId id="399" r:id="rId16"/>
    <p:sldId id="400" r:id="rId17"/>
    <p:sldId id="401" r:id="rId18"/>
    <p:sldId id="419" r:id="rId19"/>
    <p:sldId id="422" r:id="rId20"/>
    <p:sldId id="423" r:id="rId21"/>
    <p:sldId id="427" r:id="rId22"/>
    <p:sldId id="424" r:id="rId23"/>
    <p:sldId id="428" r:id="rId24"/>
    <p:sldId id="429" r:id="rId25"/>
    <p:sldId id="425" r:id="rId26"/>
    <p:sldId id="402" r:id="rId27"/>
    <p:sldId id="403" r:id="rId28"/>
    <p:sldId id="404" r:id="rId29"/>
    <p:sldId id="405" r:id="rId30"/>
    <p:sldId id="406" r:id="rId31"/>
    <p:sldId id="430" r:id="rId32"/>
    <p:sldId id="433" r:id="rId33"/>
    <p:sldId id="432" r:id="rId34"/>
    <p:sldId id="431" r:id="rId35"/>
    <p:sldId id="407" r:id="rId36"/>
    <p:sldId id="408" r:id="rId37"/>
    <p:sldId id="409" r:id="rId38"/>
    <p:sldId id="410" r:id="rId39"/>
    <p:sldId id="412" r:id="rId40"/>
    <p:sldId id="426" r:id="rId41"/>
    <p:sldId id="33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75915" autoAdjust="0"/>
  </p:normalViewPr>
  <p:slideViewPr>
    <p:cSldViewPr>
      <p:cViewPr>
        <p:scale>
          <a:sx n="50" d="100"/>
          <a:sy n="50" d="100"/>
        </p:scale>
        <p:origin x="-1229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2014/3/2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http://en.wikipedia.org/wiki/Free_Software_Definition</a:t>
            </a:r>
          </a:p>
          <a:p>
            <a:r>
              <a:rPr lang="en-US" dirty="0" smtClean="0"/>
              <a:t>http://www.fsf.org/news/dont-depend-on-mono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43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StringUtils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http://commons.apache.org/</a:t>
            </a:r>
          </a:p>
          <a:p>
            <a:r>
              <a:rPr lang="en-US" dirty="0" smtClean="0"/>
              <a:t>http://commons.apache.org/proper/commons-lang/download_lang.cgi</a:t>
            </a:r>
            <a:r>
              <a:rPr lang="zh-CN" altLang="en-US" dirty="0" smtClean="0"/>
              <a:t>　</a:t>
            </a:r>
            <a:r>
              <a:rPr lang="en-US" altLang="zh-CN" dirty="0" smtClean="0"/>
              <a:t>//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下载</a:t>
            </a:r>
            <a:endParaRPr lang="en-US" dirty="0" smtClean="0"/>
          </a:p>
          <a:p>
            <a:r>
              <a:rPr lang="en-US" dirty="0" smtClean="0"/>
              <a:t>http://commons.apache.org/proper/commons-lang/</a:t>
            </a:r>
          </a:p>
          <a:p>
            <a:r>
              <a:rPr lang="en-US" dirty="0" smtClean="0"/>
              <a:t>http://commons.apache.org/proper/commons-lang/userguide.html</a:t>
            </a:r>
          </a:p>
          <a:p>
            <a:r>
              <a:rPr lang="en-US" dirty="0" smtClean="0"/>
              <a:t>http://commons.apache.org/proper/commons-lang/apidocs/org/apache/commons/lang3/StringUtils.html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4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4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41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http://commons.apache.org/proper/commons-lang/javadocs/api-2.6/org/apache/commons/lang/StringUtils.html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11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可查看</a:t>
            </a:r>
            <a:r>
              <a:rPr lang="en-US" dirty="0" smtClean="0"/>
              <a:t>http://docs.oracle.com/javase/7/docs/api/java/text/SimpleDateFormat.html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24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03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91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94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http://commons.apache.org/proper/commons-lang/apidocs/org/apache/commons/lang3/time/DateUtils.html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11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2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9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4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also a </a:t>
            </a:r>
            <a:r>
              <a:rPr lang="en-US" dirty="0" err="1" smtClean="0"/>
              <a:t>StringBuffer</a:t>
            </a:r>
            <a:r>
              <a:rPr lang="en-US" dirty="0" smtClean="0"/>
              <a:t> class that is </a:t>
            </a:r>
            <a:r>
              <a:rPr lang="en-US" i="1" dirty="0" smtClean="0"/>
              <a:t>exactly</a:t>
            </a:r>
            <a:r>
              <a:rPr lang="en-US" dirty="0" smtClean="0"/>
              <a:t> the same as the </a:t>
            </a:r>
            <a:r>
              <a:rPr lang="en-US" dirty="0" err="1" smtClean="0"/>
              <a:t>StringBuilder</a:t>
            </a:r>
            <a:r>
              <a:rPr lang="en-US" dirty="0" smtClean="0"/>
              <a:t> class, except that it is thread-safe by virtue of having its methods synchronized. </a:t>
            </a:r>
          </a:p>
          <a:p>
            <a:endParaRPr lang="en-US" dirty="0" smtClean="0"/>
          </a:p>
          <a:p>
            <a:r>
              <a:rPr lang="en-US" dirty="0" smtClean="0"/>
              <a:t>http://docs.oracle.com/javase/tutorial/java/data/buffers.html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1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7FF3EFA-27DA-49B6-A9D8-79E993797970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543D-F54B-46D4-84E3-6E3F19CBF4E5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631E-ABA0-4E03-8630-B69F5E541F2D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F3CE-20F0-4AFF-AF87-9947D78B05B8}" type="datetime1">
              <a:rPr lang="zh-CN" altLang="en-US" smtClean="0"/>
              <a:t>2014/3/2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E30AA9A5-D0AB-42CC-9828-05A2A3848FC7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B482-7C7F-49D4-BD3E-5D7614CA48ED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54FC-3F15-4AAA-A0FB-5CB12A26D3F7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0338-C150-47C1-8C6A-38C320AFDEAA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E4A7-E1D1-4608-A76D-C67187FD8391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6280-A301-42CE-820C-7D673AD1515A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0887-9606-425D-A5C8-EE3186F46223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6A30-BC04-4AB1-A731-981946C2D143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C037CAB-049D-48C8-9248-E6E25AF36B2A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1974736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3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43440" y="843568"/>
            <a:ext cx="896937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isEmpty</a:t>
            </a:r>
            <a:r>
              <a:rPr lang="en-US" altLang="zh-CN" sz="2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判断是否为空串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trim()</a:t>
            </a:r>
          </a:p>
          <a:p>
            <a:pPr eaLnBrk="1" hangingPunct="1"/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repace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(char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oldChar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char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newChar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replaceAll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(String regex, String replacement)</a:t>
            </a: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replace(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CharSequence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target, 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CharSequence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replacement) // since 1.5</a:t>
            </a:r>
          </a:p>
          <a:p>
            <a:pPr eaLnBrk="1" hangingPunct="1"/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replace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First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(String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regex, String replacement)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valueOf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valueOf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boolean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valueOf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(char)</a:t>
            </a:r>
          </a:p>
          <a:p>
            <a:pPr eaLnBrk="1" hangingPunct="1"/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6038"/>
            <a:ext cx="8229600" cy="868362"/>
          </a:xfrm>
        </p:spPr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/>
              <a:t>类中</a:t>
            </a:r>
            <a:r>
              <a:rPr kumimoji="1" lang="zh-CN" altLang="en-US" dirty="0" smtClean="0">
                <a:solidFill>
                  <a:schemeClr val="tx1"/>
                </a:solidFill>
              </a:rPr>
              <a:t>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26852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" y="764704"/>
            <a:ext cx="86201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40017" y="0"/>
            <a:ext cx="778720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en-US" altLang="zh-CN" sz="4000" dirty="0" smtClean="0"/>
              <a:t>Character</a:t>
            </a:r>
            <a:r>
              <a:rPr kumimoji="1" lang="zh-CN" altLang="en-US" sz="4000" dirty="0" smtClean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2941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是内存中的字符串变量。可修改的字符串序列，该类的对象实体内存空间可以自动改变大小，可以存放一个可变的字符序列。与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最大的区别在于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本身串的内容是可变的，所以如果需要频繁对字符串本身内容修改，又不想改变串的内存引用地址时适合使用它。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7092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250825" y="1196752"/>
            <a:ext cx="864235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构造器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：当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使用无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参数的构造器时，分配给该对象的实体初始容量可以容纳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个字符，当该扩展字符序列长度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&gt;16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时，实体容量自动增加以适应新字符串。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size)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：可以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指定分配给该对象的实体的初始容量为参数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size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指定的字符个数。当对象实体长度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&gt;size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时自动增加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2481" y="1568"/>
            <a:ext cx="8229600" cy="1143000"/>
          </a:xfrm>
        </p:spPr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5041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StirngBuffer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(String s)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：分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配给该对象的实体的初始容量为参数字符串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的长度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+16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，当对象实体长度大于初始容量时，实体容量自动增加。</a:t>
            </a: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buf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("java");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对象可以通过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length()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函数获取实体存放的字符序列长度。通过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capacity()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函数获取当前实体的实际容量。 。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1206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、容量、实际长度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容量指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目前可以存放字符个数，如果不够则可以自动再开辟存储空间。而长度则是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实际存储的字符个数。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buf1.capacity();//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获取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的目前容量。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buf2.length();//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获取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的目前实际字符的个数。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1610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、向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追加对象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append(Object)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buf1.append("Java").append(" C#").append(" VB");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append(Object)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buf1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本身内容在改变，这和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有本质区别，如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substring()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函数时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本身并没有变，只是读取其部分内容赋给另外的串而已。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825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、插入子串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insert(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index,Object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buf1.insert(4,"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");//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个位置处插入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、删除字串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start,int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end)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buf1.delete(4,8); 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删除从第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个位置到第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个位置的串。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你对字符串中的内容经常进行操作，特别是修改串内容时，则可以使用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。如果最后需要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，那么使用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toString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方法好了。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处理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611560" y="1484313"/>
            <a:ext cx="784956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8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StringBuilder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类与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类完全相同，除了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类的方法标上了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synchronized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StringBuffer</a:t>
            </a:r>
            <a:r>
              <a:rPr kumimoji="1" lang="zh-CN" altLang="en-US" dirty="0" smtClean="0">
                <a:solidFill>
                  <a:schemeClr val="tx1"/>
                </a:solidFill>
              </a:rPr>
              <a:t>与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StringBuilder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5312" y="3356992"/>
            <a:ext cx="7849567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8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StringBuilder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类创建于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java5.0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类的实例只供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单线程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用或多线程访问时是安全的（即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线程安全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），建议用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StringBuilder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替代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StringBuffer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，以实现更高效率。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07504" y="1484784"/>
            <a:ext cx="903649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若其他类型更合适，就不要使用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</a:p>
          <a:p>
            <a:pPr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不要用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代替数值类型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，例如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float, double,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BigInteger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BigDecimal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等（注意：若需要精确小数值，用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BigDecimal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，不要用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double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，尤其是表示金额时）。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不要用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作复合类型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aggregate type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compoundKey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区号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 "#" +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电话号码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应该写一个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来表示这个复合类型，即这个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的属性包括区号和电话号码。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31220" y="332656"/>
            <a:ext cx="8229600" cy="868362"/>
          </a:xfrm>
        </p:spPr>
        <p:txBody>
          <a:bodyPr>
            <a:noAutofit/>
          </a:bodyPr>
          <a:lstStyle/>
          <a:p>
            <a:pPr algn="l" eaLnBrk="1" hangingPunct="1"/>
            <a:r>
              <a:rPr kumimoji="1" lang="zh-CN" altLang="en-US" sz="3600" dirty="0" smtClean="0"/>
              <a:t>字符类的最佳实践</a:t>
            </a: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r>
              <a:rPr kumimoji="1" lang="zh-CN" altLang="en-US" sz="3600" dirty="0" smtClean="0"/>
              <a:t>（</a:t>
            </a:r>
            <a:r>
              <a:rPr kumimoji="1" lang="en-US" altLang="zh-CN" sz="3600" dirty="0" smtClean="0"/>
              <a:t>best practices</a:t>
            </a:r>
            <a:r>
              <a:rPr kumimoji="1" lang="zh-CN" altLang="en-US" sz="3600" dirty="0" smtClean="0"/>
              <a:t>）</a:t>
            </a:r>
            <a:endParaRPr kumimoji="1" lang="zh-CN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内容梗概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560840" cy="27363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Java SE</a:t>
            </a:r>
            <a:r>
              <a:rPr lang="zh-CN" altLang="en-US" dirty="0" smtClean="0"/>
              <a:t>的温故与知新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 EE</a:t>
            </a:r>
            <a:r>
              <a:rPr lang="zh-CN" altLang="en-US" dirty="0" smtClean="0"/>
              <a:t>的基本学习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 </a:t>
            </a:r>
            <a:r>
              <a:rPr lang="zh-CN" altLang="en-US" dirty="0" smtClean="0"/>
              <a:t>开源项目的初涉与进阶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 EE</a:t>
            </a:r>
            <a:r>
              <a:rPr lang="zh-CN" altLang="en-US" dirty="0" smtClean="0"/>
              <a:t>应用服务器和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的操练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7BB4B1E3-0F70-4960-AC39-7F3C67F8815B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2</a:t>
            </a:fld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2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31220" y="332656"/>
            <a:ext cx="8229600" cy="868362"/>
          </a:xfrm>
        </p:spPr>
        <p:txBody>
          <a:bodyPr>
            <a:noAutofit/>
          </a:bodyPr>
          <a:lstStyle/>
          <a:p>
            <a:pPr algn="l" eaLnBrk="1" hangingPunct="1"/>
            <a:r>
              <a:rPr kumimoji="1" lang="zh-CN" altLang="en-US" sz="3600" dirty="0" smtClean="0"/>
              <a:t>字符类的最佳实践</a:t>
            </a: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r>
              <a:rPr kumimoji="1" lang="zh-CN" altLang="en-US" sz="3600" dirty="0" smtClean="0"/>
              <a:t>（</a:t>
            </a:r>
            <a:r>
              <a:rPr kumimoji="1" lang="en-US" altLang="zh-CN" sz="3600" dirty="0" smtClean="0"/>
              <a:t>best practices</a:t>
            </a:r>
            <a:r>
              <a:rPr kumimoji="1" lang="zh-CN" altLang="en-US" sz="3600" dirty="0" smtClean="0"/>
              <a:t>）</a:t>
            </a:r>
            <a:endParaRPr kumimoji="1" lang="zh-CN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360" y="1556792"/>
            <a:ext cx="427332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连接的效率</a:t>
            </a:r>
            <a:endParaRPr lang="en-US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s = "GEM";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for 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0;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&lt; 100;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++) {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s = s + " GEM";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}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1720" y="3717032"/>
            <a:ext cx="62646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连接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应如下：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StringBuilder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sb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altLang="zh-CN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StringBuilder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"GEM");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for 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0;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&lt; 100;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++) {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s.append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(" GEM");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}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0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782552"/>
            <a:ext cx="896448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The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freedom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to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run the program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, for any purpose (freedom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0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The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freedom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to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study how the program works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, and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change it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so it does your computing as you wish (freedom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1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).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Access to the source code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is a precondition for this.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The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freedom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to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redistribute copies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so you can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help your neighbor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(freedom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2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The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freedom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to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distribute copies of your modified versions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to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others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(freedom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3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). By doing this you can give the whole community a chance to benefit from your changes.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Access to the source code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is a precondition for this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79512" y="44624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zh-CN" altLang="en-US" sz="3600" dirty="0" smtClean="0"/>
              <a:t>什么是自由软件（开源软件）</a:t>
            </a:r>
          </a:p>
        </p:txBody>
      </p:sp>
    </p:spTree>
    <p:extLst>
      <p:ext uri="{BB962C8B-B14F-4D97-AF65-F5344CB8AC3E}">
        <p14:creationId xmlns:p14="http://schemas.microsoft.com/office/powerpoint/2010/main" val="40733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31220" y="54868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zh-CN" altLang="en-US" sz="3200" dirty="0" smtClean="0"/>
              <a:t>开源项目</a:t>
            </a:r>
            <a:r>
              <a:rPr kumimoji="1" lang="en-US" altLang="zh-CN" sz="3200" dirty="0" smtClean="0"/>
              <a:t>-</a:t>
            </a:r>
          </a:p>
          <a:p>
            <a:pPr algn="l"/>
            <a:r>
              <a:rPr kumimoji="1" lang="en-US" altLang="zh-CN" sz="3200" dirty="0" smtClean="0"/>
              <a:t>Apache Commons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 err="1" smtClean="0"/>
              <a:t>lang</a:t>
            </a:r>
            <a:r>
              <a:rPr kumimoji="1" lang="zh-CN" altLang="en-US" sz="3200" dirty="0" smtClean="0"/>
              <a:t>包（网站见备注）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0824" y="1484313"/>
            <a:ext cx="79935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是空（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""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）、或空白（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或多个空格）、或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null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3040" y="2937797"/>
            <a:ext cx="6942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用：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if 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== null || "".equals(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str.trim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79712" y="4005064"/>
            <a:ext cx="58722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还是用：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lang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类：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StringUtils.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isBlank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8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73728" y="6270963"/>
            <a:ext cx="2133600" cy="365125"/>
          </a:xfrm>
        </p:spPr>
        <p:txBody>
          <a:bodyPr/>
          <a:lstStyle/>
          <a:p>
            <a:fld id="{FFCAEBA4-45D5-4722-865F-567A2C00532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31220" y="24388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zh-CN" altLang="en-US" sz="3200" dirty="0" smtClean="0"/>
              <a:t>开源项目</a:t>
            </a:r>
            <a:r>
              <a:rPr kumimoji="1" lang="en-US" altLang="zh-CN" sz="3200" dirty="0" smtClean="0"/>
              <a:t>-</a:t>
            </a:r>
          </a:p>
          <a:p>
            <a:pPr algn="l"/>
            <a:r>
              <a:rPr kumimoji="1" lang="en-US" altLang="zh-CN" sz="3200" dirty="0" smtClean="0"/>
              <a:t>Apache Commons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 err="1" smtClean="0"/>
              <a:t>lang</a:t>
            </a:r>
            <a:r>
              <a:rPr kumimoji="1" lang="zh-CN" altLang="en-US" sz="3200" dirty="0" smtClean="0"/>
              <a:t>包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1112242"/>
            <a:ext cx="73545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里的方法是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null safe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的，即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不会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抛出</a:t>
            </a:r>
            <a:r>
              <a:rPr lang="en-US" altLang="zh-CN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NullPointerException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，除非是标注了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Deprecated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的方法。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1560" y="3589100"/>
            <a:ext cx="775130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若用</a:t>
            </a:r>
            <a:r>
              <a:rPr lang="en-US" altLang="zh-CN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:     </a:t>
            </a:r>
            <a:r>
              <a:rPr lang="en-US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(str1, str2);</a:t>
            </a:r>
          </a:p>
          <a:p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(null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, null)   = true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(null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, 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")  = false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", null)  = false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", 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") = true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StringUtils.equals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", "ABC") = false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37104" y="2388771"/>
            <a:ext cx="84969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两字符串是否相等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if ((str1 == null &amp;&amp; str2 == null) || (str1 != null &amp;&amp; str1.equals(str2)))</a:t>
            </a:r>
          </a:p>
        </p:txBody>
      </p:sp>
    </p:spTree>
    <p:extLst>
      <p:ext uri="{BB962C8B-B14F-4D97-AF65-F5344CB8AC3E}">
        <p14:creationId xmlns:p14="http://schemas.microsoft.com/office/powerpoint/2010/main" val="18415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31220" y="54868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zh-CN" altLang="en-US" sz="3200" dirty="0" smtClean="0"/>
              <a:t>最佳实践（</a:t>
            </a:r>
            <a:r>
              <a:rPr kumimoji="1" lang="en-US" altLang="zh-CN" sz="3200" dirty="0" smtClean="0"/>
              <a:t>Best Practices</a:t>
            </a:r>
            <a:r>
              <a:rPr kumimoji="1" lang="zh-CN" altLang="en-US" sz="3200" dirty="0" smtClean="0"/>
              <a:t>）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8726" y="1393026"/>
            <a:ext cx="73545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str1 =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getString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str2 = "GEM";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if (str1.equals(str2)) {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business logic</a:t>
            </a:r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19672" y="3376210"/>
            <a:ext cx="73545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应该先判断是否为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null</a:t>
            </a:r>
          </a:p>
          <a:p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str1 =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getString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str2 = "GEM";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if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str1 != null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&amp;&amp; str1.equals(str2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)) {</a:t>
            </a: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business logic</a:t>
            </a:r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31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14223" y="114499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en-US" sz="3200" b="1" dirty="0" smtClean="0"/>
              <a:t>org.apache.commons.lang3.StringUtils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8964488" cy="575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1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创建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java.util.Date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：获取系统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日期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Date date=new Date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 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以系统当前日期构造对象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year=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date.getYear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()+1900;//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date.getYear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得到当前年份与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1900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年得差值。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month=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date.getMonth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()+1;//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月份下标从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开始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不要将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java.util.Date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java.sql.Date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混淆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kumimoji="1" lang="en-US" altLang="zh-CN" dirty="0" err="1" smtClean="0">
                <a:solidFill>
                  <a:schemeClr val="tx1"/>
                </a:solidFill>
              </a:rPr>
              <a:t>java.util.Date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58817" y="1196752"/>
            <a:ext cx="8713663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是一个能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型日期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按照指定格式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型日期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型日期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解析成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型日期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b="1" dirty="0">
                <a:ea typeface="华文新魏" panose="02010800040101010101" pitchFamily="2" charset="-122"/>
              </a:rPr>
              <a:t>日期和时间模式</a:t>
            </a:r>
            <a:r>
              <a:rPr lang="zh-CN" altLang="en-US" sz="2800" dirty="0">
                <a:ea typeface="华文新魏" panose="02010800040101010101" pitchFamily="2" charset="-122"/>
              </a:rPr>
              <a:t>：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参见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javadoc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ea typeface="华文新魏" panose="02010800040101010101" pitchFamily="2" charset="-122"/>
              </a:rPr>
              <a:t>Date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型</a:t>
            </a:r>
            <a:r>
              <a:rPr lang="zh-CN" altLang="en-US" sz="2800" dirty="0">
                <a:ea typeface="华文新魏" panose="02010800040101010101" pitchFamily="2" charset="-122"/>
              </a:rPr>
              <a:t>日期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变</a:t>
            </a:r>
            <a:r>
              <a:rPr lang="en-US" altLang="zh-CN" sz="2800" dirty="0"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型</a:t>
            </a:r>
            <a:r>
              <a:rPr lang="zh-CN" altLang="en-US" sz="2800" dirty="0">
                <a:ea typeface="华文新魏" panose="02010800040101010101" pitchFamily="2" charset="-122"/>
              </a:rPr>
              <a:t>日期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format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new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yyyy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-MM-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dd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String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format.format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(date);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6808"/>
            <a:ext cx="5367511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err="1" smtClean="0"/>
              <a:t>SimpleDateFormat</a:t>
            </a:r>
            <a:endParaRPr kumimoji="1" lang="zh-CN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250824" y="764704"/>
            <a:ext cx="8893175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型日期变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型日期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假设有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一个日期型的文本字符串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而希望从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文本日期数据创建一个日期对象，则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需要通过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parse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方法。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要注意字符串与格式要一一对应。否则会出现解析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异常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ParseException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format = </a:t>
            </a:r>
            <a:endParaRPr 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new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yyyy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-MM-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");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s="2012-10-15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";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try {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Date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d2=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format.parse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(s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 catch(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ParseException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e) {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throw new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RuntimeException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(e)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79073" y="59512"/>
            <a:ext cx="7677303" cy="7772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err="1"/>
              <a:t>SimpleDateFormat</a:t>
            </a:r>
            <a:endParaRPr kumimoji="1" lang="zh-CN" altLang="en-US" sz="3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ea typeface="华文新魏" panose="02010800040101010101" pitchFamily="2" charset="-122"/>
              </a:rPr>
              <a:t>计算日期差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类提供了一个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getTime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函数计算当前日期对象与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1970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日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00:00:00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之间相差的毫秒数。通过该函数可以计算两个日期之间差的天数等。</a:t>
            </a: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Date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- </a:t>
            </a:r>
            <a:r>
              <a:rPr kumimoji="1" lang="en-US" altLang="zh-CN" dirty="0" err="1" smtClean="0"/>
              <a:t>getTime</a:t>
            </a:r>
            <a:r>
              <a:rPr kumimoji="1" lang="en-US" altLang="zh-CN" dirty="0" smtClean="0"/>
              <a:t>()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/>
              <a:t>考核</a:t>
            </a:r>
            <a:r>
              <a:rPr lang="zh-CN" altLang="en-US" sz="3600" dirty="0" smtClean="0"/>
              <a:t>方案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787208" cy="34849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学习</a:t>
            </a:r>
            <a:r>
              <a:rPr lang="zh-CN" altLang="en-US" dirty="0" smtClean="0"/>
              <a:t>表现</a:t>
            </a:r>
            <a:r>
              <a:rPr lang="en-US" altLang="zh-CN" dirty="0" smtClean="0"/>
              <a:t>20</a:t>
            </a:r>
            <a:r>
              <a:rPr lang="en-US" altLang="zh-CN" dirty="0"/>
              <a:t>% 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练习</a:t>
            </a:r>
            <a:r>
              <a:rPr lang="zh-CN" altLang="en-US" smtClean="0"/>
              <a:t>和作业（任务）</a:t>
            </a:r>
            <a:r>
              <a:rPr lang="en-US" altLang="zh-CN" smtClean="0"/>
              <a:t>25</a:t>
            </a:r>
            <a:r>
              <a:rPr lang="en-US" altLang="zh-CN" dirty="0" smtClean="0"/>
              <a:t>%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期中测试</a:t>
            </a:r>
            <a:r>
              <a:rPr lang="en-US" altLang="zh-CN" dirty="0" smtClean="0"/>
              <a:t>25%</a:t>
            </a:r>
          </a:p>
          <a:p>
            <a:pPr>
              <a:defRPr/>
            </a:pPr>
            <a:r>
              <a:rPr lang="zh-CN" altLang="en-US" dirty="0" smtClean="0"/>
              <a:t>期末考试</a:t>
            </a:r>
            <a:r>
              <a:rPr lang="en-US" altLang="zh-CN" dirty="0" smtClean="0"/>
              <a:t>30%</a:t>
            </a:r>
            <a:endParaRPr lang="zh-CN" altLang="en-US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7BB4B1E3-0F70-4960-AC39-7F3C67F8815B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3</a:t>
            </a:fld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华文新魏" panose="02010800040101010101" pitchFamily="2" charset="-122"/>
              </a:rPr>
              <a:t> Calendar </a:t>
            </a:r>
            <a:r>
              <a:rPr lang="zh-CN" altLang="en-US" dirty="0">
                <a:ea typeface="华文新魏" panose="02010800040101010101" pitchFamily="2" charset="-122"/>
              </a:rPr>
              <a:t>日历类使用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Calendar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是日历类，完成日历的一些计算功能。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是一个抽象类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也就是说你无法直接通过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方法获得它的一个实例，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GregorianCalendar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的一个具体实现。下面对该类的使用予以介绍。 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构造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一个日历实例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Calendar.getInstance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以系统当期日期构造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Java Calendar</a:t>
            </a:r>
            <a:r>
              <a:rPr lang="zh-CN" altLang="en-US" dirty="0" smtClean="0"/>
              <a:t>的使用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50824" y="1484784"/>
            <a:ext cx="8569647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SimpleDateFormat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yyyy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-MM-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dd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HH:mm:ss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aaa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"); </a:t>
            </a:r>
            <a:r>
              <a:rPr 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 HH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小时制，</a:t>
            </a:r>
            <a:r>
              <a:rPr lang="en-US" b="1" u="sng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hh</a:t>
            </a:r>
            <a:r>
              <a:rPr lang="zh-CN" altLang="en-US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小时制</a:t>
            </a:r>
          </a:p>
          <a:p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 cal1 =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Calendar.getInstance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System.out.println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("cal1=" +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dateFormat.format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(cal1.getTime()));</a:t>
            </a:r>
          </a:p>
          <a:p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Thread.sleep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(3000);</a:t>
            </a:r>
          </a:p>
          <a:p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 cal2 =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Calendar.getInstance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System.out.println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("cal2=" + </a:t>
            </a:r>
            <a:r>
              <a:rPr 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dateFormat.format</a:t>
            </a:r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(cal2.getTime()));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50560"/>
            <a:ext cx="5976664" cy="11430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注意</a:t>
            </a:r>
            <a:r>
              <a:rPr lang="en-US" altLang="zh-CN" sz="3200" dirty="0" err="1"/>
              <a:t>Calendar.getInstane</a:t>
            </a:r>
            <a:r>
              <a:rPr lang="en-US" altLang="zh-CN" sz="3200" dirty="0"/>
              <a:t>()</a:t>
            </a:r>
            <a:r>
              <a:rPr lang="zh-CN" altLang="en-US" sz="3200" dirty="0"/>
              <a:t>背后机制</a:t>
            </a:r>
            <a:r>
              <a:rPr lang="zh-CN" altLang="en-US" sz="4800" b="1" dirty="0">
                <a:solidFill>
                  <a:srgbClr val="FF0000"/>
                </a:solidFill>
              </a:rPr>
              <a:t>不</a:t>
            </a:r>
            <a:r>
              <a:rPr lang="zh-CN" altLang="en-US" sz="3200" dirty="0"/>
              <a:t>是</a:t>
            </a:r>
            <a:r>
              <a:rPr lang="zh-CN" altLang="en-US" sz="3200" dirty="0" smtClean="0">
                <a:solidFill>
                  <a:srgbClr val="FF0000"/>
                </a:solidFill>
              </a:rPr>
              <a:t>单例</a:t>
            </a:r>
            <a:r>
              <a:rPr lang="zh-CN" altLang="en-US" sz="3200" dirty="0"/>
              <a:t>模式。</a:t>
            </a:r>
          </a:p>
        </p:txBody>
      </p:sp>
    </p:spTree>
    <p:extLst>
      <p:ext uri="{BB962C8B-B14F-4D97-AF65-F5344CB8AC3E}">
        <p14:creationId xmlns:p14="http://schemas.microsoft.com/office/powerpoint/2010/main" val="30393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1412776"/>
            <a:ext cx="80648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elements of this language are entities called patterns. Each </a:t>
            </a:r>
            <a:r>
              <a:rPr lang="en-US" sz="4000" b="1" dirty="0"/>
              <a:t>pattern</a:t>
            </a:r>
            <a:r>
              <a:rPr lang="en-US" sz="4000" dirty="0"/>
              <a:t> </a:t>
            </a:r>
            <a:r>
              <a:rPr lang="en-US" sz="2800" dirty="0"/>
              <a:t>describes a </a:t>
            </a:r>
            <a:r>
              <a:rPr lang="en-US" sz="2800" b="1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 that occurs over and over again in our </a:t>
            </a:r>
            <a:r>
              <a:rPr lang="en-US" sz="2800" b="1" dirty="0">
                <a:solidFill>
                  <a:srgbClr val="FF0000"/>
                </a:solidFill>
              </a:rPr>
              <a:t>environment</a:t>
            </a:r>
            <a:r>
              <a:rPr lang="en-US" sz="2800" dirty="0"/>
              <a:t>, and then describes the core of the </a:t>
            </a:r>
            <a:r>
              <a:rPr lang="en-US" sz="2800" b="1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 to that problem, in such a way that you can use this solution a million times over, without ever doing it the same way twice. — </a:t>
            </a:r>
            <a:r>
              <a:rPr lang="en-US" sz="2800" b="1" dirty="0"/>
              <a:t>Christopher </a:t>
            </a:r>
            <a:r>
              <a:rPr lang="en-US" sz="2800" b="1" dirty="0" smtClean="0"/>
              <a:t>Alexander</a:t>
            </a:r>
            <a:endParaRPr lang="en-US" sz="28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28625" y="2143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kumimoji="1" lang="en-US" altLang="zh-CN" dirty="0" smtClean="0"/>
              <a:t>Design Pattern </a:t>
            </a:r>
            <a:r>
              <a:rPr kumimoji="1" lang="zh-CN" altLang="en-US" dirty="0" smtClean="0"/>
              <a:t>设计模式</a:t>
            </a:r>
          </a:p>
        </p:txBody>
      </p:sp>
      <p:sp>
        <p:nvSpPr>
          <p:cNvPr id="5" name="矩形 4"/>
          <p:cNvSpPr/>
          <p:nvPr/>
        </p:nvSpPr>
        <p:spPr>
          <a:xfrm>
            <a:off x="979029" y="4941168"/>
            <a:ext cx="7128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pattern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is a 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solution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to a 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problem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in a 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context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endParaRPr 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9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8" y="404664"/>
            <a:ext cx="88204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{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private static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myInstance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private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 { }</a:t>
            </a: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en-US" sz="2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getInstance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 {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if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myInstance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==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null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myInstance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}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return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myInstance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104" y="5346590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ls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LazySingleton.getInstance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ls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LazySingleton.getInstance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7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8" y="404664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{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 static final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myInstance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  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new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endParaRPr 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private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 { }</a:t>
            </a: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getInstance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 {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return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yI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nstance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sz="2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5600640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es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.getInstance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es2 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EagerSingleton.getInstance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09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95536" y="1211640"/>
            <a:ext cx="8388424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华文新魏" panose="02010800040101010101" pitchFamily="2" charset="-122"/>
              </a:rPr>
              <a:t> 读取</a:t>
            </a:r>
            <a:r>
              <a:rPr lang="zh-CN" altLang="en-US" dirty="0">
                <a:ea typeface="华文新魏" panose="02010800040101010101" pitchFamily="2" charset="-122"/>
              </a:rPr>
              <a:t>日期某个部分值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参见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javadoc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get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函数，该函数需要一个日期部分描述符，表示取哪个部分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。例如，若想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知道今天是一年中的哪一天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，可以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用：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Calendar.getInstance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day =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Calendar.DAY_OF_YEAR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year=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Calendar.YEAR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weekday=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Calendar.DAY_OF_WEEK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day=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</a:t>
            </a:r>
            <a:r>
              <a:rPr lang="en-US" altLang="zh-CN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getActualMaximum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Calendar.DAY_OF_MONTH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Java Calendar</a:t>
            </a:r>
            <a:r>
              <a:rPr lang="zh-CN" altLang="en-US" dirty="0" smtClean="0"/>
              <a:t>的使用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ea typeface="华文新魏" panose="02010800040101010101" pitchFamily="2" charset="-122"/>
              </a:rPr>
              <a:t>设置时间</a:t>
            </a:r>
            <a:r>
              <a:rPr lang="en-US" altLang="en-US" dirty="0">
                <a:ea typeface="华文新魏" panose="02010800040101010101" pitchFamily="2" charset="-122"/>
              </a:rPr>
              <a:t> </a:t>
            </a:r>
            <a:r>
              <a:rPr lang="en-US" altLang="zh-CN" dirty="0">
                <a:ea typeface="华文新魏" panose="02010800040101010101" pitchFamily="2" charset="-122"/>
              </a:rPr>
              <a:t>set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set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函数可以重新设置日期某个部分值。该函数有两个参数，一个是日期部分描述符，一个该部分值。如：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cal.set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Calendar.YEAR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2010);</a:t>
            </a: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cal.set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Calendar.MONTH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4);// 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月为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，此为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cal.set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Calendar.DAY_OF_MONTH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5);//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下标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开始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cal.set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Calendar.HOUR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2);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Java Calendar</a:t>
            </a:r>
            <a:r>
              <a:rPr lang="zh-CN" altLang="en-US" dirty="0" smtClean="0"/>
              <a:t>的使用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250825" y="1484313"/>
            <a:ext cx="856964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日期加法 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add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函数可以对日期某个部分值进行加减（负值即减法）。该函数有两个参数，一个是日期部分描述符，一个该部分值。如：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cal.add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Calendar.MINUTE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15);//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将当前日期实例分钟加上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15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Java Calendar</a:t>
            </a:r>
            <a:r>
              <a:rPr lang="zh-CN" altLang="en-US" dirty="0" smtClean="0"/>
              <a:t>的使用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23528" y="1139022"/>
            <a:ext cx="8568952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一些常见日期描述符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AM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指示上午（下午为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PM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）。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DATE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指示一个月中的某天。 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DAY_OF_MONTH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指示一个月中的某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天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同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DAY_OF_WEEK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指一个星期中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的某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天，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周六返回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周日返回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DAY_OF_WEEK_IN_MONTH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指示当前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月第几个星期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DAY_OF_YEAR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指示当前年中的天数。 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HOUR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指示上午或下午的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小时，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小时制（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0~11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），中午和午夜用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而不用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表示。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HOUR_OF_DAY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指示一天中的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小时，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小时制。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WEEK_OF_YEAR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指示当前年中的星期数。 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YEAR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指示年。</a:t>
            </a: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Java Calendar</a:t>
            </a:r>
            <a:r>
              <a:rPr lang="zh-CN" altLang="en-US" dirty="0" smtClean="0"/>
              <a:t>的使用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38200" y="1828800"/>
            <a:ext cx="79248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128130" y="1801100"/>
            <a:ext cx="7344940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Date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Date();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Calendar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Calendar.getInstance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();	</a:t>
            </a:r>
          </a:p>
          <a:p>
            <a:pPr eaLnBrk="1" hangingPunct="1"/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calendar.setTime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(date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Date date2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calendar.getTime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Calendar</a:t>
            </a:r>
            <a:r>
              <a:rPr kumimoji="1" lang="zh-CN" altLang="en-US" dirty="0" smtClean="0">
                <a:solidFill>
                  <a:schemeClr val="tx1"/>
                </a:solidFill>
              </a:rPr>
              <a:t>与</a:t>
            </a:r>
            <a:r>
              <a:rPr kumimoji="1" lang="en-US" altLang="zh-CN" dirty="0" smtClean="0">
                <a:solidFill>
                  <a:schemeClr val="tx1"/>
                </a:solidFill>
              </a:rPr>
              <a:t>Date</a:t>
            </a:r>
            <a:r>
              <a:rPr kumimoji="1" lang="zh-CN" altLang="en-US" dirty="0" smtClean="0">
                <a:solidFill>
                  <a:schemeClr val="tx1"/>
                </a:solidFill>
              </a:rPr>
              <a:t>对象的转换</a:t>
            </a:r>
            <a:endParaRPr kumimoji="1" lang="zh-CN" altLang="en-US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79512" y="277197"/>
            <a:ext cx="61206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第二回  常用基本工具</a:t>
            </a:r>
            <a:r>
              <a:rPr lang="zh-CN" altLang="en-US" sz="4800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5616" y="1877656"/>
            <a:ext cx="5544616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600" dirty="0" smtClean="0"/>
              <a:t>字符工具</a:t>
            </a:r>
            <a:endParaRPr lang="en-US" altLang="zh-CN" sz="3600" dirty="0" smtClean="0"/>
          </a:p>
          <a:p>
            <a:pPr>
              <a:defRPr/>
            </a:pPr>
            <a:r>
              <a:rPr lang="zh-CN" altLang="en-US" sz="3600" dirty="0" smtClean="0"/>
              <a:t>日期工具</a:t>
            </a:r>
          </a:p>
        </p:txBody>
      </p:sp>
    </p:spTree>
    <p:extLst>
      <p:ext uri="{BB962C8B-B14F-4D97-AF65-F5344CB8AC3E}">
        <p14:creationId xmlns:p14="http://schemas.microsoft.com/office/powerpoint/2010/main" val="36216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-57200" y="114499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en-US" sz="3200" b="1" dirty="0" smtClean="0"/>
              <a:t>org.apache.commons.lang3.time.DateUtils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 smtClean="0"/>
          </a:p>
        </p:txBody>
      </p:sp>
      <p:sp>
        <p:nvSpPr>
          <p:cNvPr id="3" name="矩形 2"/>
          <p:cNvSpPr/>
          <p:nvPr/>
        </p:nvSpPr>
        <p:spPr>
          <a:xfrm>
            <a:off x="168503" y="974333"/>
            <a:ext cx="88679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isSameDay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(Calendar cal1, Calendar cal2):</a:t>
            </a: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Checks if two calendar objects are on the same day ignoring time.</a:t>
            </a:r>
          </a:p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isSameDay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date1, Date date2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Checks if two date objects are on the same day ignoring time.</a:t>
            </a:r>
          </a:p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addDays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amount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Adds a number of days to a date returning a new object.</a:t>
            </a:r>
          </a:p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addHours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amount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Adds a number of hours to a date returning a new object.</a:t>
            </a:r>
          </a:p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toCalendar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date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Converts a Date into a Calendar.</a:t>
            </a:r>
          </a:p>
          <a:p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setDays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amount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Sets the day of month field to a date returning a new object.</a:t>
            </a:r>
          </a:p>
          <a:p>
            <a:r>
              <a:rPr lang="en-US" sz="2400" u="sng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setHours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(Date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date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400" u="sng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400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amount</a:t>
            </a:r>
            <a:r>
              <a:rPr 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en-US" sz="24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Sets the hours field to a date returning a new object.</a:t>
            </a:r>
          </a:p>
        </p:txBody>
      </p:sp>
    </p:spTree>
    <p:extLst>
      <p:ext uri="{BB962C8B-B14F-4D97-AF65-F5344CB8AC3E}">
        <p14:creationId xmlns:p14="http://schemas.microsoft.com/office/powerpoint/2010/main" val="26026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5400" dirty="0" smtClean="0"/>
              <a:t>未完待续，谢谢！</a:t>
            </a:r>
            <a:endParaRPr lang="zh-CN" altLang="en-US" sz="5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41</a:t>
            </a:fld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0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64310" y="178454"/>
            <a:ext cx="27395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400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学习目标</a:t>
            </a: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98945" y="1197105"/>
            <a:ext cx="8896256" cy="436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StringBuilder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、 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Character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类和开源项目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commons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中的基本方法，以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play with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字符串和单字符。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掌握字符类的最佳实践（如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StringBuilder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vs.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Date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Calendar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类的常用方法，以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play with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日期。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250825" y="1484313"/>
            <a:ext cx="7201495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GB" sz="1800" b="1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是项目实践中经常用的类，如教材例子，在学生类中我们声明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个属性（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field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）分别为学生学号、姓名以及院系。</a:t>
            </a:r>
          </a:p>
          <a:p>
            <a:pPr lvl="1" eaLnBrk="1" hangingPunct="1"/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Student {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private String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sname</a:t>
            </a:r>
            <a:r>
              <a:rPr lang="en-US" altLang="zh-CN" sz="2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sdept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lvl="1"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类的声明</a:t>
            </a:r>
          </a:p>
        </p:txBody>
      </p:sp>
    </p:spTree>
    <p:extLst>
      <p:ext uri="{BB962C8B-B14F-4D97-AF65-F5344CB8AC3E}">
        <p14:creationId xmlns:p14="http://schemas.microsoft.com/office/powerpoint/2010/main" val="37372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47664" y="1772816"/>
            <a:ext cx="56893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str1="Java";</a:t>
            </a:r>
          </a:p>
          <a:p>
            <a:pPr eaLnBrk="1" hangingPunct="1"/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str1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 EE";</a:t>
            </a:r>
          </a:p>
          <a:p>
            <a:pPr eaLnBrk="1" hangingPunct="1"/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str1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new String("Java EE");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类的赋值</a:t>
            </a:r>
          </a:p>
        </p:txBody>
      </p:sp>
    </p:spTree>
    <p:extLst>
      <p:ext uri="{BB962C8B-B14F-4D97-AF65-F5344CB8AC3E}">
        <p14:creationId xmlns:p14="http://schemas.microsoft.com/office/powerpoint/2010/main" val="6631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250825" y="1484313"/>
            <a:ext cx="86423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(1)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==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比较。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(2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equals()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equalsIgnoreCase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方法比较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(3) 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compareTo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方法比较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str1.compareTo(str2)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，返回值为小于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或大于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，取决于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str2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的字典顺序。注意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compareTo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区分大小写。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compareTo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Comparable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接口声明的方法。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41033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74624" y="764704"/>
            <a:ext cx="896937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substring(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beginIndex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endIndex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substring(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beginIndex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charAt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index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split(String </a:t>
            </a:r>
            <a:r>
              <a:rPr 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regex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// 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正则表达式，参见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Pattern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javadoc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indexOf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lastIndexOf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startWith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(String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endWith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(String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contains(</a:t>
            </a:r>
            <a:r>
              <a:rPr lang="en-US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CharSequence</a:t>
            </a:r>
            <a:r>
              <a:rPr 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s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// since java 1.5</a:t>
            </a:r>
          </a:p>
          <a:p>
            <a:pPr eaLnBrk="1" hangingPunct="1"/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6038"/>
            <a:ext cx="8229600" cy="868362"/>
          </a:xfrm>
        </p:spPr>
        <p:txBody>
          <a:bodyPr/>
          <a:lstStyle/>
          <a:p>
            <a:pPr algn="l"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/>
              <a:t>类中</a:t>
            </a:r>
            <a:r>
              <a:rPr kumimoji="1" lang="zh-CN" altLang="en-US" dirty="0" smtClean="0">
                <a:solidFill>
                  <a:schemeClr val="tx1"/>
                </a:solidFill>
              </a:rPr>
              <a:t>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39111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2518</Words>
  <Application>Microsoft Office PowerPoint</Application>
  <PresentationFormat>全屏显示(4:3)</PresentationFormat>
  <Paragraphs>378</Paragraphs>
  <Slides>41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主题​​</vt:lpstr>
      <vt:lpstr>EE基础与应用                          翁秀木</vt:lpstr>
      <vt:lpstr>内容梗概</vt:lpstr>
      <vt:lpstr>考核方案</vt:lpstr>
      <vt:lpstr>PowerPoint 演示文稿</vt:lpstr>
      <vt:lpstr>PowerPoint 演示文稿</vt:lpstr>
      <vt:lpstr>String类的声明</vt:lpstr>
      <vt:lpstr>String类的赋值</vt:lpstr>
      <vt:lpstr>String的比较</vt:lpstr>
      <vt:lpstr>String类中的常用方法</vt:lpstr>
      <vt:lpstr>String类中的常用方法</vt:lpstr>
      <vt:lpstr>PowerPoint 演示文稿</vt:lpstr>
      <vt:lpstr>StringBuffer类</vt:lpstr>
      <vt:lpstr>StringBuffer类</vt:lpstr>
      <vt:lpstr>StringBuffer类</vt:lpstr>
      <vt:lpstr>StringBuffer类</vt:lpstr>
      <vt:lpstr>StringBuffer类</vt:lpstr>
      <vt:lpstr>StringBuffer类</vt:lpstr>
      <vt:lpstr>StringBuffer与StringBuilder类</vt:lpstr>
      <vt:lpstr>字符类的最佳实践 （best practices）</vt:lpstr>
      <vt:lpstr>字符类的最佳实践 （best practices）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java.util.Date</vt:lpstr>
      <vt:lpstr>SimpleDateFormat</vt:lpstr>
      <vt:lpstr>SimpleDateFormat</vt:lpstr>
      <vt:lpstr>Date - getTime()</vt:lpstr>
      <vt:lpstr>Java Calendar的使用</vt:lpstr>
      <vt:lpstr>注意Calendar.getInstane()背后机制不是单例模式。</vt:lpstr>
      <vt:lpstr>PowerPoint 演示文稿</vt:lpstr>
      <vt:lpstr>PowerPoint 演示文稿</vt:lpstr>
      <vt:lpstr>PowerPoint 演示文稿</vt:lpstr>
      <vt:lpstr>Java Calendar的使用</vt:lpstr>
      <vt:lpstr>Java Calendar的使用</vt:lpstr>
      <vt:lpstr>Java Calendar的使用</vt:lpstr>
      <vt:lpstr>Java Calendar的使用</vt:lpstr>
      <vt:lpstr>Calendar与Date对象的转换</vt:lpstr>
      <vt:lpstr>PowerPoint 演示文稿</vt:lpstr>
      <vt:lpstr>未完待续，谢谢！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paolo</cp:lastModifiedBy>
  <cp:revision>768</cp:revision>
  <dcterms:created xsi:type="dcterms:W3CDTF">2013-08-31T02:24:56Z</dcterms:created>
  <dcterms:modified xsi:type="dcterms:W3CDTF">2014-03-02T15:14:04Z</dcterms:modified>
</cp:coreProperties>
</file>