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18" r:id="rId2"/>
    <p:sldId id="459" r:id="rId3"/>
    <p:sldId id="367" r:id="rId4"/>
    <p:sldId id="341" r:id="rId5"/>
    <p:sldId id="422" r:id="rId6"/>
    <p:sldId id="419" r:id="rId7"/>
    <p:sldId id="421" r:id="rId8"/>
    <p:sldId id="420" r:id="rId9"/>
    <p:sldId id="423" r:id="rId10"/>
    <p:sldId id="431" r:id="rId11"/>
    <p:sldId id="454" r:id="rId12"/>
    <p:sldId id="456" r:id="rId13"/>
    <p:sldId id="437" r:id="rId14"/>
    <p:sldId id="455" r:id="rId15"/>
    <p:sldId id="427" r:id="rId16"/>
    <p:sldId id="438" r:id="rId17"/>
    <p:sldId id="425" r:id="rId18"/>
    <p:sldId id="426" r:id="rId19"/>
    <p:sldId id="432" r:id="rId20"/>
    <p:sldId id="428" r:id="rId21"/>
    <p:sldId id="462" r:id="rId22"/>
    <p:sldId id="433" r:id="rId23"/>
    <p:sldId id="461" r:id="rId24"/>
    <p:sldId id="435" r:id="rId25"/>
    <p:sldId id="436" r:id="rId26"/>
    <p:sldId id="440" r:id="rId27"/>
    <p:sldId id="439" r:id="rId28"/>
    <p:sldId id="441" r:id="rId29"/>
    <p:sldId id="457" r:id="rId30"/>
    <p:sldId id="458" r:id="rId31"/>
    <p:sldId id="442" r:id="rId32"/>
    <p:sldId id="443" r:id="rId33"/>
    <p:sldId id="460" r:id="rId34"/>
    <p:sldId id="444" r:id="rId35"/>
    <p:sldId id="445" r:id="rId36"/>
    <p:sldId id="453" r:id="rId37"/>
    <p:sldId id="447" r:id="rId38"/>
    <p:sldId id="446" r:id="rId39"/>
    <p:sldId id="452" r:id="rId40"/>
    <p:sldId id="448" r:id="rId41"/>
    <p:sldId id="449" r:id="rId42"/>
    <p:sldId id="450" r:id="rId43"/>
    <p:sldId id="451" r:id="rId44"/>
    <p:sldId id="430" r:id="rId45"/>
    <p:sldId id="33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5" autoAdjust="0"/>
    <p:restoredTop sz="84778" autoAdjust="0"/>
  </p:normalViewPr>
  <p:slideViewPr>
    <p:cSldViewPr>
      <p:cViewPr>
        <p:scale>
          <a:sx n="50" d="100"/>
          <a:sy n="50" d="100"/>
        </p:scale>
        <p:origin x="-907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"unchecked" means that the compiler does not have enough type information to perform all type checks necessary to ensure type safety</a:t>
            </a:r>
          </a:p>
          <a:p>
            <a:endParaRPr lang="en-US" dirty="0" smtClean="0"/>
          </a:p>
          <a:p>
            <a:r>
              <a:rPr lang="zh-CN" altLang="en-US" smtClean="0"/>
              <a:t>（</a:t>
            </a:r>
            <a:r>
              <a:rPr lang="en-US" smtClean="0"/>
              <a:t>http</a:t>
            </a:r>
            <a:r>
              <a:rPr lang="en-US" dirty="0" smtClean="0"/>
              <a:t>://docs.oracle.com/javase/tutorial/java/generics/rawTypes.html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82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http://docs.oracle.com/javase/tutorial/java/generics/index.html</a:t>
            </a:r>
          </a:p>
          <a:p>
            <a:endParaRPr 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dirty="0" smtClean="0"/>
              <a:t>关于翻译，</a:t>
            </a:r>
            <a:r>
              <a:rPr lang="en-US" altLang="zh-CN" dirty="0" smtClean="0"/>
              <a:t>Generics =</a:t>
            </a:r>
            <a:r>
              <a:rPr lang="zh-CN" altLang="en-US" baseline="0" dirty="0" smtClean="0"/>
              <a:t>泛，</a:t>
            </a:r>
            <a:r>
              <a:rPr lang="en-US" altLang="zh-CN" baseline="0" dirty="0" smtClean="0"/>
              <a:t>Generic type = </a:t>
            </a:r>
            <a:r>
              <a:rPr lang="zh-CN" altLang="en-US" baseline="0" dirty="0" smtClean="0"/>
              <a:t>泛型， </a:t>
            </a:r>
            <a:r>
              <a:rPr lang="en-US" altLang="zh-CN" baseline="0" dirty="0" smtClean="0"/>
              <a:t>Generic method = </a:t>
            </a:r>
            <a:r>
              <a:rPr lang="zh-CN" altLang="en-US" baseline="0" dirty="0" smtClean="0"/>
              <a:t>泛方法，或许更贴近英文原意。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net.gupt.cs.jee.lab.newj.NewJavaShow.introduceGenerics</a:t>
            </a:r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http://docs.oracle.com/javase/tutorial/java/generics/index.html</a:t>
            </a: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net.gupt.cs.jee.lab.newj.NewJavaShow.introduceGenerics</a:t>
            </a:r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http://docs.oracle.com/javase/tutorial/java/generics/index.html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http://docs.oracle.com/javase/tutorial/java/generics/index.html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Therefore, Box is the raw type of the generic type Box&lt;T&gt;. However, a non-generic class or interface type is </a:t>
            </a:r>
            <a:r>
              <a:rPr lang="en-US" i="1" dirty="0" smtClean="0"/>
              <a:t>not</a:t>
            </a:r>
            <a:r>
              <a:rPr lang="en-US" dirty="0" smtClean="0"/>
              <a:t> a raw type.</a:t>
            </a:r>
          </a:p>
          <a:p>
            <a:r>
              <a:rPr lang="en-US" dirty="0" smtClean="0"/>
              <a:t>http://docs.oracle.com/javase/tutorial/java/generics/rawTypes.html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net.gupt.cs.jee.lab.newj.NewJavaShow.showGenericsSubtyping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http://docs.oracle.com/javase/tutorial/java/generics/wildcards.html</a:t>
            </a:r>
          </a:p>
          <a:p>
            <a:r>
              <a:rPr lang="en-US" dirty="0" smtClean="0"/>
              <a:t>http://docs.oracle.com/javase/tutorial/extra/generics/wildcards.html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Player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Player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http://docs.oracle.com/javase/tutorial/java/generics/erasure.html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http://docs.oracle.com/javase/tutorial/java/generics/erasure.html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http://docs.oracle.com/javase/tutorial/java/generics/erasure.html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http://docs.oracle.com/javase/tutorial/java/generics/erasure.html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http://docs.oracle.com/javase/tutorial/java/generics/erasure.html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http://docs.oracle.com/javase/tutorial/java/javaOO/arguments.html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4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http://docs.oracle.com/javase/tutorial/java/generics/erasure.html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Therefore, Box is the raw type of the generic type Box&lt;T&gt;. However, a non-generic class or interface type is </a:t>
            </a:r>
            <a:r>
              <a:rPr lang="en-US" i="1" dirty="0" smtClean="0"/>
              <a:t>not</a:t>
            </a:r>
            <a:r>
              <a:rPr lang="en-US" dirty="0" smtClean="0"/>
              <a:t> a raw type.</a:t>
            </a:r>
          </a:p>
          <a:p>
            <a:r>
              <a:rPr lang="en-US" dirty="0" smtClean="0"/>
              <a:t>http://docs.oracle.com/javase/tutorial/java/generics/rawTypes.html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0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http://docs.oracle.com/javase/tutorial/java/javaOO/arguments.html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Autoboxing</a:t>
            </a:r>
            <a:r>
              <a:rPr lang="en-US" dirty="0" smtClean="0"/>
              <a:t> is the automatic conversion that the Java compiler makes between the primitive types and their corresponding object wrapper classes. For example, converting an </a:t>
            </a:r>
            <a:r>
              <a:rPr lang="en-US" dirty="0" err="1" smtClean="0"/>
              <a:t>int</a:t>
            </a:r>
            <a:r>
              <a:rPr lang="en-US" dirty="0" smtClean="0"/>
              <a:t> to an Integer, a double to a Double, and so on. If the conversion goes the other way, this is called </a:t>
            </a:r>
            <a:r>
              <a:rPr lang="en-US" i="1" dirty="0" smtClean="0"/>
              <a:t>unboxing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mtClean="0"/>
              <a:t>(http://docs.oracle.com/javase/tutorial/java/data/autoboxing.html)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http://docs.oracle.com/javase/tutorial/java/javaOO/arguments.html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have a number of uses, among them:</a:t>
            </a:r>
          </a:p>
          <a:p>
            <a:r>
              <a:rPr lang="en-US" b="1" dirty="0" smtClean="0"/>
              <a:t>Information for the compiler</a:t>
            </a:r>
            <a:r>
              <a:rPr lang="en-US" dirty="0" smtClean="0"/>
              <a:t> — Annotations can be used by the compiler to detect errors or suppress warnings.</a:t>
            </a:r>
          </a:p>
          <a:p>
            <a:r>
              <a:rPr lang="en-US" b="1" dirty="0" smtClean="0"/>
              <a:t>Compile-time and deployment-time processing</a:t>
            </a:r>
            <a:r>
              <a:rPr lang="en-US" dirty="0" smtClean="0"/>
              <a:t> — Software tools can process annotation information to generate code, XML files, and so forth.</a:t>
            </a:r>
          </a:p>
          <a:p>
            <a:r>
              <a:rPr lang="en-US" b="1" dirty="0" smtClean="0"/>
              <a:t>Runtime processing</a:t>
            </a:r>
            <a:r>
              <a:rPr lang="en-US" dirty="0" smtClean="0"/>
              <a:t> — Some annotations are available to be examined at runtime.</a:t>
            </a:r>
          </a:p>
          <a:p>
            <a:r>
              <a:rPr lang="en-US" dirty="0" smtClean="0"/>
              <a:t>(http://docs.oracle.com/javase/tutorial/java/annotations/index.html)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6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"unchecked" means that the compiler does not have enough type information to perform all type checks necessary to ensure type safety</a:t>
            </a:r>
          </a:p>
          <a:p>
            <a:endParaRPr lang="en-US" dirty="0" smtClean="0"/>
          </a:p>
          <a:p>
            <a:r>
              <a:rPr lang="zh-CN" altLang="en-US" smtClean="0"/>
              <a:t>（</a:t>
            </a:r>
            <a:r>
              <a:rPr lang="en-US" smtClean="0"/>
              <a:t>http</a:t>
            </a:r>
            <a:r>
              <a:rPr lang="en-US" dirty="0" smtClean="0"/>
              <a:t>://docs.oracle.com/javase/tutorial/java/generics/rawTypes.html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8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9E31829-88F1-4462-A475-A32CCCCBBD7D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7C1-21E4-49B5-8249-880BDF06F9C5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DA8B-D5E6-46E1-842B-E50C11DB4DB8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8C1-630A-45AB-9BD9-189B18B9C49C}" type="datetime1">
              <a:rPr lang="zh-CN" altLang="en-US" smtClean="0"/>
              <a:t>2014/4/2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943789C-3406-4A3F-BD83-526A8F935F41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6A3-8120-4669-9DD9-EB6A58A72DF2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1BC-2289-4180-9C00-0D344A3874FF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0DEA-3A27-4B1E-B6DD-619DE076E7AA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E72C-543D-4E6D-AE24-F5F50E57EA37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E84-DE9A-46FC-AC0A-0F8EE72418E2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243-DA7C-405F-B3B3-F4C9BB1C0939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EA3-9BD7-4103-B6C3-7B84C3511630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29947E74-B6A1-4DA8-B5BF-0331F47D9751}" type="datetime1">
              <a:rPr lang="zh-CN" altLang="en-US" smtClean="0"/>
              <a:t>2014/4/2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745272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SuppressWarnings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unchecked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")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unchecked"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意思是编译器不能在编译时执行类型检查，以保证类型安全。这个标注会屏蔽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unchecked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警告。这个标注可以设置在类、属性（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field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）、方法（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method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）、构造器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局部变量、参数上。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6632"/>
            <a:ext cx="3783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sz="3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SuppressWarnings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65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745272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：若需要屏蔽警告，则应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尽可能细粒度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，例如，若要屏蔽某个方法的警告，就在这个方法上，而不要在该方法所属类上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SuppressWarnings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往往警告说明代码有问题，如代码质量不高，有没用到的变量，存在着运行时类型危险等。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不要轻易屏蔽警告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，除非你真的十分确定这个警告是可以忽略的。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若你十分确定这个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警告是没危险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的，就在最细粒度上用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SuppressWarning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屏蔽它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最好不要无视它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，因为这容易导致在后续编码中，不小心漏掉有危险的警告。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6632"/>
            <a:ext cx="3783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sz="3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SuppressWarnings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10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64843"/>
            <a:ext cx="8140138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3528" y="1484784"/>
            <a:ext cx="88204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Generics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Generic type =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泛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型类型（包括泛型类和泛型接口），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Generic method =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泛型方法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3124125"/>
            <a:ext cx="85689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关于翻译，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Generics =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泛，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Generic type =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泛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型（包括泛类和泛接口），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Generic method =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泛方法，或许更贴近英文原意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8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45030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 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*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3528" y="1201173"/>
            <a:ext cx="88204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5.0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之前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("test"); 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Integer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(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Integer)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aList.get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(0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运行时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Run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time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）错误</a:t>
            </a:r>
            <a:endParaRPr lang="en-US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3356992"/>
            <a:ext cx="856895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5.0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之后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new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 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("test"); 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Integer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(Integer)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aList.get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(0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编译时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complile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time)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记住：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泛型作用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是提供了编译时的更安全的类型检查。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45030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 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*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55576" y="981309"/>
            <a:ext cx="59766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Java5.0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之前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list.add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("hello"); 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 = </a:t>
            </a:r>
            <a:r>
              <a:rPr 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(String)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list.get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(0);</a:t>
            </a:r>
            <a:endParaRPr lang="en-US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384" y="3033436"/>
            <a:ext cx="856895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5.0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之后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list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 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list.add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("hello"); 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 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list.get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(0); // no cast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记住：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泛型作用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是消除了不必要的类型强制转换。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16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56818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泛型示例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定义接口或类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176" y="3391367"/>
            <a:ext cx="8201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5.0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之后 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 List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&lt;E&gt;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Collection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&lt;E&gt;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add(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get(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index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removeAll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&lt;?&gt;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c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3568" y="702415"/>
            <a:ext cx="74168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5.0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之前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 List extends Collection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add(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o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get(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index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removeAll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 c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3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56818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泛型示例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使用泛型的类或接口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344" y="3398857"/>
            <a:ext cx="89178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5.0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之后 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&lt;Integer&gt;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&lt;Integer&gt;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// 1'</a:t>
            </a:r>
          </a:p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myList.add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(new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Integer(0)); // 2'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myList.iterator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().next(); // 3'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3568" y="917860"/>
            <a:ext cx="80648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5.0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之前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// 1</a:t>
            </a:r>
          </a:p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myList.add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(new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Integer(0)); // 2</a:t>
            </a:r>
          </a:p>
          <a:p>
            <a:r>
              <a:rPr lang="sv-SE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 x = </a:t>
            </a:r>
            <a:r>
              <a:rPr lang="sv-SE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(Integer) </a:t>
            </a:r>
            <a:r>
              <a:rPr lang="sv-SE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myList.iterator</a:t>
            </a:r>
            <a:r>
              <a:rPr lang="sv-SE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().next(); // 3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6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</a:t>
            </a:r>
            <a:r>
              <a:rPr lang="en-US" sz="3200" b="1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泛型示例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70596" y="867268"/>
            <a:ext cx="813690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Box {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Java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5.0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之前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private Object 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lvl="1">
              <a:lnSpc>
                <a:spcPct val="125000"/>
              </a:lnSpc>
            </a:pP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void set(Object object) { 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this.object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object;} </a:t>
            </a:r>
          </a:p>
          <a:p>
            <a:pPr lvl="1">
              <a:lnSpc>
                <a:spcPct val="125000"/>
              </a:lnSpc>
            </a:pP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Object get() { return object; } </a:t>
            </a:r>
          </a:p>
          <a:p>
            <a:pPr>
              <a:lnSpc>
                <a:spcPct val="125000"/>
              </a:lnSpc>
            </a:pP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70596" y="3374990"/>
            <a:ext cx="84778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Box&lt;T&gt;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          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5.0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之后</a:t>
            </a:r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// T stands for "Type" </a:t>
            </a:r>
          </a:p>
          <a:p>
            <a:pPr lvl="1">
              <a:lnSpc>
                <a:spcPct val="125000"/>
              </a:lnSpc>
            </a:pP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 T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lvl="1">
              <a:lnSpc>
                <a:spcPct val="125000"/>
              </a:lnSpc>
            </a:pP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void set(T t) { this.t = t; } </a:t>
            </a:r>
          </a:p>
          <a:p>
            <a:pPr lvl="1">
              <a:lnSpc>
                <a:spcPct val="125000"/>
              </a:lnSpc>
            </a:pP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T get() { return t; } 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5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-54679"/>
            <a:ext cx="81401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的类型参数（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parameter)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，也叫类型变量（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variable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520" y="1268760"/>
            <a:ext cx="87129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类型参数用尖括号包着，可以是任何非原始类型，可以是类、接口、数组等。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66800" y="2511624"/>
            <a:ext cx="87129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类型参数的命名规范：通常是大写单字母。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 - Element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常被用于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Collections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框架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 Key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 Type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S,U,V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可用于第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3,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个类型参数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4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5616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Generics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泛型示例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608" y="105273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 &lt;String&gt; l1 = 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en-US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List&lt;Integer&gt; l2 = 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en-US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&lt;Integer</a:t>
            </a:r>
            <a:r>
              <a:rPr 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&gt;();</a:t>
            </a:r>
          </a:p>
          <a:p>
            <a:endParaRPr 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(l1.getClass() == l2.getClass());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9680" y="3343632"/>
            <a:ext cx="87129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记住：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运行时（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runtime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），所有泛型类的实例都属于同一个类型（类或接口），不管实际的类型参数（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type parameter)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是否相同。因为编译器编译时会将泛型信息（即尖括号及其内容消除掉），如上例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&lt;Integer&gt;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都会变成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9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104900"/>
            <a:ext cx="3438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79512" y="219418"/>
            <a:ext cx="734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36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Java 5 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绰号（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code name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）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: Tiger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10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子类型 *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520" y="1376482"/>
            <a:ext cx="87129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List&lt;String&gt;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 //1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List&lt;Object&gt; lo 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//2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83920" y="2948245"/>
            <a:ext cx="68083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lo.add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(new Object()); // 3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 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ls.get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(0); //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5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泛型与子类型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520" y="693858"/>
            <a:ext cx="87129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记住：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Collection&lt;String&gt;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Collection&lt;Object&gt;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的子类型，而是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Collection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子类型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List&lt;Object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的子类型，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List&lt;?&gt;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的子类型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99008"/>
            <a:ext cx="8140138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子类型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1284" y="867268"/>
            <a:ext cx="9144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Collection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instanceof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Collection&lt;String&gt;)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 // compile-time err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... 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80" y="2710082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instanceof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&gt;)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 // compile-time err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... 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记住：不能把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对泛型的具体调用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用于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instanceof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2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99008"/>
            <a:ext cx="8140138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子类型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8356" y="1412776"/>
            <a:ext cx="9144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Collection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instanceof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Collection&lt;</a:t>
            </a:r>
            <a:r>
              <a:rPr 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&gt;) { // no err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74184" y="3717032"/>
            <a:ext cx="86623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instanceof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&gt;) { // no err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... 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029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wildcards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520" y="847746"/>
            <a:ext cx="871296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5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之前的用法，参数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接受所有对象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集合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printCollection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 c) {</a:t>
            </a:r>
          </a:p>
          <a:p>
            <a:pPr lvl="2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Iterator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c.iterator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lvl="2"/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(k = 0; k &lt;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c.size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k++) {</a:t>
            </a:r>
          </a:p>
          <a:p>
            <a:pPr lvl="3"/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i.next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());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59552" y="3334340"/>
            <a:ext cx="871296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若改成如下，则参数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对象的集合，如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Collection&lt;String&gt;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printCollection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(Collection&lt;Object&gt; c) {</a:t>
            </a:r>
          </a:p>
          <a:p>
            <a:pPr lvl="2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(Object e : c) {</a:t>
            </a:r>
          </a:p>
          <a:p>
            <a:pPr lvl="3"/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(e);</a:t>
            </a:r>
          </a:p>
          <a:p>
            <a:pPr lvl="2"/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lvl="1"/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wildcards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77456" y="1053897"/>
            <a:ext cx="79961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若改成如下，则参数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接受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及其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集合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printCollection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(Collection&lt;?&gt; c) {</a:t>
            </a:r>
          </a:p>
          <a:p>
            <a:pPr lvl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(Object e : c) {</a:t>
            </a:r>
          </a:p>
          <a:p>
            <a:pPr lvl="2"/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lvl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wildcard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表示未知的、不确定的对象类型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4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wildcards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520" y="1052736"/>
            <a:ext cx="889248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Collection&lt;?&gt; c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c.add</a:t>
            </a:r>
            <a:r>
              <a:rPr 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Object())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c.add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String());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上面红字语句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编译时错误，因为不知道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引用哪一种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Collection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。在运行时，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对象才被创建，并把该对象的地址赋给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记住：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不能把一个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空的对象加入带通配符的集合，因为当集合的类型参数是通配符时，表示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不知道集合中存放的是什么类型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被限定的通配符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Bounded wildcards  *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90464" y="898050"/>
            <a:ext cx="82089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&lt;?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extends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Number&gt;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表示一个未知的类型，该类型是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本身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或者是其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58496" y="1906276"/>
            <a:ext cx="87129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Number read(List&lt;? extends Number&gt;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return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aList.get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(0);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7504" y="3693488"/>
            <a:ext cx="90639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write(List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 extends Number&gt;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  // 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(new Integer(1));  // 2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句编译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时错误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，因为不确定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接受到的是哪种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的子类型的对象。在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运行时可能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里能放的元素不是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Integer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1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被限定的通配符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Bounded wildcards  *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90464" y="898050"/>
            <a:ext cx="82089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&lt;?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super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String&gt;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表示一个未知的类型，该类型是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本身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或者是其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超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58496" y="2012957"/>
            <a:ext cx="87129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read(List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 </a:t>
            </a:r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super String&gt; </a:t>
            </a:r>
            <a:r>
              <a:rPr 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</a:t>
            </a:r>
            <a:r>
              <a:rPr 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aList.get</a:t>
            </a:r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(0);</a:t>
            </a: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7488" y="3939711"/>
            <a:ext cx="83649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read(List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 </a:t>
            </a:r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super String&gt; </a:t>
            </a:r>
            <a:r>
              <a:rPr 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1</a:t>
            </a:r>
            <a:endParaRPr 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</a:t>
            </a:r>
            <a:r>
              <a:rPr 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aList.get</a:t>
            </a:r>
            <a:r>
              <a:rPr 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(0</a:t>
            </a:r>
            <a:r>
              <a:rPr 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2</a:t>
            </a:r>
            <a:endParaRPr 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句编译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时错误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，因为不知道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里头放的是哪一种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的超类型的对象。在运行时才知道。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2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2" y="1412776"/>
            <a:ext cx="797668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wildcards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6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338753"/>
            <a:ext cx="73448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第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五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回  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Java 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新特性（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5.0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之后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877656"/>
            <a:ext cx="8856984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dirty="0" smtClean="0"/>
              <a:t>Generics </a:t>
            </a:r>
            <a:r>
              <a:rPr lang="zh-CN" altLang="en-US" sz="3600" dirty="0" smtClean="0"/>
              <a:t>泛型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smtClean="0"/>
              <a:t>Enhanced for Loop </a:t>
            </a:r>
            <a:r>
              <a:rPr lang="zh-CN" altLang="en-US" sz="3600" dirty="0" smtClean="0"/>
              <a:t>增强版的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循环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smtClean="0"/>
              <a:t>Auto boxing/unboxing  </a:t>
            </a:r>
            <a:r>
              <a:rPr lang="zh-CN" altLang="en-US" sz="3600" dirty="0" smtClean="0"/>
              <a:t>自动装箱和拆箱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smtClean="0"/>
              <a:t>import static </a:t>
            </a:r>
            <a:r>
              <a:rPr lang="zh-CN" altLang="en-US" sz="3600" dirty="0"/>
              <a:t>导</a:t>
            </a:r>
            <a:r>
              <a:rPr lang="zh-CN" altLang="en-US" sz="3600" dirty="0" smtClean="0"/>
              <a:t>入静态成员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smtClean="0"/>
              <a:t>Annotation </a:t>
            </a:r>
            <a:r>
              <a:rPr lang="zh-CN" altLang="en-US" sz="3600" dirty="0" smtClean="0"/>
              <a:t>标注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smtClean="0"/>
              <a:t>Variable arguments </a:t>
            </a:r>
            <a:r>
              <a:rPr lang="zh-CN" altLang="en-US" sz="3600" dirty="0" smtClean="0"/>
              <a:t>可变的参数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1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7504" y="179195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Generics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-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通配符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wildcards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7081"/>
            <a:ext cx="9062096" cy="513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4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168827"/>
            <a:ext cx="7144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Generic Methods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泛型方法（泛方法）：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07504" y="972107"/>
            <a:ext cx="87129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arrayToCollection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(Object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 a, Collection&lt;?&gt; c) {</a:t>
            </a:r>
          </a:p>
          <a:p>
            <a:pPr lvl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(Object o : a) {</a:t>
            </a:r>
          </a:p>
          <a:p>
            <a:pPr lvl="2"/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c.add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(o); // compile time error</a:t>
            </a:r>
          </a:p>
          <a:p>
            <a:pPr lvl="1"/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59904" y="3717032"/>
            <a:ext cx="87129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&lt;T&gt;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void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arrayToCollection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[]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a,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Collection&lt;</a:t>
            </a:r>
            <a:r>
              <a:rPr 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c) {</a:t>
            </a:r>
          </a:p>
          <a:p>
            <a:pPr lvl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o : a) {</a:t>
            </a:r>
          </a:p>
          <a:p>
            <a:pPr lvl="2"/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c.add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(o); //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correct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07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-47197"/>
            <a:ext cx="5616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Generic Methods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泛型方法：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912" y="1114867"/>
            <a:ext cx="888096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泛型方法，可理解为给方法声明了类型参数，类型参数用尖括号包着，设置在方法的返回类型之前，并必须紧挨着返回类型。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可用于静态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或非静态方法，或者构造器。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泛型方法中的类型参数只能用在该方法内。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0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-47197"/>
            <a:ext cx="5616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Generic Methods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泛型方法：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8416" y="819853"/>
            <a:ext cx="88809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使用泛型方法目的是提供方法的返回类型、多于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个的参数类型之间的依赖性。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66408" y="4581128"/>
            <a:ext cx="87129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定义：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&lt;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void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playGenericMethod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param1, 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param2) {}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调用：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playGenericMethod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("FORZA", "MILAN");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31032" y="1916832"/>
            <a:ext cx="87129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定义：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playGenericMethod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param1) {</a:t>
            </a: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param1;</a:t>
            </a: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调用： </a:t>
            </a:r>
            <a:r>
              <a:rPr lang="en-US" altLang="zh-CN" sz="24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&lt;String&gt;playGenericMethod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("FORZAMILAN");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-47197"/>
            <a:ext cx="70003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Generic Methods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泛型方法与通配符：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2512" y="1052736"/>
            <a:ext cx="88809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 Collection&lt;E&gt; {</a:t>
            </a:r>
          </a:p>
          <a:p>
            <a:pPr lvl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containsAll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(Collection&lt;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c);</a:t>
            </a:r>
          </a:p>
          <a:p>
            <a:pPr lvl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&lt;? extends 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c);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49720" y="3212976"/>
            <a:ext cx="83707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 Collection&lt;E&gt; {</a:t>
            </a:r>
          </a:p>
          <a:p>
            <a:pPr lvl="1"/>
            <a:r>
              <a:rPr lang="fr-F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fr-FR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&lt;T&gt;</a:t>
            </a:r>
            <a:r>
              <a:rPr lang="fr-F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boolean containsAll(Collection&lt;</a:t>
            </a:r>
            <a:r>
              <a:rPr lang="fr-FR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fr-F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c);</a:t>
            </a:r>
          </a:p>
          <a:p>
            <a:pPr lvl="1"/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&lt;T extends E&gt;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(Collection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&lt;T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c);</a:t>
            </a:r>
          </a:p>
          <a:p>
            <a:pPr lvl="1"/>
            <a:r>
              <a:rPr lang="en-US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 hey, type variables can have bounds too!</a:t>
            </a: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0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-47197"/>
            <a:ext cx="70003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Generic Methods 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泛型方法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与通配符：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2512" y="1268179"/>
            <a:ext cx="88809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记住：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若只是为了支持多态性，而不是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为了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提供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方法返回类型、参数类型之间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的依赖性，则最好用通配符，而且，通配符的另一好处是其作用范围不仅限于该方法。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97616" y="3351476"/>
            <a:ext cx="8370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&lt;T&gt;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play (List&lt;T&gt;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param1) {</a:t>
            </a: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97616" y="4468470"/>
            <a:ext cx="83707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应该用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wildcard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，而非泛型方法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generic method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play (List&lt;?&gt;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param1) {</a:t>
            </a: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3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94536"/>
            <a:ext cx="5128160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Type Inference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类型推断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90464" y="1340768"/>
            <a:ext cx="77204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对于要调用泛型、包括泛型方法的代码，在某些情境下，编译器会自动推断其类型参数，而无需明确指定类型参数，如此，可使代码更简化，可读性更好。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0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288083"/>
            <a:ext cx="5128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Inference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类型推断：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3472" y="1445958"/>
            <a:ext cx="8880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Map&lt;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String, List&lt;String&gt;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myMap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new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HashMap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String, List&lt;String</a:t>
            </a:r>
            <a:r>
              <a:rPr 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&gt;();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0160" y="2924944"/>
            <a:ext cx="888096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Map&lt;String, List&lt;String&gt;&gt; </a:t>
            </a:r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myMap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  new 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HashMap</a:t>
            </a:r>
            <a:r>
              <a:rPr 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&lt;&gt;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编译器会在编译时推断出尖括号中的类型参数，注意这个特性（称为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diamond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java7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及其之后才出现。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4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288083"/>
            <a:ext cx="5128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Inference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类型推断：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18240" y="1022539"/>
            <a:ext cx="888096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 Test {</a:t>
            </a: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static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&lt;T&gt; T pick(T a1, T a2) { return a2; }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static void main(String[] 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args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调用有两种方式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Serializable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s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Test.</a:t>
            </a:r>
            <a:r>
              <a:rPr 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Serializable</a:t>
            </a:r>
            <a:r>
              <a:rPr 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("d", new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Integer(1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  <a:p>
            <a:r>
              <a:rPr lang="en-US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Serializable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s2 =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Test.pick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d", new Integer(1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))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种方式无需指定泛型方法的类型参数，编译器会推断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Serializable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3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94536"/>
            <a:ext cx="5128160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</a:t>
            </a:r>
            <a:r>
              <a:rPr 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Erasure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类型消除：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90464" y="1340768"/>
            <a:ext cx="77204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对于使用了泛型，包括泛型方法的代码，编译器会先把这些代码翻译（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）成没有泛型的样子（即消除泛型信息），然后再编译成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.class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文件（即字节码）。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310" y="178454"/>
            <a:ext cx="273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学习目标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90285" y="1628800"/>
            <a:ext cx="756461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了解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新特性（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Java 5.0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之后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），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能基本读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懂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新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特性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代码，包括泛型、可变参数、增强版的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for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循环、自动装箱和拆箱、导入静态类和标注。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74723"/>
            <a:ext cx="5128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</a:t>
            </a:r>
            <a:r>
              <a:rPr lang="en-US" sz="3200" dirty="0" smtClean="0"/>
              <a:t>Erasure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类型消除：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912" y="659160"/>
            <a:ext cx="46961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b="1" dirty="0"/>
              <a:t>public class Node&lt;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/>
              <a:t>&gt; { </a:t>
            </a:r>
            <a:r>
              <a:rPr lang="en-US" sz="2400" b="1" dirty="0" smtClean="0"/>
              <a:t> </a:t>
            </a:r>
            <a:r>
              <a:rPr lang="en-US" altLang="zh-CN" sz="2400" b="1" dirty="0" smtClean="0"/>
              <a:t>//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源码</a:t>
            </a:r>
            <a:endParaRPr lang="en-US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/>
              <a:t>private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data; </a:t>
            </a:r>
            <a:endParaRPr lang="en-US" sz="2400" dirty="0" smtClean="0"/>
          </a:p>
          <a:p>
            <a:r>
              <a:rPr lang="en-US" sz="2400" dirty="0" smtClean="0"/>
              <a:t>private </a:t>
            </a:r>
            <a:r>
              <a:rPr lang="en-US" sz="2400" dirty="0"/>
              <a:t>Node&lt;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&gt; next;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Node(T data, Node&lt;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&gt; next) </a:t>
            </a:r>
            <a:r>
              <a:rPr lang="en-US" altLang="zh-CN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this.data</a:t>
            </a:r>
            <a:r>
              <a:rPr lang="en-US" sz="2400" dirty="0"/>
              <a:t> = data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this.next</a:t>
            </a:r>
            <a:r>
              <a:rPr lang="en-US" sz="2400" dirty="0"/>
              <a:t> = next;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public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getData</a:t>
            </a:r>
            <a:r>
              <a:rPr lang="en-US" sz="2400" dirty="0"/>
              <a:t>() { 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/>
              <a:t>data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} </a:t>
            </a:r>
            <a:endParaRPr lang="en-US" sz="2400" dirty="0" smtClean="0"/>
          </a:p>
          <a:p>
            <a:r>
              <a:rPr lang="en-US" sz="2400" dirty="0" smtClean="0"/>
              <a:t>// </a:t>
            </a:r>
            <a:r>
              <a:rPr lang="en-US" sz="2400" dirty="0"/>
              <a:t>...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023360" y="2442368"/>
            <a:ext cx="4968552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class </a:t>
            </a:r>
            <a:r>
              <a:rPr lang="en-US" sz="2400" b="1" dirty="0"/>
              <a:t>Node</a:t>
            </a:r>
            <a:r>
              <a:rPr lang="en-US" sz="2400" dirty="0"/>
              <a:t> { 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类型消除后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/>
              <a:t>private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data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private Node next;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Node(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data, Node next) { </a:t>
            </a:r>
            <a:r>
              <a:rPr lang="en-US" sz="2400" dirty="0" err="1"/>
              <a:t>this.data</a:t>
            </a:r>
            <a:r>
              <a:rPr lang="en-US" sz="2400" dirty="0"/>
              <a:t> = data; </a:t>
            </a:r>
            <a:endParaRPr lang="en-US" sz="2400" dirty="0" smtClean="0"/>
          </a:p>
          <a:p>
            <a:r>
              <a:rPr lang="en-US" sz="2400" dirty="0" err="1" smtClean="0"/>
              <a:t>this.next</a:t>
            </a:r>
            <a:r>
              <a:rPr lang="en-US" sz="2400" dirty="0" smtClean="0"/>
              <a:t> </a:t>
            </a:r>
            <a:r>
              <a:rPr lang="en-US" sz="2400" dirty="0"/>
              <a:t>= next; }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 err="1"/>
              <a:t>getData</a:t>
            </a:r>
            <a:r>
              <a:rPr lang="en-US" sz="2400" dirty="0"/>
              <a:t>() { 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/>
              <a:t>data;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// ...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4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74723"/>
            <a:ext cx="5128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</a:t>
            </a:r>
            <a:r>
              <a:rPr lang="en-US" sz="3200" dirty="0" smtClean="0"/>
              <a:t>Erasure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类型消除：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08328" y="786172"/>
            <a:ext cx="75600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/>
              <a:t>public class Node&lt;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 Comparable&lt;T&gt;&gt; </a:t>
            </a:r>
            <a:r>
              <a:rPr lang="en-US" sz="2400" dirty="0"/>
              <a:t>{ </a:t>
            </a:r>
            <a:r>
              <a:rPr lang="en-US" sz="2400" dirty="0" smtClean="0"/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源码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/>
              <a:t>private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data; </a:t>
            </a:r>
            <a:endParaRPr lang="en-US" sz="2400" dirty="0" smtClean="0"/>
          </a:p>
          <a:p>
            <a:r>
              <a:rPr lang="en-US" sz="2400" dirty="0" smtClean="0"/>
              <a:t>private </a:t>
            </a:r>
            <a:r>
              <a:rPr lang="en-US" sz="2400" dirty="0"/>
              <a:t>Node&lt;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&gt; next;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Node(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data, Node&lt;T&gt; next) { </a:t>
            </a:r>
            <a:endParaRPr lang="en-US" sz="2400" dirty="0" smtClean="0"/>
          </a:p>
          <a:p>
            <a:r>
              <a:rPr lang="en-US" sz="2400" dirty="0" err="1" smtClean="0"/>
              <a:t>this.data</a:t>
            </a:r>
            <a:r>
              <a:rPr lang="en-US" sz="2400" dirty="0" smtClean="0"/>
              <a:t> </a:t>
            </a:r>
            <a:r>
              <a:rPr lang="en-US" sz="2400" dirty="0"/>
              <a:t>= data; </a:t>
            </a:r>
            <a:endParaRPr lang="en-US" sz="2400" dirty="0" smtClean="0"/>
          </a:p>
          <a:p>
            <a:r>
              <a:rPr lang="en-US" sz="2400" dirty="0" err="1" smtClean="0"/>
              <a:t>this.next</a:t>
            </a:r>
            <a:r>
              <a:rPr lang="en-US" sz="2400" dirty="0" smtClean="0"/>
              <a:t> </a:t>
            </a:r>
            <a:r>
              <a:rPr lang="en-US" sz="2400" dirty="0"/>
              <a:t>= next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}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getData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return data;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// ...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212468" y="2718211"/>
            <a:ext cx="5779444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class Node { 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类型消除后</a:t>
            </a:r>
            <a:endParaRPr 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/>
              <a:t>private </a:t>
            </a:r>
            <a:r>
              <a:rPr lang="en-US" sz="2400" dirty="0">
                <a:solidFill>
                  <a:srgbClr val="FF0000"/>
                </a:solidFill>
              </a:rPr>
              <a:t>Comparable </a:t>
            </a:r>
            <a:r>
              <a:rPr lang="en-US" sz="2400" dirty="0"/>
              <a:t>data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private Node next;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Node(</a:t>
            </a:r>
            <a:r>
              <a:rPr lang="en-US" sz="2400" dirty="0">
                <a:solidFill>
                  <a:srgbClr val="FF0000"/>
                </a:solidFill>
              </a:rPr>
              <a:t>Comparable</a:t>
            </a:r>
            <a:r>
              <a:rPr lang="en-US" sz="2400" dirty="0"/>
              <a:t> data, Node next) { </a:t>
            </a:r>
            <a:endParaRPr lang="en-US" sz="2400" dirty="0" smtClean="0"/>
          </a:p>
          <a:p>
            <a:r>
              <a:rPr lang="en-US" sz="2400" dirty="0" err="1" smtClean="0"/>
              <a:t>this.data</a:t>
            </a:r>
            <a:r>
              <a:rPr lang="en-US" sz="2400" dirty="0" smtClean="0"/>
              <a:t> </a:t>
            </a:r>
            <a:r>
              <a:rPr lang="en-US" sz="2400" dirty="0"/>
              <a:t>= data; </a:t>
            </a:r>
            <a:endParaRPr lang="en-US" sz="2400" dirty="0" smtClean="0"/>
          </a:p>
          <a:p>
            <a:r>
              <a:rPr lang="en-US" sz="2400" dirty="0" err="1" smtClean="0"/>
              <a:t>this.next</a:t>
            </a:r>
            <a:r>
              <a:rPr lang="en-US" sz="2400" dirty="0" smtClean="0"/>
              <a:t> </a:t>
            </a:r>
            <a:r>
              <a:rPr lang="en-US" sz="2400" dirty="0"/>
              <a:t>= next;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public </a:t>
            </a:r>
            <a:r>
              <a:rPr lang="en-US" sz="2400" dirty="0">
                <a:solidFill>
                  <a:srgbClr val="FF0000"/>
                </a:solidFill>
              </a:rPr>
              <a:t>Comparable</a:t>
            </a:r>
            <a:r>
              <a:rPr lang="en-US" sz="2400" dirty="0"/>
              <a:t> </a:t>
            </a:r>
            <a:r>
              <a:rPr lang="en-US" sz="2400" dirty="0" err="1"/>
              <a:t>getData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return data;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// ... </a:t>
            </a:r>
            <a:r>
              <a:rPr lang="en-US" sz="2400" dirty="0"/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6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95209"/>
            <a:ext cx="7936472" cy="66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方法的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</a:t>
            </a:r>
            <a:r>
              <a:rPr lang="en-US" sz="3200" dirty="0" smtClean="0"/>
              <a:t>Erasure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类型消除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912" y="859576"/>
            <a:ext cx="756001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/>
              <a:t>public static &lt;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&gt; </a:t>
            </a:r>
            <a:r>
              <a:rPr lang="en-US" sz="2400" dirty="0" err="1"/>
              <a:t>int</a:t>
            </a:r>
            <a:r>
              <a:rPr lang="en-US" sz="2400" dirty="0"/>
              <a:t> count(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[] </a:t>
            </a:r>
            <a:r>
              <a:rPr lang="en-US" sz="2400" dirty="0" err="1"/>
              <a:t>anArray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) </a:t>
            </a:r>
            <a:r>
              <a:rPr lang="en-US" sz="2400" dirty="0" smtClean="0"/>
              <a:t>{ </a:t>
            </a:r>
            <a:r>
              <a:rPr lang="en-US" altLang="zh-CN" sz="2400" dirty="0" smtClean="0"/>
              <a:t>//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源码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cnt</a:t>
            </a:r>
            <a:r>
              <a:rPr lang="en-US" sz="2400" dirty="0"/>
              <a:t> = 0;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e : </a:t>
            </a:r>
            <a:r>
              <a:rPr lang="en-US" sz="2400" dirty="0" err="1"/>
              <a:t>anArray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e.equals</a:t>
            </a:r>
            <a:r>
              <a:rPr lang="en-US" sz="2400" dirty="0"/>
              <a:t>(</a:t>
            </a:r>
            <a:r>
              <a:rPr lang="en-US" sz="2400" dirty="0" err="1"/>
              <a:t>elem</a:t>
            </a:r>
            <a:r>
              <a:rPr lang="en-US" sz="2400" dirty="0" smtClean="0"/>
              <a:t>))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++</a:t>
            </a:r>
            <a:r>
              <a:rPr lang="en-US" sz="2400" dirty="0" err="1"/>
              <a:t>cnt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err="1"/>
              <a:t>cnt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3568" y="3532366"/>
            <a:ext cx="766027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类型消除后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count(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[] </a:t>
            </a:r>
            <a:r>
              <a:rPr lang="en-US" sz="2400" dirty="0" err="1"/>
              <a:t>anArray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) </a:t>
            </a:r>
            <a:r>
              <a:rPr lang="en-US" sz="2400" dirty="0" smtClean="0"/>
              <a:t>{ 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cnt</a:t>
            </a:r>
            <a:r>
              <a:rPr lang="en-US" sz="2400" dirty="0"/>
              <a:t> = 0;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e : </a:t>
            </a:r>
            <a:r>
              <a:rPr lang="en-US" sz="2400" dirty="0" err="1"/>
              <a:t>anArray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if (</a:t>
            </a:r>
            <a:r>
              <a:rPr lang="en-US" sz="2400" dirty="0" err="1"/>
              <a:t>e.equals</a:t>
            </a:r>
            <a:r>
              <a:rPr lang="en-US" sz="2400" dirty="0"/>
              <a:t>(</a:t>
            </a:r>
            <a:r>
              <a:rPr lang="en-US" sz="2400" dirty="0" err="1"/>
              <a:t>elem</a:t>
            </a:r>
            <a:r>
              <a:rPr lang="en-US" sz="2400" dirty="0"/>
              <a:t>)) </a:t>
            </a:r>
            <a:endParaRPr lang="en-US" sz="2400" dirty="0" smtClean="0"/>
          </a:p>
          <a:p>
            <a:pPr lvl="2"/>
            <a:r>
              <a:rPr lang="en-US" sz="2400" dirty="0" smtClean="0"/>
              <a:t>++</a:t>
            </a:r>
            <a:r>
              <a:rPr lang="en-US" sz="2400" dirty="0" err="1"/>
              <a:t>cnt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err="1"/>
              <a:t>cnt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1912" y="95209"/>
            <a:ext cx="7936472" cy="66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泛型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方法的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Type </a:t>
            </a:r>
            <a:r>
              <a:rPr lang="en-US" sz="3200" dirty="0" smtClean="0"/>
              <a:t>Erasure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类型消除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912" y="762123"/>
            <a:ext cx="86565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假设存在以下类：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 smtClean="0"/>
              <a:t>class </a:t>
            </a:r>
            <a:r>
              <a:rPr lang="en-US" sz="2400" dirty="0"/>
              <a:t>Shape { /* ... */ } 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Circle extends Shape { /* ... */ } 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Rectangle extends Shape { /* ... */ } 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为画出不同形状，创建泛型方法如下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/>
              <a:t>public static &lt;T extends Shape&gt; void draw(T </a:t>
            </a:r>
            <a:r>
              <a:rPr lang="en-US" sz="2400" dirty="0" smtClean="0"/>
              <a:t>shape1, T sharep2) </a:t>
            </a:r>
            <a:r>
              <a:rPr lang="en-US" sz="2400" dirty="0"/>
              <a:t>{ /* ... */ } 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3568" y="4455696"/>
            <a:ext cx="7660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类型消除后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/>
              <a:t>public static void draw(Shape </a:t>
            </a:r>
            <a:r>
              <a:rPr lang="en-US" sz="2400" dirty="0" err="1" smtClean="0"/>
              <a:t>shape</a:t>
            </a:r>
            <a:r>
              <a:rPr lang="en-US" sz="2400" dirty="0" smtClean="0"/>
              <a:t>, Shape shape) </a:t>
            </a:r>
            <a:r>
              <a:rPr lang="en-US" sz="2400" dirty="0"/>
              <a:t>{ /* ... */ 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8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51520" y="188640"/>
            <a:ext cx="56166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泛型代码与原始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类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型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(raw type)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代码的兼容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28720" y="1700808"/>
            <a:ext cx="72728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原始类型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list1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原始类型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泛型</a:t>
            </a:r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list2 =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1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 smtClean="0"/>
              <a:t>未完待续，谢谢！</a:t>
            </a:r>
            <a:endParaRPr lang="zh-CN" altLang="en-US" sz="5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45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41432" y="559639"/>
            <a:ext cx="8140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Enhanced for Loop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增强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版的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for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循环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95263" y="1524341"/>
            <a:ext cx="8425207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看代码示例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8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270786"/>
            <a:ext cx="8140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Variable Argument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可变参数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varargs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 *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95263" y="1196752"/>
            <a:ext cx="84252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5.0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之前，若要方法能接收任意数量的参数，常用数组作参数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47661" y="3140968"/>
            <a:ext cx="84252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5.0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之前，若要方法能支持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个或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个同类型数量的参数，常用方法重载。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41432" y="559638"/>
            <a:ext cx="8140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Auto boxing and unboxing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自动装箱和拆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箱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*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95263" y="1524341"/>
            <a:ext cx="8425207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看代码示例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2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504" y="270786"/>
            <a:ext cx="8140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import static  *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95263" y="1524341"/>
            <a:ext cx="8425207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导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入类的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static member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22335" y="2636912"/>
            <a:ext cx="8425207" cy="6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看代码示例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7504" y="209231"/>
            <a:ext cx="8140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 Annotation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sz="3200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标注</a:t>
            </a:r>
            <a:endParaRPr 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95263" y="1196752"/>
            <a:ext cx="84252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给编译器提供信息（指令）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帮助编译器检查错误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(error)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或屏蔽警告（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warnings)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86527" y="2708920"/>
            <a:ext cx="84252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编译时或部署时的处理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：软件工具可处理注释信息，以产生代码、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文件等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2815" y="4400783"/>
            <a:ext cx="84252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运行时的处理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：某些注释可在运行时（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runtime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）被检查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7698</TotalTime>
  <Words>3080</Words>
  <Application>Microsoft Office PowerPoint</Application>
  <PresentationFormat>全屏显示(4:3)</PresentationFormat>
  <Paragraphs>463</Paragraphs>
  <Slides>45</Slides>
  <Notes>42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EE基础与应用                          翁秀木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未完待续，谢谢！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paolo</cp:lastModifiedBy>
  <cp:revision>1026</cp:revision>
  <dcterms:created xsi:type="dcterms:W3CDTF">2013-08-31T02:24:56Z</dcterms:created>
  <dcterms:modified xsi:type="dcterms:W3CDTF">2014-04-02T14:34:07Z</dcterms:modified>
</cp:coreProperties>
</file>