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37" r:id="rId2"/>
    <p:sldId id="367" r:id="rId3"/>
    <p:sldId id="341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417" r:id="rId16"/>
    <p:sldId id="379" r:id="rId17"/>
    <p:sldId id="381" r:id="rId18"/>
    <p:sldId id="383" r:id="rId19"/>
    <p:sldId id="380" r:id="rId20"/>
    <p:sldId id="431" r:id="rId21"/>
    <p:sldId id="432" r:id="rId22"/>
    <p:sldId id="382" r:id="rId23"/>
    <p:sldId id="421" r:id="rId24"/>
    <p:sldId id="399" r:id="rId25"/>
    <p:sldId id="404" r:id="rId26"/>
    <p:sldId id="405" r:id="rId27"/>
    <p:sldId id="409" r:id="rId28"/>
    <p:sldId id="413" r:id="rId29"/>
    <p:sldId id="407" r:id="rId30"/>
    <p:sldId id="408" r:id="rId31"/>
    <p:sldId id="416" r:id="rId32"/>
    <p:sldId id="415" r:id="rId33"/>
    <p:sldId id="414" r:id="rId34"/>
    <p:sldId id="418" r:id="rId35"/>
    <p:sldId id="419" r:id="rId36"/>
    <p:sldId id="420" r:id="rId37"/>
    <p:sldId id="386" r:id="rId38"/>
    <p:sldId id="385" r:id="rId39"/>
    <p:sldId id="387" r:id="rId40"/>
    <p:sldId id="384" r:id="rId41"/>
    <p:sldId id="388" r:id="rId42"/>
    <p:sldId id="389" r:id="rId43"/>
    <p:sldId id="390" r:id="rId44"/>
    <p:sldId id="422" r:id="rId45"/>
    <p:sldId id="391" r:id="rId46"/>
    <p:sldId id="423" r:id="rId47"/>
    <p:sldId id="392" r:id="rId48"/>
    <p:sldId id="393" r:id="rId49"/>
    <p:sldId id="395" r:id="rId50"/>
    <p:sldId id="398" r:id="rId51"/>
    <p:sldId id="396" r:id="rId52"/>
    <p:sldId id="397" r:id="rId53"/>
    <p:sldId id="411" r:id="rId54"/>
    <p:sldId id="412" r:id="rId55"/>
    <p:sldId id="400" r:id="rId56"/>
    <p:sldId id="401" r:id="rId57"/>
    <p:sldId id="402" r:id="rId58"/>
    <p:sldId id="403" r:id="rId59"/>
    <p:sldId id="425" r:id="rId60"/>
    <p:sldId id="426" r:id="rId61"/>
    <p:sldId id="427" r:id="rId62"/>
    <p:sldId id="429" r:id="rId63"/>
    <p:sldId id="430" r:id="rId64"/>
    <p:sldId id="338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82466" autoAdjust="0"/>
  </p:normalViewPr>
  <p:slideViewPr>
    <p:cSldViewPr>
      <p:cViewPr>
        <p:scale>
          <a:sx n="75" d="100"/>
          <a:sy n="75" d="100"/>
        </p:scale>
        <p:origin x="-3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r>
              <a:rPr lang="en-US" altLang="zh-CN" dirty="0" smtClean="0"/>
              <a:t># The Java EE 6 Tutorial Basic Concepts Fourth Edition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Eric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Jendrock</a:t>
            </a:r>
            <a:r>
              <a:rPr lang="en-US" altLang="zh-CN" baseline="0" dirty="0" smtClean="0"/>
              <a:t>, Ian Evans, </a:t>
            </a:r>
            <a:r>
              <a:rPr lang="en-US" altLang="zh-CN" baseline="0" dirty="0" err="1" smtClean="0"/>
              <a:t>Devika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Gollapudi</a:t>
            </a:r>
            <a:r>
              <a:rPr lang="en-US" altLang="zh-CN" baseline="0" dirty="0" smtClean="0"/>
              <a:t>, Kim </a:t>
            </a:r>
            <a:r>
              <a:rPr lang="en-US" altLang="zh-CN" baseline="0" dirty="0" err="1" smtClean="0"/>
              <a:t>Haase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Chinmayee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Srivathsa</a:t>
            </a:r>
            <a:r>
              <a:rPr lang="zh-CN" altLang="en-US" baseline="0" dirty="0" smtClean="0"/>
              <a:t>著</a:t>
            </a:r>
            <a:r>
              <a:rPr lang="en-US" altLang="zh-CN" baseline="0" dirty="0" smtClean="0"/>
              <a:t>,  (</a:t>
            </a:r>
            <a:r>
              <a:rPr lang="zh-CN" altLang="en-US" baseline="0" dirty="0" smtClean="0"/>
              <a:t>据说他们都是</a:t>
            </a:r>
            <a:r>
              <a:rPr lang="en-US" altLang="zh-CN" baseline="0" dirty="0" smtClean="0"/>
              <a:t>Oracle Java EE6 </a:t>
            </a:r>
            <a:r>
              <a:rPr lang="zh-CN" altLang="en-US" baseline="0" dirty="0" smtClean="0"/>
              <a:t>文档团队成员），中文版：</a:t>
            </a:r>
            <a:r>
              <a:rPr lang="en-US" altLang="zh-CN" dirty="0" smtClean="0"/>
              <a:t>Java EE 6</a:t>
            </a:r>
            <a:r>
              <a:rPr lang="zh-CN" altLang="en-US" dirty="0" smtClean="0"/>
              <a:t>权威指南基础篇（第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版）李鹏 韩智译，人民邮电出版社。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</a:t>
            </a:r>
            <a:r>
              <a:rPr lang="en-US" dirty="0" smtClean="0"/>
              <a:t>Filters can perform many different types of functions. We'll discuss examples of the italicized items in this paper: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/>
              <a:t>Authentication-Blocking requests based on user identity.</a:t>
            </a:r>
          </a:p>
          <a:p>
            <a:r>
              <a:rPr lang="en-US" i="1" dirty="0" smtClean="0"/>
              <a:t>Logging and auditing</a:t>
            </a:r>
            <a:r>
              <a:rPr lang="en-US" dirty="0" smtClean="0"/>
              <a:t>-Tracking users of a web application.</a:t>
            </a:r>
          </a:p>
          <a:p>
            <a:r>
              <a:rPr lang="en-US" dirty="0" smtClean="0"/>
              <a:t>Image conversion-Scaling maps, and so on.</a:t>
            </a:r>
          </a:p>
          <a:p>
            <a:r>
              <a:rPr lang="en-US" i="1" dirty="0" smtClean="0"/>
              <a:t>Data compression-</a:t>
            </a:r>
            <a:r>
              <a:rPr lang="en-US" dirty="0" smtClean="0"/>
              <a:t>Making downloads smaller.</a:t>
            </a:r>
          </a:p>
          <a:p>
            <a:r>
              <a:rPr lang="en-US" i="1" dirty="0" smtClean="0"/>
              <a:t>Localization-</a:t>
            </a:r>
            <a:r>
              <a:rPr lang="en-US" dirty="0" smtClean="0"/>
              <a:t>Targeting the request and response to a particular locale.</a:t>
            </a:r>
          </a:p>
          <a:p>
            <a:r>
              <a:rPr lang="en-US" i="1" dirty="0" smtClean="0"/>
              <a:t>XSL/T transformations of XML content-</a:t>
            </a:r>
            <a:r>
              <a:rPr lang="en-US" dirty="0" smtClean="0"/>
              <a:t>Targeting web application responses to more that one type of client.</a:t>
            </a:r>
          </a:p>
          <a:p>
            <a:endParaRPr lang="en-US" dirty="0" smtClean="0"/>
          </a:p>
          <a:p>
            <a:r>
              <a:rPr lang="en-US" dirty="0" smtClean="0"/>
              <a:t>http://www.oracle.com/technetwork/java/filters-137243.html</a:t>
            </a:r>
          </a:p>
          <a:p>
            <a:endParaRPr lang="en-US" dirty="0" smtClean="0"/>
          </a:p>
          <a:p>
            <a:r>
              <a:rPr lang="en-US" altLang="zh-CN" dirty="0" smtClean="0"/>
              <a:t># </a:t>
            </a:r>
            <a:r>
              <a:rPr lang="en-US" dirty="0" smtClean="0"/>
              <a:t>There are </a:t>
            </a:r>
            <a:r>
              <a:rPr lang="en-US" dirty="0" err="1" smtClean="0"/>
              <a:t>are</a:t>
            </a:r>
            <a:r>
              <a:rPr lang="en-US" dirty="0" smtClean="0"/>
              <a:t> various types of filters suggested by the specifications:</a:t>
            </a:r>
          </a:p>
          <a:p>
            <a:r>
              <a:rPr lang="en-US" dirty="0" smtClean="0"/>
              <a:t>Authentication Filters.</a:t>
            </a:r>
          </a:p>
          <a:p>
            <a:r>
              <a:rPr lang="en-US" dirty="0" smtClean="0"/>
              <a:t>Data compression Filters. </a:t>
            </a:r>
          </a:p>
          <a:p>
            <a:r>
              <a:rPr lang="en-US" dirty="0" smtClean="0"/>
              <a:t>Encryption Filters.</a:t>
            </a:r>
          </a:p>
          <a:p>
            <a:r>
              <a:rPr lang="en-US" dirty="0" smtClean="0"/>
              <a:t>Filters that trigger resource access events.</a:t>
            </a:r>
          </a:p>
          <a:p>
            <a:r>
              <a:rPr lang="en-US" dirty="0" smtClean="0"/>
              <a:t>Image Conversion Filters.</a:t>
            </a:r>
          </a:p>
          <a:p>
            <a:r>
              <a:rPr lang="en-US" dirty="0" smtClean="0"/>
              <a:t>Logging and Auditing Filters.</a:t>
            </a:r>
          </a:p>
          <a:p>
            <a:r>
              <a:rPr lang="en-US" dirty="0" smtClean="0"/>
              <a:t>MIME-TYPE Chain Filters.</a:t>
            </a:r>
          </a:p>
          <a:p>
            <a:r>
              <a:rPr lang="en-US" dirty="0" smtClean="0"/>
              <a:t>Tokenizing Filters .</a:t>
            </a:r>
          </a:p>
          <a:p>
            <a:r>
              <a:rPr lang="en-US" dirty="0" smtClean="0"/>
              <a:t>XSL/T Filters That Transform XML Content.</a:t>
            </a:r>
          </a:p>
          <a:p>
            <a:endParaRPr lang="en-US" dirty="0" smtClean="0"/>
          </a:p>
          <a:p>
            <a:r>
              <a:rPr lang="en-US" dirty="0" smtClean="0"/>
              <a:t>http://www.tutorialspoint.com/servlets/servlets-writing-filters.htm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8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http://docs.oracle.com/javaee/6/tutorial/doc/bnagb.html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8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Value = Expression to be evaluated.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escapeXml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=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Deterrmines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whether characters &lt;,&gt;,&amp;,’,” in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resulting string should be converted to their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corresponding character entity codes. Default value is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true.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Default = Default value if the resulting value is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null.If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value is null, the default value takes over. If no default value is specified, it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itself defaults to an empty string.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若不设置，则当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value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null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时，默认值为空字符串。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(From jstl-1_2-mrel2-spec.pdf)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6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1: Set the value of a scoped variable using attribute value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value=”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value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 [scope=”{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page|request|session|application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}”]/&gt;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2: Set the value of a scoped variable using body content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 [scope=”{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page|request|session|application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}”]&gt;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body content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&lt;/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3: Set a property of a target object using attribute value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value=”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value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target=”target” property=”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propertyName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”/&gt;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4: Set a property of a target object using body content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target=”target” property=”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propertyName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body content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&lt;/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5: Set a deferred value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 value="deferred-value"/&gt;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Target object whose property will be set. Must evaluate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 JavaBeans object with setter property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property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, or to a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java.util.Map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object.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If value is null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■ Syntax 1: the scoped variable defined by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and scope is removed.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■ If attribute scope is specified, the scoped variable is removed according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the semantics of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PageContext.removeAttribute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, scope).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■ Otherwise, there is no way to differentiate between syntax 1 and syntax 5.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The scoped variable is removed according to the semantics of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PageContext.removeAttribute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), and the variable is removed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from 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VariableMapper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as well.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(From jstl-1_2-mrel2-spec.pdf)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9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1: Set the value of a scoped variable using attribute value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value=”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value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 [scope=”{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page|request|session|application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}”]/&gt;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2: Set the value of a scoped variable using body content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 [scope=”{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page|request|session|application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}”]&gt;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body content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&lt;/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3: Set a property of a target object using attribute value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value=”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value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target=”target” property=”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propertyName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”/&gt;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4: Set a property of a target object using body content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target=”target” property=”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propertyName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body content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&lt;/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&gt;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Syntax 5: Set a deferred value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=”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 value="deferred-value"/&gt;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Target object whose property will be set. Must evaluate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 JavaBeans object with setter property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property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, or to a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java.util.Map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object.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If value is null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■ Syntax 1: the scoped variable defined by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and scope is removed.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■ If attribute scope is specified, the scoped variable is removed according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the semantics of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PageContext.removeAttribute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, scope).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■ Otherwise, there is no way to differentiate between syntax 1 and syntax 5.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The scoped variable is removed according to the semantics of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PageContext.removeAttribute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), and the variable is removed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from 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VariableMapper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as well.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(From jstl-1_2-mrel2-spec.pdf)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92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The &lt;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c:remove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&gt; action removes a scoped variable.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If attribute scope is not specified, the scoped variable is removed according to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semantics of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PageContext.removeAttribute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). If attribute scope is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specified, the scoped variable is removed according to the semantics of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PageContext.removeAttribute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varName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,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scope)</a:t>
            </a:r>
          </a:p>
          <a:p>
            <a:endParaRPr lang="en-US" altLang="zh-CN" sz="1200" b="0" i="1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(From jstl-1_2-mrel2-spec.pdf).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7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Directives are messages to the JSP container. Directives have this syntax: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&lt;%@ directive {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attr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=”value” }* %&gt;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For JSP pages in standard syntax,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the character encoding for the JSP page is the charset given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by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pageEncoding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attriute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if it is present, otherwise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charset given by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contentType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attribute if it is present,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otherwise “ISO-8859-1”.  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这两属性都会变成类似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response.setContentType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("text/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html;charset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=UTF-8");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dirty="0" smtClean="0"/>
              <a:t>jsp-2_2-mrel-spec.pdf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Objects are created within a JSP page instance that is responding to a request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object. There are several scopes: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• page - Objects with page scope are accessible only within the page where they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are created. All references to such an object shall be released after the response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is sent back to the client from the JSP page or the request is forwarded somewhere else. References to objects with page scope are stored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pageContext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object.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request - Objects with request scope are accessible from pages processing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same request where they were created. References to the object shall be released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after the request is processed. In particular, if the request is forwarded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to a resource in the same runtime, the object is still reachable. References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objects with request scope are stored in the request object.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session - Objects with session scope are accessible from pages processing requests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that are in the same session as the one in which they were created. It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not legal to define an object with session scope from within a page that is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session-aware (see Section JSP.1.10.1, “The page Directive”). All references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to the object shall be released after the associated session ends. References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objects with session scope are stored in the session object associated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page activation.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application - Objects with application scope are accessible from pages processing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requests that are in the same application as they one in which they were created.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Objects with application scope can be defined (and reached) from pages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that are not session-aware. References to objects with application scope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stored in the application object associated with a page activation. The application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object is the servlet context obtained from the servlet configuration object.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All references to the object shall be released when the runtime environment reclaims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ServletContext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dirty="0" smtClean="0"/>
              <a:t>jsp-2_2-mrel-spec.pdf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JSP.5.4 &lt;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jsp:include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&gt;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jsp:include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.../&gt; action provides for the inclusion of static and dynamic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resources in the same context as the current page. See Table JSP.1-10 for a summary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of include facilities.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Inclusion is into the current value of out. The resource is specified using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relativeURLspec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that is interpreted in the context of the web application (i.e. it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mapped).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jsp-2_2-mrel-spec.pdf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7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JSP.5.4 &lt;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jsp:include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&gt;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jsp:include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.../&gt; action provides for the inclusion of static and dynamic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resources in the same context as the current page. See Table JSP.1-10 for a summary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of include facilities.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Inclusion is into the current value of out. The resource is specified using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relativeURLspec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that is interpreted in the context of the web application (i.e. it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mapped).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jsp-2_2-mrel-spec.pdf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7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</a:t>
            </a:r>
            <a:r>
              <a:rPr lang="en-US" dirty="0" smtClean="0"/>
              <a:t>The following figure depicts a typical servlet life-cycle scenario.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First the HTTP requests coming to the server are delegated to the servlet container.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servlet container loads the servlet before invoking the service()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Then the servlet container handles multiple requests by spawning multiple threads, each thread executing the service() method of a single instance of the servlet.</a:t>
            </a:r>
          </a:p>
          <a:p>
            <a:r>
              <a:rPr lang="en-US" dirty="0" smtClean="0"/>
              <a:t>http://www.tutorialspoint.com/servlets/servlets-life-cycle.htm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# </a:t>
            </a:r>
            <a:r>
              <a:rPr lang="en-US" dirty="0" smtClean="0"/>
              <a:t>The web container initializes a servlet after loading and instantiating the servlet class and before delivering requests from clients. </a:t>
            </a:r>
          </a:p>
          <a:p>
            <a:r>
              <a:rPr lang="en-US" dirty="0" smtClean="0"/>
              <a:t>http://docs.oracle.com/javaee/6/tutorial/doc/bnafu.html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5275B067-470B-451A-AA5E-0B299BC5B01E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2F42-6ABE-4F1B-A297-6A83F6A63D36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1C7A-F2A6-4F50-941C-27312C309E81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879C-D2A8-4C0C-B06B-97CF5AC17498}" type="datetime1">
              <a:rPr lang="zh-CN" altLang="en-US" smtClean="0"/>
              <a:t>2014/4/14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A0F5F2E8-01B2-4B69-A43A-E601CF8B7BA0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818-CA42-4284-B561-992DF86C4748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DFC-B77E-4FF7-B989-630078883042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B0A-391A-43ED-9A15-447FBC9C002C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8E45-564D-4036-A5C1-B0C3DC7FC079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34F1-DA46-475B-8E6A-A5BD90D353FD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24B5-B01B-427E-9B41-C1BAC7B824F2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F391-4EE3-4D49-8135-3E248BEBC376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5099F006-4C4A-4F32-8BD3-A60233B34A83}" type="datetime1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533400"/>
            <a:ext cx="4876800" cy="838200"/>
          </a:xfrm>
        </p:spPr>
        <p:txBody>
          <a:bodyPr/>
          <a:lstStyle/>
          <a:p>
            <a:r>
              <a:rPr lang="zh-CN" altLang="en-US" sz="4800" dirty="0"/>
              <a:t>为什么用</a:t>
            </a:r>
            <a:r>
              <a:rPr lang="en-US" altLang="zh-CN" sz="4800" dirty="0"/>
              <a:t>JSP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95536" y="2158752"/>
            <a:ext cx="85198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更便利地在服务器端动态地生成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HTML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3526904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更清晰地将呈现逻辑与其他逻辑分开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8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770A-4A36-47E8-BFFF-31CAC74CCF8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533400"/>
            <a:ext cx="7086600" cy="838200"/>
          </a:xfrm>
        </p:spPr>
        <p:txBody>
          <a:bodyPr/>
          <a:lstStyle/>
          <a:p>
            <a:r>
              <a:rPr lang="en-US" altLang="zh-CN" sz="4800" dirty="0" smtClean="0"/>
              <a:t>JSP</a:t>
            </a:r>
            <a:r>
              <a:rPr lang="zh-CN" altLang="en-US" sz="4800" dirty="0" smtClean="0"/>
              <a:t>怎么运作</a:t>
            </a:r>
            <a:endParaRPr lang="zh-CN" altLang="en-US" sz="4800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572000" y="2362200"/>
            <a:ext cx="4267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1&gt;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转化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translate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index.jsp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&gt; index.java </a:t>
            </a:r>
          </a:p>
          <a:p>
            <a:pPr>
              <a:buFont typeface="Wingdings" pitchFamily="2" charset="2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2&gt;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compile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index.java &gt;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index.class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3&gt;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execute)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index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实例，处理请求。</a:t>
            </a: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39052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0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055E-25BA-4A5B-9309-F6E5087D4C9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533400"/>
            <a:ext cx="7086600" cy="838200"/>
          </a:xfrm>
        </p:spPr>
        <p:txBody>
          <a:bodyPr/>
          <a:lstStyle/>
          <a:p>
            <a:r>
              <a:rPr lang="en-US" altLang="zh-CN" sz="4800" dirty="0" smtClean="0"/>
              <a:t>JSP</a:t>
            </a:r>
            <a:r>
              <a:rPr lang="zh-CN" altLang="en-US" sz="4800" dirty="0" smtClean="0"/>
              <a:t>怎么运作</a:t>
            </a:r>
            <a:endParaRPr lang="zh-CN" altLang="en-US" sz="4800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547664" y="4293096"/>
            <a:ext cx="449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execute)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index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实例，处理请求。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47529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2498-438D-4677-923A-02920D97261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99592" y="188640"/>
            <a:ext cx="7086600" cy="838200"/>
          </a:xfrm>
        </p:spPr>
        <p:txBody>
          <a:bodyPr/>
          <a:lstStyle/>
          <a:p>
            <a:r>
              <a:rPr lang="en-US" altLang="zh-CN" sz="4800" dirty="0" smtClean="0"/>
              <a:t>JSP</a:t>
            </a:r>
            <a:r>
              <a:rPr lang="zh-CN" altLang="en-US" sz="4800" dirty="0" smtClean="0"/>
              <a:t>怎么运作</a:t>
            </a:r>
            <a:endParaRPr lang="zh-CN" altLang="en-US" sz="4800" dirty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68760"/>
            <a:ext cx="5867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2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4F2B-FD81-469A-BC30-403E58C369F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533400"/>
            <a:ext cx="5029200" cy="838200"/>
          </a:xfrm>
        </p:spPr>
        <p:txBody>
          <a:bodyPr/>
          <a:lstStyle/>
          <a:p>
            <a:r>
              <a:rPr lang="en-US" altLang="zh-CN" sz="4800" dirty="0" smtClean="0"/>
              <a:t>JSP</a:t>
            </a:r>
            <a:r>
              <a:rPr lang="zh-CN" altLang="en-US" sz="4800" dirty="0" smtClean="0"/>
              <a:t>怎么运作</a:t>
            </a:r>
            <a:endParaRPr lang="zh-CN" altLang="en-US" sz="4800" dirty="0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05600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F55-6A9C-488F-ADB9-8A2264715DE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784" y="332656"/>
            <a:ext cx="3352800" cy="838200"/>
          </a:xfrm>
        </p:spPr>
        <p:txBody>
          <a:bodyPr/>
          <a:lstStyle/>
          <a:p>
            <a:r>
              <a:rPr lang="zh-CN" altLang="en-US" dirty="0" smtClean="0"/>
              <a:t>怎么用</a:t>
            </a:r>
            <a:r>
              <a:rPr lang="en-US" altLang="zh-CN" dirty="0" smtClean="0"/>
              <a:t>JSP</a:t>
            </a:r>
            <a:endParaRPr lang="en-US" altLang="zh-CN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691680" y="1844824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36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36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脚本元素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828800" y="3068960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674808" y="5301208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隐含对象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70936" y="4301480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动作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1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AE35-1428-4CEE-8251-7E54B5E0502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00" y="116632"/>
            <a:ext cx="7405736" cy="838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JSP</a:t>
            </a:r>
            <a:r>
              <a:rPr lang="zh-CN" altLang="en-US" sz="4000" dirty="0" smtClean="0"/>
              <a:t>的脚本元素 </a:t>
            </a:r>
            <a:r>
              <a:rPr lang="en-US" altLang="zh-CN" sz="4000" dirty="0" smtClean="0"/>
              <a:t>Scripting element</a:t>
            </a:r>
            <a:endParaRPr lang="zh-CN" altLang="en-US" sz="4000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884000" y="1412776"/>
            <a:ext cx="5638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algn="ctr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algn="ctr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>
              <a:buFont typeface="Wingdings" pitchFamily="2" charset="2"/>
              <a:buChar char="n"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声明 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declaration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&lt;%! %&gt;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脚本 </a:t>
            </a:r>
            <a:r>
              <a:rPr lang="en-US" altLang="zh-CN" sz="36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Scriptlet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 %&gt;  &lt;%-- --%&gt;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表达式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expression</a:t>
            </a:r>
          </a:p>
          <a:p>
            <a:pPr algn="l"/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&lt;%= %&gt;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8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AE35-1428-4CEE-8251-7E54B5E0502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16632"/>
            <a:ext cx="5029200" cy="838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JSP</a:t>
            </a:r>
            <a:r>
              <a:rPr lang="zh-CN" altLang="en-US" sz="4000" dirty="0" smtClean="0"/>
              <a:t>的指令 </a:t>
            </a:r>
            <a:r>
              <a:rPr lang="en-US" altLang="zh-CN" sz="4000" dirty="0" smtClean="0"/>
              <a:t>directive</a:t>
            </a:r>
            <a:endParaRPr lang="zh-CN" altLang="en-US" sz="4000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11560" y="1124744"/>
            <a:ext cx="5638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algn="ctr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algn="ctr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>
              <a:buFont typeface="Wingdings" pitchFamily="2" charset="2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页面</a:t>
            </a:r>
          </a:p>
          <a:p>
            <a:pPr algn="l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&lt;%@page %&gt;</a:t>
            </a:r>
          </a:p>
          <a:p>
            <a:pPr algn="l"/>
            <a:endParaRPr lang="zh-CN" alt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include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包含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&lt;%@include %&gt;</a:t>
            </a:r>
          </a:p>
          <a:p>
            <a:pPr algn="l"/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taglib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标签库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taglib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%&gt;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AE35-1428-4CEE-8251-7E54B5E0502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504" y="116632"/>
            <a:ext cx="6552728" cy="504056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/>
              <a:t>// JSP</a:t>
            </a:r>
            <a:r>
              <a:rPr lang="zh-CN" altLang="en-US" sz="3600" dirty="0" smtClean="0"/>
              <a:t>中的对象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范围 </a:t>
            </a:r>
            <a:r>
              <a:rPr lang="en-US" altLang="zh-CN" sz="3600" dirty="0" smtClean="0"/>
              <a:t>scope</a:t>
            </a:r>
            <a:r>
              <a:rPr lang="zh-CN" altLang="en-US" sz="3600" dirty="0" smtClean="0"/>
              <a:t>，</a:t>
            </a:r>
            <a:endParaRPr lang="zh-CN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4480" y="1484784"/>
            <a:ext cx="5638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algn="ctr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algn="ctr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>
              <a:buFont typeface="Wingdings" pitchFamily="2" charset="2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页面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endParaRPr lang="zh-CN" alt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request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请求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session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会话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application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7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AE35-1428-4CEE-8251-7E54B5E0502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16632"/>
            <a:ext cx="7200800" cy="838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JSP</a:t>
            </a:r>
            <a:r>
              <a:rPr lang="zh-CN" altLang="en-US" sz="4000" dirty="0" smtClean="0"/>
              <a:t>的隐含对象 </a:t>
            </a:r>
            <a:r>
              <a:rPr lang="en-US" altLang="zh-CN" sz="4000" dirty="0" smtClean="0"/>
              <a:t>implicit object</a:t>
            </a:r>
            <a:endParaRPr lang="zh-CN" altLang="en-US" sz="4000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1124744"/>
            <a:ext cx="896448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algn="ctr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algn="ctr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request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请求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HttpServletRequest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(request scope)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response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响应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HttpServletResponse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(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request scope)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session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会话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HttpSession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(session scope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out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PrintWriter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(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request scope)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application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应用 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ServletContext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(application scope)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config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配置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ServletConfig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(page scope)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页面环境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(page scope)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页面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 this   (page scope)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exception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异常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Throwable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(page scope)</a:t>
            </a:r>
          </a:p>
        </p:txBody>
      </p:sp>
    </p:spTree>
    <p:extLst>
      <p:ext uri="{BB962C8B-B14F-4D97-AF65-F5344CB8AC3E}">
        <p14:creationId xmlns:p14="http://schemas.microsoft.com/office/powerpoint/2010/main" val="23201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9512" y="30976"/>
            <a:ext cx="61926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第六回  </a:t>
            </a:r>
            <a:r>
              <a:rPr lang="en-US" altLang="zh-CN" sz="40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Servlet+JSP+JSTL+EL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772816"/>
            <a:ext cx="7272808" cy="14401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dirty="0" smtClean="0"/>
              <a:t>JSP</a:t>
            </a:r>
          </a:p>
          <a:p>
            <a:pPr>
              <a:defRPr/>
            </a:pPr>
            <a:r>
              <a:rPr lang="en-US" altLang="zh-CN" sz="3600" dirty="0" smtClean="0"/>
              <a:t>Servlet</a:t>
            </a:r>
          </a:p>
          <a:p>
            <a:pPr>
              <a:defRPr/>
            </a:pPr>
            <a:r>
              <a:rPr lang="en-US" altLang="zh-CN" sz="3600" dirty="0" smtClean="0"/>
              <a:t>JSTL</a:t>
            </a:r>
          </a:p>
          <a:p>
            <a:pPr>
              <a:defRPr/>
            </a:pPr>
            <a:r>
              <a:rPr lang="en-US" altLang="zh-CN" sz="3600" dirty="0"/>
              <a:t>EL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21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4048" y="188640"/>
            <a:ext cx="871296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箱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++++++</a:t>
            </a:r>
          </a:p>
          <a:p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</a:p>
          <a:p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pageContext.setAttribute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(name, 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object); </a:t>
            </a:r>
          </a:p>
          <a:p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pageContext.getAttribute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(name);</a:t>
            </a:r>
          </a:p>
          <a:p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</a:p>
          <a:p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pageContext.setAttribute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(name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object,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PageContext.PAGE_SCOPE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  <a:p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pageContext.getAttribute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(name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PageContext.PAGE_SCOPE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  <a:p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Request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箱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++++++++++++++++++++++++++++++</a:t>
            </a:r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request.setAttribute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(name, object) </a:t>
            </a:r>
          </a:p>
          <a:p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request.getAttribute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(name) </a:t>
            </a:r>
          </a:p>
          <a:p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pageContext.setAttribute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(name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object,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PageContext.REQUEST_SCOPE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  <a:p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pageContext.getAttribute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(name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PageContext.REQUEST_SCOPE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2267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3688" y="188640"/>
            <a:ext cx="89703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Session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箱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++++++++++++++++++++++</a:t>
            </a:r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session.setAttribute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(name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object) </a:t>
            </a:r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session.getAttribute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(name) </a:t>
            </a:r>
          </a:p>
          <a:p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pageContext.setAttribute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(name, object,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PageContext.SESSION_SCOPE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  <a:p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pageContext.getAttribute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(name,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PageContext.SESSION_SCOPE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  <a:p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Application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箱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++++++++++++++++++++++</a:t>
            </a:r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application.setAttribute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(name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object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application.getAttribute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(name)</a:t>
            </a:r>
          </a:p>
          <a:p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pageContext.setAttribute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(name, object,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PageContext.APPLICATION_SCOPE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  <a:p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pageContext.getAttribute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(name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PageContext.APPLICATION_SCOPE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726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AE35-1428-4CEE-8251-7E54B5E0502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16632"/>
            <a:ext cx="5029200" cy="838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// JSP</a:t>
            </a:r>
            <a:r>
              <a:rPr lang="zh-CN" altLang="en-US" sz="4000" dirty="0" smtClean="0"/>
              <a:t>的</a:t>
            </a:r>
            <a:r>
              <a:rPr lang="zh-CN" altLang="en-US" sz="4000" dirty="0"/>
              <a:t>动作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action  </a:t>
            </a:r>
            <a:r>
              <a:rPr lang="zh-CN" altLang="en-US" sz="4000" dirty="0" smtClean="0"/>
              <a:t>*</a:t>
            </a:r>
            <a:endParaRPr lang="zh-CN" altLang="en-US" sz="4000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11560" y="1124744"/>
            <a:ext cx="5638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algn="ctr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algn="ctr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>
              <a:buFont typeface="Wingdings" pitchFamily="2" charset="2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forward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jsp:forward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jsp:param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include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jsp:include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l"/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&lt;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jsp:param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zh-CN" alt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useBean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jsp:useBean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l"/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&lt;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jsp:setProperty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 &lt;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jsp:getProperty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6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AE35-1428-4CEE-8251-7E54B5E0502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16632"/>
            <a:ext cx="5029200" cy="838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 JavaBean  </a:t>
            </a:r>
            <a:r>
              <a:rPr lang="zh-CN" altLang="en-US" sz="4000" dirty="0" smtClean="0"/>
              <a:t>*</a:t>
            </a:r>
            <a:endParaRPr lang="zh-CN" altLang="en-US" sz="4000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51520" y="1124744"/>
            <a:ext cx="842493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algn="ctr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algn="ctr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>
              <a:buFont typeface="Wingdings" pitchFamily="2" charset="2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可序列化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implements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Serializable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public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get/set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方法，以访问实例属性（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field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buFont typeface="Wingdings" pitchFamily="2" charset="2"/>
              <a:buChar char="n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的无参数构造器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2AE-43DD-4B59-B047-87A21FAE665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332656"/>
            <a:ext cx="4640560" cy="838200"/>
          </a:xfrm>
        </p:spPr>
        <p:txBody>
          <a:bodyPr/>
          <a:lstStyle/>
          <a:p>
            <a:pPr algn="l"/>
            <a:r>
              <a:rPr lang="en-US" altLang="zh-CN" dirty="0" smtClean="0"/>
              <a:t>Servlet</a:t>
            </a:r>
            <a:r>
              <a:rPr lang="zh-CN" altLang="en-US" dirty="0" smtClean="0"/>
              <a:t>的简介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536" y="1628800"/>
            <a:ext cx="8460432" cy="3810000"/>
          </a:xfrm>
        </p:spPr>
        <p:txBody>
          <a:bodyPr/>
          <a:lstStyle/>
          <a:p>
            <a:pPr marL="0" indent="0"/>
            <a:r>
              <a:rPr lang="en-US" altLang="zh-CN" sz="3600" dirty="0"/>
              <a:t> </a:t>
            </a:r>
            <a:r>
              <a:rPr lang="zh-CN" altLang="en-US" sz="3600" dirty="0"/>
              <a:t>什么</a:t>
            </a:r>
            <a:r>
              <a:rPr lang="zh-CN" altLang="en-US" sz="3600" dirty="0" smtClean="0"/>
              <a:t>是</a:t>
            </a:r>
            <a:r>
              <a:rPr lang="en-US" altLang="zh-CN" sz="3600" dirty="0" smtClean="0"/>
              <a:t>Servlet </a:t>
            </a:r>
            <a:r>
              <a:rPr lang="zh-CN" altLang="en-US" sz="3600" dirty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hat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为什么</a:t>
            </a:r>
            <a:r>
              <a:rPr lang="zh-CN" altLang="en-US" sz="3600" dirty="0" smtClean="0"/>
              <a:t>用</a:t>
            </a:r>
            <a:r>
              <a:rPr lang="en-US" altLang="zh-CN" sz="3600" dirty="0" smtClean="0"/>
              <a:t>Servlet</a:t>
            </a:r>
            <a:r>
              <a:rPr lang="zh-CN" altLang="en-US" sz="3600" dirty="0" smtClean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hy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</a:t>
            </a:r>
            <a:r>
              <a:rPr lang="en-US" altLang="zh-CN" sz="3600" dirty="0" smtClean="0"/>
              <a:t>Servlet</a:t>
            </a:r>
            <a:r>
              <a:rPr lang="zh-CN" altLang="en-US" sz="3600" dirty="0" smtClean="0"/>
              <a:t>怎么运作，怎么用</a:t>
            </a:r>
            <a:r>
              <a:rPr lang="en-US" altLang="zh-CN" sz="3600" dirty="0" smtClean="0"/>
              <a:t>Servlet</a:t>
            </a:r>
            <a:r>
              <a:rPr lang="zh-CN" altLang="en-US" sz="3600" dirty="0" smtClean="0"/>
              <a:t>（</a:t>
            </a:r>
            <a:r>
              <a:rPr lang="en-US" altLang="zh-CN" sz="3600" dirty="0" err="1"/>
              <a:t>ho</a:t>
            </a:r>
            <a:r>
              <a:rPr lang="en-US" altLang="zh-CN" sz="3600" b="1" dirty="0" err="1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5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75656" y="116632"/>
            <a:ext cx="4876800" cy="838200"/>
          </a:xfrm>
        </p:spPr>
        <p:txBody>
          <a:bodyPr/>
          <a:lstStyle/>
          <a:p>
            <a:r>
              <a:rPr lang="zh-CN" altLang="en-US" sz="4800" dirty="0" smtClean="0"/>
              <a:t>什么是</a:t>
            </a:r>
            <a:r>
              <a:rPr lang="en-US" altLang="zh-CN" sz="4800" dirty="0" smtClean="0"/>
              <a:t>Servlet</a:t>
            </a:r>
            <a:endParaRPr lang="en-US" altLang="zh-CN" sz="4800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23528" y="1052736"/>
            <a:ext cx="85198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 applet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是在客户（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client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）端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浏览器（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browser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）里运行的小程序，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则可理解为在服务器（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server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）端运行的小程序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71600" y="2636912"/>
            <a:ext cx="64807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其目的是处理各种互联网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request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请求（主要是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http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请求，并将结果返回给客户端。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3717032"/>
            <a:ext cx="83038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javax.servlet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javax.servlet.http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包（</a:t>
            </a:r>
            <a:r>
              <a:rPr 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packages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）提供了写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的接口和类。对提供通用服务的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，可继承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GenericServlet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；对提供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Http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服务的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，可继承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HttpServlet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（定义了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doGet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doPost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4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75656" y="116632"/>
            <a:ext cx="4876800" cy="838200"/>
          </a:xfrm>
        </p:spPr>
        <p:txBody>
          <a:bodyPr/>
          <a:lstStyle/>
          <a:p>
            <a:r>
              <a:rPr lang="zh-CN" altLang="en-US" sz="4800" dirty="0" smtClean="0"/>
              <a:t>为什么用</a:t>
            </a:r>
            <a:r>
              <a:rPr lang="en-US" altLang="zh-CN" sz="4800" dirty="0" smtClean="0"/>
              <a:t>Servlet</a:t>
            </a:r>
            <a:endParaRPr lang="en-US" altLang="zh-CN" sz="4800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16960" y="1268760"/>
            <a:ext cx="76338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支持服务器端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计算，扩展服务器端的能力，可理解为从客户端到服务器端的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入口，接收客户端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请求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，处理后，返回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结果到客户端。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12488" y="2839224"/>
            <a:ext cx="64807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Model-View-Controller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MVC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）模式中，可当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Controller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的角色，主要职责是根据请求以控制页面流转、控制业务模块调度。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9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9" y="764704"/>
            <a:ext cx="60483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6552" y="188640"/>
            <a:ext cx="4896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altLang="zh-CN" sz="3600" dirty="0" smtClean="0"/>
              <a:t>// Servlet</a:t>
            </a:r>
            <a:r>
              <a:rPr lang="zh-CN" altLang="en-US" sz="3600" dirty="0" smtClean="0"/>
              <a:t>怎么运作</a:t>
            </a:r>
            <a:endParaRPr lang="en-US" altLang="zh-CN" sz="3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2968" y="4293096"/>
            <a:ext cx="692656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容器接收到对请求后，会指派给某个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处理，此时会先创建并初始化该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的实例（即调用</a:t>
            </a:r>
            <a:r>
              <a:rPr lang="en-US" altLang="zh-CN" sz="2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init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方法），再调用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service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方法。随后对该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的请求，都不会再调用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init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方法，而直接调用该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实例（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单例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）的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service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方法。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destroy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方法在销毁该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实例时用，如关闭服务器时。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2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8" y="764704"/>
            <a:ext cx="91499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6552" y="188640"/>
            <a:ext cx="5473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altLang="zh-CN" sz="3600" dirty="0" smtClean="0"/>
              <a:t>Servlet</a:t>
            </a:r>
            <a:r>
              <a:rPr lang="zh-CN" altLang="en-US" sz="3600" dirty="0" smtClean="0"/>
              <a:t>怎么运作 </a:t>
            </a:r>
            <a:r>
              <a:rPr lang="en-US" altLang="zh-CN" sz="3600" dirty="0" smtClean="0"/>
              <a:t>- Servlet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JSP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1340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6552" y="188640"/>
            <a:ext cx="4896544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Servlet - </a:t>
            </a:r>
            <a:r>
              <a:rPr lang="zh-CN" altLang="en-US" sz="3600" dirty="0" smtClean="0"/>
              <a:t>配置</a:t>
            </a:r>
            <a:r>
              <a:rPr lang="en-US" altLang="zh-CN" sz="3600" dirty="0" smtClean="0"/>
              <a:t>Servlet</a:t>
            </a:r>
            <a:endParaRPr lang="en-US" altLang="zh-CN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128" y="661328"/>
            <a:ext cx="8928992" cy="345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 web xml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配置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servlet&gt;</a:t>
            </a:r>
          </a:p>
          <a:p>
            <a:pPr marL="0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&lt;servlet-name&gt;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elloServlet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&lt;/servlet-name&gt;</a:t>
            </a:r>
          </a:p>
          <a:p>
            <a:pPr marL="0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&lt;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servlet-class&gt;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net.gupt.cs.jee.servlet.HelloServlet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&lt;/servlet-class&gt;</a:t>
            </a:r>
          </a:p>
          <a:p>
            <a:pPr marL="0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&lt;/servlet&gt;</a:t>
            </a:r>
          </a:p>
          <a:p>
            <a:pPr marL="0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&lt;servlet-mapping&gt;</a:t>
            </a:r>
          </a:p>
          <a:p>
            <a:pPr marL="0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&lt;servlet-name&gt;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elloServlet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&lt;/servlet-name&gt;</a:t>
            </a:r>
          </a:p>
          <a:p>
            <a:pPr marL="0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&lt;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-pattern&gt;</a:t>
            </a:r>
            <a:r>
              <a:rPr 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hello&lt;/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-pattern&gt; </a:t>
            </a:r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servlet-mapping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pattern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必须以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"</a:t>
            </a:r>
            <a:r>
              <a:rPr 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 or "</a:t>
            </a:r>
            <a:r>
              <a:rPr 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*.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起头</a:t>
            </a:r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0648" y="4653136"/>
            <a:ext cx="7486768" cy="115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标注（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annotation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@</a:t>
            </a:r>
            <a:r>
              <a:rPr lang="en-US" altLang="zh-CN" sz="1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WebServlet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(name =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helloServlet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", </a:t>
            </a:r>
            <a:r>
              <a:rPr lang="en-US" altLang="zh-CN" sz="1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urlPatterns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{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"/hello" })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HelloServlet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extends </a:t>
            </a:r>
            <a:r>
              <a:rPr lang="en-US" altLang="zh-CN" sz="1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HttpServlet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{...}</a:t>
            </a:r>
          </a:p>
        </p:txBody>
      </p:sp>
    </p:spTree>
    <p:extLst>
      <p:ext uri="{BB962C8B-B14F-4D97-AF65-F5344CB8AC3E}">
        <p14:creationId xmlns:p14="http://schemas.microsoft.com/office/powerpoint/2010/main" val="38682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64310" y="178454"/>
            <a:ext cx="27395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4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学习目标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26872" y="1326977"/>
            <a:ext cx="882047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什么是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、为什么用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怎么运作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JSP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的脚本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元素（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Scripting Element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JSP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隐含对象（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implicit object)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，重点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request/response/session</a:t>
            </a: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JSP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的指令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JSP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的动作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掌握什么是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Servlet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、为什么用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Servlet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、怎么用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Servlet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，即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Servlet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运作原理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掌握什么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Filter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、为什么用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Filter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、怎么用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Filter</a:t>
            </a: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掌握什么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JSTL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为什么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JSTL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怎么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JSTL</a:t>
            </a: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掌握什么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EL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为什么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EL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怎么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EL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7544" y="188640"/>
            <a:ext cx="5977656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Servlet - </a:t>
            </a:r>
            <a:r>
              <a:rPr lang="zh-CN" altLang="en-US" sz="3600" dirty="0" smtClean="0"/>
              <a:t>定义</a:t>
            </a:r>
            <a:r>
              <a:rPr lang="en-US" altLang="zh-CN" sz="3600" dirty="0" smtClean="0"/>
              <a:t>Servlet</a:t>
            </a:r>
            <a:r>
              <a:rPr lang="zh-CN" altLang="en-US" sz="3600" dirty="0" smtClean="0"/>
              <a:t>类</a:t>
            </a:r>
            <a:endParaRPr lang="en-US" altLang="zh-CN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933520"/>
            <a:ext cx="8373248" cy="345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HelloServlet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extends 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HttpServlet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</a:p>
          <a:p>
            <a:pPr marL="0" indent="0">
              <a:buNone/>
            </a:pPr>
            <a:endParaRPr lang="en-US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protected 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doGet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HttpServletRequest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request,</a:t>
            </a: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HttpServletResponse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response) </a:t>
            </a:r>
            <a:endParaRPr lang="en-US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throws 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ServletException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IOException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{...}</a:t>
            </a:r>
            <a:endParaRPr 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protected void 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doPost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HttpServletRequest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request,</a:t>
            </a: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</a:t>
            </a:r>
            <a:r>
              <a:rPr lang="en-US" sz="2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HttpServletResponse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response) </a:t>
            </a:r>
            <a:endParaRPr lang="en-US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throws 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ServletException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IOException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{...}</a:t>
            </a:r>
            <a:endParaRPr 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2AE-43DD-4B59-B047-87A21FAE66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332656"/>
            <a:ext cx="4640560" cy="838200"/>
          </a:xfrm>
        </p:spPr>
        <p:txBody>
          <a:bodyPr/>
          <a:lstStyle/>
          <a:p>
            <a:pPr algn="l"/>
            <a:r>
              <a:rPr lang="en-US" altLang="zh-CN" dirty="0" smtClean="0"/>
              <a:t>Filter</a:t>
            </a:r>
            <a:r>
              <a:rPr lang="zh-CN" altLang="en-US" dirty="0" smtClean="0"/>
              <a:t>的简介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1520" y="2209800"/>
            <a:ext cx="8784976" cy="3810000"/>
          </a:xfrm>
        </p:spPr>
        <p:txBody>
          <a:bodyPr/>
          <a:lstStyle/>
          <a:p>
            <a:pPr marL="0" indent="0"/>
            <a:r>
              <a:rPr lang="en-US" altLang="zh-CN" sz="3600" dirty="0"/>
              <a:t> </a:t>
            </a:r>
            <a:r>
              <a:rPr lang="zh-CN" altLang="en-US" sz="3600" dirty="0"/>
              <a:t>什么</a:t>
            </a:r>
            <a:r>
              <a:rPr lang="zh-CN" altLang="en-US" sz="3600" dirty="0" smtClean="0"/>
              <a:t>是</a:t>
            </a:r>
            <a:r>
              <a:rPr lang="en-US" altLang="zh-CN" sz="3600" dirty="0" smtClean="0"/>
              <a:t>Filter </a:t>
            </a:r>
            <a:r>
              <a:rPr lang="zh-CN" altLang="en-US" sz="3600" dirty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hat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为什么</a:t>
            </a:r>
            <a:r>
              <a:rPr lang="zh-CN" altLang="en-US" sz="3600" dirty="0" smtClean="0"/>
              <a:t>用</a:t>
            </a:r>
            <a:r>
              <a:rPr lang="en-US" altLang="zh-CN" sz="3600" dirty="0" smtClean="0"/>
              <a:t>Filter </a:t>
            </a:r>
            <a:r>
              <a:rPr lang="zh-CN" altLang="en-US" sz="3600" dirty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hy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</a:t>
            </a:r>
            <a:r>
              <a:rPr lang="en-US" altLang="zh-CN" sz="3600" dirty="0" smtClean="0"/>
              <a:t>Filter</a:t>
            </a:r>
            <a:r>
              <a:rPr lang="zh-CN" altLang="en-US" sz="3600" dirty="0" smtClean="0"/>
              <a:t>怎么运作、怎么用</a:t>
            </a:r>
            <a:r>
              <a:rPr lang="en-US" altLang="zh-CN" sz="3600" dirty="0"/>
              <a:t>Filter</a:t>
            </a:r>
            <a:r>
              <a:rPr lang="zh-CN" altLang="en-US" sz="3600" dirty="0" smtClean="0"/>
              <a:t> </a:t>
            </a:r>
            <a:r>
              <a:rPr lang="zh-CN" altLang="en-US" sz="3600" dirty="0"/>
              <a:t>（</a:t>
            </a:r>
            <a:r>
              <a:rPr lang="en-US" altLang="zh-CN" sz="3600" dirty="0" err="1"/>
              <a:t>ho</a:t>
            </a:r>
            <a:r>
              <a:rPr lang="en-US" altLang="zh-CN" sz="3600" b="1" dirty="0" err="1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44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188640"/>
            <a:ext cx="597765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600" dirty="0" smtClean="0"/>
              <a:t>什么是</a:t>
            </a:r>
            <a:r>
              <a:rPr lang="en-US" altLang="zh-CN" sz="3600" dirty="0" smtClean="0"/>
              <a:t>Filter</a:t>
            </a:r>
            <a:endParaRPr lang="en-US" altLang="zh-CN" sz="36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536" y="1124744"/>
            <a:ext cx="7272808" cy="127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Clr>
                <a:srgbClr val="FF0000"/>
              </a:buClr>
            </a:pP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过滤器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Filter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，在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Servlet2.3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规范中引入，主要功能是拦截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http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请求，在该请求传递给目标资源（</a:t>
            </a:r>
            <a:r>
              <a:rPr lang="en-US" altLang="zh-CN" sz="2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或其他静态资源，如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html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）之前，或在结果返回给客户端之前，执行所需要的预处理。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3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188640"/>
            <a:ext cx="597765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altLang="zh-CN" sz="3600" dirty="0" smtClean="0"/>
              <a:t>// </a:t>
            </a:r>
            <a:r>
              <a:rPr lang="zh-CN" altLang="en-US" sz="3600" dirty="0" smtClean="0"/>
              <a:t>为什么用</a:t>
            </a:r>
            <a:r>
              <a:rPr lang="en-US" altLang="zh-CN" sz="3600" dirty="0" smtClean="0"/>
              <a:t>Filter</a:t>
            </a:r>
            <a:endParaRPr lang="en-US" altLang="zh-CN" sz="36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520" y="933520"/>
            <a:ext cx="8373248" cy="127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Clr>
                <a:srgbClr val="FF0000"/>
              </a:buClr>
            </a:pP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536" y="1255728"/>
            <a:ext cx="8373248" cy="127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Clr>
                <a:srgbClr val="FF0000"/>
              </a:buClr>
            </a:pP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过滤器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Filter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，其用途主要包括国际化时的编码设置、核对安全信息并将它转发给登录页面、记录系统日志（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logging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）、记录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行为（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tracing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、压缩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下载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数据、图像转化等。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7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188640"/>
            <a:ext cx="597765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altLang="zh-CN" sz="3600" dirty="0" smtClean="0"/>
              <a:t>Filter</a:t>
            </a:r>
            <a:r>
              <a:rPr lang="zh-CN" altLang="en-US" sz="3600" dirty="0" smtClean="0"/>
              <a:t>怎么运作</a:t>
            </a:r>
            <a:endParaRPr lang="en-US" altLang="zh-CN" sz="36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92080" y="1772816"/>
            <a:ext cx="3552160" cy="30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Filter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。对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S1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的请求先要经过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F1-&gt;F3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这个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Filter chain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（过滤器链）的处理，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S1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处理完后在依照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F3-&gt;F1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而返回给客户端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" y="856927"/>
            <a:ext cx="48196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3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6552" y="188640"/>
            <a:ext cx="4896544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Filter - </a:t>
            </a:r>
            <a:r>
              <a:rPr lang="zh-CN" altLang="en-US" sz="3600" dirty="0" smtClean="0"/>
              <a:t>配置</a:t>
            </a:r>
            <a:r>
              <a:rPr lang="en-US" altLang="zh-CN" sz="3600" dirty="0" smtClean="0"/>
              <a:t>Filter</a:t>
            </a:r>
            <a:endParaRPr lang="en-US" altLang="zh-CN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128" y="661328"/>
            <a:ext cx="8928992" cy="345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 web xml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配置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&lt;filter&gt;</a:t>
            </a: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&lt;filter-name&gt;</a:t>
            </a:r>
            <a:r>
              <a:rPr lang="en-US" sz="2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myFaceFilter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&lt;/filter-name&gt;</a:t>
            </a: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&lt;filter-class&gt;</a:t>
            </a:r>
            <a:r>
              <a:rPr lang="en-US" sz="2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net.gupt.cs.jee.filter.MyFaceFilter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&lt;/filter-class&gt;</a:t>
            </a: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&lt;/filter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&lt;filter-mapping&gt;</a:t>
            </a: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&lt;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filter-name&gt;</a:t>
            </a:r>
            <a:r>
              <a:rPr lang="en-US" sz="2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myFaceFilter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&lt;/filter-name&gt;</a:t>
            </a: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&lt;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-pattern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&gt;/*&lt;/</a:t>
            </a:r>
            <a:r>
              <a:rPr lang="en-US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-pattern&gt;</a:t>
            </a: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	&lt;/filter-mapping&gt;</a:t>
            </a:r>
            <a:endParaRPr lang="en-US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en-US" altLang="zh-CN" sz="2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pattern 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必须以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"</a:t>
            </a:r>
            <a:r>
              <a:rPr 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" or "</a:t>
            </a:r>
            <a:r>
              <a:rPr 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*.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起头</a:t>
            </a:r>
            <a:endParaRPr 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6408" y="5085184"/>
            <a:ext cx="8640960" cy="115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标注（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annotation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@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WebFilter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filterName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myFaceFilter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",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urlPatterns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{"/*"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})</a:t>
            </a:r>
          </a:p>
          <a:p>
            <a:pPr marL="0" indent="0"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MyFaceFilter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implements Filter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{...}</a:t>
            </a:r>
          </a:p>
        </p:txBody>
      </p:sp>
    </p:spTree>
    <p:extLst>
      <p:ext uri="{BB962C8B-B14F-4D97-AF65-F5344CB8AC3E}">
        <p14:creationId xmlns:p14="http://schemas.microsoft.com/office/powerpoint/2010/main" val="17662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7544" y="188640"/>
            <a:ext cx="5977656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Filter - </a:t>
            </a:r>
            <a:r>
              <a:rPr lang="zh-CN" altLang="en-US" sz="3600" dirty="0" smtClean="0"/>
              <a:t>定义</a:t>
            </a:r>
            <a:r>
              <a:rPr lang="en-US" altLang="zh-CN" sz="3600" dirty="0" smtClean="0"/>
              <a:t>Filter</a:t>
            </a:r>
            <a:r>
              <a:rPr lang="zh-CN" altLang="en-US" sz="3600" dirty="0" smtClean="0"/>
              <a:t>类</a:t>
            </a:r>
            <a:endParaRPr lang="en-US" altLang="zh-CN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5536" y="933520"/>
            <a:ext cx="7920880" cy="436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sz="2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MyFaceServlet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extends </a:t>
            </a:r>
            <a:r>
              <a:rPr 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Filter {</a:t>
            </a:r>
            <a:endParaRPr 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00050" lvl="1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void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doFilter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ServletRequest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request, </a:t>
            </a:r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00050" lvl="1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</a:t>
            </a:r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ServletResponse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response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   </a:t>
            </a:r>
          </a:p>
          <a:p>
            <a:pPr marL="400050" lvl="1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</a:t>
            </a:r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FilterChain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chain) </a:t>
            </a:r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00050" lvl="1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throws 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IOException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ServletException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</a:p>
          <a:p>
            <a:pPr marL="400050" lvl="1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解决中文乱码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00050" lvl="1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request.setCharacterEncoding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("UTF-8");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</a:p>
          <a:p>
            <a:pPr marL="400050" lvl="1" indent="0"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调用下一个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filter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没有</a:t>
            </a:r>
            <a:r>
              <a:rPr lang="en-US" altLang="zh-CN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filter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就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会</a:t>
            </a:r>
            <a:r>
              <a:rPr lang="zh-CN" altLang="en-US" sz="2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调用所请求的资源</a:t>
            </a:r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chain.doFilter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(request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response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);}</a:t>
            </a:r>
          </a:p>
          <a:p>
            <a:pPr marL="0" indent="0">
              <a:buNone/>
            </a:pPr>
            <a:r>
              <a:rPr 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2AE-43DD-4B59-B047-87A21FAE665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332656"/>
            <a:ext cx="4640560" cy="838200"/>
          </a:xfrm>
        </p:spPr>
        <p:txBody>
          <a:bodyPr/>
          <a:lstStyle/>
          <a:p>
            <a:pPr algn="l"/>
            <a:r>
              <a:rPr lang="en-US" altLang="zh-CN" dirty="0" smtClean="0"/>
              <a:t>JSTL</a:t>
            </a:r>
            <a:r>
              <a:rPr lang="zh-CN" altLang="en-US" dirty="0" smtClean="0"/>
              <a:t>的简介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2209800"/>
            <a:ext cx="5638800" cy="3810000"/>
          </a:xfrm>
        </p:spPr>
        <p:txBody>
          <a:bodyPr/>
          <a:lstStyle/>
          <a:p>
            <a:pPr marL="0" indent="0"/>
            <a:r>
              <a:rPr lang="en-US" altLang="zh-CN" sz="3600" dirty="0"/>
              <a:t> </a:t>
            </a:r>
            <a:r>
              <a:rPr lang="zh-CN" altLang="en-US" sz="3600" dirty="0"/>
              <a:t>什么是</a:t>
            </a:r>
            <a:r>
              <a:rPr lang="en-US" altLang="zh-CN" sz="3600" dirty="0" smtClean="0"/>
              <a:t>JSTL </a:t>
            </a:r>
            <a:r>
              <a:rPr lang="zh-CN" altLang="en-US" sz="3600" dirty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hat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为什么用</a:t>
            </a:r>
            <a:r>
              <a:rPr lang="en-US" altLang="zh-CN" sz="3600" dirty="0" smtClean="0"/>
              <a:t>JSTL</a:t>
            </a:r>
            <a:r>
              <a:rPr lang="zh-CN" altLang="en-US" sz="3600" dirty="0" smtClean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hy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</a:t>
            </a:r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JSTL</a:t>
            </a:r>
            <a:r>
              <a:rPr lang="zh-CN" altLang="en-US" sz="3600" dirty="0" smtClean="0"/>
              <a:t>（</a:t>
            </a:r>
            <a:r>
              <a:rPr lang="en-US" altLang="zh-CN" sz="3600" dirty="0" err="1"/>
              <a:t>ho</a:t>
            </a:r>
            <a:r>
              <a:rPr lang="en-US" altLang="zh-CN" sz="3600" b="1" dirty="0" err="1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75656" y="116632"/>
            <a:ext cx="4876800" cy="838200"/>
          </a:xfrm>
        </p:spPr>
        <p:txBody>
          <a:bodyPr/>
          <a:lstStyle/>
          <a:p>
            <a:r>
              <a:rPr lang="zh-CN" altLang="en-US" sz="4800" dirty="0" smtClean="0"/>
              <a:t>什么是</a:t>
            </a:r>
            <a:r>
              <a:rPr lang="en-US" altLang="zh-CN" sz="4800" dirty="0" smtClean="0"/>
              <a:t>JSTL</a:t>
            </a:r>
            <a:endParaRPr lang="en-US" altLang="zh-CN" sz="4800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66552" y="1704896"/>
            <a:ext cx="85198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JSTL=</a:t>
            </a:r>
            <a:r>
              <a:rPr lang="sv-SE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JavaServer Pages Standard Tag </a:t>
            </a:r>
            <a:r>
              <a:rPr lang="sv-SE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Library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3212976"/>
            <a:ext cx="85198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提供标签库，在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封装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通用功能，包括核心标签库、国际化标签库、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标签库、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XML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标签库、函数标签库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9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75656" y="116632"/>
            <a:ext cx="4876800" cy="838200"/>
          </a:xfrm>
        </p:spPr>
        <p:txBody>
          <a:bodyPr/>
          <a:lstStyle/>
          <a:p>
            <a:r>
              <a:rPr lang="zh-CN" altLang="en-US" sz="4800" dirty="0" smtClean="0"/>
              <a:t>什么是</a:t>
            </a:r>
            <a:r>
              <a:rPr lang="en-US" altLang="zh-CN" sz="4800" dirty="0" smtClean="0"/>
              <a:t>JSTL</a:t>
            </a:r>
            <a:endParaRPr lang="en-US" altLang="zh-CN" sz="4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8968" y="1124744"/>
            <a:ext cx="85198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核心标签库：包括变量支持（如定义变量）、流程控制、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管理及其他。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国际化标签库：包括地域设置（如中文支持）、输出地域性字符串、格式化地域性数字和日期等。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标签库：包括设置数据源、事务管理和数据操作（查找和更新）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XML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标签库：包括输出、解析和设置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XML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元素等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函数标签库：包括主要的字符串操作函数，类似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length(), contains(),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startsWith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2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2AE-43DD-4B59-B047-87A21FAE665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332656"/>
            <a:ext cx="4640560" cy="838200"/>
          </a:xfrm>
        </p:spPr>
        <p:txBody>
          <a:bodyPr/>
          <a:lstStyle/>
          <a:p>
            <a:pPr algn="l"/>
            <a:r>
              <a:rPr lang="en-US" altLang="zh-CN" dirty="0" smtClean="0"/>
              <a:t>JSP</a:t>
            </a:r>
            <a:r>
              <a:rPr lang="zh-CN" altLang="en-US" dirty="0" smtClean="0"/>
              <a:t>的简介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504" y="2209800"/>
            <a:ext cx="8856984" cy="3810000"/>
          </a:xfrm>
        </p:spPr>
        <p:txBody>
          <a:bodyPr/>
          <a:lstStyle/>
          <a:p>
            <a:pPr marL="0" indent="0"/>
            <a:r>
              <a:rPr lang="en-US" altLang="zh-CN" sz="3600" dirty="0"/>
              <a:t> </a:t>
            </a:r>
            <a:r>
              <a:rPr lang="zh-CN" altLang="en-US" sz="3600" dirty="0"/>
              <a:t>什么是</a:t>
            </a:r>
            <a:r>
              <a:rPr lang="en-US" altLang="zh-CN" sz="3600" dirty="0"/>
              <a:t>JSP </a:t>
            </a:r>
            <a:r>
              <a:rPr lang="zh-CN" altLang="en-US" sz="3600" dirty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hat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为什么用</a:t>
            </a:r>
            <a:r>
              <a:rPr lang="en-US" altLang="zh-CN" sz="3600" dirty="0"/>
              <a:t>JSP </a:t>
            </a:r>
            <a:r>
              <a:rPr lang="zh-CN" altLang="en-US" sz="3600" dirty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hy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</a:t>
            </a:r>
            <a:r>
              <a:rPr lang="en-US" altLang="zh-CN" sz="3600" dirty="0" smtClean="0"/>
              <a:t>JSP</a:t>
            </a:r>
            <a:r>
              <a:rPr lang="zh-CN" altLang="en-US" sz="3600" dirty="0" smtClean="0"/>
              <a:t>怎么运作、怎么用</a:t>
            </a:r>
            <a:r>
              <a:rPr lang="en-US" altLang="zh-CN" sz="3600" dirty="0" smtClean="0"/>
              <a:t>JSP</a:t>
            </a:r>
            <a:r>
              <a:rPr lang="zh-CN" altLang="en-US" sz="3600" dirty="0" smtClean="0"/>
              <a:t> </a:t>
            </a:r>
            <a:r>
              <a:rPr lang="zh-CN" altLang="en-US" sz="3600" dirty="0"/>
              <a:t>（</a:t>
            </a:r>
            <a:r>
              <a:rPr lang="en-US" altLang="zh-CN" sz="3600" dirty="0" err="1"/>
              <a:t>ho</a:t>
            </a:r>
            <a:r>
              <a:rPr lang="en-US" altLang="zh-CN" sz="3600" b="1" dirty="0" err="1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640" y="188640"/>
            <a:ext cx="4876800" cy="838200"/>
          </a:xfrm>
        </p:spPr>
        <p:txBody>
          <a:bodyPr/>
          <a:lstStyle/>
          <a:p>
            <a:r>
              <a:rPr lang="zh-CN" altLang="en-US" sz="4800" dirty="0"/>
              <a:t>为什么用</a:t>
            </a:r>
            <a:r>
              <a:rPr lang="en-US" altLang="zh-CN" sz="4800" dirty="0" smtClean="0"/>
              <a:t>JST</a:t>
            </a:r>
            <a:r>
              <a:rPr lang="en-US" altLang="zh-CN" sz="4800" dirty="0"/>
              <a:t>L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66096" y="1196752"/>
            <a:ext cx="85198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提供标准的标签库，提高软件质量（如可读性、可维护性）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0288" y="234888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尽量减少在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中使用嵌套的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代码，以更清晰地将呈现逻辑与其他逻辑分开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3645024"/>
            <a:ext cx="684076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便于习惯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tag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页面开发人员使用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968" y="4635624"/>
            <a:ext cx="684076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提高安全性，可避免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一些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XSS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攻击（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XSS=Cross Site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Scripting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6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14313" y="1500188"/>
            <a:ext cx="86423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等自定义的标签库，需要在网页前面声明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Tag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标记，例如若要用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core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标签，则需要加入以下标记。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taglib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prefix="c"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="http://java.sun.com/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/core" %&gt;</a:t>
            </a:r>
          </a:p>
          <a:p>
            <a:pPr eaLnBrk="1" hangingPunct="1"/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6995120" cy="70609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JSTL</a:t>
            </a:r>
            <a:endParaRPr kumimoji="1" lang="zh-CN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214313" y="980728"/>
            <a:ext cx="8642350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taglib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prefix="c"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="http://java.sun.com/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/core"%&gt;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&lt;html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body&gt;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userName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 value="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zhang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san" /&gt;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value="16"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="age" /&gt;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欢迎您，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value="${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userName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}" /&gt;&lt;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&lt;!--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依次取一个数字赋于变量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 begin="1" end="5"&gt;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  ${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}&amp;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nbsp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;&amp;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nbsp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test="${age&lt;18}"&gt;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对不起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，你不能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访问这个网页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&lt;/body&gt;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&lt;/html&gt;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6203032" cy="63408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dirty="0" smtClean="0"/>
              <a:t>// </a:t>
            </a:r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07504" y="980728"/>
            <a:ext cx="864235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核心标签库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、表达式操作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remove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buAutoNum type="arabicParenBoth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：输出一个特定范围里面的属性。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类似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out.println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。有两种方式：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Without a body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=“value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” [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escapeXml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=”{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true|false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}”]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[default=”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defaultValue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”] /&gt;</a:t>
            </a: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With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body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value=”value” [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escapeXml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=”{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true|false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}”]&gt;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default value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11144" cy="70609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dirty="0" smtClean="0"/>
              <a:t>// </a:t>
            </a:r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07504" y="980728"/>
            <a:ext cx="86423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核心标签库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buAutoNum type="arabicParenBoth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=“Hello JSTL”/&gt;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打印出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Hello JSTL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 &lt;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jsp:useBean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id="singer" class="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net.gupt.cs.jee.vo.Singer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"&gt;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&lt;/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jsp:useBean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jsp:setProperty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name="singer" property="name"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动力火车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"/&gt;</a:t>
            </a: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value="Hi ${singer.name}"/&gt;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打印出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Hi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动力火车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11144" cy="70609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0" y="980728"/>
            <a:ext cx="91439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2) 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设置某个特定对象的一个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属性（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scope=page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value="value"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varName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  [scope= "{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page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|request|session|application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}"]/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="Kaka"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="name"/&gt;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给属性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赋值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Kaka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，并把它放入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"page"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箱子里（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 scope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2&lt;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Pippo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 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="name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 scope="session"/&gt;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给变量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赋值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Pippo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，并存入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session</a:t>
            </a: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1520" y="116632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altLang="zh-CN" sz="3200" dirty="0" smtClean="0"/>
              <a:t>// </a:t>
            </a:r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2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23528" y="980728"/>
            <a:ext cx="8820471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2) 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value="${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name1}"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name2" /&gt;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取出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的值，赋给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name2</a:t>
            </a: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value="${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param.name1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}"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="name3" /&gt;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取出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request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中参数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值，赋给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name3</a:t>
            </a:r>
          </a:p>
          <a:p>
            <a:pPr eaLnBrk="1" hangingPunct="1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jsp:useBean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id=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"singer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 class=“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gupt.Singer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"&gt;&lt;/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jsp:useBean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target="${singer}" property="name" value="GEM" /&gt;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target="${singer}" property="rank" value="1" /&gt;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给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名为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singer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的属性对应的对象赋值，该对象可以是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JavaBean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（即给其属性赋值），也可以是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Map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（即给其中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赋值）。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1520" y="116632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altLang="zh-CN" sz="3200" dirty="0" smtClean="0"/>
              <a:t>// </a:t>
            </a:r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19825" y="1052736"/>
            <a:ext cx="86423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3) 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c:remove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它的作用是删除某个变量或者属性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c:remove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varName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[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scope= "{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page|request|session|application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}"]/ &gt;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c:remove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singer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 scope="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session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"/&gt;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session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中删除属性名为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singer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的对象。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en-US" altLang="zh-CN" sz="3200" dirty="0" smtClean="0"/>
              <a:t>// </a:t>
            </a:r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14313" y="1268760"/>
            <a:ext cx="86423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核心标签库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、流程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控制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c:choose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c:when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c:otherwise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14313" y="548680"/>
            <a:ext cx="864235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(1)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它用来做条件判断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，相当于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taglib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prefix="c"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="http://java.sun.com/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/core"%&gt;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&lt;html&gt;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&lt;body&gt;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="score" value="81"/&gt;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test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="${score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&gt;=90}"&gt;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成绩优秀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test="${score&gt;=80 &amp;&amp; score&lt;90}"&gt;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成绩良好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test="${score&gt;=60 &amp;&amp; score&lt;80}"&gt;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成绩及格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test="${score&lt;60}"&gt;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成绩不及格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c:if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&lt;/body&gt;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&lt;/html&gt;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14313" y="15032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7F55-6A9C-488F-ADB9-8A2264715DE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533400"/>
            <a:ext cx="3352800" cy="83820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JSP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28800" y="2438400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36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ava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828800" y="3581400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36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erver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端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828800" y="4724400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动态的 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web </a:t>
            </a:r>
            <a:r>
              <a:rPr lang="en-US" altLang="zh-CN" sz="36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370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14313" y="799386"/>
            <a:ext cx="86423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AutoNum type="arabicParenBoth" startAt="2"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c:choose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c:when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c:otherwise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它用来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做条件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，相当于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switch case default</a:t>
            </a:r>
          </a:p>
          <a:p>
            <a:pPr eaLnBrk="1" hangingPunct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taglib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prefix="c"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="http://java.sun.com/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/core"%&gt;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&lt;html&gt;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&lt;body&gt;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c:set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="score" value="81"/&gt;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c:choose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c:when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test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="${score&gt;=90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}"&gt;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成绩优秀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c:when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c:when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test="${score&gt;=80 &amp;&amp; score&lt;90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}"&gt;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成绩良好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c:when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c:when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test="${score&gt;=60 &amp;&amp; score&lt;80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}"&gt;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成绩及格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c:when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c:otherwise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成绩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及格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c:otherwise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&lt;/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c:choose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&lt;/body&gt;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&lt;/html&gt;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14313" y="116632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107504" y="908720"/>
            <a:ext cx="86423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）迭代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操作</a:t>
            </a:r>
            <a:r>
              <a:rPr lang="en-US" altLang="zh-CN" sz="2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forEach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forTokens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是最常用的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，几乎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能够完成所有的迭代任务，类似于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脚本中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for(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j;i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k;i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++)</a:t>
            </a:r>
          </a:p>
          <a:p>
            <a:pPr eaLnBrk="1" hangingPunct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基本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语法：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[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varName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"] items="collection"  [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varStatus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varStatusName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"]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[begin="begin"] [end="end"] [step="step"]&gt;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Body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内容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41921" y="116632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21889" y="787559"/>
            <a:ext cx="86423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taglib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prefix="c"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="http://java.sun.com/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/core"%&gt;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html&gt;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&lt;body&gt;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固定次数的循环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="count" begin="50" end="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60“ &gt;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value="${count}"/&gt; 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&lt;/body&gt;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&lt;/html&gt;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116632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21889" y="787559"/>
            <a:ext cx="864235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taglib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prefix="c"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="http://java.sun.com/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/core"%&gt;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List &lt;String&gt; users =new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&lt;String&gt;();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users.add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("user1");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users.add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user2");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}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pageContext.setAttribute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userList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”,users); // 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把对象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users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放入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 scope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%&gt;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&lt;table border="1"&gt;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="user" 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items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="${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userList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}" 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&lt;td&gt;&lt;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value="${user}"/&gt;&lt;/td&gt;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&lt;/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&lt;/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&lt;/table&gt;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116632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21889" y="787559"/>
            <a:ext cx="864235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假设存在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类，其属性为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，方法为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getName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setName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(String)</a:t>
            </a:r>
          </a:p>
          <a:p>
            <a:pPr eaLnBrk="1" hangingPunct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&lt;%@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taglib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prefix="c"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uri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="http://java.sun.com/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/core"%&gt;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List &lt;User&gt; users =new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&lt;User&gt;();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users.add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(new User().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setName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("user1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"));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users.add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new User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.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setName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user2"));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}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pageContext.setAttribute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userList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",users);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%&gt;</a:t>
            </a:r>
          </a:p>
          <a:p>
            <a:pPr eaLnBrk="1" hangingPunct="1"/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&lt;table border=“1”&gt;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="user" items="${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userList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}" 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&lt;td&gt;&lt;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value="${user.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}"/&gt;&lt;/td&gt;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&lt;/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&lt;/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c:forEach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&lt;/table&gt;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116632"/>
            <a:ext cx="72111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怎么用</a:t>
            </a:r>
            <a:r>
              <a:rPr lang="en-US" altLang="zh-CN" sz="3200" dirty="0" smtClean="0"/>
              <a:t>JSTL</a:t>
            </a:r>
            <a:endParaRPr kumimoji="1"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2AE-43DD-4B59-B047-87A21FAE665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332656"/>
            <a:ext cx="4640560" cy="838200"/>
          </a:xfrm>
        </p:spPr>
        <p:txBody>
          <a:bodyPr/>
          <a:lstStyle/>
          <a:p>
            <a:pPr algn="l"/>
            <a:r>
              <a:rPr lang="en-US" altLang="zh-CN" dirty="0" smtClean="0"/>
              <a:t>EL</a:t>
            </a:r>
            <a:r>
              <a:rPr lang="zh-CN" altLang="en-US" dirty="0" smtClean="0"/>
              <a:t>的简介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2209800"/>
            <a:ext cx="5638800" cy="3810000"/>
          </a:xfrm>
        </p:spPr>
        <p:txBody>
          <a:bodyPr/>
          <a:lstStyle/>
          <a:p>
            <a:pPr marL="0" indent="0"/>
            <a:r>
              <a:rPr lang="en-US" altLang="zh-CN" sz="3600" dirty="0"/>
              <a:t> </a:t>
            </a:r>
            <a:r>
              <a:rPr lang="zh-CN" altLang="en-US" sz="3600" dirty="0"/>
              <a:t>什么</a:t>
            </a:r>
            <a:r>
              <a:rPr lang="zh-CN" altLang="en-US" sz="3600" dirty="0" smtClean="0"/>
              <a:t>是</a:t>
            </a:r>
            <a:r>
              <a:rPr lang="en-US" altLang="zh-CN" sz="3600" dirty="0" smtClean="0"/>
              <a:t>EL </a:t>
            </a:r>
            <a:r>
              <a:rPr lang="zh-CN" altLang="en-US" sz="3600" dirty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hat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为什么</a:t>
            </a:r>
            <a:r>
              <a:rPr lang="zh-CN" altLang="en-US" sz="3600" dirty="0" smtClean="0"/>
              <a:t>用</a:t>
            </a:r>
            <a:r>
              <a:rPr lang="en-US" altLang="zh-CN" sz="3600" dirty="0" smtClean="0"/>
              <a:t>EL</a:t>
            </a:r>
            <a:r>
              <a:rPr lang="zh-CN" altLang="en-US" sz="3600" dirty="0" smtClean="0"/>
              <a:t>（</a:t>
            </a:r>
            <a:r>
              <a:rPr lang="en-US" altLang="zh-CN" sz="3600" b="1" dirty="0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hy</a:t>
            </a:r>
            <a:r>
              <a:rPr lang="zh-CN" altLang="en-US" sz="3600" dirty="0"/>
              <a:t>）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/>
              <a:t> </a:t>
            </a:r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EL</a:t>
            </a:r>
            <a:r>
              <a:rPr lang="zh-CN" altLang="en-US" sz="3600" dirty="0" smtClean="0"/>
              <a:t>（</a:t>
            </a:r>
            <a:r>
              <a:rPr lang="en-US" altLang="zh-CN" sz="3600" dirty="0" err="1"/>
              <a:t>ho</a:t>
            </a:r>
            <a:r>
              <a:rPr lang="en-US" altLang="zh-CN" sz="3600" b="1" dirty="0" err="1">
                <a:solidFill>
                  <a:schemeClr val="hlink"/>
                </a:solidFill>
              </a:rPr>
              <a:t>W</a:t>
            </a:r>
            <a:r>
              <a:rPr lang="en-US" altLang="zh-C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7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75656" y="116632"/>
            <a:ext cx="4876800" cy="838200"/>
          </a:xfrm>
        </p:spPr>
        <p:txBody>
          <a:bodyPr/>
          <a:lstStyle/>
          <a:p>
            <a:r>
              <a:rPr lang="zh-CN" altLang="en-US" sz="4800" dirty="0" smtClean="0"/>
              <a:t>什么是</a:t>
            </a:r>
            <a:r>
              <a:rPr lang="en-US" altLang="zh-CN" sz="4800" dirty="0" smtClean="0"/>
              <a:t>EL</a:t>
            </a:r>
            <a:endParaRPr lang="en-US" altLang="zh-CN" sz="4800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66552" y="1704896"/>
            <a:ext cx="85198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EL=</a:t>
            </a:r>
            <a:r>
              <a:rPr lang="sv-SE" dirty="0">
                <a:latin typeface="华文新魏" panose="02010800040101010101" pitchFamily="2" charset="-122"/>
                <a:ea typeface="华文新魏" panose="02010800040101010101" pitchFamily="2" charset="-122"/>
              </a:rPr>
              <a:t> Expression </a:t>
            </a:r>
            <a:r>
              <a:rPr lang="sv-SE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Language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（又叫</a:t>
            </a:r>
            <a:r>
              <a:rPr lang="sv-SE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Unified </a:t>
            </a:r>
            <a:r>
              <a:rPr lang="sv-SE" dirty="0">
                <a:latin typeface="华文新魏" panose="02010800040101010101" pitchFamily="2" charset="-122"/>
                <a:ea typeface="华文新魏" panose="02010800040101010101" pitchFamily="2" charset="-122"/>
              </a:rPr>
              <a:t>Expression </a:t>
            </a:r>
            <a:r>
              <a:rPr lang="sv-SE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Language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 表达式语言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576" y="3212976"/>
            <a:ext cx="64807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出现于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JSTL1.0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，最初是为了支持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的使用，现在可以不依赖于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来使用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EL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7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75656" y="116632"/>
            <a:ext cx="4876800" cy="838200"/>
          </a:xfrm>
        </p:spPr>
        <p:txBody>
          <a:bodyPr/>
          <a:lstStyle/>
          <a:p>
            <a:r>
              <a:rPr lang="zh-CN" altLang="en-US" sz="4800" dirty="0" smtClean="0"/>
              <a:t>为什么用</a:t>
            </a:r>
            <a:r>
              <a:rPr lang="en-US" altLang="zh-CN" sz="4800" dirty="0" smtClean="0"/>
              <a:t>EL</a:t>
            </a:r>
            <a:endParaRPr lang="en-US" altLang="zh-CN" sz="4800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66552" y="1704896"/>
            <a:ext cx="76338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页面的作者可以更方便地访问各种数据对象。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576" y="3212976"/>
            <a:ext cx="64807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EL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页面的作者可以减少页面内的脚本代码量，从而提高生产率，提高可维护性，并且易学习。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E620-28F4-478E-82A1-E6139D13AEC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88640"/>
            <a:ext cx="48768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怎么用</a:t>
            </a:r>
            <a:r>
              <a:rPr lang="en-US" altLang="zh-CN" sz="4000" dirty="0" smtClean="0"/>
              <a:t>EL</a:t>
            </a:r>
            <a:endParaRPr lang="en-US" altLang="zh-CN" sz="4000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66552" y="1285796"/>
            <a:ext cx="76338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${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singer</a:t>
            </a:r>
            <a:r>
              <a:rPr 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.name}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 访问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singer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JavaBean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对象，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并调用其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getName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方法取得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7640" y="2996952"/>
            <a:ext cx="748676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嵌套于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JSTL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，取得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request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参数值，并打印出来，相当于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request.getParameter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name”)</a:t>
            </a: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c:out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value="${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param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.name}"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/&gt;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${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param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.name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8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214313" y="1124744"/>
            <a:ext cx="86423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 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x=100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1" hangingPunct="1"/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pageContext.setAttribute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ax",x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%&gt;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&lt;!--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JSP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脚本输出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--&gt;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&lt;%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out.println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("x="+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pageContext.getAttribute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("ax"));</a:t>
            </a: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%&gt;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&lt;!--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表达式输出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--&gt;</a:t>
            </a:r>
          </a:p>
          <a:p>
            <a:pPr eaLnBrk="1" hangingPunct="1"/>
            <a:r>
              <a:rPr lang="en-US" altLang="zh-CN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=${ax}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152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怎么用</a:t>
            </a:r>
            <a:r>
              <a:rPr lang="en-US" altLang="zh-CN" sz="3600" dirty="0"/>
              <a:t>EL</a:t>
            </a:r>
            <a:endParaRPr kumimoji="1" lang="zh-CN" alt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71176"/>
            <a:ext cx="7976770" cy="17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6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BFF4-15B2-45B0-8FB0-7EC493EF1A8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533400"/>
            <a:ext cx="4114800" cy="838200"/>
          </a:xfrm>
        </p:spPr>
        <p:txBody>
          <a:bodyPr/>
          <a:lstStyle/>
          <a:p>
            <a:r>
              <a:rPr lang="zh-CN" altLang="en-US" dirty="0"/>
              <a:t>为什么用</a:t>
            </a:r>
            <a:r>
              <a:rPr lang="en-US" altLang="zh-CN" dirty="0"/>
              <a:t>JSP</a:t>
            </a: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48768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7924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6705600" y="1219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HTML</a:t>
            </a:r>
          </a:p>
        </p:txBody>
      </p:sp>
    </p:spTree>
    <p:extLst>
      <p:ext uri="{BB962C8B-B14F-4D97-AF65-F5344CB8AC3E}">
        <p14:creationId xmlns:p14="http://schemas.microsoft.com/office/powerpoint/2010/main" val="36983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214312" y="1052736"/>
            <a:ext cx="892968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、输出某一个范围内的变量值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${name}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。它的意思是读出某一范围中名称为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的变量。 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因为我们并没有指定哪一个范围的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，所以它会依序从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Page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Request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Session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Application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范围查找。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我们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要取得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session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中储存一个属性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的值，可以利用下列方法： 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&lt;%=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session.getAttribute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("name")%&gt;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取得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的值， 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中则使用下列方法 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${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sessionScope.name}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sessionScope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中与范围有关的隐含对象。与范围有关的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EL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隐含对象包含以下四个：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pageScope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requestScope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sessionScope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applicationScope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01" y="188640"/>
            <a:ext cx="7139136" cy="56207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怎么用</a:t>
            </a:r>
            <a:r>
              <a:rPr lang="en-US" altLang="zh-CN" sz="3600" dirty="0"/>
              <a:t>EL</a:t>
            </a:r>
            <a:endParaRPr kumimoji="1" lang="zh-CN" altLang="en-US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07504" y="764704"/>
            <a:ext cx="86423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、输出页面之间传的值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与输入有关的隐含对象有两个：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param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paramValues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，它们是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中比较特别的隐含对象。 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例如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我们要取得用户的请求参数时，可以利用下列方法： 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 name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request.getParameter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name) 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String[] names =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request.getParameterValues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(String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name) 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中则可以使用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param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paramValues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两者来取得数据。 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${param.name} 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${paramValues.name}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188640"/>
            <a:ext cx="5904656" cy="288032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/>
              <a:t>怎么用</a:t>
            </a:r>
            <a:r>
              <a:rPr lang="en-US" altLang="zh-CN" sz="3600" dirty="0"/>
              <a:t>EL</a:t>
            </a:r>
            <a:endParaRPr kumimoji="1" lang="zh-CN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14313" y="764704"/>
            <a:ext cx="86423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运算符</a:t>
            </a:r>
            <a:endParaRPr lang="en-US" altLang="zh-CN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算术运算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符有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、*或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$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div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mod </a:t>
            </a: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==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eq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!=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&lt;=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&gt;=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逻辑运算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符有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&amp;&amp;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and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||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!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not </a:t>
            </a: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其它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Empty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运算符、条件运算符、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7776" y="332656"/>
            <a:ext cx="590465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EL</a:t>
            </a:r>
            <a:endParaRPr kumimoji="1"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983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11528" y="908720"/>
            <a:ext cx="8793776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JavaBean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中属性值</a:t>
            </a:r>
          </a:p>
          <a:p>
            <a:pPr eaLnBrk="1" hangingPunct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、输出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JavaBean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中的属性</a:t>
            </a:r>
          </a:p>
          <a:p>
            <a:pPr eaLnBrk="1" hangingPunct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jsp:useBean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id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="singer"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gupt.Singer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"&gt;&lt;/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jsp:useBean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jsp:setProperty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name="singer" property="name"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param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="name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"/&gt;</a:t>
            </a: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jsp:setProperty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name="singer" property="rank"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param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="rank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"/&gt;</a:t>
            </a:r>
          </a:p>
          <a:p>
            <a:endParaRPr 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歌手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&lt;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jsp:getProperty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name="singer" property="name" /&gt;&lt;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br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/&gt;</a:t>
            </a:r>
          </a:p>
          <a:p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排名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&lt;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jsp:getProperty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name="singer" property="rank" /&gt;&lt;</a:t>
            </a:r>
            <a:r>
              <a:rPr 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br</a:t>
            </a: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/&gt;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若用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EL:</a:t>
            </a:r>
          </a:p>
          <a:p>
            <a:pPr eaLnBrk="1" hangingPunct="1"/>
            <a:endParaRPr 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歌手</a:t>
            </a:r>
            <a:r>
              <a:rPr 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 ${singer.name}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排名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 ${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singer.rank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7776" y="332656"/>
            <a:ext cx="590465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algn="l"/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EL</a:t>
            </a:r>
            <a:endParaRPr kumimoji="1"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72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dirty="0" smtClean="0"/>
              <a:t>未完待续，谢谢！</a:t>
            </a:r>
            <a:endParaRPr lang="zh-CN" altLang="en-US" sz="5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64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36A1-A02A-47F1-80E0-476A705E116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533400"/>
            <a:ext cx="3581400" cy="838200"/>
          </a:xfrm>
        </p:spPr>
        <p:txBody>
          <a:bodyPr/>
          <a:lstStyle/>
          <a:p>
            <a:r>
              <a:rPr lang="zh-CN" altLang="en-US" sz="4800" dirty="0"/>
              <a:t>为什么用</a:t>
            </a:r>
            <a:r>
              <a:rPr lang="en-US" altLang="zh-CN" sz="4800" dirty="0"/>
              <a:t>JSP</a:t>
            </a:r>
          </a:p>
        </p:txBody>
      </p:sp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780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2" y="2895600"/>
            <a:ext cx="23526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6248400" y="98044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Servlet</a:t>
            </a:r>
          </a:p>
        </p:txBody>
      </p:sp>
    </p:spTree>
    <p:extLst>
      <p:ext uri="{BB962C8B-B14F-4D97-AF65-F5344CB8AC3E}">
        <p14:creationId xmlns:p14="http://schemas.microsoft.com/office/powerpoint/2010/main" val="14033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0DA-A610-4EF4-A531-DED6DA915F4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533400"/>
            <a:ext cx="5257800" cy="838200"/>
          </a:xfrm>
        </p:spPr>
        <p:txBody>
          <a:bodyPr/>
          <a:lstStyle/>
          <a:p>
            <a:r>
              <a:rPr lang="zh-CN" altLang="en-US" sz="4800" dirty="0"/>
              <a:t>为什么用</a:t>
            </a:r>
            <a:r>
              <a:rPr lang="en-US" altLang="zh-CN" sz="4800" dirty="0"/>
              <a:t>JSP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257925" y="1219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JSP</a:t>
            </a:r>
          </a:p>
        </p:txBody>
      </p:sp>
      <p:pic>
        <p:nvPicPr>
          <p:cNvPr id="460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991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347664" cy="4616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HTML + Java </a:t>
            </a:r>
          </a:p>
        </p:txBody>
      </p:sp>
    </p:spTree>
    <p:extLst>
      <p:ext uri="{BB962C8B-B14F-4D97-AF65-F5344CB8AC3E}">
        <p14:creationId xmlns:p14="http://schemas.microsoft.com/office/powerpoint/2010/main" val="22807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0B9-E536-4D6D-BDB2-907A6CB6E29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533400"/>
            <a:ext cx="5257800" cy="838200"/>
          </a:xfrm>
        </p:spPr>
        <p:txBody>
          <a:bodyPr/>
          <a:lstStyle/>
          <a:p>
            <a:r>
              <a:rPr lang="zh-CN" altLang="en-US" sz="4800" dirty="0"/>
              <a:t>为什么用</a:t>
            </a:r>
            <a:r>
              <a:rPr lang="en-US" altLang="zh-CN" sz="4800" dirty="0"/>
              <a:t>JSP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257925" y="1219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JSP</a:t>
            </a:r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8316</TotalTime>
  <Words>4642</Words>
  <Application>Microsoft Office PowerPoint</Application>
  <PresentationFormat>全屏显示(4:3)</PresentationFormat>
  <Paragraphs>761</Paragraphs>
  <Slides>64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主题​​</vt:lpstr>
      <vt:lpstr>EE基础与应用                          翁秀木</vt:lpstr>
      <vt:lpstr>PowerPoint 演示文稿</vt:lpstr>
      <vt:lpstr>PowerPoint 演示文稿</vt:lpstr>
      <vt:lpstr>JSP的简介</vt:lpstr>
      <vt:lpstr>什么是JSP</vt:lpstr>
      <vt:lpstr>为什么用JSP</vt:lpstr>
      <vt:lpstr>为什么用JSP</vt:lpstr>
      <vt:lpstr>为什么用JSP</vt:lpstr>
      <vt:lpstr>为什么用JSP</vt:lpstr>
      <vt:lpstr>为什么用JSP</vt:lpstr>
      <vt:lpstr>JSP怎么运作</vt:lpstr>
      <vt:lpstr>JSP怎么运作</vt:lpstr>
      <vt:lpstr>JSP怎么运作</vt:lpstr>
      <vt:lpstr>JSP怎么运作</vt:lpstr>
      <vt:lpstr>怎么用JSP</vt:lpstr>
      <vt:lpstr>JSP的脚本元素 Scripting element</vt:lpstr>
      <vt:lpstr>JSP的指令 directive</vt:lpstr>
      <vt:lpstr>// JSP中的对象的范围 scope，</vt:lpstr>
      <vt:lpstr>JSP的隐含对象 implicit object</vt:lpstr>
      <vt:lpstr>PowerPoint 演示文稿</vt:lpstr>
      <vt:lpstr>PowerPoint 演示文稿</vt:lpstr>
      <vt:lpstr>// JSP的动作 action  *</vt:lpstr>
      <vt:lpstr> JavaBean  *</vt:lpstr>
      <vt:lpstr>Servlet的简介</vt:lpstr>
      <vt:lpstr>什么是Servlet</vt:lpstr>
      <vt:lpstr>为什么用Servlet</vt:lpstr>
      <vt:lpstr>PowerPoint 演示文稿</vt:lpstr>
      <vt:lpstr>PowerPoint 演示文稿</vt:lpstr>
      <vt:lpstr>怎么用Servlet - 配置Servlet</vt:lpstr>
      <vt:lpstr>怎么用Servlet - 定义Servlet类</vt:lpstr>
      <vt:lpstr>Filter的简介</vt:lpstr>
      <vt:lpstr>PowerPoint 演示文稿</vt:lpstr>
      <vt:lpstr>PowerPoint 演示文稿</vt:lpstr>
      <vt:lpstr>PowerPoint 演示文稿</vt:lpstr>
      <vt:lpstr>怎么用Filter - 配置Filter</vt:lpstr>
      <vt:lpstr>怎么用Filter - 定义Filter类</vt:lpstr>
      <vt:lpstr>JSTL的简介</vt:lpstr>
      <vt:lpstr>什么是JSTL</vt:lpstr>
      <vt:lpstr>什么是JSTL</vt:lpstr>
      <vt:lpstr>为什么用JSTL</vt:lpstr>
      <vt:lpstr>怎么用JSTL</vt:lpstr>
      <vt:lpstr>// 怎么用JSTL</vt:lpstr>
      <vt:lpstr>// 怎么用JSTL</vt:lpstr>
      <vt:lpstr>怎么用JSTL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EL的简介</vt:lpstr>
      <vt:lpstr>什么是EL</vt:lpstr>
      <vt:lpstr>为什么用EL</vt:lpstr>
      <vt:lpstr>怎么用EL</vt:lpstr>
      <vt:lpstr>怎么用EL</vt:lpstr>
      <vt:lpstr>怎么用EL</vt:lpstr>
      <vt:lpstr>怎么用EL</vt:lpstr>
      <vt:lpstr>PowerPoint 演示文稿</vt:lpstr>
      <vt:lpstr>PowerPoint 演示文稿</vt:lpstr>
      <vt:lpstr>未完待续，谢谢！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sxzx-405</cp:lastModifiedBy>
  <cp:revision>1074</cp:revision>
  <dcterms:created xsi:type="dcterms:W3CDTF">2013-08-31T02:24:56Z</dcterms:created>
  <dcterms:modified xsi:type="dcterms:W3CDTF">2014-04-14T01:07:59Z</dcterms:modified>
</cp:coreProperties>
</file>