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418" r:id="rId2"/>
    <p:sldId id="367" r:id="rId3"/>
    <p:sldId id="341" r:id="rId4"/>
    <p:sldId id="428" r:id="rId5"/>
    <p:sldId id="429" r:id="rId6"/>
    <p:sldId id="462" r:id="rId7"/>
    <p:sldId id="430" r:id="rId8"/>
    <p:sldId id="431" r:id="rId9"/>
    <p:sldId id="432" r:id="rId10"/>
    <p:sldId id="433" r:id="rId11"/>
    <p:sldId id="463" r:id="rId12"/>
    <p:sldId id="464" r:id="rId13"/>
    <p:sldId id="465" r:id="rId14"/>
    <p:sldId id="466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96" r:id="rId34"/>
    <p:sldId id="497" r:id="rId35"/>
    <p:sldId id="498" r:id="rId36"/>
    <p:sldId id="500" r:id="rId37"/>
    <p:sldId id="495" r:id="rId38"/>
    <p:sldId id="499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75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501" r:id="rId60"/>
    <p:sldId id="338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69557" autoAdjust="0"/>
  </p:normalViewPr>
  <p:slideViewPr>
    <p:cSldViewPr>
      <p:cViewPr>
        <p:scale>
          <a:sx n="50" d="100"/>
          <a:sy n="50" d="100"/>
        </p:scale>
        <p:origin x="-1234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00" d="100"/>
        <a:sy n="100" d="100"/>
      </p:scale>
      <p:origin x="0" y="192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090" y="8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9216035D-3DD8-44E4-B1F6-578B9B684978}" type="datetimeFigureOut">
              <a:rPr lang="zh-CN" altLang="en-US" smtClean="0"/>
              <a:pPr/>
              <a:t>2014/3/16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FD27FB3A-287C-4ECE-A557-D69C0183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Set.html" TargetMode="External"/><Relationship Id="rId7" Type="http://schemas.openxmlformats.org/officeDocument/2006/relationships/hyperlink" Target="http://docs.oracle.com/javase/7/docs/api/java/util/LinkedHashSet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ocs.oracle.com/javase/7/docs/api/java/util/TreeSet.html" TargetMode="External"/><Relationship Id="rId5" Type="http://schemas.openxmlformats.org/officeDocument/2006/relationships/hyperlink" Target="http://docs.oracle.com/javase/7/docs/api/java/util/HashSet.html" TargetMode="External"/><Relationship Id="rId4" Type="http://schemas.openxmlformats.org/officeDocument/2006/relationships/hyperlink" Target="http://docs.oracle.com/javase/7/docs/api/java/util/Collection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charset="-122"/>
              </a:rPr>
              <a:t>The result of this list:</a:t>
            </a:r>
            <a:r>
              <a:rPr lang="en-US" altLang="zh-CN" baseline="0" dirty="0" smtClean="0">
                <a:ea typeface="宋体" charset="-122"/>
              </a:rPr>
              <a:t> 5,6,9</a:t>
            </a:r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result of this list:</a:t>
            </a:r>
            <a:r>
              <a:rPr lang="en-US" altLang="zh-CN" baseline="0" dirty="0" smtClean="0">
                <a:ea typeface="宋体" charset="-122"/>
              </a:rPr>
              <a:t> 6,9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i.previous</a:t>
            </a:r>
            <a:r>
              <a:rPr lang="en-US" altLang="zh-CN" dirty="0" smtClean="0">
                <a:ea typeface="宋体" charset="-122"/>
              </a:rPr>
              <a:t>()</a:t>
            </a:r>
            <a:r>
              <a:rPr lang="zh-CN" altLang="en-US" dirty="0" smtClean="0">
                <a:ea typeface="宋体" charset="-122"/>
              </a:rPr>
              <a:t>返回</a:t>
            </a:r>
            <a:r>
              <a:rPr lang="en-US" altLang="zh-CN" dirty="0" smtClean="0">
                <a:ea typeface="宋体" charset="-122"/>
              </a:rPr>
              <a:t>9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charset="-122"/>
              </a:rPr>
              <a:t>The result of this list</a:t>
            </a:r>
            <a:r>
              <a:rPr lang="en-US" altLang="zh-CN" smtClean="0">
                <a:ea typeface="宋体" charset="-122"/>
              </a:rPr>
              <a:t>:</a:t>
            </a:r>
            <a:r>
              <a:rPr lang="en-US" altLang="zh-CN" baseline="0" smtClean="0">
                <a:ea typeface="宋体" charset="-122"/>
              </a:rPr>
              <a:t> 3,8,6,9</a:t>
            </a:r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Java</a:t>
            </a:r>
            <a:r>
              <a:rPr lang="zh-CN" altLang="en-US" dirty="0" smtClean="0">
                <a:ea typeface="宋体" charset="-122"/>
              </a:rPr>
              <a:t>中的链表结构</a:t>
            </a:r>
            <a:r>
              <a:rPr lang="en-US" altLang="zh-CN" dirty="0" err="1" smtClean="0">
                <a:ea typeface="宋体" charset="-122"/>
              </a:rPr>
              <a:t>LinkedList</a:t>
            </a:r>
            <a:r>
              <a:rPr lang="zh-CN" altLang="en-US" dirty="0" smtClean="0">
                <a:ea typeface="宋体" charset="-122"/>
              </a:rPr>
              <a:t>中的元素很多时，用</a:t>
            </a:r>
            <a:r>
              <a:rPr lang="en-US" altLang="zh-CN" dirty="0" smtClean="0">
                <a:ea typeface="宋体" charset="-122"/>
              </a:rPr>
              <a:t>Iterator</a:t>
            </a:r>
            <a:r>
              <a:rPr lang="zh-CN" altLang="en-US" dirty="0" smtClean="0">
                <a:ea typeface="宋体" charset="-122"/>
              </a:rPr>
              <a:t>或</a:t>
            </a:r>
            <a:r>
              <a:rPr lang="en-US" altLang="zh-CN" dirty="0" err="1" smtClean="0">
                <a:ea typeface="宋体" charset="-122"/>
              </a:rPr>
              <a:t>ListIterator</a:t>
            </a:r>
            <a:r>
              <a:rPr lang="zh-CN" altLang="en-US" dirty="0" smtClean="0">
                <a:ea typeface="宋体" charset="-122"/>
              </a:rPr>
              <a:t>遍历</a:t>
            </a:r>
            <a:r>
              <a:rPr lang="en-US" altLang="zh-CN" dirty="0" err="1" smtClean="0">
                <a:ea typeface="宋体" charset="-122"/>
              </a:rPr>
              <a:t>LinkedList</a:t>
            </a:r>
            <a:r>
              <a:rPr lang="zh-CN" altLang="en-US" dirty="0" smtClean="0">
                <a:ea typeface="宋体" charset="-122"/>
              </a:rPr>
              <a:t>中的元素的效率要高于用</a:t>
            </a:r>
            <a:r>
              <a:rPr lang="en-US" altLang="zh-CN" dirty="0" err="1" smtClean="0">
                <a:ea typeface="宋体" charset="-122"/>
              </a:rPr>
              <a:t>LinkedList</a:t>
            </a:r>
            <a:r>
              <a:rPr lang="zh-CN" altLang="en-US" dirty="0" smtClean="0">
                <a:ea typeface="宋体" charset="-122"/>
              </a:rPr>
              <a:t>中的</a:t>
            </a:r>
            <a:r>
              <a:rPr lang="en-US" altLang="zh-CN" dirty="0" smtClean="0">
                <a:ea typeface="宋体" charset="-122"/>
              </a:rPr>
              <a:t>get(</a:t>
            </a:r>
            <a:r>
              <a:rPr lang="en-US" altLang="zh-CN" dirty="0" err="1" smtClean="0">
                <a:ea typeface="宋体" charset="-122"/>
              </a:rPr>
              <a:t>int</a:t>
            </a:r>
            <a:r>
              <a:rPr lang="en-US" altLang="zh-CN" dirty="0" smtClean="0">
                <a:ea typeface="宋体" charset="-122"/>
              </a:rPr>
              <a:t> index)</a:t>
            </a:r>
            <a:r>
              <a:rPr lang="zh-CN" altLang="en-US" dirty="0" smtClean="0">
                <a:ea typeface="宋体" charset="-122"/>
              </a:rPr>
              <a:t>方法，在</a:t>
            </a:r>
            <a:r>
              <a:rPr lang="en-US" altLang="zh-CN" dirty="0" smtClean="0">
                <a:ea typeface="宋体" charset="-122"/>
              </a:rPr>
              <a:t>Collections</a:t>
            </a:r>
            <a:r>
              <a:rPr lang="zh-CN" altLang="en-US" dirty="0" smtClean="0">
                <a:ea typeface="宋体" charset="-122"/>
              </a:rPr>
              <a:t>中的</a:t>
            </a:r>
            <a:r>
              <a:rPr lang="en-US" altLang="zh-CN" dirty="0" err="1" smtClean="0">
                <a:ea typeface="宋体" charset="-122"/>
              </a:rPr>
              <a:t>binarySearch</a:t>
            </a:r>
            <a:r>
              <a:rPr lang="zh-CN" altLang="en-US" dirty="0" smtClean="0">
                <a:ea typeface="宋体" charset="-122"/>
              </a:rPr>
              <a:t>方法的实现中，若元素个数大于或等于</a:t>
            </a:r>
            <a:r>
              <a:rPr lang="en-US" altLang="zh-CN" dirty="0" smtClean="0">
                <a:ea typeface="宋体" charset="-122"/>
              </a:rPr>
              <a:t>5000</a:t>
            </a:r>
            <a:r>
              <a:rPr lang="zh-CN" altLang="en-US" dirty="0" smtClean="0">
                <a:ea typeface="宋体" charset="-122"/>
              </a:rPr>
              <a:t>，则用</a:t>
            </a:r>
            <a:r>
              <a:rPr lang="en-US" altLang="zh-CN" dirty="0" err="1" smtClean="0">
                <a:ea typeface="宋体" charset="-122"/>
              </a:rPr>
              <a:t>ListIterator</a:t>
            </a:r>
            <a:r>
              <a:rPr lang="zh-CN" altLang="en-US" dirty="0" smtClean="0">
                <a:ea typeface="宋体" charset="-122"/>
              </a:rPr>
              <a:t>来遍历</a:t>
            </a:r>
            <a:r>
              <a:rPr lang="en-US" altLang="zh-CN" dirty="0" err="1" smtClean="0">
                <a:ea typeface="宋体" charset="-122"/>
              </a:rPr>
              <a:t>LinkedList</a:t>
            </a:r>
            <a:r>
              <a:rPr lang="zh-CN" altLang="en-US" smtClean="0">
                <a:ea typeface="宋体" charset="-122"/>
              </a:rPr>
              <a:t>。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similar</a:t>
            </a:r>
            <a:r>
              <a:rPr lang="en-US" altLang="zh-CN" baseline="0" dirty="0" smtClean="0"/>
              <a:t> with </a:t>
            </a:r>
            <a:r>
              <a:rPr lang="en-US" altLang="zh-CN" baseline="0" dirty="0" err="1" smtClean="0"/>
              <a:t>HashMap</a:t>
            </a:r>
            <a:r>
              <a:rPr lang="en-US" altLang="zh-CN" baseline="0" dirty="0" smtClean="0"/>
              <a:t> in java</a:t>
            </a:r>
            <a:r>
              <a:rPr lang="zh-CN" altLang="en-US" baseline="0" dirty="0" smtClean="0"/>
              <a:t>，不同在于，当冲突发生时，这图是尾插法，</a:t>
            </a:r>
            <a:r>
              <a:rPr lang="en-US" altLang="zh-CN" baseline="0" dirty="0" err="1" smtClean="0"/>
              <a:t>HashMap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 java</a:t>
            </a:r>
            <a:r>
              <a:rPr lang="zh-CN" altLang="en-US" baseline="0" dirty="0" smtClean="0"/>
              <a:t>是头插法，参见</a:t>
            </a:r>
            <a:r>
              <a:rPr lang="en-US" altLang="zh-CN" baseline="0" dirty="0" err="1" smtClean="0"/>
              <a:t>java.util.HashMap.createEntry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, K, V, 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)</a:t>
            </a:r>
          </a:p>
          <a:p>
            <a:endParaRPr lang="en-US" altLang="zh-CN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void </a:t>
            </a:r>
            <a:r>
              <a:rPr lang="en-US" sz="1200" b="1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createEntry</a:t>
            </a:r>
            <a:r>
              <a:rPr 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hash, K key, V value, </a:t>
            </a:r>
            <a:r>
              <a:rPr lang="en-US" sz="1200" b="1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bucketIndex</a:t>
            </a:r>
            <a:r>
              <a:rPr 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       Entry&lt;K,V&gt; e = table[</a:t>
            </a:r>
            <a:r>
              <a:rPr lang="en-US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bucketIndex</a:t>
            </a:r>
            <a:r>
              <a:rPr 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       table[</a:t>
            </a:r>
            <a:r>
              <a:rPr lang="en-US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bucketIndex</a:t>
            </a:r>
            <a:r>
              <a:rPr 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] = </a:t>
            </a:r>
            <a:r>
              <a:rPr 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new Entry&lt;&gt;(hash, key, value, 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       size++;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   }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假设：再输入</a:t>
            </a:r>
            <a:r>
              <a:rPr lang="en-US" altLang="zh-CN" baseline="0" dirty="0" smtClean="0"/>
              <a:t>GEM</a:t>
            </a:r>
            <a:r>
              <a:rPr lang="zh-CN" altLang="en-US" baseline="0" dirty="0" smtClean="0"/>
              <a:t>，算出的</a:t>
            </a:r>
            <a:r>
              <a:rPr lang="en-US" altLang="zh-CN" baseline="0" dirty="0" smtClean="0"/>
              <a:t>hash code</a:t>
            </a:r>
            <a:r>
              <a:rPr lang="zh-CN" altLang="en-US" baseline="0" dirty="0" smtClean="0"/>
              <a:t>又是</a:t>
            </a:r>
            <a:r>
              <a:rPr lang="en-US" altLang="zh-CN" baseline="0" dirty="0" smtClean="0"/>
              <a:t>152</a:t>
            </a:r>
            <a:r>
              <a:rPr lang="zh-CN" altLang="en-US" baseline="0" dirty="0" smtClean="0"/>
              <a:t>，则先会遍历</a:t>
            </a:r>
            <a:r>
              <a:rPr lang="en-US" altLang="zh-CN" baseline="0" dirty="0" smtClean="0"/>
              <a:t>152</a:t>
            </a:r>
            <a:r>
              <a:rPr lang="zh-CN" altLang="en-US" baseline="0" dirty="0" smtClean="0"/>
              <a:t>上的元素，若发现相同值，则返回该相同值。若没有发现，则用头插法，将</a:t>
            </a:r>
            <a:r>
              <a:rPr lang="en-US" altLang="zh-CN" baseline="0" dirty="0" smtClean="0"/>
              <a:t>GEM</a:t>
            </a:r>
            <a:r>
              <a:rPr lang="zh-CN" altLang="en-US" baseline="0" dirty="0" smtClean="0"/>
              <a:t>插入</a:t>
            </a:r>
            <a:r>
              <a:rPr lang="en-US" altLang="zh-CN" baseline="0" dirty="0" smtClean="0"/>
              <a:t>152</a:t>
            </a:r>
            <a:r>
              <a:rPr lang="zh-CN" altLang="en-US" baseline="0" dirty="0" smtClean="0"/>
              <a:t>的链表内。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implementations of the JDK Collection, Set, List and Map interfaces</a:t>
            </a:r>
          </a:p>
          <a:p>
            <a:r>
              <a:rPr lang="en-US" dirty="0" smtClean="0"/>
              <a:t>Additional related collection interfaces and implementations</a:t>
            </a:r>
          </a:p>
          <a:p>
            <a:r>
              <a:rPr lang="en-US" dirty="0" smtClean="0"/>
              <a:t>Abstract base classes to simplify the writing of new implementations</a:t>
            </a:r>
          </a:p>
          <a:p>
            <a:r>
              <a:rPr lang="en-US" dirty="0" smtClean="0"/>
              <a:t>A testing framework, as a published jar, that </a:t>
            </a:r>
            <a:r>
              <a:rPr lang="en-US" dirty="0" err="1" smtClean="0"/>
              <a:t>excercises</a:t>
            </a:r>
            <a:r>
              <a:rPr lang="en-US" dirty="0" smtClean="0"/>
              <a:t> the API fully</a:t>
            </a:r>
          </a:p>
          <a:p>
            <a:r>
              <a:rPr lang="en-US" dirty="0" smtClean="0"/>
              <a:t>(http://wiki.apache.org/commons/Collections)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http://commons.apache.org/proper/commons-collections/download_collections.cgi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01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Queue: since 1.5</a:t>
            </a:r>
          </a:p>
          <a:p>
            <a:r>
              <a:rPr lang="en-US" dirty="0" err="1" smtClean="0"/>
              <a:t>Deque</a:t>
            </a:r>
            <a:r>
              <a:rPr lang="en-US" dirty="0" smtClean="0"/>
              <a:t>: since 1.6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hlinkClick r:id="rId3"/>
              </a:rPr>
              <a:t>Set</a:t>
            </a:r>
            <a:r>
              <a:rPr lang="en-US" dirty="0" smtClean="0"/>
              <a:t> is a </a:t>
            </a:r>
            <a:r>
              <a:rPr lang="en-US" dirty="0" smtClean="0">
                <a:hlinkClick r:id="rId4"/>
              </a:rPr>
              <a:t>Collection</a:t>
            </a:r>
            <a:r>
              <a:rPr lang="en-US" dirty="0" smtClean="0"/>
              <a:t> that cannot contain duplicate elements. It models the mathematical set abstraction. The Set interface contains </a:t>
            </a:r>
            <a:r>
              <a:rPr lang="en-US" i="1" dirty="0" smtClean="0"/>
              <a:t>only</a:t>
            </a:r>
            <a:r>
              <a:rPr lang="en-US" dirty="0" smtClean="0"/>
              <a:t> methods inherited from Collection and adds the restriction that duplicate elements are prohibited. Set also adds a stronger contract on the behavior of the equals and </a:t>
            </a:r>
            <a:r>
              <a:rPr lang="en-US" dirty="0" err="1" smtClean="0"/>
              <a:t>hashCode</a:t>
            </a:r>
            <a:r>
              <a:rPr lang="en-US" dirty="0" smtClean="0"/>
              <a:t> operations, allowing Set instances to be compared meaningfully even if their implementation types differ. Two Set instances are equal if they contain the same elements.</a:t>
            </a:r>
          </a:p>
          <a:p>
            <a:endParaRPr lang="en-US" dirty="0" smtClean="0"/>
          </a:p>
          <a:p>
            <a:r>
              <a:rPr lang="en-US" dirty="0" smtClean="0"/>
              <a:t>The Java platform contains three general-purpose Set implementations: </a:t>
            </a:r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r>
              <a:rPr lang="en-US" dirty="0" smtClean="0"/>
              <a:t>, and </a:t>
            </a:r>
            <a:r>
              <a:rPr lang="en-US" dirty="0" err="1" smtClean="0"/>
              <a:t>LinkedHashSet</a:t>
            </a:r>
            <a:r>
              <a:rPr lang="en-US" dirty="0" smtClean="0"/>
              <a:t>. </a:t>
            </a:r>
            <a:r>
              <a:rPr lang="en-US" dirty="0" err="1" smtClean="0">
                <a:hlinkClick r:id="rId5"/>
              </a:rPr>
              <a:t>HashSet</a:t>
            </a:r>
            <a:r>
              <a:rPr lang="en-US" dirty="0" smtClean="0"/>
              <a:t>, which stores its elements in a hash table, is the best-performing implementation; however it </a:t>
            </a:r>
            <a:r>
              <a:rPr lang="en-US" dirty="0" smtClean="0">
                <a:solidFill>
                  <a:srgbClr val="FF0000"/>
                </a:solidFill>
              </a:rPr>
              <a:t>makes no guarantees concerning the order of iteration</a:t>
            </a:r>
            <a:r>
              <a:rPr lang="en-US" dirty="0" smtClean="0"/>
              <a:t>. </a:t>
            </a:r>
            <a:r>
              <a:rPr lang="en-US" dirty="0" err="1" smtClean="0">
                <a:hlinkClick r:id="rId6"/>
              </a:rPr>
              <a:t>TreeSet</a:t>
            </a:r>
            <a:r>
              <a:rPr lang="en-US" dirty="0" smtClean="0"/>
              <a:t>, which stores its elements in a red-black tree, orders its elements based on their values; it is substantially slower than </a:t>
            </a:r>
            <a:r>
              <a:rPr lang="en-US" dirty="0" err="1" smtClean="0"/>
              <a:t>HashSet</a:t>
            </a:r>
            <a:r>
              <a:rPr lang="en-US" dirty="0" smtClean="0"/>
              <a:t>. </a:t>
            </a:r>
            <a:r>
              <a:rPr lang="en-US" dirty="0" err="1" smtClean="0">
                <a:hlinkClick r:id="rId7"/>
              </a:rPr>
              <a:t>LinkedHashSet</a:t>
            </a:r>
            <a:r>
              <a:rPr lang="en-US" dirty="0" smtClean="0"/>
              <a:t>, which is implemented as a hash table with a linked list running through it, orders its elements based on the order in which they were inserted into the set (insertion-order). </a:t>
            </a:r>
            <a:r>
              <a:rPr lang="en-US" dirty="0" err="1" smtClean="0"/>
              <a:t>LinkedHashSet</a:t>
            </a:r>
            <a:r>
              <a:rPr lang="en-US" dirty="0" smtClean="0"/>
              <a:t> spares its clients from the unspecified, generally chaotic ordering provided by </a:t>
            </a:r>
            <a:r>
              <a:rPr lang="en-US" dirty="0" err="1" smtClean="0"/>
              <a:t>HashSet</a:t>
            </a:r>
            <a:r>
              <a:rPr lang="en-US" dirty="0" smtClean="0"/>
              <a:t> at a cost that is only slightly higher</a:t>
            </a:r>
          </a:p>
          <a:p>
            <a:r>
              <a:rPr lang="en-US" dirty="0" smtClean="0"/>
              <a:t>(http://docs.oracle.com/javase/tutorial/collections/interfaces/set.html)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7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9E31829-88F1-4462-A475-A32CCCCBBD7D}" type="datetime1">
              <a:rPr lang="zh-CN" altLang="en-US" smtClean="0"/>
              <a:t>2014/3/16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7C1-21E4-49B5-8249-880BDF06F9C5}" type="datetime1">
              <a:rPr lang="zh-CN" altLang="en-US" smtClean="0"/>
              <a:t>2014/3/16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DA8B-D5E6-46E1-842B-E50C11DB4DB8}" type="datetime1">
              <a:rPr lang="zh-CN" altLang="en-US" smtClean="0"/>
              <a:t>2014/3/16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8C1-630A-45AB-9BD9-189B18B9C49C}" type="datetime1">
              <a:rPr lang="zh-CN" altLang="en-US" smtClean="0"/>
              <a:t>2014/3/16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943789C-3406-4A3F-BD83-526A8F935F41}" type="datetime1">
              <a:rPr lang="zh-CN" altLang="en-US" smtClean="0"/>
              <a:t>2014/3/16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6A3-8120-4669-9DD9-EB6A58A72DF2}" type="datetime1">
              <a:rPr lang="zh-CN" altLang="en-US" smtClean="0"/>
              <a:t>2014/3/16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1BC-2289-4180-9C00-0D344A3874FF}" type="datetime1">
              <a:rPr lang="zh-CN" altLang="en-US" smtClean="0"/>
              <a:t>2014/3/16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0DEA-3A27-4B1E-B6DD-619DE076E7AA}" type="datetime1">
              <a:rPr lang="zh-CN" altLang="en-US" smtClean="0"/>
              <a:t>2014/3/16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E72C-543D-4E6D-AE24-F5F50E57EA37}" type="datetime1">
              <a:rPr lang="zh-CN" altLang="en-US" smtClean="0"/>
              <a:t>2014/3/16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2E84-DE9A-46FC-AC0A-0F8EE72418E2}" type="datetime1">
              <a:rPr lang="zh-CN" altLang="en-US" smtClean="0"/>
              <a:t>2014/3/16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243-DA7C-405F-B3B3-F4C9BB1C0939}" type="datetime1">
              <a:rPr lang="zh-CN" altLang="en-US" smtClean="0"/>
              <a:t>2014/3/16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EA3-9BD7-4103-B6C3-7B84C3511630}" type="datetime1">
              <a:rPr lang="zh-CN" altLang="en-US" smtClean="0"/>
              <a:t>2014/3/16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29947E74-B6A1-4DA8-B5BF-0331F47D9751}" type="datetime1">
              <a:rPr lang="zh-CN" altLang="en-US" smtClean="0"/>
              <a:t>2014/3/16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409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dirty="0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62568"/>
            <a:ext cx="2339752" cy="2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2720" y="1974736"/>
            <a:ext cx="6264696" cy="25922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6700" dirty="0" smtClean="0">
                <a:latin typeface="华文新魏" pitchFamily="2" charset="-122"/>
                <a:ea typeface="华文新魏" pitchFamily="2" charset="-122"/>
              </a:rPr>
              <a:t>EE</a:t>
            </a:r>
            <a:r>
              <a:rPr lang="zh-CN" altLang="en-US" sz="6700" dirty="0" smtClean="0">
                <a:latin typeface="华文新魏" pitchFamily="2" charset="-122"/>
                <a:ea typeface="华文新魏" pitchFamily="2" charset="-122"/>
              </a:rPr>
              <a:t>基础与应用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						</a:t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/>
              <a:t> </a:t>
            </a:r>
            <a:r>
              <a:rPr lang="en-US" altLang="zh-CN" sz="6000" dirty="0" smtClean="0"/>
              <a:t>                 </a:t>
            </a:r>
            <a:r>
              <a:rPr lang="zh-CN" altLang="en-US" sz="4900" dirty="0" smtClean="0"/>
              <a:t>翁秀木</a:t>
            </a:r>
            <a:endParaRPr lang="zh-CN" altLang="en-US" sz="6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3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smtClean="0"/>
              <a:t>Map</a:t>
            </a:r>
            <a:r>
              <a:rPr lang="zh-CN" altLang="en-US" b="1" dirty="0" smtClean="0"/>
              <a:t>接口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请注意，</a:t>
            </a:r>
            <a:r>
              <a:rPr lang="en-US" altLang="zh-CN" smtClean="0"/>
              <a:t>Map</a:t>
            </a:r>
            <a:r>
              <a:rPr lang="zh-CN" altLang="en-US" smtClean="0"/>
              <a:t>没有继承</a:t>
            </a:r>
            <a:r>
              <a:rPr lang="en-US" altLang="zh-CN" smtClean="0"/>
              <a:t>Collection</a:t>
            </a:r>
            <a:r>
              <a:rPr lang="zh-CN" altLang="en-US" smtClean="0"/>
              <a:t>接口，</a:t>
            </a:r>
            <a:r>
              <a:rPr lang="en-US" altLang="zh-CN" smtClean="0"/>
              <a:t>Map</a:t>
            </a:r>
            <a:r>
              <a:rPr lang="zh-CN" altLang="en-US" smtClean="0"/>
              <a:t>提供</a:t>
            </a:r>
            <a:r>
              <a:rPr lang="en-US" altLang="zh-CN" smtClean="0"/>
              <a:t>key</a:t>
            </a:r>
            <a:r>
              <a:rPr lang="zh-CN" altLang="en-US" smtClean="0"/>
              <a:t>到</a:t>
            </a:r>
            <a:r>
              <a:rPr lang="en-US" altLang="zh-CN" smtClean="0"/>
              <a:t>value</a:t>
            </a:r>
            <a:r>
              <a:rPr lang="zh-CN" altLang="en-US" smtClean="0"/>
              <a:t>的映射。一个</a:t>
            </a:r>
            <a:r>
              <a:rPr lang="en-US" altLang="zh-CN" smtClean="0"/>
              <a:t>Map</a:t>
            </a:r>
            <a:r>
              <a:rPr lang="zh-CN" altLang="en-US" smtClean="0"/>
              <a:t>中不能包含相同的</a:t>
            </a:r>
            <a:r>
              <a:rPr lang="en-US" altLang="zh-CN" smtClean="0"/>
              <a:t>key</a:t>
            </a:r>
            <a:r>
              <a:rPr lang="zh-CN" altLang="en-US" smtClean="0"/>
              <a:t>，每个</a:t>
            </a:r>
            <a:r>
              <a:rPr lang="en-US" altLang="zh-CN" smtClean="0"/>
              <a:t>key</a:t>
            </a:r>
            <a:r>
              <a:rPr lang="zh-CN" altLang="en-US" smtClean="0"/>
              <a:t>只能映射一个</a:t>
            </a:r>
            <a:r>
              <a:rPr lang="en-US" altLang="zh-CN" smtClean="0"/>
              <a:t>value</a:t>
            </a:r>
            <a:r>
              <a:rPr lang="zh-CN" altLang="en-US" smtClean="0"/>
              <a:t>。</a:t>
            </a:r>
            <a:r>
              <a:rPr lang="en-US" altLang="zh-CN" smtClean="0"/>
              <a:t>Map</a:t>
            </a:r>
            <a:r>
              <a:rPr lang="zh-CN" altLang="en-US" smtClean="0"/>
              <a:t>接口提供</a:t>
            </a:r>
            <a:r>
              <a:rPr lang="en-US" altLang="zh-CN" smtClean="0"/>
              <a:t>3</a:t>
            </a:r>
            <a:r>
              <a:rPr lang="zh-CN" altLang="en-US" smtClean="0"/>
              <a:t>种集合的视图，</a:t>
            </a:r>
            <a:r>
              <a:rPr lang="en-US" altLang="zh-CN" smtClean="0"/>
              <a:t>Map</a:t>
            </a:r>
            <a:r>
              <a:rPr lang="zh-CN" altLang="en-US" smtClean="0"/>
              <a:t>的内容可以被当作一组</a:t>
            </a:r>
            <a:r>
              <a:rPr lang="en-US" altLang="zh-CN" smtClean="0"/>
              <a:t>key</a:t>
            </a:r>
            <a:r>
              <a:rPr lang="zh-CN" altLang="en-US" smtClean="0"/>
              <a:t>集合，一组</a:t>
            </a:r>
            <a:r>
              <a:rPr lang="en-US" altLang="zh-CN" smtClean="0"/>
              <a:t>value</a:t>
            </a:r>
            <a:r>
              <a:rPr lang="zh-CN" altLang="en-US" smtClean="0"/>
              <a:t>集合，或者一组</a:t>
            </a:r>
            <a:r>
              <a:rPr lang="en-US" altLang="zh-CN" smtClean="0"/>
              <a:t>key-value</a:t>
            </a:r>
            <a:r>
              <a:rPr lang="zh-CN" altLang="en-US" smtClean="0"/>
              <a:t>映射。 </a:t>
            </a:r>
          </a:p>
          <a:p>
            <a:pPr eaLnBrk="1" hangingPunct="1"/>
            <a:r>
              <a:rPr lang="zh-CN" altLang="en-US" smtClean="0"/>
              <a:t>放入</a:t>
            </a:r>
            <a:r>
              <a:rPr lang="en-US" altLang="zh-CN" smtClean="0"/>
              <a:t>Map</a:t>
            </a:r>
            <a:r>
              <a:rPr lang="zh-CN" altLang="en-US" smtClean="0"/>
              <a:t>中的自定义类的对象，需要重写</a:t>
            </a:r>
            <a:r>
              <a:rPr lang="en-US" altLang="zh-CN" smtClean="0"/>
              <a:t>equals()</a:t>
            </a:r>
            <a:r>
              <a:rPr lang="zh-CN" altLang="en-US" smtClean="0"/>
              <a:t>和</a:t>
            </a:r>
            <a:r>
              <a:rPr lang="en-US" altLang="zh-CN" smtClean="0"/>
              <a:t>hashCode</a:t>
            </a:r>
            <a:r>
              <a:rPr lang="zh-CN" altLang="en-US" smtClean="0"/>
              <a:t>（）方法。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ArrayList(1)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412875"/>
            <a:ext cx="8153400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        接口</a:t>
            </a:r>
            <a:r>
              <a:rPr lang="en-US" altLang="zh-CN" sz="2800" dirty="0" smtClean="0"/>
              <a:t>List</a:t>
            </a:r>
            <a:r>
              <a:rPr lang="zh-CN" altLang="en-US" sz="2800" dirty="0" smtClean="0"/>
              <a:t>次序是</a:t>
            </a:r>
            <a:r>
              <a:rPr lang="en-US" altLang="zh-CN" sz="2800" dirty="0" smtClean="0"/>
              <a:t>List</a:t>
            </a:r>
            <a:r>
              <a:rPr lang="zh-CN" altLang="en-US" sz="2800" dirty="0" smtClean="0"/>
              <a:t>最重要的特点；它确保维护元素特定的顺序。</a:t>
            </a:r>
            <a:r>
              <a:rPr lang="en-US" altLang="zh-CN" sz="2800" dirty="0" smtClean="0"/>
              <a:t>List</a:t>
            </a:r>
            <a:r>
              <a:rPr lang="zh-CN" altLang="en-US" sz="2800" dirty="0" smtClean="0"/>
              <a:t>从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接口继承过来并添加了一些抽象方法，例如添加了插入与移除元素的抽象函数。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800" dirty="0" smtClean="0"/>
              <a:t>          </a:t>
            </a: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类实现</a:t>
            </a:r>
            <a:r>
              <a:rPr lang="en-US" altLang="zh-CN" sz="2800" dirty="0" smtClean="0"/>
              <a:t>List</a:t>
            </a:r>
            <a:r>
              <a:rPr lang="zh-CN" altLang="en-US" sz="2800" dirty="0" smtClean="0"/>
              <a:t>接口。我们可以理解</a:t>
            </a: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是一个动态的数组。既然它是一个数组，所以它可以按照下标对其中元素进行操作。动态是指</a:t>
            </a:r>
            <a:r>
              <a:rPr lang="en-US" altLang="zh-CN" sz="2800" dirty="0" err="1" smtClean="0"/>
              <a:t>ArrayList</a:t>
            </a:r>
            <a:r>
              <a:rPr lang="zh-CN" altLang="en-US" sz="2800" dirty="0" smtClean="0"/>
              <a:t>能够自动分配或释放空间。它允许对元素进行快速随机访问，但是向</a:t>
            </a:r>
            <a:r>
              <a:rPr lang="en-US" altLang="zh-CN" sz="2800" dirty="0" smtClean="0"/>
              <a:t>List</a:t>
            </a:r>
            <a:r>
              <a:rPr lang="zh-CN" altLang="en-US" sz="2800" dirty="0" smtClean="0"/>
              <a:t>中间</a:t>
            </a:r>
            <a:r>
              <a:rPr lang="zh-CN" altLang="en-US" sz="2800" dirty="0" smtClean="0">
                <a:solidFill>
                  <a:srgbClr val="FF0000"/>
                </a:solidFill>
              </a:rPr>
              <a:t>（非尾部）</a:t>
            </a:r>
            <a:r>
              <a:rPr lang="zh-CN" altLang="en-US" sz="2800" dirty="0" smtClean="0"/>
              <a:t>插入与移除元素的速度很慢。但当元素的增加或移除发生在</a:t>
            </a:r>
            <a:r>
              <a:rPr lang="en-US" altLang="zh-CN" sz="2800" dirty="0" smtClean="0"/>
              <a:t>List</a:t>
            </a:r>
            <a:r>
              <a:rPr lang="zh-CN" altLang="en-US" sz="2800" dirty="0" smtClean="0"/>
              <a:t>中央位置</a:t>
            </a:r>
            <a:r>
              <a:rPr lang="zh-CN" altLang="en-US" sz="2800" dirty="0">
                <a:solidFill>
                  <a:srgbClr val="FF0000"/>
                </a:solidFill>
              </a:rPr>
              <a:t>（非尾部）</a:t>
            </a:r>
            <a:r>
              <a:rPr lang="zh-CN" altLang="en-US" sz="2800" dirty="0" smtClean="0"/>
              <a:t>时，效率很差。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8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ArrayList(2)</a:t>
            </a:r>
          </a:p>
        </p:txBody>
      </p:sp>
      <p:sp>
        <p:nvSpPr>
          <p:cNvPr id="22531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71625"/>
            <a:ext cx="80137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LinkedList</a:t>
            </a:r>
            <a:r>
              <a:rPr lang="zh-CN" altLang="en-US" smtClean="0"/>
              <a:t>的使用</a:t>
            </a:r>
            <a:r>
              <a:rPr lang="en-US" altLang="zh-CN" smtClean="0"/>
              <a:t>(1)</a:t>
            </a:r>
          </a:p>
        </p:txBody>
      </p:sp>
      <p:sp>
        <p:nvSpPr>
          <p:cNvPr id="23555" name="内容占位符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LinkedList</a:t>
            </a:r>
            <a:r>
              <a:rPr lang="zh-CN" altLang="en-US" dirty="0" smtClean="0"/>
              <a:t>：与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相反，适合用来进行</a:t>
            </a:r>
            <a:r>
              <a:rPr lang="zh-CN" altLang="en-US" dirty="0" smtClean="0">
                <a:solidFill>
                  <a:srgbClr val="FF0000"/>
                </a:solidFill>
              </a:rPr>
              <a:t>非尾部的</a:t>
            </a:r>
            <a:r>
              <a:rPr lang="zh-CN" altLang="en-US" dirty="0" smtClean="0"/>
              <a:t>增加和移除元素，但随机访问的速度较慢。此外，可以通过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来实现栈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与队列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，也可以用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来</a:t>
            </a:r>
            <a:r>
              <a:rPr lang="zh-CN" altLang="en-US" dirty="0"/>
              <a:t>实现栈</a:t>
            </a:r>
            <a:r>
              <a:rPr lang="en-US" altLang="zh-CN" dirty="0" smtClean="0"/>
              <a:t>stack</a:t>
            </a:r>
          </a:p>
          <a:p>
            <a:r>
              <a:rPr lang="en-US" altLang="en-US" dirty="0" smtClean="0"/>
              <a:t> </a:t>
            </a:r>
            <a:endParaRPr lang="zh-CN" altLang="en-US" dirty="0" smtClean="0"/>
          </a:p>
          <a:p>
            <a:r>
              <a:rPr lang="en-US" altLang="en-US" dirty="0" smtClean="0"/>
              <a:t>   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addFirst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addLast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getFirst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en-US" dirty="0" smtClean="0"/>
              <a:t> </a:t>
            </a:r>
            <a:r>
              <a:rPr lang="en-US" altLang="zh-CN" dirty="0" err="1" smtClean="0"/>
              <a:t>getLast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removeFirst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removeLast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等函数从前部、末尾或中间位置插入或删除元素。</a:t>
            </a:r>
          </a:p>
          <a:p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LinkedList</a:t>
            </a:r>
            <a:r>
              <a:rPr lang="zh-CN" altLang="en-US" smtClean="0"/>
              <a:t>的使用</a:t>
            </a:r>
            <a:r>
              <a:rPr lang="en-US" altLang="zh-CN" smtClean="0"/>
              <a:t>(2)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600" y="1114876"/>
            <a:ext cx="6457900" cy="5443087"/>
          </a:xfrm>
          <a:noFill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827584" y="1340768"/>
            <a:ext cx="69850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GB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kumimoji="1"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中的顺序表结构</a:t>
            </a:r>
            <a:endParaRPr kumimoji="1" lang="en-US" altLang="zh-CN" sz="36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>
              <a:lnSpc>
                <a:spcPct val="95000"/>
              </a:lnSpc>
              <a:spcAft>
                <a:spcPct val="20000"/>
              </a:spcAft>
            </a:pPr>
            <a:endParaRPr kumimoji="1"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fontAlgn="ctr">
              <a:lnSpc>
                <a:spcPct val="95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kumimoji="1" lang="en-US" altLang="zh-CN" sz="32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endParaRPr kumimoji="1"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fontAlgn="ctr">
              <a:lnSpc>
                <a:spcPct val="95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kumimoji="1"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</a:t>
            </a:r>
            <a:r>
              <a:rPr kumimoji="1"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kumimoji="1"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21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827584" y="332656"/>
            <a:ext cx="6985000" cy="62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GB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kumimoji="1"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中的顺序表结构 </a:t>
            </a:r>
            <a:r>
              <a:rPr kumimoji="1"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kumimoji="1" lang="en-US" altLang="zh-CN" sz="36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endParaRPr kumimoji="1"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7140" y="1340768"/>
            <a:ext cx="4968552" cy="100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GB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Object</a:t>
            </a:r>
            <a:r>
              <a:rPr kumimoji="1" lang="en-GB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[] </a:t>
            </a:r>
            <a:r>
              <a:rPr kumimoji="1" lang="en-GB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elementData</a:t>
            </a:r>
            <a:r>
              <a:rPr kumimoji="1" lang="en-GB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GB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kumimoji="1" lang="en-GB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size;</a:t>
            </a:r>
            <a:endParaRPr kumimoji="1"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12445" y="2708920"/>
            <a:ext cx="805688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kumimoji="1"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结构体描述顺序表</a:t>
            </a:r>
            <a:endParaRPr kumimoji="1"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#define </a:t>
            </a:r>
            <a:r>
              <a:rPr kumimoji="1" lang="en-US" altLang="zh-CN" sz="2800" b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ListSize</a:t>
            </a:r>
            <a:r>
              <a:rPr kumimoji="1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100 	</a:t>
            </a:r>
            <a:endParaRPr kumimoji="1" lang="en-US" altLang="zh-CN" sz="28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typedef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kumimoji="1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DataType</a:t>
            </a:r>
            <a:r>
              <a:rPr kumimoji="1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	</a:t>
            </a:r>
            <a:endParaRPr kumimoji="1" lang="en-US" altLang="zh-CN" sz="28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typedef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struct</a:t>
            </a:r>
            <a:endParaRPr kumimoji="1" lang="en-US" altLang="zh-CN" sz="2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DataType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data[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ListSize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];</a:t>
            </a:r>
          </a:p>
          <a:p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length; 	</a:t>
            </a:r>
            <a:endParaRPr kumimoji="1" lang="en-US" altLang="zh-CN" sz="28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  <a:r>
              <a:rPr kumimoji="1" lang="en-US" altLang="zh-CN" sz="2800" b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SeqList</a:t>
            </a:r>
            <a:r>
              <a:rPr kumimoji="1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endParaRPr kumimoji="1" lang="zh-CN" altLang="en-US" sz="28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202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75498" y="92662"/>
            <a:ext cx="7128792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630" y="836712"/>
            <a:ext cx="71287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(3);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(“3”);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(“6”);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(“9”);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testIterator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2905" y="4495760"/>
            <a:ext cx="77768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b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Iterator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 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while(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i.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hasNext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pPr fontAlgn="ctr"/>
            <a:r>
              <a:rPr kumimoji="1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System.out.println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i.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next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 fontAlgn="ctr"/>
            <a:r>
              <a:rPr kumimoji="1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kumimoji="1" lang="en-US" altLang="zh-CN" sz="4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97534"/>
            <a:ext cx="36004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61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6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2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95536" y="248664"/>
            <a:ext cx="7128792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60189" y="1268760"/>
            <a:ext cx="712879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 </a:t>
            </a:r>
            <a:r>
              <a:rPr kumimoji="1" lang="en-US" altLang="zh-CN" sz="3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kumimoji="1" lang="en-US" altLang="zh-CN" sz="3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(3);</a:t>
            </a:r>
          </a:p>
          <a:p>
            <a:pPr fontAlgn="ctr"/>
            <a:r>
              <a:rPr kumimoji="1" lang="en-US" altLang="zh-CN" sz="32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3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(“3”);</a:t>
            </a:r>
          </a:p>
          <a:p>
            <a:pPr fontAlgn="ctr"/>
            <a:r>
              <a:rPr kumimoji="1"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(“6”);</a:t>
            </a:r>
            <a:endParaRPr kumimoji="1"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/>
            <a:r>
              <a:rPr kumimoji="1"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(“9”);</a:t>
            </a:r>
          </a:p>
          <a:p>
            <a:pPr fontAlgn="ctr"/>
            <a:r>
              <a:rPr kumimoji="1" lang="en-US" altLang="zh-CN" sz="3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Iterator </a:t>
            </a:r>
            <a:r>
              <a:rPr kumimoji="1" lang="en-US" altLang="zh-CN" sz="32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3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kumimoji="1" lang="en-US" altLang="zh-CN" sz="32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aList.iterator</a:t>
            </a:r>
            <a:r>
              <a:rPr kumimoji="1" lang="en-US" altLang="zh-CN" sz="3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32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i.next</a:t>
            </a:r>
            <a:r>
              <a:rPr kumimoji="1" lang="en-US" altLang="zh-CN" sz="3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3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i.next</a:t>
            </a:r>
            <a:r>
              <a:rPr kumimoji="1"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  <a:endParaRPr kumimoji="1" lang="en-US" altLang="zh-CN" sz="3200" b="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/>
            <a:r>
              <a:rPr kumimoji="1" lang="en-US" altLang="zh-CN" sz="32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i.remove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68984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6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95536" y="248664"/>
            <a:ext cx="3312368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36" y="1095135"/>
            <a:ext cx="396621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92055" y="400489"/>
            <a:ext cx="3312368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14" y="1450034"/>
            <a:ext cx="36004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03086" y="5533924"/>
            <a:ext cx="7435265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lang="en-US" altLang="zh-CN" sz="3200" dirty="0" smtClean="0"/>
              <a:t>public </a:t>
            </a:r>
            <a:r>
              <a:rPr lang="en-US" altLang="zh-CN" sz="3200" dirty="0"/>
              <a:t>interface </a:t>
            </a:r>
            <a:r>
              <a:rPr lang="en-US" altLang="zh-CN" sz="3200" dirty="0" err="1"/>
              <a:t>ListIterator</a:t>
            </a:r>
            <a:r>
              <a:rPr lang="en-US" altLang="zh-CN" sz="3200" dirty="0"/>
              <a:t> extends </a:t>
            </a:r>
            <a:r>
              <a:rPr lang="en-US" altLang="zh-CN" sz="3200" dirty="0" smtClean="0"/>
              <a:t>Iterator</a:t>
            </a:r>
            <a:endParaRPr kumimoji="1"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762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6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79512" y="277197"/>
            <a:ext cx="66247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第三回  </a:t>
            </a:r>
            <a:r>
              <a:rPr lang="en-US" altLang="zh-CN" sz="4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Collections</a:t>
            </a:r>
            <a:r>
              <a:rPr lang="zh-CN" altLang="en-US" sz="4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框架</a:t>
            </a:r>
            <a:endParaRPr lang="zh-CN" altLang="en-US" sz="4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5616" y="1877656"/>
            <a:ext cx="640871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dirty="0" smtClean="0"/>
              <a:t>Java Collections</a:t>
            </a:r>
            <a:r>
              <a:rPr lang="zh-CN" altLang="en-US" sz="3600" dirty="0" smtClean="0"/>
              <a:t>框架简介</a:t>
            </a:r>
            <a:endParaRPr lang="en-US" altLang="zh-CN" sz="3600" dirty="0" smtClean="0"/>
          </a:p>
          <a:p>
            <a:pPr>
              <a:defRPr/>
            </a:pPr>
            <a:r>
              <a:rPr lang="en-US" altLang="zh-CN" sz="3600" dirty="0"/>
              <a:t>Java Collections</a:t>
            </a:r>
            <a:r>
              <a:rPr lang="zh-CN" altLang="en-US" sz="3600" dirty="0" smtClean="0"/>
              <a:t>框架的使用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16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75498" y="92662"/>
            <a:ext cx="7128792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2905" y="836712"/>
            <a:ext cx="71287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pPr fontAlgn="ctr"/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List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(3);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(“3”);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(“6”);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(“9”);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2905" y="3945255"/>
            <a:ext cx="77768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(List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 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i.next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i.set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(“5”);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kumimoji="1" lang="en-US" altLang="zh-CN" sz="4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664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4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75498" y="92662"/>
            <a:ext cx="7128792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2905" y="836712"/>
            <a:ext cx="71287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pPr fontAlgn="ctr"/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List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(3);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(“3”);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(“6”);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(“9”);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2905" y="3945255"/>
            <a:ext cx="77768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(List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 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i.next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i.remove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kumimoji="1" lang="en-US" altLang="zh-CN" sz="4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12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4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75498" y="92662"/>
            <a:ext cx="7128792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2905" y="836712"/>
            <a:ext cx="71287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pPr fontAlgn="ctr"/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List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(3);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(“3”);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(“6”);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(“9”);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2905" y="3945255"/>
            <a:ext cx="777686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(List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aList.size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()); 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i.previous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kumimoji="1" lang="en-US" altLang="zh-CN" sz="4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288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4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75498" y="92662"/>
            <a:ext cx="7128792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2905" y="836712"/>
            <a:ext cx="71287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pPr fontAlgn="ctr"/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List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(3);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(“3”);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(“6”);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(“9”);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2905" y="3945255"/>
            <a:ext cx="777686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(List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i.add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(“8”);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kumimoji="1" lang="en-US" altLang="zh-CN" sz="4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849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4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75498" y="92662"/>
            <a:ext cx="7128792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2905" y="836712"/>
            <a:ext cx="71287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pPr fontAlgn="ctr"/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List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(3);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(“3”);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(“6”);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(“9”);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2905" y="3945255"/>
            <a:ext cx="77768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(List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i.nextIndex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i.previousIndex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kumimoji="1" lang="en-US" altLang="zh-CN" sz="4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453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4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611560" y="260648"/>
            <a:ext cx="6985000" cy="624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GB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kumimoji="1"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1" lang="en-US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 vs. </a:t>
            </a:r>
            <a:r>
              <a:rPr kumimoji="1" lang="en-US" altLang="zh-CN" sz="36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endParaRPr kumimoji="1" lang="en-US" altLang="zh-CN" sz="36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>
              <a:lnSpc>
                <a:spcPct val="95000"/>
              </a:lnSpc>
              <a:spcAft>
                <a:spcPct val="20000"/>
              </a:spcAft>
            </a:pPr>
            <a:endParaRPr kumimoji="1"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fontAlgn="ctr">
              <a:lnSpc>
                <a:spcPct val="95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kumimoji="1"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若预先知道处理的是一组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元素个数固定</a:t>
            </a:r>
            <a:r>
              <a:rPr kumimoji="1"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（不会增删）的线性表，用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array</a:t>
            </a:r>
            <a:r>
              <a:rPr kumimoji="1"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，“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根据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index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更新元素</a:t>
            </a:r>
            <a:r>
              <a:rPr kumimoji="1"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 操作速度最快。</a:t>
            </a:r>
            <a:endParaRPr kumimoji="1"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fontAlgn="ctr">
              <a:lnSpc>
                <a:spcPct val="95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kumimoji="1"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fontAlgn="ctr">
              <a:lnSpc>
                <a:spcPct val="95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kumimoji="1"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若线性表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元素的个数不固定</a:t>
            </a:r>
            <a:r>
              <a:rPr kumimoji="1"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，且增删操作在表尾，用</a:t>
            </a:r>
            <a:r>
              <a:rPr kumimoji="1" lang="en-US" altLang="zh-CN" sz="3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，可自动扩容，</a:t>
            </a:r>
            <a:r>
              <a:rPr kumimoji="1"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且“根据</a:t>
            </a:r>
            <a:r>
              <a:rPr kumimoji="1"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index</a:t>
            </a:r>
            <a:r>
              <a:rPr kumimoji="1"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kumimoji="1"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更新元素</a:t>
            </a:r>
            <a:r>
              <a:rPr kumimoji="1"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”操作速度也快，但</a:t>
            </a:r>
            <a:r>
              <a:rPr kumimoji="1"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通常</a:t>
            </a:r>
            <a:r>
              <a:rPr kumimoji="1"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不如</a:t>
            </a:r>
            <a:r>
              <a:rPr kumimoji="1"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</a:t>
            </a:r>
            <a:r>
              <a:rPr kumimoji="1"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快</a:t>
            </a:r>
            <a:r>
              <a:rPr kumimoji="1"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1"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66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827584" y="1340768"/>
            <a:ext cx="6985000" cy="183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GB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kumimoji="1"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中的链表结构</a:t>
            </a:r>
            <a:endParaRPr kumimoji="1" lang="en-US" altLang="zh-CN" sz="36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>
              <a:lnSpc>
                <a:spcPct val="95000"/>
              </a:lnSpc>
              <a:spcAft>
                <a:spcPct val="20000"/>
              </a:spcAft>
            </a:pPr>
            <a:endParaRPr kumimoji="1"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fontAlgn="ctr">
              <a:lnSpc>
                <a:spcPct val="95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kumimoji="1" lang="en-US" altLang="zh-CN" sz="32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  <a:endParaRPr kumimoji="1"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76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697140" y="116632"/>
            <a:ext cx="6985000" cy="62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GB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kumimoji="1"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中的链表结构 </a:t>
            </a:r>
            <a:r>
              <a:rPr kumimoji="1"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kumimoji="1" lang="en-US" altLang="zh-CN" sz="36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  <a:endParaRPr kumimoji="1"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8380" y="820829"/>
            <a:ext cx="7091932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带头结点的双向循环链表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Entry header;</a:t>
            </a:r>
            <a:endParaRPr kumimoji="1" lang="en-GB" altLang="zh-CN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GB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kumimoji="1" lang="en-GB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size;</a:t>
            </a:r>
            <a:endParaRPr kumimoji="1"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6648" y="2513488"/>
            <a:ext cx="879735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双向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链表</a:t>
            </a:r>
            <a:r>
              <a:rPr kumimoji="1"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kumimoji="1"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1"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描述</a:t>
            </a:r>
            <a:endParaRPr kumimoji="1"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typedef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char </a:t>
            </a:r>
            <a:r>
              <a:rPr kumimoji="1"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DataType</a:t>
            </a:r>
            <a:endParaRPr kumimoji="1"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typedef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struct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dListNode</a:t>
            </a:r>
            <a:r>
              <a:rPr kumimoji="1"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{ </a:t>
            </a:r>
            <a:endParaRPr kumimoji="1"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kumimoji="1"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DataType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data;//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结点的数据域</a:t>
            </a:r>
          </a:p>
          <a:p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kumimoji="1"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struct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dListNode</a:t>
            </a:r>
            <a:r>
              <a:rPr kumimoji="1"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*prior,*next; //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结点的指针域</a:t>
            </a:r>
          </a:p>
          <a:p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kumimoji="1"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DListNode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; 	//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结构体类型标识符</a:t>
            </a:r>
          </a:p>
          <a:p>
            <a:endParaRPr kumimoji="1"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typedef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DListNode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kumimoji="1"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DLinkedList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</a:t>
            </a:r>
            <a:r>
              <a:rPr kumimoji="1"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定义指向结构体的指针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</a:t>
            </a:r>
          </a:p>
          <a:p>
            <a:r>
              <a:rPr kumimoji="1"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DListNode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kumimoji="1"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p; 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1"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定义指向某结点指针</a:t>
            </a:r>
            <a:endParaRPr kumimoji="1"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DLinkedList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head;  //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定义头</a:t>
            </a:r>
            <a:r>
              <a:rPr kumimoji="1"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endParaRPr kumimoji="1"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0768"/>
            <a:ext cx="4409918" cy="200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63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75498" y="92662"/>
            <a:ext cx="7128792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2905" y="836712"/>
            <a:ext cx="71287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pPr fontAlgn="ctr"/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List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(“3”);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(“6”);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(“9”);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2905" y="3945255"/>
            <a:ext cx="77768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(List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 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i.next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i.set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(“5”);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kumimoji="1" lang="en-US" altLang="zh-CN" sz="4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68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4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75498" y="92662"/>
            <a:ext cx="7128792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2905" y="836712"/>
            <a:ext cx="71287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pPr fontAlgn="ctr"/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List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(“3”);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(“6”);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(“9”);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2905" y="3945255"/>
            <a:ext cx="777686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(List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aList.size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()); 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i.previous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kumimoji="1" lang="en-US" altLang="zh-CN" sz="4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711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6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64310" y="178454"/>
            <a:ext cx="27395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400" b="1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学习目标</a:t>
            </a: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4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47744" y="941239"/>
            <a:ext cx="889625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Java Collections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框架的基本结构。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掌握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Collections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框架的基本类的使用：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List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200" dirty="0" err="1" smtClean="0">
                <a:latin typeface="华文新魏" pitchFamily="2" charset="-122"/>
                <a:ea typeface="华文新魏" pitchFamily="2" charset="-122"/>
              </a:rPr>
              <a:t>ArrayList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200" dirty="0" err="1" smtClean="0">
                <a:latin typeface="华文新魏" pitchFamily="2" charset="-122"/>
                <a:ea typeface="华文新魏" pitchFamily="2" charset="-122"/>
              </a:rPr>
              <a:t>LinkedList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）、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Set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200" dirty="0" err="1" smtClean="0">
                <a:latin typeface="华文新魏" pitchFamily="2" charset="-122"/>
                <a:ea typeface="华文新魏" pitchFamily="2" charset="-122"/>
              </a:rPr>
              <a:t>HashSet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200" dirty="0" err="1" smtClean="0">
                <a:latin typeface="华文新魏" pitchFamily="2" charset="-122"/>
                <a:ea typeface="华文新魏" pitchFamily="2" charset="-122"/>
              </a:rPr>
              <a:t>TreeSet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）、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Map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200" dirty="0" err="1" smtClean="0">
                <a:latin typeface="华文新魏" pitchFamily="2" charset="-122"/>
                <a:ea typeface="华文新魏" pitchFamily="2" charset="-122"/>
              </a:rPr>
              <a:t>HashMap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200" dirty="0" err="1" smtClean="0">
                <a:latin typeface="华文新魏" pitchFamily="2" charset="-122"/>
                <a:ea typeface="华文新魏" pitchFamily="2" charset="-122"/>
              </a:rPr>
              <a:t>TreeMap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）、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Iterator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200" dirty="0" err="1" smtClean="0">
                <a:latin typeface="华文新魏" pitchFamily="2" charset="-122"/>
                <a:ea typeface="华文新魏" pitchFamily="2" charset="-122"/>
              </a:rPr>
              <a:t>ListIterator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Collections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Arrays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75498" y="92662"/>
            <a:ext cx="7128792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2905" y="836712"/>
            <a:ext cx="71287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pPr fontAlgn="ctr"/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List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(“3”);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(“6”);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(“9”);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2905" y="3945255"/>
            <a:ext cx="777686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(List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i.add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(“8”);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kumimoji="1" lang="en-US" altLang="zh-CN" sz="4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853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4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75498" y="92662"/>
            <a:ext cx="7128792" cy="74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US" altLang="zh-CN" sz="4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endParaRPr kumimoji="1" lang="en-US" altLang="zh-CN" sz="4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2905" y="836712"/>
            <a:ext cx="71287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pPr fontAlgn="ctr"/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List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new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(“3”);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(“6”);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aList.add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(“9”);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2905" y="3945255"/>
            <a:ext cx="77768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1" lang="en-US" altLang="zh-CN" sz="28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testListIterator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(List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{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kumimoji="1" lang="en-US" altLang="zh-CN" sz="2800" b="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aList.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listIterator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fontAlgn="ctr"/>
            <a:r>
              <a:rPr kumimoji="1"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i.nextIndex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kumimoji="1" lang="en-US" altLang="zh-CN" sz="2800" b="1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i.previousIndex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fontAlgn="ctr"/>
            <a:r>
              <a:rPr kumimoji="1" lang="en-US" altLang="zh-CN" sz="28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kumimoji="1" lang="en-US" altLang="zh-CN" sz="4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075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6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23528" y="0"/>
            <a:ext cx="8640960" cy="634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>
              <a:lnSpc>
                <a:spcPct val="95000"/>
              </a:lnSpc>
              <a:spcAft>
                <a:spcPct val="20000"/>
              </a:spcAft>
            </a:pPr>
            <a:r>
              <a:rPr kumimoji="1" lang="en-GB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kumimoji="1"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1" lang="en-US" altLang="zh-CN" sz="32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  <a:r>
              <a:rPr kumimoji="1"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1"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vs.  </a:t>
            </a:r>
            <a:r>
              <a:rPr kumimoji="1" lang="en-US" altLang="zh-CN" sz="3200" b="1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1"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vs.</a:t>
            </a:r>
            <a:r>
              <a:rPr kumimoji="1"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array</a:t>
            </a:r>
          </a:p>
          <a:p>
            <a:pPr marL="457200" indent="-457200" fontAlgn="ctr">
              <a:lnSpc>
                <a:spcPct val="95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kumimoji="1"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fontAlgn="ctr">
              <a:lnSpc>
                <a:spcPct val="95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若线性表增删很多，且增删不在表尾，且是查询定位后的多次增删，用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1"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fontAlgn="ctr">
              <a:lnSpc>
                <a:spcPct val="95000"/>
              </a:lnSpc>
              <a:spcBef>
                <a:spcPts val="672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很多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“根据</a:t>
            </a:r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index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更新元素”的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操作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，且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增删不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多或者增删操作在表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尾，用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fontAlgn="ctr">
              <a:lnSpc>
                <a:spcPct val="95000"/>
              </a:lnSpc>
              <a:spcBef>
                <a:spcPts val="672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有很多“根据</a:t>
            </a:r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index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更新元素”的操作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无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增删（即元素个数固定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），用</a:t>
            </a:r>
            <a:r>
              <a:rPr kumimoji="1"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array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fontAlgn="ctr">
              <a:lnSpc>
                <a:spcPct val="95000"/>
              </a:lnSpc>
              <a:spcBef>
                <a:spcPts val="672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若有很多“根据</a:t>
            </a:r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index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更新元素”的操作，且无增删（即元素个数固定），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但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必须用</a:t>
            </a:r>
            <a:r>
              <a:rPr kumimoji="1"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（如其中某些方法），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则创建时用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 </a:t>
            </a:r>
            <a:r>
              <a:rPr kumimoji="1" lang="en-US" altLang="zh-CN" sz="28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1"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(n)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为固定的元素个数。</a:t>
            </a: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fontAlgn="ctr">
              <a:lnSpc>
                <a:spcPct val="95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21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79512" y="-80143"/>
            <a:ext cx="8784976" cy="670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zh-CN" sz="2400" dirty="0">
                <a:latin typeface="华文新魏" panose="02010800040101010101" pitchFamily="2" charset="-122"/>
              </a:rPr>
              <a:t>7.4 </a:t>
            </a:r>
            <a:r>
              <a:rPr lang="zh-CN" altLang="en-US" sz="2400" dirty="0">
                <a:latin typeface="华文新魏" panose="02010800040101010101" pitchFamily="2" charset="-122"/>
              </a:rPr>
              <a:t>哈希</a:t>
            </a:r>
            <a:r>
              <a:rPr lang="zh-CN" altLang="en-US" sz="2400" dirty="0" smtClean="0">
                <a:latin typeface="华文新魏" panose="02010800040101010101" pitchFamily="2" charset="-122"/>
              </a:rPr>
              <a:t>查找</a:t>
            </a:r>
            <a:endParaRPr lang="en-US" altLang="zh-CN" sz="2400" dirty="0" smtClean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华文新魏" panose="02010800040101010101" pitchFamily="2" charset="-122"/>
              </a:rPr>
              <a:t>一</a:t>
            </a:r>
            <a:r>
              <a:rPr lang="zh-CN" altLang="en-US" sz="2400" dirty="0">
                <a:latin typeface="华文新魏" panose="02010800040101010101" pitchFamily="2" charset="-122"/>
              </a:rPr>
              <a:t>、哈希表（</a:t>
            </a:r>
            <a:r>
              <a:rPr lang="en-US" altLang="zh-CN" sz="2400" dirty="0">
                <a:latin typeface="华文新魏" panose="02010800040101010101" pitchFamily="2" charset="-122"/>
              </a:rPr>
              <a:t>Hash table</a:t>
            </a:r>
            <a:r>
              <a:rPr lang="zh-CN" altLang="en-US" sz="2400" dirty="0">
                <a:latin typeface="华文新魏" panose="02010800040101010101" pitchFamily="2" charset="-122"/>
              </a:rPr>
              <a:t>）</a:t>
            </a:r>
          </a:p>
          <a:p>
            <a:pPr eaLnBrk="1" hangingPunct="1"/>
            <a:endParaRPr lang="en-US" altLang="zh-CN" sz="2400" dirty="0" smtClean="0"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sz="2400" dirty="0" smtClean="0">
                <a:latin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．</a:t>
            </a:r>
            <a:r>
              <a:rPr lang="zh-CN" altLang="en-US" sz="2400" dirty="0" smtClean="0">
                <a:latin typeface="华文新魏" panose="02010800040101010101" pitchFamily="2" charset="-122"/>
              </a:rPr>
              <a:t>哈希表、哈希函数与哈希码</a:t>
            </a: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/>
            <a:r>
              <a:rPr lang="zh-CN" altLang="en-US" sz="2400" b="0" dirty="0">
                <a:latin typeface="华文新魏" panose="02010800040101010101" pitchFamily="2" charset="-122"/>
              </a:rPr>
              <a:t>        </a:t>
            </a:r>
            <a:endParaRPr lang="en-US" altLang="zh-CN" sz="2400" b="0" dirty="0" smtClean="0"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sz="2400" b="0" dirty="0">
                <a:latin typeface="华文新魏" panose="02010800040101010101" pitchFamily="2" charset="-122"/>
              </a:rPr>
              <a:t> 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       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新魏" panose="02010800040101010101" pitchFamily="2" charset="-122"/>
              </a:rPr>
              <a:t>哈希函数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（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Hash function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、</a:t>
            </a:r>
            <a:r>
              <a:rPr lang="zh-CN" altLang="en-US" sz="2400" b="0" dirty="0">
                <a:latin typeface="华文新魏" panose="02010800040101010101" pitchFamily="2" charset="-122"/>
              </a:rPr>
              <a:t>散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列函数）的自变量为元素的关键字（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key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），函数值称为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新魏" panose="02010800040101010101" pitchFamily="2" charset="-122"/>
              </a:rPr>
              <a:t>哈希码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（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Hash code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、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Hash value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或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Hash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），根据哈希码即可得出该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key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对应的元素的地址。</a:t>
            </a:r>
            <a:endParaRPr lang="en-US" altLang="zh-CN" sz="2400" b="0" dirty="0" smtClean="0">
              <a:latin typeface="华文新魏" panose="02010800040101010101" pitchFamily="2" charset="-122"/>
            </a:endParaRPr>
          </a:p>
          <a:p>
            <a:pPr eaLnBrk="1" hangingPunct="1"/>
            <a:endParaRPr lang="en-US" altLang="zh-CN" sz="2400" b="0" dirty="0"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sz="2400" b="0" dirty="0" smtClean="0">
                <a:latin typeface="华文新魏" panose="02010800040101010101" pitchFamily="2" charset="-122"/>
              </a:rPr>
              <a:t>        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查找</a:t>
            </a:r>
            <a:r>
              <a:rPr lang="zh-CN" altLang="en-US" sz="2400" b="0" dirty="0">
                <a:latin typeface="华文新魏" panose="02010800040101010101" pitchFamily="2" charset="-122"/>
              </a:rPr>
              <a:t>时，由函数</a:t>
            </a:r>
            <a:r>
              <a:rPr lang="en-US" altLang="zh-CN" sz="2400" b="0" dirty="0">
                <a:latin typeface="华文新魏" panose="02010800040101010101" pitchFamily="2" charset="-122"/>
              </a:rPr>
              <a:t>H</a:t>
            </a:r>
            <a:r>
              <a:rPr lang="zh-CN" altLang="en-US" sz="2400" b="0" dirty="0">
                <a:latin typeface="华文新魏" panose="02010800040101010101" pitchFamily="2" charset="-122"/>
              </a:rPr>
              <a:t>对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给定值关键字</a:t>
            </a:r>
            <a:r>
              <a:rPr lang="en-US" altLang="zh-CN" sz="2400" b="0" dirty="0" err="1" smtClean="0">
                <a:latin typeface="华文新魏" panose="02010800040101010101" pitchFamily="2" charset="-122"/>
              </a:rPr>
              <a:t>k</a:t>
            </a:r>
            <a:r>
              <a:rPr lang="en-US" altLang="zh-CN" sz="1600" b="0" dirty="0" err="1" smtClean="0">
                <a:latin typeface="华文新魏" panose="02010800040101010101" pitchFamily="2" charset="-122"/>
              </a:rPr>
              <a:t>x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计算得出地址，</a:t>
            </a:r>
            <a:r>
              <a:rPr lang="zh-CN" altLang="en-US" sz="2400" b="0" dirty="0">
                <a:latin typeface="华文新魏" panose="02010800040101010101" pitchFamily="2" charset="-122"/>
              </a:rPr>
              <a:t>将</a:t>
            </a:r>
            <a:r>
              <a:rPr lang="en-US" altLang="zh-CN" sz="2400" b="0" dirty="0" err="1">
                <a:latin typeface="华文新魏" panose="02010800040101010101" pitchFamily="2" charset="-122"/>
              </a:rPr>
              <a:t>k</a:t>
            </a:r>
            <a:r>
              <a:rPr lang="en-US" altLang="zh-CN" sz="1600" b="0" dirty="0" err="1">
                <a:latin typeface="华文新魏" panose="02010800040101010101" pitchFamily="2" charset="-122"/>
              </a:rPr>
              <a:t>x</a:t>
            </a:r>
            <a:r>
              <a:rPr lang="zh-CN" altLang="en-US" sz="2400" b="0" dirty="0">
                <a:latin typeface="华文新魏" panose="02010800040101010101" pitchFamily="2" charset="-122"/>
              </a:rPr>
              <a:t>与地址单元中元素关键字进行比较，确定查找是否成功，这种查找方法称为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新魏" panose="02010800040101010101" pitchFamily="2" charset="-122"/>
              </a:rPr>
              <a:t>哈希查找方法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。</a:t>
            </a:r>
            <a:endParaRPr lang="en-US" altLang="zh-CN" sz="2400" b="0" dirty="0" smtClean="0">
              <a:latin typeface="华文新魏" panose="02010800040101010101" pitchFamily="2" charset="-122"/>
            </a:endParaRPr>
          </a:p>
          <a:p>
            <a:pPr eaLnBrk="1" hangingPunct="1"/>
            <a:endParaRPr lang="en-US" altLang="zh-CN" sz="2400" b="0" dirty="0">
              <a:latin typeface="华文新魏" panose="02010800040101010101" pitchFamily="2" charset="-122"/>
            </a:endParaRPr>
          </a:p>
          <a:p>
            <a:pPr eaLnBrk="1" hangingPunct="1"/>
            <a:r>
              <a:rPr lang="en-US" altLang="zh-CN" sz="2400" b="0" dirty="0" smtClean="0">
                <a:latin typeface="华文新魏" panose="02010800040101010101" pitchFamily="2" charset="-122"/>
              </a:rPr>
              <a:t>         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按这个算法构造而成的元素的存储结构称为</a:t>
            </a:r>
            <a:r>
              <a:rPr lang="zh-CN" altLang="en-US" sz="2400" b="0" dirty="0">
                <a:solidFill>
                  <a:srgbClr val="FF0000"/>
                </a:solidFill>
                <a:latin typeface="华文新魏" panose="02010800040101010101" pitchFamily="2" charset="-122"/>
              </a:rPr>
              <a:t>哈希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新魏" panose="02010800040101010101" pitchFamily="2" charset="-122"/>
              </a:rPr>
              <a:t>表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（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Hash table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或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Hash map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），该表中的元素是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新魏" panose="02010800040101010101" pitchFamily="2" charset="-122"/>
              </a:rPr>
              <a:t>键</a:t>
            </a:r>
            <a:r>
              <a:rPr lang="en-US" altLang="zh-CN" sz="2400" b="0" dirty="0" smtClean="0">
                <a:solidFill>
                  <a:srgbClr val="FF0000"/>
                </a:solidFill>
                <a:latin typeface="华文新魏" panose="02010800040101010101" pitchFamily="2" charset="-122"/>
              </a:rPr>
              <a:t>-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新魏" panose="02010800040101010101" pitchFamily="2" charset="-122"/>
              </a:rPr>
              <a:t>值对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（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key/value pair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），且表中元素之间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新魏" panose="02010800040101010101" pitchFamily="2" charset="-122"/>
              </a:rPr>
              <a:t>不一定遵循逻辑结构中的先后关系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，即逻辑结构（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a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，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b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，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c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）存入某哈希表后，其存储次序可能变成（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b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，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a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，</a:t>
            </a:r>
            <a:r>
              <a:rPr lang="en-US" altLang="zh-CN" sz="2400" b="0" dirty="0" smtClean="0">
                <a:latin typeface="华文新魏" panose="02010800040101010101" pitchFamily="2" charset="-122"/>
              </a:rPr>
              <a:t>c</a:t>
            </a:r>
            <a:r>
              <a:rPr lang="zh-CN" altLang="en-US" sz="2400" b="0" dirty="0" smtClean="0">
                <a:latin typeface="华文新魏" panose="02010800040101010101" pitchFamily="2" charset="-122"/>
              </a:rPr>
              <a:t>）。 </a:t>
            </a:r>
            <a:endParaRPr lang="zh-CN" altLang="en-US" sz="2400" b="0" dirty="0">
              <a:latin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12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486847" y="551268"/>
            <a:ext cx="8064500" cy="4524315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FF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/>
            <a:r>
              <a:rPr kumimoji="1" lang="en-US" altLang="zh-CN" sz="2400" b="0" dirty="0">
                <a:latin typeface="华文新魏" panose="02010800040101010101" pitchFamily="2" charset="-122"/>
              </a:rPr>
              <a:t>【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示例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】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设有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11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个记录的关键字的值分别是：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18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27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1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20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22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6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10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13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41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15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25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。选取关键字与元素位置间的函数为：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H(key)=key mod 11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，则这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11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个记录存放在数组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a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中的下标分别为：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7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5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1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9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0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6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10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2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8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4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3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。于是得到哈希表如图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7-3 </a:t>
            </a:r>
            <a:endParaRPr kumimoji="1" lang="en-US" altLang="zh-CN" sz="2400" b="0" dirty="0" smtClean="0">
              <a:latin typeface="华文新魏" panose="02010800040101010101" pitchFamily="2" charset="-122"/>
            </a:endParaRPr>
          </a:p>
          <a:p>
            <a:pPr eaLnBrk="1" hangingPunct="1"/>
            <a:endParaRPr kumimoji="1" lang="en-US" altLang="zh-CN" sz="2400" b="0" dirty="0">
              <a:latin typeface="华文新魏" panose="02010800040101010101" pitchFamily="2" charset="-122"/>
            </a:endParaRPr>
          </a:p>
          <a:p>
            <a:pPr eaLnBrk="1" hangingPunct="1"/>
            <a:endParaRPr kumimoji="1" lang="en-US" altLang="zh-CN" sz="2400" b="0" dirty="0">
              <a:latin typeface="华文新魏" panose="02010800040101010101" pitchFamily="2" charset="-122"/>
            </a:endParaRPr>
          </a:p>
          <a:p>
            <a:pPr eaLnBrk="1" hangingPunct="1"/>
            <a:endParaRPr kumimoji="1" lang="en-US" altLang="zh-CN" sz="2400" b="0" dirty="0">
              <a:latin typeface="华文新魏" panose="02010800040101010101" pitchFamily="2" charset="-122"/>
            </a:endParaRPr>
          </a:p>
          <a:p>
            <a:pPr eaLnBrk="1" hangingPunct="1"/>
            <a:endParaRPr kumimoji="1" lang="en-US" altLang="zh-CN" sz="2400" b="0" dirty="0">
              <a:latin typeface="华文新魏" panose="02010800040101010101" pitchFamily="2" charset="-122"/>
            </a:endParaRPr>
          </a:p>
          <a:p>
            <a:pPr eaLnBrk="1" hangingPunct="1"/>
            <a:endParaRPr kumimoji="1" lang="zh-CN" altLang="en-US" sz="2400" b="0" dirty="0">
              <a:latin typeface="华文新魏" panose="02010800040101010101" pitchFamily="2" charset="-122"/>
            </a:endParaRPr>
          </a:p>
          <a:p>
            <a:pPr eaLnBrk="1" hangingPunct="1"/>
            <a:endParaRPr kumimoji="1" lang="zh-CN" altLang="en-US" sz="2400" b="0" dirty="0">
              <a:latin typeface="华文新魏" panose="02010800040101010101" pitchFamily="2" charset="-122"/>
            </a:endParaRPr>
          </a:p>
          <a:p>
            <a:pPr eaLnBrk="1" hangingPunct="1"/>
            <a:endParaRPr kumimoji="1" lang="zh-CN" altLang="en-US" sz="2400" b="0" dirty="0">
              <a:latin typeface="华文新魏" panose="02010800040101010101" pitchFamily="2" charset="-122"/>
            </a:endParaRPr>
          </a:p>
        </p:txBody>
      </p:sp>
      <p:grpSp>
        <p:nvGrpSpPr>
          <p:cNvPr id="175112" name="Group 8"/>
          <p:cNvGrpSpPr>
            <a:grpSpLocks/>
          </p:cNvGrpSpPr>
          <p:nvPr/>
        </p:nvGrpSpPr>
        <p:grpSpPr bwMode="auto">
          <a:xfrm>
            <a:off x="994785" y="2992961"/>
            <a:ext cx="7058025" cy="1584325"/>
            <a:chOff x="2085" y="10717"/>
            <a:chExt cx="7272" cy="1487"/>
          </a:xfrm>
        </p:grpSpPr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4737" y="11736"/>
              <a:ext cx="210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图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7-3 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哈希表</a:t>
              </a:r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grpSp>
          <p:nvGrpSpPr>
            <p:cNvPr id="175114" name="Group 10"/>
            <p:cNvGrpSpPr>
              <a:grpSpLocks/>
            </p:cNvGrpSpPr>
            <p:nvPr/>
          </p:nvGrpSpPr>
          <p:grpSpPr bwMode="auto">
            <a:xfrm>
              <a:off x="3198" y="10717"/>
              <a:ext cx="6159" cy="395"/>
              <a:chOff x="2419" y="10332"/>
              <a:chExt cx="6159" cy="395"/>
            </a:xfrm>
          </p:grpSpPr>
          <p:grpSp>
            <p:nvGrpSpPr>
              <p:cNvPr id="175115" name="Group 11"/>
              <p:cNvGrpSpPr>
                <a:grpSpLocks/>
              </p:cNvGrpSpPr>
              <p:nvPr/>
            </p:nvGrpSpPr>
            <p:grpSpPr bwMode="auto">
              <a:xfrm>
                <a:off x="2419" y="10338"/>
                <a:ext cx="1677" cy="389"/>
                <a:chOff x="3372" y="6186"/>
                <a:chExt cx="1677" cy="389"/>
              </a:xfrm>
            </p:grpSpPr>
            <p:sp>
              <p:nvSpPr>
                <p:cNvPr id="1751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72" y="6189"/>
                  <a:ext cx="567" cy="3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808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0</a:t>
                  </a:r>
                  <a:endParaRPr lang="en-US" altLang="zh-CN" dirty="0">
                    <a:latin typeface="华文新魏" panose="02010800040101010101" pitchFamily="2" charset="-122"/>
                  </a:endParaRPr>
                </a:p>
              </p:txBody>
            </p:sp>
            <p:sp>
              <p:nvSpPr>
                <p:cNvPr id="17511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27" y="6186"/>
                  <a:ext cx="567" cy="3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808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1</a:t>
                  </a:r>
                  <a:endParaRPr lang="en-US" altLang="zh-CN" dirty="0">
                    <a:latin typeface="华文新魏" panose="02010800040101010101" pitchFamily="2" charset="-122"/>
                  </a:endParaRPr>
                </a:p>
              </p:txBody>
            </p:sp>
            <p:sp>
              <p:nvSpPr>
                <p:cNvPr id="1751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82" y="6186"/>
                  <a:ext cx="567" cy="3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808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2</a:t>
                  </a:r>
                  <a:endParaRPr lang="en-US" altLang="zh-CN" dirty="0">
                    <a:latin typeface="华文新魏" panose="02010800040101010101" pitchFamily="2" charset="-122"/>
                  </a:endParaRPr>
                </a:p>
              </p:txBody>
            </p:sp>
          </p:grpSp>
          <p:grpSp>
            <p:nvGrpSpPr>
              <p:cNvPr id="175119" name="Group 15"/>
              <p:cNvGrpSpPr>
                <a:grpSpLocks/>
              </p:cNvGrpSpPr>
              <p:nvPr/>
            </p:nvGrpSpPr>
            <p:grpSpPr bwMode="auto">
              <a:xfrm>
                <a:off x="4096" y="10332"/>
                <a:ext cx="1677" cy="389"/>
                <a:chOff x="3372" y="6186"/>
                <a:chExt cx="1677" cy="389"/>
              </a:xfrm>
            </p:grpSpPr>
            <p:sp>
              <p:nvSpPr>
                <p:cNvPr id="17512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372" y="6189"/>
                  <a:ext cx="567" cy="3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808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3</a:t>
                  </a:r>
                  <a:endParaRPr lang="en-US" altLang="zh-CN" dirty="0">
                    <a:latin typeface="华文新魏" panose="02010800040101010101" pitchFamily="2" charset="-122"/>
                  </a:endParaRPr>
                </a:p>
              </p:txBody>
            </p:sp>
            <p:sp>
              <p:nvSpPr>
                <p:cNvPr id="17512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927" y="6186"/>
                  <a:ext cx="567" cy="3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808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4</a:t>
                  </a:r>
                  <a:endParaRPr lang="en-US" altLang="zh-CN" dirty="0">
                    <a:latin typeface="华文新魏" panose="02010800040101010101" pitchFamily="2" charset="-122"/>
                  </a:endParaRPr>
                </a:p>
              </p:txBody>
            </p:sp>
            <p:sp>
              <p:nvSpPr>
                <p:cNvPr id="17512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482" y="6186"/>
                  <a:ext cx="567" cy="3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808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5</a:t>
                  </a:r>
                  <a:endParaRPr lang="en-US" altLang="zh-CN" dirty="0">
                    <a:latin typeface="华文新魏" panose="02010800040101010101" pitchFamily="2" charset="-122"/>
                  </a:endParaRPr>
                </a:p>
              </p:txBody>
            </p:sp>
          </p:grpSp>
          <p:grpSp>
            <p:nvGrpSpPr>
              <p:cNvPr id="175123" name="Group 19"/>
              <p:cNvGrpSpPr>
                <a:grpSpLocks/>
              </p:cNvGrpSpPr>
              <p:nvPr/>
            </p:nvGrpSpPr>
            <p:grpSpPr bwMode="auto">
              <a:xfrm>
                <a:off x="5776" y="10336"/>
                <a:ext cx="1677" cy="389"/>
                <a:chOff x="3372" y="6186"/>
                <a:chExt cx="1677" cy="389"/>
              </a:xfrm>
            </p:grpSpPr>
            <p:sp>
              <p:nvSpPr>
                <p:cNvPr id="17512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372" y="6189"/>
                  <a:ext cx="567" cy="3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808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6</a:t>
                  </a:r>
                  <a:endParaRPr lang="en-US" altLang="zh-CN" dirty="0">
                    <a:latin typeface="华文新魏" panose="02010800040101010101" pitchFamily="2" charset="-122"/>
                  </a:endParaRPr>
                </a:p>
              </p:txBody>
            </p:sp>
            <p:sp>
              <p:nvSpPr>
                <p:cNvPr id="17512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927" y="6186"/>
                  <a:ext cx="567" cy="3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808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7</a:t>
                  </a:r>
                  <a:endParaRPr lang="en-US" altLang="zh-CN" dirty="0">
                    <a:latin typeface="华文新魏" panose="02010800040101010101" pitchFamily="2" charset="-122"/>
                  </a:endParaRPr>
                </a:p>
              </p:txBody>
            </p:sp>
            <p:sp>
              <p:nvSpPr>
                <p:cNvPr id="17512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482" y="6186"/>
                  <a:ext cx="567" cy="3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808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8</a:t>
                  </a:r>
                  <a:endParaRPr lang="en-US" altLang="zh-CN" dirty="0">
                    <a:latin typeface="华文新魏" panose="02010800040101010101" pitchFamily="2" charset="-122"/>
                  </a:endParaRPr>
                </a:p>
              </p:txBody>
            </p:sp>
          </p:grpSp>
          <p:sp>
            <p:nvSpPr>
              <p:cNvPr id="175127" name="Text Box 23"/>
              <p:cNvSpPr txBox="1">
                <a:spLocks noChangeArrowheads="1"/>
              </p:cNvSpPr>
              <p:nvPr/>
            </p:nvSpPr>
            <p:spPr bwMode="auto">
              <a:xfrm>
                <a:off x="7456" y="10339"/>
                <a:ext cx="567" cy="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9</a:t>
                </a:r>
                <a:endParaRPr lang="en-US" altLang="zh-CN" dirty="0">
                  <a:latin typeface="华文新魏" panose="02010800040101010101" pitchFamily="2" charset="-122"/>
                </a:endParaRPr>
              </a:p>
            </p:txBody>
          </p:sp>
          <p:sp>
            <p:nvSpPr>
              <p:cNvPr id="175128" name="Text Box 24"/>
              <p:cNvSpPr txBox="1">
                <a:spLocks noChangeArrowheads="1"/>
              </p:cNvSpPr>
              <p:nvPr/>
            </p:nvSpPr>
            <p:spPr bwMode="auto">
              <a:xfrm>
                <a:off x="8011" y="10336"/>
                <a:ext cx="567" cy="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808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10</a:t>
                </a:r>
                <a:endParaRPr lang="en-US" altLang="zh-CN" dirty="0">
                  <a:latin typeface="华文新魏" panose="02010800040101010101" pitchFamily="2" charset="-122"/>
                </a:endParaRPr>
              </a:p>
            </p:txBody>
          </p:sp>
        </p:grpSp>
        <p:grpSp>
          <p:nvGrpSpPr>
            <p:cNvPr id="175129" name="Group 25"/>
            <p:cNvGrpSpPr>
              <a:grpSpLocks/>
            </p:cNvGrpSpPr>
            <p:nvPr/>
          </p:nvGrpSpPr>
          <p:grpSpPr bwMode="auto">
            <a:xfrm>
              <a:off x="3195" y="11163"/>
              <a:ext cx="6159" cy="395"/>
              <a:chOff x="2416" y="11163"/>
              <a:chExt cx="6159" cy="395"/>
            </a:xfrm>
          </p:grpSpPr>
          <p:grpSp>
            <p:nvGrpSpPr>
              <p:cNvPr id="175130" name="Group 26"/>
              <p:cNvGrpSpPr>
                <a:grpSpLocks/>
              </p:cNvGrpSpPr>
              <p:nvPr/>
            </p:nvGrpSpPr>
            <p:grpSpPr bwMode="auto">
              <a:xfrm>
                <a:off x="2416" y="11163"/>
                <a:ext cx="5034" cy="395"/>
                <a:chOff x="2416" y="11163"/>
                <a:chExt cx="5034" cy="395"/>
              </a:xfrm>
            </p:grpSpPr>
            <p:grpSp>
              <p:nvGrpSpPr>
                <p:cNvPr id="175131" name="Group 27"/>
                <p:cNvGrpSpPr>
                  <a:grpSpLocks/>
                </p:cNvGrpSpPr>
                <p:nvPr/>
              </p:nvGrpSpPr>
              <p:grpSpPr bwMode="auto">
                <a:xfrm>
                  <a:off x="2416" y="11169"/>
                  <a:ext cx="1677" cy="389"/>
                  <a:chOff x="3372" y="6186"/>
                  <a:chExt cx="1677" cy="389"/>
                </a:xfrm>
              </p:grpSpPr>
              <p:sp>
                <p:nvSpPr>
                  <p:cNvPr id="17513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72" y="6189"/>
                    <a:ext cx="567" cy="386"/>
                  </a:xfrm>
                  <a:prstGeom prst="rect">
                    <a:avLst/>
                  </a:prstGeom>
                  <a:noFill/>
                  <a:ln w="19050">
                    <a:solidFill>
                      <a:srgbClr val="00808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a:t>22</a:t>
                    </a:r>
                    <a:endParaRPr lang="en-US" altLang="zh-CN" dirty="0">
                      <a:latin typeface="华文新魏" panose="02010800040101010101" pitchFamily="2" charset="-122"/>
                    </a:endParaRPr>
                  </a:p>
                </p:txBody>
              </p:sp>
              <p:sp>
                <p:nvSpPr>
                  <p:cNvPr id="17513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27" y="6186"/>
                    <a:ext cx="567" cy="386"/>
                  </a:xfrm>
                  <a:prstGeom prst="rect">
                    <a:avLst/>
                  </a:prstGeom>
                  <a:noFill/>
                  <a:ln w="19050">
                    <a:solidFill>
                      <a:srgbClr val="00808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a:t>1</a:t>
                    </a:r>
                    <a:endParaRPr lang="en-US" altLang="zh-CN" dirty="0">
                      <a:latin typeface="华文新魏" panose="02010800040101010101" pitchFamily="2" charset="-122"/>
                    </a:endParaRPr>
                  </a:p>
                </p:txBody>
              </p:sp>
              <p:sp>
                <p:nvSpPr>
                  <p:cNvPr id="17513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2" y="6186"/>
                    <a:ext cx="567" cy="386"/>
                  </a:xfrm>
                  <a:prstGeom prst="rect">
                    <a:avLst/>
                  </a:prstGeom>
                  <a:noFill/>
                  <a:ln w="19050">
                    <a:solidFill>
                      <a:srgbClr val="00808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a:t>13</a:t>
                    </a:r>
                    <a:endParaRPr lang="en-US" altLang="zh-CN" dirty="0">
                      <a:latin typeface="华文新魏" panose="02010800040101010101" pitchFamily="2" charset="-122"/>
                    </a:endParaRPr>
                  </a:p>
                </p:txBody>
              </p:sp>
            </p:grpSp>
            <p:grpSp>
              <p:nvGrpSpPr>
                <p:cNvPr id="175135" name="Group 31"/>
                <p:cNvGrpSpPr>
                  <a:grpSpLocks/>
                </p:cNvGrpSpPr>
                <p:nvPr/>
              </p:nvGrpSpPr>
              <p:grpSpPr bwMode="auto">
                <a:xfrm>
                  <a:off x="4093" y="11163"/>
                  <a:ext cx="1677" cy="389"/>
                  <a:chOff x="3372" y="6186"/>
                  <a:chExt cx="1677" cy="389"/>
                </a:xfrm>
              </p:grpSpPr>
              <p:sp>
                <p:nvSpPr>
                  <p:cNvPr id="17513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72" y="6189"/>
                    <a:ext cx="567" cy="386"/>
                  </a:xfrm>
                  <a:prstGeom prst="rect">
                    <a:avLst/>
                  </a:prstGeom>
                  <a:noFill/>
                  <a:ln w="19050">
                    <a:solidFill>
                      <a:srgbClr val="00808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a:t>25</a:t>
                    </a:r>
                    <a:endParaRPr lang="en-US" altLang="zh-CN" dirty="0">
                      <a:latin typeface="华文新魏" panose="02010800040101010101" pitchFamily="2" charset="-122"/>
                    </a:endParaRPr>
                  </a:p>
                </p:txBody>
              </p:sp>
              <p:sp>
                <p:nvSpPr>
                  <p:cNvPr id="17513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27" y="6186"/>
                    <a:ext cx="567" cy="386"/>
                  </a:xfrm>
                  <a:prstGeom prst="rect">
                    <a:avLst/>
                  </a:prstGeom>
                  <a:noFill/>
                  <a:ln w="19050">
                    <a:solidFill>
                      <a:srgbClr val="00808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a:t>15</a:t>
                    </a:r>
                    <a:endParaRPr lang="en-US" altLang="zh-CN" dirty="0">
                      <a:latin typeface="华文新魏" panose="02010800040101010101" pitchFamily="2" charset="-122"/>
                    </a:endParaRPr>
                  </a:p>
                </p:txBody>
              </p:sp>
              <p:sp>
                <p:nvSpPr>
                  <p:cNvPr id="17513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2" y="6186"/>
                    <a:ext cx="567" cy="386"/>
                  </a:xfrm>
                  <a:prstGeom prst="rect">
                    <a:avLst/>
                  </a:prstGeom>
                  <a:noFill/>
                  <a:ln w="19050">
                    <a:solidFill>
                      <a:srgbClr val="00808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a:t>27</a:t>
                    </a:r>
                    <a:endParaRPr lang="en-US" altLang="zh-CN" dirty="0">
                      <a:latin typeface="华文新魏" panose="02010800040101010101" pitchFamily="2" charset="-122"/>
                    </a:endParaRPr>
                  </a:p>
                </p:txBody>
              </p:sp>
            </p:grpSp>
            <p:grpSp>
              <p:nvGrpSpPr>
                <p:cNvPr id="175139" name="Group 35"/>
                <p:cNvGrpSpPr>
                  <a:grpSpLocks/>
                </p:cNvGrpSpPr>
                <p:nvPr/>
              </p:nvGrpSpPr>
              <p:grpSpPr bwMode="auto">
                <a:xfrm>
                  <a:off x="5773" y="11167"/>
                  <a:ext cx="1677" cy="389"/>
                  <a:chOff x="3372" y="6186"/>
                  <a:chExt cx="1677" cy="389"/>
                </a:xfrm>
              </p:grpSpPr>
              <p:sp>
                <p:nvSpPr>
                  <p:cNvPr id="17514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72" y="6189"/>
                    <a:ext cx="567" cy="386"/>
                  </a:xfrm>
                  <a:prstGeom prst="rect">
                    <a:avLst/>
                  </a:prstGeom>
                  <a:noFill/>
                  <a:ln w="19050">
                    <a:solidFill>
                      <a:srgbClr val="00808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a:t>6</a:t>
                    </a:r>
                    <a:endParaRPr lang="en-US" altLang="zh-CN" dirty="0">
                      <a:latin typeface="华文新魏" panose="02010800040101010101" pitchFamily="2" charset="-122"/>
                    </a:endParaRPr>
                  </a:p>
                </p:txBody>
              </p:sp>
              <p:sp>
                <p:nvSpPr>
                  <p:cNvPr id="175141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27" y="6186"/>
                    <a:ext cx="567" cy="386"/>
                  </a:xfrm>
                  <a:prstGeom prst="rect">
                    <a:avLst/>
                  </a:prstGeom>
                  <a:noFill/>
                  <a:ln w="19050">
                    <a:solidFill>
                      <a:srgbClr val="00808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a:t>18</a:t>
                    </a:r>
                    <a:endParaRPr lang="en-US" altLang="zh-CN" dirty="0">
                      <a:latin typeface="华文新魏" panose="02010800040101010101" pitchFamily="2" charset="-122"/>
                    </a:endParaRPr>
                  </a:p>
                </p:txBody>
              </p:sp>
              <p:sp>
                <p:nvSpPr>
                  <p:cNvPr id="17514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2" y="6186"/>
                    <a:ext cx="567" cy="386"/>
                  </a:xfrm>
                  <a:prstGeom prst="rect">
                    <a:avLst/>
                  </a:prstGeom>
                  <a:noFill/>
                  <a:ln w="19050">
                    <a:solidFill>
                      <a:srgbClr val="00808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CN" dirty="0"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a:t>41</a:t>
                    </a:r>
                    <a:endParaRPr lang="en-US" altLang="zh-CN" dirty="0">
                      <a:latin typeface="华文新魏" panose="02010800040101010101" pitchFamily="2" charset="-122"/>
                    </a:endParaRPr>
                  </a:p>
                </p:txBody>
              </p:sp>
            </p:grpSp>
          </p:grpSp>
          <p:sp>
            <p:nvSpPr>
              <p:cNvPr id="175143" name="Text Box 39"/>
              <p:cNvSpPr txBox="1">
                <a:spLocks noChangeArrowheads="1"/>
              </p:cNvSpPr>
              <p:nvPr/>
            </p:nvSpPr>
            <p:spPr bwMode="auto">
              <a:xfrm>
                <a:off x="7453" y="11170"/>
                <a:ext cx="567" cy="386"/>
              </a:xfrm>
              <a:prstGeom prst="rect">
                <a:avLst/>
              </a:prstGeom>
              <a:noFill/>
              <a:ln w="19050">
                <a:solidFill>
                  <a:srgbClr val="0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20</a:t>
                </a:r>
                <a:endParaRPr lang="en-US" altLang="zh-CN" dirty="0">
                  <a:latin typeface="华文新魏" panose="02010800040101010101" pitchFamily="2" charset="-122"/>
                </a:endParaRPr>
              </a:p>
            </p:txBody>
          </p:sp>
          <p:sp>
            <p:nvSpPr>
              <p:cNvPr id="175144" name="Text Box 40"/>
              <p:cNvSpPr txBox="1">
                <a:spLocks noChangeArrowheads="1"/>
              </p:cNvSpPr>
              <p:nvPr/>
            </p:nvSpPr>
            <p:spPr bwMode="auto">
              <a:xfrm>
                <a:off x="8008" y="11167"/>
                <a:ext cx="567" cy="386"/>
              </a:xfrm>
              <a:prstGeom prst="rect">
                <a:avLst/>
              </a:prstGeom>
              <a:noFill/>
              <a:ln w="19050">
                <a:solidFill>
                  <a:srgbClr val="0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10</a:t>
                </a:r>
                <a:endParaRPr lang="en-US" altLang="zh-CN" dirty="0">
                  <a:latin typeface="华文新魏" panose="02010800040101010101" pitchFamily="2" charset="-122"/>
                </a:endParaRPr>
              </a:p>
            </p:txBody>
          </p:sp>
        </p:grpSp>
        <p:sp>
          <p:nvSpPr>
            <p:cNvPr id="175145" name="Text Box 41"/>
            <p:cNvSpPr txBox="1">
              <a:spLocks noChangeArrowheads="1"/>
            </p:cNvSpPr>
            <p:nvPr/>
          </p:nvSpPr>
          <p:spPr bwMode="auto">
            <a:xfrm>
              <a:off x="2085" y="10719"/>
              <a:ext cx="115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哈希地址</a:t>
              </a:r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sp>
          <p:nvSpPr>
            <p:cNvPr id="175146" name="Text Box 42"/>
            <p:cNvSpPr txBox="1">
              <a:spLocks noChangeArrowheads="1"/>
            </p:cNvSpPr>
            <p:nvPr/>
          </p:nvSpPr>
          <p:spPr bwMode="auto">
            <a:xfrm>
              <a:off x="2322" y="11112"/>
              <a:ext cx="105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关键字</a:t>
              </a:r>
              <a:endParaRPr lang="zh-CN" altLang="en-US" dirty="0">
                <a:latin typeface="华文新魏" panose="0201080004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16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1" grpId="0" animBg="1"/>
      <p:bldP spid="17511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11560" y="332656"/>
            <a:ext cx="813593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华文新魏" panose="02010800040101010101" pitchFamily="2" charset="-122"/>
              </a:rPr>
              <a:t>2</a:t>
            </a:r>
            <a:r>
              <a:rPr lang="zh-CN" altLang="en-US" sz="2400" dirty="0">
                <a:latin typeface="华文新魏" panose="02010800040101010101" pitchFamily="2" charset="-122"/>
              </a:rPr>
              <a:t>．冲突和同义词</a:t>
            </a:r>
          </a:p>
          <a:p>
            <a:pPr eaLnBrk="1" hangingPunct="1"/>
            <a:r>
              <a:rPr lang="zh-CN" altLang="en-US" sz="2400" b="0" dirty="0">
                <a:latin typeface="华文新魏" panose="02010800040101010101" pitchFamily="2" charset="-122"/>
              </a:rPr>
              <a:t>        对于某个哈希函数</a:t>
            </a:r>
            <a:r>
              <a:rPr lang="en-US" altLang="zh-CN" sz="2400" b="0" dirty="0">
                <a:latin typeface="华文新魏" panose="02010800040101010101" pitchFamily="2" charset="-122"/>
              </a:rPr>
              <a:t>H</a:t>
            </a:r>
            <a:r>
              <a:rPr lang="zh-CN" altLang="en-US" sz="2400" b="0" dirty="0">
                <a:latin typeface="华文新魏" panose="02010800040101010101" pitchFamily="2" charset="-122"/>
              </a:rPr>
              <a:t>和两个关键字</a:t>
            </a:r>
            <a:r>
              <a:rPr lang="en-US" altLang="zh-CN" sz="2400" b="0" dirty="0">
                <a:latin typeface="华文新魏" panose="02010800040101010101" pitchFamily="2" charset="-122"/>
              </a:rPr>
              <a:t>k1,k2</a:t>
            </a:r>
            <a:r>
              <a:rPr lang="zh-CN" altLang="en-US" sz="2400" b="0" dirty="0">
                <a:latin typeface="华文新魏" panose="02010800040101010101" pitchFamily="2" charset="-122"/>
              </a:rPr>
              <a:t>，如果</a:t>
            </a:r>
            <a:r>
              <a:rPr lang="en-US" altLang="zh-CN" sz="2400" b="0" dirty="0">
                <a:latin typeface="华文新魏" panose="02010800040101010101" pitchFamily="2" charset="-122"/>
              </a:rPr>
              <a:t>k1≠k2</a:t>
            </a:r>
            <a:r>
              <a:rPr lang="zh-CN" altLang="en-US" sz="2400" b="0" dirty="0">
                <a:latin typeface="华文新魏" panose="02010800040101010101" pitchFamily="2" charset="-122"/>
              </a:rPr>
              <a:t>，而</a:t>
            </a:r>
            <a:r>
              <a:rPr lang="en-US" altLang="zh-CN" sz="2400" b="0" dirty="0">
                <a:latin typeface="华文新魏" panose="02010800040101010101" pitchFamily="2" charset="-122"/>
              </a:rPr>
              <a:t>H(k1)=H(k2)</a:t>
            </a:r>
            <a:r>
              <a:rPr lang="zh-CN" altLang="en-US" sz="2400" b="0" dirty="0">
                <a:latin typeface="华文新魏" panose="02010800040101010101" pitchFamily="2" charset="-122"/>
              </a:rPr>
              <a:t>，即经过哈希函数变换后，将不同的关键字映射到同一个哈希地址上，这种现象称为冲突， </a:t>
            </a:r>
            <a:r>
              <a:rPr lang="en-US" altLang="zh-CN" sz="2400" b="0" dirty="0">
                <a:latin typeface="华文新魏" panose="02010800040101010101" pitchFamily="2" charset="-122"/>
              </a:rPr>
              <a:t>k1</a:t>
            </a:r>
            <a:r>
              <a:rPr lang="zh-CN" altLang="en-US" sz="2400" b="0" dirty="0">
                <a:latin typeface="华文新魏" panose="02010800040101010101" pitchFamily="2" charset="-122"/>
              </a:rPr>
              <a:t>和</a:t>
            </a:r>
            <a:r>
              <a:rPr lang="en-US" altLang="zh-CN" sz="2400" b="0" dirty="0">
                <a:latin typeface="华文新魏" panose="02010800040101010101" pitchFamily="2" charset="-122"/>
              </a:rPr>
              <a:t>k2</a:t>
            </a:r>
            <a:r>
              <a:rPr lang="zh-CN" altLang="en-US" sz="2400" b="0" dirty="0">
                <a:latin typeface="华文新魏" panose="02010800040101010101" pitchFamily="2" charset="-122"/>
              </a:rPr>
              <a:t>称为同义词。</a:t>
            </a:r>
            <a:r>
              <a:rPr lang="zh-CN" altLang="en-US" dirty="0">
                <a:latin typeface="华文新魏" panose="02010800040101010101" pitchFamily="2" charset="-122"/>
              </a:rPr>
              <a:t> </a:t>
            </a:r>
          </a:p>
        </p:txBody>
      </p:sp>
      <p:sp>
        <p:nvSpPr>
          <p:cNvPr id="175147" name="Rectangle 7"/>
          <p:cNvSpPr>
            <a:spLocks noChangeArrowheads="1"/>
          </p:cNvSpPr>
          <p:nvPr/>
        </p:nvSpPr>
        <p:spPr bwMode="auto">
          <a:xfrm>
            <a:off x="734167" y="2780928"/>
            <a:ext cx="8064500" cy="12192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FF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/>
            <a:r>
              <a:rPr kumimoji="1" lang="en-US" altLang="zh-CN" sz="2400" b="0" dirty="0">
                <a:latin typeface="华文新魏" panose="02010800040101010101" pitchFamily="2" charset="-122"/>
              </a:rPr>
              <a:t>【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示例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】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设哈希函数为：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H(key)=key mod 11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，两个记录的关键字的值分别为，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2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13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，则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H(2)= H(13)=2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，即以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2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13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为关键字的记录发生了冲突，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2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和</a:t>
            </a:r>
            <a:r>
              <a:rPr kumimoji="1" lang="en-US" altLang="zh-CN" sz="2400" b="0" dirty="0">
                <a:latin typeface="华文新魏" panose="02010800040101010101" pitchFamily="2" charset="-122"/>
              </a:rPr>
              <a:t>13</a:t>
            </a:r>
            <a:r>
              <a:rPr kumimoji="1" lang="zh-CN" altLang="en-US" sz="2400" b="0" dirty="0">
                <a:latin typeface="华文新魏" panose="02010800040101010101" pitchFamily="2" charset="-122"/>
              </a:rPr>
              <a:t>是同义词。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0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500"/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500"/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500"/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75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47" grpId="0" animBg="1"/>
      <p:bldP spid="17514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278"/>
            <a:ext cx="8352928" cy="665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109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" y="0"/>
            <a:ext cx="9118846" cy="64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246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3" y="638197"/>
            <a:ext cx="9068653" cy="61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57835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HashMap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相似，不同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在于，当冲突发生时，这图是尾插法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HashMap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是头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插法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804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HashMap</a:t>
            </a:r>
            <a:r>
              <a:rPr lang="zh-CN" altLang="en-US" smtClean="0"/>
              <a:t>使用</a:t>
            </a:r>
            <a:r>
              <a:rPr lang="en-US" altLang="zh-CN" smtClean="0"/>
              <a:t>(1)</a:t>
            </a:r>
            <a:endParaRPr lang="zh-CN" altLang="en-US" smtClean="0"/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341438"/>
            <a:ext cx="8153400" cy="4967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 err="1" smtClean="0"/>
              <a:t>HashMap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Map</a:t>
            </a:r>
            <a:r>
              <a:rPr lang="zh-CN" altLang="en-US" sz="2800" dirty="0" smtClean="0"/>
              <a:t>接口下的实现类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它每个元素由关键字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与值</a:t>
            </a:r>
            <a:r>
              <a:rPr lang="en-US" altLang="zh-CN" sz="2800" dirty="0" smtClean="0"/>
              <a:t>Value</a:t>
            </a:r>
            <a:r>
              <a:rPr lang="zh-CN" altLang="en-US" sz="2800" dirty="0" smtClean="0"/>
              <a:t>构成，根据元素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以及相应的散列算法计算元素存储地址。</a:t>
            </a:r>
            <a:endParaRPr lang="en-US" altLang="zh-CN" sz="2800" dirty="0" smtClean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、构造</a:t>
            </a:r>
            <a:r>
              <a:rPr lang="en-US" altLang="zh-CN" sz="2800" dirty="0" err="1" smtClean="0"/>
              <a:t>HashMap</a:t>
            </a:r>
            <a:r>
              <a:rPr lang="zh-CN" altLang="en-US" sz="2800" dirty="0" smtClean="0"/>
              <a:t>以及向集合中添加元素。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     </a:t>
            </a:r>
            <a:r>
              <a:rPr lang="en-US" altLang="zh-CN" sz="2800" dirty="0" err="1" smtClean="0"/>
              <a:t>HashMap</a:t>
            </a:r>
            <a:r>
              <a:rPr lang="en-US" altLang="zh-CN" sz="2800" dirty="0" smtClean="0"/>
              <a:t> map=new </a:t>
            </a:r>
            <a:r>
              <a:rPr lang="en-US" altLang="zh-CN" sz="2800" dirty="0" err="1" smtClean="0"/>
              <a:t>HashMap</a:t>
            </a:r>
            <a:r>
              <a:rPr lang="en-US" altLang="zh-CN" sz="2800" dirty="0" smtClean="0"/>
              <a:t>();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map.put</a:t>
            </a:r>
            <a:r>
              <a:rPr lang="en-US" altLang="zh-CN" sz="2800" dirty="0" smtClean="0"/>
              <a:t>(key, value);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map.put</a:t>
            </a:r>
            <a:r>
              <a:rPr lang="en-US" altLang="zh-CN" sz="2800" dirty="0" smtClean="0"/>
              <a:t>("1001", "</a:t>
            </a:r>
            <a:r>
              <a:rPr lang="en-US" altLang="zh-CN" sz="2800" dirty="0" err="1" smtClean="0"/>
              <a:t>zhou</a:t>
            </a:r>
            <a:r>
              <a:rPr lang="en-US" altLang="zh-CN" sz="2800" dirty="0" smtClean="0"/>
              <a:t>");//</a:t>
            </a:r>
            <a:r>
              <a:rPr lang="zh-CN" altLang="en-US" sz="2800" dirty="0" smtClean="0"/>
              <a:t>向</a:t>
            </a:r>
            <a:r>
              <a:rPr lang="en-US" altLang="zh-CN" sz="2800" dirty="0" smtClean="0"/>
              <a:t>map</a:t>
            </a:r>
            <a:r>
              <a:rPr lang="zh-CN" altLang="en-US" sz="2800" dirty="0" smtClean="0"/>
              <a:t>中添加元素，第一个参数为</a:t>
            </a:r>
            <a:r>
              <a:rPr lang="en-US" altLang="zh-CN" sz="2800" dirty="0" smtClean="0"/>
              <a:t>key,</a:t>
            </a:r>
            <a:r>
              <a:rPr lang="zh-CN" altLang="en-US" sz="2800" dirty="0" smtClean="0"/>
              <a:t>第二个参数为</a:t>
            </a:r>
            <a:r>
              <a:rPr lang="en-US" altLang="zh-CN" sz="2800" dirty="0" smtClean="0"/>
              <a:t>value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map.put</a:t>
            </a:r>
            <a:r>
              <a:rPr lang="en-US" altLang="zh-CN" sz="2800" dirty="0" smtClean="0"/>
              <a:t>("1002", "</a:t>
            </a:r>
            <a:r>
              <a:rPr lang="en-US" altLang="zh-CN" sz="2800" dirty="0" err="1" smtClean="0"/>
              <a:t>zhang</a:t>
            </a:r>
            <a:r>
              <a:rPr lang="en-US" altLang="zh-CN" sz="2800" dirty="0" smtClean="0"/>
              <a:t>");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map.put</a:t>
            </a:r>
            <a:r>
              <a:rPr lang="en-US" altLang="zh-CN" sz="2800" dirty="0" smtClean="0"/>
              <a:t>("1003", "</a:t>
            </a:r>
            <a:r>
              <a:rPr lang="en-US" altLang="zh-CN" sz="2800" dirty="0" err="1" smtClean="0"/>
              <a:t>zhou</a:t>
            </a:r>
            <a:r>
              <a:rPr lang="en-US" altLang="zh-CN" sz="2800" dirty="0" smtClean="0"/>
              <a:t>");</a:t>
            </a:r>
            <a:endParaRPr lang="zh-CN" altLang="en-US" sz="28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18864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b="1" dirty="0" smtClean="0"/>
              <a:t>Java Collections</a:t>
            </a:r>
            <a:r>
              <a:rPr lang="zh-CN" altLang="en-US" b="1" dirty="0" smtClean="0"/>
              <a:t>（集合）概念</a:t>
            </a:r>
          </a:p>
        </p:txBody>
      </p:sp>
      <p:sp>
        <p:nvSpPr>
          <p:cNvPr id="4099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1400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            集合是什么呢？很难给集合下一个精确的定义，通常情况下，把具有相同性质的一类东西，汇聚成一个整体，就可以称为集合。比如某个学校的全体班级、某个公司的全体员工等都可以称为集合。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HashMap</a:t>
            </a:r>
            <a:r>
              <a:rPr lang="zh-CN" altLang="en-US" smtClean="0"/>
              <a:t>使用</a:t>
            </a:r>
            <a:r>
              <a:rPr lang="en-US" altLang="zh-CN" smtClean="0"/>
              <a:t>(2)</a:t>
            </a:r>
            <a:endParaRPr lang="zh-CN" altLang="en-US" smtClean="0"/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341438"/>
            <a:ext cx="8153400" cy="4967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、在</a:t>
            </a:r>
            <a:r>
              <a:rPr lang="en-US" altLang="zh-CN" sz="2800" smtClean="0"/>
              <a:t>Map</a:t>
            </a:r>
            <a:r>
              <a:rPr lang="zh-CN" altLang="en-US" sz="2800" smtClean="0"/>
              <a:t>接口中可以根据关键字查找对应元素值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     </a:t>
            </a:r>
            <a:r>
              <a:rPr lang="en-US" altLang="zh-CN" sz="2800" smtClean="0"/>
              <a:t>String s=map.get("1002").toString();//"1002"</a:t>
            </a:r>
            <a:r>
              <a:rPr lang="zh-CN" altLang="en-US" sz="2800" smtClean="0"/>
              <a:t>为</a:t>
            </a:r>
            <a:r>
              <a:rPr lang="en-US" altLang="zh-CN" sz="2800" smtClean="0"/>
              <a:t>key,</a:t>
            </a:r>
            <a:r>
              <a:rPr lang="zh-CN" altLang="en-US" sz="2800" smtClean="0"/>
              <a:t>该函数返回关键字对应的值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HashMap</a:t>
            </a:r>
            <a:r>
              <a:rPr lang="zh-CN" altLang="en-US" smtClean="0"/>
              <a:t>使用</a:t>
            </a:r>
            <a:r>
              <a:rPr lang="en-US" altLang="zh-CN" smtClean="0"/>
              <a:t>(3)</a:t>
            </a:r>
            <a:endParaRPr lang="zh-CN" altLang="en-US" smtClean="0"/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5750" y="1341438"/>
            <a:ext cx="8477250" cy="4967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smtClean="0"/>
              <a:t> </a:t>
            </a:r>
            <a:r>
              <a:rPr lang="en-US" altLang="zh-CN" sz="2800" smtClean="0"/>
              <a:t>3</a:t>
            </a:r>
            <a:r>
              <a:rPr lang="zh-CN" altLang="en-US" sz="2800" smtClean="0"/>
              <a:t>、如何遍历集合中所有元素。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 有两种思路：第</a:t>
            </a:r>
            <a:r>
              <a:rPr lang="en-US" altLang="zh-CN" sz="2800" smtClean="0"/>
              <a:t>1</a:t>
            </a:r>
            <a:r>
              <a:rPr lang="zh-CN" altLang="en-US" sz="2800" smtClean="0"/>
              <a:t>种是读出集合中所有的关键字，根据关键字集合依次查找各个元素的值。第</a:t>
            </a:r>
            <a:r>
              <a:rPr lang="en-US" altLang="zh-CN" sz="2800" smtClean="0"/>
              <a:t>2</a:t>
            </a:r>
            <a:r>
              <a:rPr lang="zh-CN" altLang="en-US" sz="2800" smtClean="0"/>
              <a:t>种是能不能把</a:t>
            </a:r>
            <a:r>
              <a:rPr lang="en-US" altLang="zh-CN" sz="2800" smtClean="0"/>
              <a:t>Map</a:t>
            </a:r>
            <a:r>
              <a:rPr lang="zh-CN" altLang="en-US" sz="2800" smtClean="0"/>
              <a:t>看成是</a:t>
            </a:r>
            <a:r>
              <a:rPr lang="en-US" altLang="zh-CN" sz="2800" smtClean="0"/>
              <a:t>Set</a:t>
            </a:r>
            <a:r>
              <a:rPr lang="zh-CN" altLang="en-US" sz="2800" smtClean="0"/>
              <a:t>一样，只是</a:t>
            </a:r>
            <a:r>
              <a:rPr lang="en-US" altLang="zh-CN" sz="2800" smtClean="0"/>
              <a:t>Map</a:t>
            </a:r>
            <a:r>
              <a:rPr lang="zh-CN" altLang="en-US" sz="2800" smtClean="0"/>
              <a:t>集合中元素由两个对象组成，可以把这两个对象看成一个对象的两个属性。然后可以遍历了。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HashMap</a:t>
            </a:r>
            <a:r>
              <a:rPr lang="zh-CN" altLang="en-US" smtClean="0"/>
              <a:t>使用</a:t>
            </a:r>
            <a:r>
              <a:rPr lang="en-US" altLang="zh-CN" smtClean="0"/>
              <a:t>(4)</a:t>
            </a:r>
            <a:endParaRPr lang="zh-CN" altLang="en-US" smtClean="0"/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5750" y="1341438"/>
            <a:ext cx="8477250" cy="496728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" y="1357313"/>
            <a:ext cx="7759572" cy="394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HashMap</a:t>
            </a:r>
            <a:r>
              <a:rPr lang="zh-CN" altLang="en-US" smtClean="0"/>
              <a:t>使用</a:t>
            </a:r>
            <a:r>
              <a:rPr lang="en-US" altLang="zh-CN" smtClean="0"/>
              <a:t>(5)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5750" y="1341438"/>
            <a:ext cx="8477250" cy="496728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85875"/>
            <a:ext cx="8597900" cy="459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TreeMap</a:t>
            </a:r>
            <a:r>
              <a:rPr lang="zh-CN" altLang="en-US" smtClean="0"/>
              <a:t>类使用</a:t>
            </a:r>
            <a:r>
              <a:rPr lang="en-US" altLang="zh-CN" smtClean="0"/>
              <a:t>(1)</a:t>
            </a:r>
            <a:endParaRPr lang="zh-CN" altLang="en-US" smtClean="0"/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其中的元素可以按照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的自然顺序排列</a:t>
            </a:r>
          </a:p>
          <a:p>
            <a:pPr eaLnBrk="1" hangingPunct="1"/>
            <a:r>
              <a:rPr lang="zh-CN" altLang="en-US" dirty="0" smtClean="0"/>
              <a:t>作为</a:t>
            </a:r>
            <a:r>
              <a:rPr lang="en-US" altLang="zh-CN" b="1" dirty="0" smtClean="0">
                <a:solidFill>
                  <a:srgbClr val="FF0000"/>
                </a:solidFill>
              </a:rPr>
              <a:t>Key</a:t>
            </a:r>
            <a:r>
              <a:rPr lang="zh-CN" altLang="en-US" b="1" dirty="0" smtClean="0">
                <a:solidFill>
                  <a:srgbClr val="FF0000"/>
                </a:solidFill>
              </a:rPr>
              <a:t>的类需要实现</a:t>
            </a:r>
            <a:r>
              <a:rPr lang="en-US" altLang="zh-CN" b="1" dirty="0" smtClean="0">
                <a:solidFill>
                  <a:srgbClr val="FF0000"/>
                </a:solidFill>
              </a:rPr>
              <a:t>Comparable</a:t>
            </a:r>
            <a:r>
              <a:rPr lang="zh-CN" altLang="en-US" dirty="0" smtClean="0"/>
              <a:t>接口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非同步的。可以变成同步的：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Map </a:t>
            </a:r>
            <a:r>
              <a:rPr lang="en-US" altLang="zh-CN" dirty="0" err="1" smtClean="0"/>
              <a:t>treeMap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TreeMap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 smtClean="0"/>
              <a:t>Map m = </a:t>
            </a:r>
            <a:r>
              <a:rPr lang="en-US" altLang="zh-CN" dirty="0" err="1"/>
              <a:t>Collections.synchronizedMap</a:t>
            </a:r>
            <a:r>
              <a:rPr lang="en-US" altLang="zh-CN" dirty="0"/>
              <a:t>(</a:t>
            </a:r>
            <a:r>
              <a:rPr lang="en-US" altLang="zh-CN" dirty="0" err="1"/>
              <a:t>treeMap</a:t>
            </a:r>
            <a:r>
              <a:rPr lang="en-US" altLang="zh-CN" dirty="0"/>
              <a:t> ); 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TreeMap</a:t>
            </a:r>
            <a:r>
              <a:rPr lang="zh-CN" altLang="en-US" smtClean="0"/>
              <a:t>类使用</a:t>
            </a:r>
            <a:r>
              <a:rPr lang="en-US" altLang="zh-CN" smtClean="0"/>
              <a:t>(2)</a:t>
            </a:r>
            <a:endParaRPr lang="zh-CN" altLang="en-US" smtClean="0"/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714500"/>
            <a:ext cx="772953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TreeMap</a:t>
            </a:r>
            <a:r>
              <a:rPr lang="zh-CN" altLang="en-US" smtClean="0"/>
              <a:t>类使用</a:t>
            </a:r>
            <a:r>
              <a:rPr lang="en-US" altLang="zh-CN" smtClean="0"/>
              <a:t>(3)</a:t>
            </a:r>
            <a:endParaRPr lang="zh-CN" altLang="en-US" smtClean="0"/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按照学号倒序排列示例</a:t>
            </a:r>
            <a:endParaRPr lang="en-US" altLang="zh-CN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214563"/>
            <a:ext cx="75120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TreeMap</a:t>
            </a:r>
            <a:r>
              <a:rPr lang="zh-CN" altLang="en-US" smtClean="0"/>
              <a:t>类使用</a:t>
            </a:r>
            <a:r>
              <a:rPr lang="en-US" altLang="zh-CN" smtClean="0"/>
              <a:t>(4)</a:t>
            </a:r>
            <a:endParaRPr lang="zh-CN" altLang="en-US" smtClean="0"/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500188"/>
            <a:ext cx="7215187" cy="509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HashSet</a:t>
            </a:r>
            <a:r>
              <a:rPr lang="zh-CN" altLang="en-US" smtClean="0"/>
              <a:t>使用</a:t>
            </a:r>
            <a:r>
              <a:rPr lang="en-US" altLang="zh-CN" smtClean="0"/>
              <a:t>(1)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主要的一个无重复的集合类。</a:t>
            </a:r>
          </a:p>
          <a:p>
            <a:pPr eaLnBrk="1" hangingPunct="1"/>
            <a:r>
              <a:rPr lang="zh-CN" altLang="en-US" dirty="0" smtClean="0"/>
              <a:t>元素没有顺序</a:t>
            </a:r>
          </a:p>
          <a:p>
            <a:pPr eaLnBrk="1" hangingPunct="1"/>
            <a:r>
              <a:rPr lang="zh-CN" altLang="en-US" dirty="0" smtClean="0"/>
              <a:t>为基本操作提供常数时间性能，</a:t>
            </a:r>
            <a:r>
              <a:rPr lang="en-US" altLang="zh-CN" dirty="0" smtClean="0"/>
              <a:t>O(n)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没有提供同步机制</a:t>
            </a:r>
          </a:p>
          <a:p>
            <a:pPr eaLnBrk="1" hangingPunct="1"/>
            <a:r>
              <a:rPr lang="zh-CN" altLang="en-US" dirty="0" smtClean="0"/>
              <a:t>后台使用</a:t>
            </a:r>
            <a:r>
              <a:rPr lang="en-US" altLang="zh-CN" dirty="0" err="1" smtClean="0"/>
              <a:t>HasMap</a:t>
            </a:r>
            <a:r>
              <a:rPr lang="zh-CN" altLang="en-US" dirty="0" smtClean="0"/>
              <a:t>实现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54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HashSet</a:t>
            </a:r>
            <a:r>
              <a:rPr lang="zh-CN" altLang="en-US" smtClean="0"/>
              <a:t>使用</a:t>
            </a:r>
            <a:r>
              <a:rPr lang="en-US" altLang="zh-CN" smtClean="0"/>
              <a:t>(2)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     集合中元素是依据元素值和相应的哈希算法计算其地址，元素值相同地址就相同，值不同地址就不会相同。所以在</a:t>
            </a:r>
            <a:r>
              <a:rPr lang="en-US" altLang="zh-CN" dirty="0" err="1" smtClean="0"/>
              <a:t>HashSet</a:t>
            </a:r>
            <a:r>
              <a:rPr lang="zh-CN" altLang="en-US" dirty="0" smtClean="0"/>
              <a:t>集合中不存在元素值重复的元素。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5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b="1" dirty="0" smtClean="0"/>
              <a:t>Java collections</a:t>
            </a:r>
            <a:r>
              <a:rPr lang="zh-CN" altLang="en-US" b="1" dirty="0" smtClean="0"/>
              <a:t>框架 （</a:t>
            </a:r>
            <a:r>
              <a:rPr lang="en-US" altLang="zh-CN" b="1" dirty="0" smtClean="0"/>
              <a:t>1.4</a:t>
            </a:r>
            <a:r>
              <a:rPr lang="zh-CN" altLang="en-US" b="1" dirty="0" smtClean="0"/>
              <a:t>）</a:t>
            </a:r>
          </a:p>
        </p:txBody>
      </p:sp>
      <p:sp>
        <p:nvSpPr>
          <p:cNvPr id="5123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078266" cy="511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HashSet</a:t>
            </a:r>
            <a:r>
              <a:rPr lang="zh-CN" altLang="en-US" smtClean="0"/>
              <a:t>使用</a:t>
            </a:r>
            <a:r>
              <a:rPr lang="en-US" altLang="zh-CN" smtClean="0"/>
              <a:t>(3)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5750" y="1500188"/>
            <a:ext cx="8229600" cy="50434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  </a:t>
            </a:r>
            <a:r>
              <a:rPr lang="en-US" altLang="zh-CN" strike="sngStrike" dirty="0" err="1" smtClean="0">
                <a:solidFill>
                  <a:srgbClr val="FF0000"/>
                </a:solidFill>
              </a:rPr>
              <a:t>HashSet</a:t>
            </a:r>
            <a:r>
              <a:rPr lang="en-US" altLang="zh-CN" dirty="0" smtClean="0">
                <a:solidFill>
                  <a:srgbClr val="FF0000"/>
                </a:solidFill>
              </a:rPr>
              <a:t> Set </a:t>
            </a:r>
            <a:r>
              <a:rPr lang="en-US" altLang="zh-CN" dirty="0" smtClean="0"/>
              <a:t>set=new </a:t>
            </a:r>
            <a:r>
              <a:rPr lang="en-US" altLang="zh-CN" dirty="0" err="1" smtClean="0"/>
              <a:t>HashSet</a:t>
            </a:r>
            <a:r>
              <a:rPr lang="en-US" altLang="zh-CN" dirty="0" smtClean="0"/>
              <a:t>();</a:t>
            </a:r>
          </a:p>
          <a:p>
            <a:pPr>
              <a:buFontTx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set.add</a:t>
            </a:r>
            <a:r>
              <a:rPr lang="en-US" altLang="zh-CN" dirty="0" smtClean="0"/>
              <a:t>("a");//</a:t>
            </a:r>
            <a:r>
              <a:rPr lang="zh-CN" altLang="en-US" dirty="0" smtClean="0"/>
              <a:t>向集合中添加一个</a:t>
            </a:r>
            <a:r>
              <a:rPr lang="en-US" altLang="zh-CN" dirty="0" smtClean="0"/>
              <a:t>String </a:t>
            </a:r>
          </a:p>
          <a:p>
            <a:pPr>
              <a:buFontTx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set.add</a:t>
            </a:r>
            <a:r>
              <a:rPr lang="en-US" altLang="zh-CN" dirty="0" smtClean="0"/>
              <a:t>(new Integer(1)); //</a:t>
            </a:r>
            <a:r>
              <a:rPr lang="zh-CN" altLang="en-US" dirty="0" smtClean="0"/>
              <a:t>向集合中添加一个</a:t>
            </a:r>
            <a:r>
              <a:rPr lang="en-US" altLang="zh-CN" dirty="0" smtClean="0"/>
              <a:t>Integer</a:t>
            </a:r>
          </a:p>
          <a:p>
            <a:pPr>
              <a:buFontTx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x[]={1,2,3,5};</a:t>
            </a:r>
          </a:p>
          <a:p>
            <a:pPr>
              <a:buFontTx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set.add</a:t>
            </a:r>
            <a:r>
              <a:rPr lang="en-US" altLang="zh-CN" dirty="0" smtClean="0"/>
              <a:t>(x); //</a:t>
            </a:r>
            <a:r>
              <a:rPr lang="zh-CN" altLang="en-US" dirty="0" smtClean="0"/>
              <a:t>向集合中添加数组</a:t>
            </a:r>
          </a:p>
          <a:p>
            <a:pPr>
              <a:buFontTx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Student s=new Student("1001","zhou");</a:t>
            </a:r>
          </a:p>
          <a:p>
            <a:pPr>
              <a:buFontTx/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set.add</a:t>
            </a:r>
            <a:r>
              <a:rPr lang="en-US" altLang="zh-CN" dirty="0" smtClean="0"/>
              <a:t>(s); //</a:t>
            </a:r>
            <a:r>
              <a:rPr lang="zh-CN" altLang="en-US" dirty="0" smtClean="0"/>
              <a:t>向集合中添加一个自定义类的对象</a:t>
            </a:r>
          </a:p>
          <a:p>
            <a:pPr>
              <a:buFontTx/>
              <a:buNone/>
            </a:pP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2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HashSet</a:t>
            </a:r>
            <a:r>
              <a:rPr lang="zh-CN" altLang="en-US" smtClean="0"/>
              <a:t>使用</a:t>
            </a:r>
            <a:r>
              <a:rPr lang="en-US" altLang="zh-CN" smtClean="0"/>
              <a:t>(4)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5750" y="1500188"/>
            <a:ext cx="8229600" cy="50434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遍历</a:t>
            </a:r>
            <a:r>
              <a:rPr lang="en-US" altLang="zh-CN" smtClean="0"/>
              <a:t>HashSet</a:t>
            </a:r>
            <a:r>
              <a:rPr lang="zh-CN" altLang="en-US" smtClean="0"/>
              <a:t>集合中的元素</a:t>
            </a: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      集合中元素是依据元素值和相应的哈希算法计算其地址，所以如何读取集合中的元素，需要遍历算法即使用迭代器。所谓遍历是指按照某种顺序，对于集合中每个元素仅访问一次。不重复也不遗漏。</a:t>
            </a:r>
            <a:r>
              <a:rPr lang="en-US" altLang="zh-CN" smtClean="0"/>
              <a:t>Iterator(</a:t>
            </a:r>
            <a:r>
              <a:rPr lang="zh-CN" altLang="en-US" smtClean="0"/>
              <a:t>迭代</a:t>
            </a:r>
            <a:r>
              <a:rPr lang="en-US" altLang="zh-CN" smtClean="0"/>
              <a:t>)</a:t>
            </a:r>
            <a:r>
              <a:rPr lang="zh-CN" altLang="en-US" smtClean="0"/>
              <a:t>是指获取集合中元素的过程，实际上帮助获取集合中的元素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09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HashSet</a:t>
            </a:r>
            <a:r>
              <a:rPr lang="zh-CN" altLang="en-US" smtClean="0"/>
              <a:t>使用</a:t>
            </a:r>
            <a:r>
              <a:rPr lang="en-US" altLang="zh-CN" smtClean="0"/>
              <a:t>(5)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5750" y="1500188"/>
            <a:ext cx="8229600" cy="50434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遍历</a:t>
            </a:r>
            <a:r>
              <a:rPr lang="en-US" altLang="zh-CN" smtClean="0"/>
              <a:t>HashSet</a:t>
            </a:r>
          </a:p>
          <a:p>
            <a:pPr>
              <a:buFontTx/>
              <a:buNone/>
            </a:pPr>
            <a:r>
              <a:rPr lang="zh-CN" altLang="en-US" smtClean="0"/>
              <a:t>    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2071688"/>
            <a:ext cx="7797575" cy="43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453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TreeSet </a:t>
            </a:r>
            <a:r>
              <a:rPr lang="zh-CN" altLang="en-US" smtClean="0"/>
              <a:t>使用</a:t>
            </a:r>
            <a:r>
              <a:rPr lang="en-US" altLang="zh-CN" smtClean="0"/>
              <a:t>(1)</a:t>
            </a:r>
            <a:endParaRPr lang="zh-CN" altLang="en-US" smtClean="0"/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内部用</a:t>
            </a:r>
            <a:r>
              <a:rPr lang="en-US" altLang="zh-CN" smtClean="0"/>
              <a:t>TreeMap</a:t>
            </a:r>
            <a:r>
              <a:rPr lang="zh-CN" altLang="en-US" smtClean="0"/>
              <a:t>实现</a:t>
            </a:r>
          </a:p>
          <a:p>
            <a:pPr eaLnBrk="1" hangingPunct="1"/>
            <a:r>
              <a:rPr lang="zh-CN" altLang="en-US" smtClean="0"/>
              <a:t>是一个有序集合，可以按照一定的规则指定元素的顺序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21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TreeSet</a:t>
            </a:r>
            <a:r>
              <a:rPr lang="zh-CN" altLang="en-US" smtClean="0"/>
              <a:t>使用</a:t>
            </a:r>
            <a:r>
              <a:rPr lang="en-US" altLang="zh-CN" smtClean="0"/>
              <a:t>(2)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5750" y="1500188"/>
            <a:ext cx="8229600" cy="50434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    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500188"/>
            <a:ext cx="400050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572000"/>
            <a:ext cx="392747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TreeSet</a:t>
            </a:r>
            <a:r>
              <a:rPr lang="zh-CN" altLang="en-US" smtClean="0"/>
              <a:t>使用</a:t>
            </a:r>
            <a:r>
              <a:rPr lang="en-US" altLang="zh-CN" smtClean="0"/>
              <a:t>(3)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5750" y="1500188"/>
            <a:ext cx="8229600" cy="50434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smtClean="0"/>
              <a:t>自定义比较函数实现</a:t>
            </a:r>
            <a:endParaRPr lang="en-US" altLang="zh-CN" sz="2800" smtClean="0"/>
          </a:p>
          <a:p>
            <a:pPr>
              <a:buFontTx/>
              <a:buNone/>
            </a:pPr>
            <a:endParaRPr lang="zh-CN" altLang="en-US" sz="280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14550"/>
            <a:ext cx="61436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TreeSet</a:t>
            </a:r>
            <a:r>
              <a:rPr lang="zh-CN" altLang="en-US" smtClean="0"/>
              <a:t>使用</a:t>
            </a:r>
            <a:r>
              <a:rPr lang="en-US" altLang="zh-CN" smtClean="0"/>
              <a:t>(4)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5750" y="1500188"/>
            <a:ext cx="8229600" cy="5043487"/>
          </a:xfrm>
        </p:spPr>
        <p:txBody>
          <a:bodyPr/>
          <a:lstStyle/>
          <a:p>
            <a:pPr>
              <a:buFontTx/>
              <a:buNone/>
            </a:pPr>
            <a:endParaRPr lang="zh-CN" altLang="en-US" sz="2800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71625"/>
            <a:ext cx="54006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TreeSet</a:t>
            </a:r>
            <a:r>
              <a:rPr lang="zh-CN" altLang="en-US" smtClean="0"/>
              <a:t>使用</a:t>
            </a:r>
            <a:r>
              <a:rPr lang="en-US" altLang="zh-CN" smtClean="0"/>
              <a:t>(5)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5750" y="1500188"/>
            <a:ext cx="8229600" cy="5043487"/>
          </a:xfrm>
        </p:spPr>
        <p:txBody>
          <a:bodyPr/>
          <a:lstStyle/>
          <a:p>
            <a:pPr>
              <a:buFontTx/>
              <a:buNone/>
            </a:pPr>
            <a:endParaRPr lang="zh-CN" altLang="en-US" sz="2800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5815"/>
            <a:ext cx="6840760" cy="577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TreeSet</a:t>
            </a:r>
            <a:r>
              <a:rPr lang="zh-CN" altLang="en-US" smtClean="0"/>
              <a:t>使用</a:t>
            </a:r>
            <a:r>
              <a:rPr lang="en-US" altLang="zh-CN" smtClean="0"/>
              <a:t>(6)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428875"/>
            <a:ext cx="84994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427168" cy="70609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Apache Commons</a:t>
            </a:r>
            <a:r>
              <a:rPr lang="zh-CN" altLang="en-US" sz="3200" dirty="0"/>
              <a:t>项目</a:t>
            </a:r>
            <a:r>
              <a:rPr lang="en-US" altLang="zh-CN" sz="3200" dirty="0"/>
              <a:t>collections</a:t>
            </a:r>
            <a:r>
              <a:rPr lang="zh-CN" altLang="en-US" sz="3200" dirty="0" smtClean="0"/>
              <a:t>包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96144"/>
            <a:ext cx="7787208" cy="3917032"/>
          </a:xfrm>
        </p:spPr>
        <p:txBody>
          <a:bodyPr/>
          <a:lstStyle/>
          <a:p>
            <a:r>
              <a:rPr lang="zh-CN" altLang="en-US" dirty="0" smtClean="0"/>
              <a:t>提供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接口的新实现类。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提供了格外的类，从而可以更灵活地操作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中的元素和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中的键值对的。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sz="2800" dirty="0" smtClean="0"/>
              <a:t>下载地址：</a:t>
            </a:r>
            <a:r>
              <a:rPr lang="en-US" sz="2800" dirty="0" smtClean="0"/>
              <a:t>http</a:t>
            </a:r>
            <a:r>
              <a:rPr lang="en-US" sz="2800" dirty="0"/>
              <a:t>://commons.apache.org/proper/commons-collections/download_collections.cgi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Java collections</a:t>
            </a:r>
            <a:r>
              <a:rPr lang="zh-CN" altLang="en-US" b="1" dirty="0" smtClean="0"/>
              <a:t>框架 （</a:t>
            </a:r>
            <a:r>
              <a:rPr lang="en-US" altLang="zh-CN" b="1" dirty="0" smtClean="0"/>
              <a:t>7.0</a:t>
            </a:r>
            <a:r>
              <a:rPr lang="zh-CN" altLang="en-US" b="1" smtClean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71625"/>
            <a:ext cx="7597214" cy="28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07" y="4725144"/>
            <a:ext cx="2484984" cy="173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8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5400" dirty="0" smtClean="0"/>
              <a:t>未完待续，谢谢！</a:t>
            </a:r>
            <a:endParaRPr lang="zh-CN" altLang="en-US" sz="5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60</a:t>
            </a:fld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0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7188" y="1428750"/>
            <a:ext cx="8463284" cy="4808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是最基本的集合接口，一个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代表一组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，即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的元素（</a:t>
            </a:r>
            <a:r>
              <a:rPr lang="en-US" altLang="zh-CN" sz="2800" dirty="0" smtClean="0"/>
              <a:t>Elements</a:t>
            </a:r>
            <a:r>
              <a:rPr lang="zh-CN" altLang="en-US" sz="2800" dirty="0" smtClean="0"/>
              <a:t>）。一些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允许相同的元素而另一些不行。一些能排序而另一些不行。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所有实现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接口的类通常有两个标准的构造函数：</a:t>
            </a:r>
            <a:r>
              <a:rPr lang="zh-CN" altLang="en-US" sz="2800" b="1" dirty="0" smtClean="0"/>
              <a:t>无参数的构造函数</a:t>
            </a:r>
            <a:r>
              <a:rPr lang="zh-CN" altLang="en-US" sz="2800" dirty="0" smtClean="0"/>
              <a:t>用于创建一个空的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，</a:t>
            </a:r>
            <a:r>
              <a:rPr lang="zh-CN" altLang="en-US" sz="2800" b="1" dirty="0" smtClean="0"/>
              <a:t>有一个</a:t>
            </a:r>
            <a:r>
              <a:rPr lang="en-US" altLang="zh-CN" sz="2800" b="1" dirty="0" smtClean="0"/>
              <a:t>Collection</a:t>
            </a:r>
            <a:r>
              <a:rPr lang="zh-CN" altLang="en-US" sz="2800" b="1" dirty="0" smtClean="0"/>
              <a:t>参数的构造函数</a:t>
            </a:r>
            <a:r>
              <a:rPr lang="zh-CN" altLang="en-US" sz="2800" dirty="0" smtClean="0"/>
              <a:t>用于创建一个新的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，这个新的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与传入的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有相同的元素。后一个构造函数允许用户复制一个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。</a:t>
            </a:r>
            <a:br>
              <a:rPr lang="zh-CN" altLang="en-US" sz="2800" dirty="0" smtClean="0"/>
            </a:br>
            <a:endParaRPr lang="zh-CN" altLang="en-US" sz="2800" dirty="0" smtClean="0"/>
          </a:p>
        </p:txBody>
      </p:sp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smtClean="0"/>
              <a:t>Collection</a:t>
            </a:r>
            <a:r>
              <a:rPr lang="zh-CN" altLang="en-US" b="1" dirty="0" smtClean="0"/>
              <a:t>接口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6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680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b="1" dirty="0" smtClean="0"/>
              <a:t>Set</a:t>
            </a:r>
            <a:r>
              <a:rPr lang="zh-CN" altLang="en-US" b="1" dirty="0" smtClean="0"/>
              <a:t>接口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196752"/>
            <a:ext cx="8546152" cy="5040312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　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是一种不包含重复的元素的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，即任意的两个元素</a:t>
            </a:r>
            <a:r>
              <a:rPr lang="en-US" altLang="zh-CN" sz="2800" dirty="0" smtClean="0"/>
              <a:t>e1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e2</a:t>
            </a:r>
            <a:r>
              <a:rPr lang="zh-CN" altLang="en-US" sz="2800" dirty="0" smtClean="0"/>
              <a:t>都有</a:t>
            </a:r>
            <a:r>
              <a:rPr lang="en-US" altLang="zh-CN" sz="2800" dirty="0" smtClean="0"/>
              <a:t>e1.equals(e2)==false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最多有一个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元素。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很明显，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的构造函数有一个约束条件，传入的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参数不能包含重复的元素。</a:t>
            </a:r>
            <a:br>
              <a:rPr lang="zh-CN" altLang="en-US" sz="2800" dirty="0" smtClean="0"/>
            </a:br>
            <a:r>
              <a:rPr lang="zh-CN" altLang="en-US" sz="2800" dirty="0" smtClean="0"/>
              <a:t>　　请注意：必须小心操作可变对象（</a:t>
            </a:r>
            <a:r>
              <a:rPr lang="en-US" altLang="zh-CN" sz="2800" dirty="0" smtClean="0"/>
              <a:t>Mutable Object</a:t>
            </a:r>
            <a:r>
              <a:rPr lang="zh-CN" altLang="en-US" sz="2800" dirty="0" smtClean="0"/>
              <a:t>）。如果一个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中的可变元素改变了自身状态导致</a:t>
            </a:r>
            <a:r>
              <a:rPr lang="en-US" altLang="zh-CN" sz="2800" dirty="0" err="1" smtClean="0"/>
              <a:t>Object.equals</a:t>
            </a:r>
            <a:r>
              <a:rPr lang="en-US" altLang="zh-CN" sz="2800" dirty="0" smtClean="0"/>
              <a:t>(Object)=true</a:t>
            </a:r>
            <a:r>
              <a:rPr lang="zh-CN" altLang="en-US" sz="2800" dirty="0" smtClean="0"/>
              <a:t>将导致一些问题。</a:t>
            </a:r>
            <a:endParaRPr lang="en-US" altLang="zh-CN" sz="2800" dirty="0" smtClean="0"/>
          </a:p>
          <a:p>
            <a:pPr marL="0" indent="0" eaLnBrk="1" hangingPunct="1">
              <a:buNone/>
            </a:pPr>
            <a:r>
              <a:rPr lang="zh-CN" altLang="en-US" sz="2800" dirty="0" smtClean="0"/>
              <a:t> </a:t>
            </a:r>
          </a:p>
          <a:p>
            <a:pPr eaLnBrk="1" hangingPunct="1"/>
            <a:r>
              <a:rPr lang="zh-CN" altLang="en-US" sz="2800" dirty="0" smtClean="0"/>
              <a:t>为不包含相同值的元素，放入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集合中的对象必须重写</a:t>
            </a:r>
            <a:r>
              <a:rPr lang="en-US" altLang="zh-CN" sz="2800" dirty="0" smtClean="0"/>
              <a:t>equals</a:t>
            </a:r>
            <a:r>
              <a:rPr lang="zh-CN" altLang="en-US" sz="2800" dirty="0" smtClean="0"/>
              <a:t>（）方法</a:t>
            </a:r>
            <a:r>
              <a:rPr lang="zh-CN" altLang="en-US" sz="2800" dirty="0"/>
              <a:t>和</a:t>
            </a:r>
            <a:r>
              <a:rPr lang="en-US" altLang="zh-CN" sz="2800" dirty="0" err="1" smtClean="0"/>
              <a:t>hashCode</a:t>
            </a:r>
            <a:r>
              <a:rPr lang="zh-CN" altLang="en-US" sz="2800" dirty="0" smtClean="0"/>
              <a:t>（）方法。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 smtClean="0"/>
              <a:t>List</a:t>
            </a:r>
            <a:r>
              <a:rPr lang="zh-CN" altLang="en-US" b="1" dirty="0" smtClean="0"/>
              <a:t>接口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63" y="1500188"/>
            <a:ext cx="8153400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List</a:t>
            </a:r>
            <a:r>
              <a:rPr lang="zh-CN" altLang="en-US" sz="2800" smtClean="0"/>
              <a:t>是有序的</a:t>
            </a:r>
            <a:r>
              <a:rPr lang="en-US" altLang="zh-CN" sz="2800" smtClean="0"/>
              <a:t>Collection</a:t>
            </a:r>
            <a:r>
              <a:rPr lang="zh-CN" altLang="en-US" sz="2800" smtClean="0"/>
              <a:t>，使用此接口能够精确的控制每个元素插入的位置。用户能够使用索引（元素在</a:t>
            </a:r>
            <a:r>
              <a:rPr lang="en-US" altLang="zh-CN" sz="2800" smtClean="0"/>
              <a:t>List</a:t>
            </a:r>
            <a:r>
              <a:rPr lang="zh-CN" altLang="en-US" sz="2800" smtClean="0"/>
              <a:t>中的位置，类似于数组下标）来访问</a:t>
            </a:r>
            <a:r>
              <a:rPr lang="en-US" altLang="zh-CN" sz="2800" smtClean="0"/>
              <a:t>List</a:t>
            </a:r>
            <a:r>
              <a:rPr lang="zh-CN" altLang="en-US" sz="2800" smtClean="0"/>
              <a:t>中的元素，这类似于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的数组。</a:t>
            </a:r>
            <a:br>
              <a:rPr lang="zh-CN" altLang="en-US" sz="2800" smtClean="0"/>
            </a:br>
            <a:r>
              <a:rPr lang="zh-CN" altLang="en-US" sz="2800" smtClean="0"/>
              <a:t>和下面要提到的</a:t>
            </a:r>
            <a:r>
              <a:rPr lang="en-US" altLang="zh-CN" sz="2800" smtClean="0"/>
              <a:t>Set</a:t>
            </a:r>
            <a:r>
              <a:rPr lang="zh-CN" altLang="en-US" sz="2800" smtClean="0"/>
              <a:t>不同，</a:t>
            </a:r>
            <a:r>
              <a:rPr lang="en-US" altLang="zh-CN" sz="2800" smtClean="0"/>
              <a:t>List</a:t>
            </a:r>
            <a:r>
              <a:rPr lang="zh-CN" altLang="en-US" sz="2800" smtClean="0"/>
              <a:t>允许有相同的元素。</a:t>
            </a:r>
            <a:br>
              <a:rPr lang="zh-CN" altLang="en-US" sz="2800" smtClean="0"/>
            </a:br>
            <a:r>
              <a:rPr lang="zh-CN" altLang="en-US" sz="2800" smtClean="0"/>
              <a:t>　　除了具有</a:t>
            </a:r>
            <a:r>
              <a:rPr lang="en-US" altLang="zh-CN" sz="2800" smtClean="0"/>
              <a:t>Collection</a:t>
            </a:r>
            <a:r>
              <a:rPr lang="zh-CN" altLang="en-US" sz="2800" smtClean="0"/>
              <a:t>接口必备的</a:t>
            </a:r>
            <a:r>
              <a:rPr lang="en-US" altLang="zh-CN" sz="2800" smtClean="0"/>
              <a:t>iterator()</a:t>
            </a:r>
            <a:r>
              <a:rPr lang="zh-CN" altLang="en-US" sz="2800" smtClean="0"/>
              <a:t>方法外，</a:t>
            </a:r>
            <a:r>
              <a:rPr lang="en-US" altLang="zh-CN" sz="2800" smtClean="0"/>
              <a:t>List</a:t>
            </a:r>
            <a:r>
              <a:rPr lang="zh-CN" altLang="en-US" sz="2800" smtClean="0"/>
              <a:t>还提供一个</a:t>
            </a:r>
            <a:r>
              <a:rPr lang="en-US" altLang="zh-CN" sz="2800" smtClean="0"/>
              <a:t>listIterator()</a:t>
            </a:r>
            <a:r>
              <a:rPr lang="zh-CN" altLang="en-US" sz="2800" smtClean="0"/>
              <a:t>方法，返回一个</a:t>
            </a:r>
            <a:r>
              <a:rPr lang="en-US" altLang="zh-CN" sz="2800" smtClean="0"/>
              <a:t>ListIterator</a:t>
            </a:r>
            <a:r>
              <a:rPr lang="zh-CN" altLang="en-US" sz="2800" smtClean="0"/>
              <a:t>接口，和标准的</a:t>
            </a:r>
            <a:r>
              <a:rPr lang="en-US" altLang="zh-CN" sz="2800" smtClean="0"/>
              <a:t>Iterator</a:t>
            </a:r>
            <a:r>
              <a:rPr lang="zh-CN" altLang="en-US" sz="2800" smtClean="0"/>
              <a:t>接口相比，</a:t>
            </a:r>
            <a:r>
              <a:rPr lang="en-US" altLang="zh-CN" sz="2800" smtClean="0"/>
              <a:t>ListIterator</a:t>
            </a:r>
            <a:r>
              <a:rPr lang="zh-CN" altLang="en-US" sz="2800" smtClean="0"/>
              <a:t>多了一些</a:t>
            </a:r>
            <a:r>
              <a:rPr lang="en-US" altLang="zh-CN" sz="2800" smtClean="0"/>
              <a:t>add()</a:t>
            </a:r>
            <a:r>
              <a:rPr lang="zh-CN" altLang="en-US" sz="2800" smtClean="0"/>
              <a:t>之类的方法，允许添加，删除，设定元素，还能向前或向后遍历。</a:t>
            </a:r>
            <a:br>
              <a:rPr lang="zh-CN" altLang="en-US" sz="2800" smtClean="0"/>
            </a:br>
            <a:r>
              <a:rPr lang="zh-CN" altLang="en-US" sz="2800" smtClean="0"/>
              <a:t>　　实现</a:t>
            </a:r>
            <a:r>
              <a:rPr lang="en-US" altLang="zh-CN" sz="2800" smtClean="0"/>
              <a:t>List</a:t>
            </a:r>
            <a:r>
              <a:rPr lang="zh-CN" altLang="en-US" sz="2800" smtClean="0"/>
              <a:t>接口的常用类有</a:t>
            </a:r>
            <a:r>
              <a:rPr lang="en-US" altLang="zh-CN" sz="2800" smtClean="0"/>
              <a:t>LinkedList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ArrayList</a:t>
            </a:r>
            <a:r>
              <a:rPr lang="zh-CN" altLang="en-US" sz="2800" smtClean="0"/>
              <a:t>，</a:t>
            </a:r>
            <a:r>
              <a:rPr lang="en-US" altLang="zh-CN" sz="2800" smtClean="0"/>
              <a:t>Vector</a:t>
            </a:r>
            <a:r>
              <a:rPr lang="zh-CN" altLang="en-US" sz="2800" smtClean="0"/>
              <a:t>和</a:t>
            </a:r>
            <a:r>
              <a:rPr lang="en-US" altLang="zh-CN" sz="2800" smtClean="0"/>
              <a:t>Stack</a:t>
            </a:r>
            <a:r>
              <a:rPr lang="zh-CN" altLang="en-US" sz="2800" smtClean="0"/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6448</TotalTime>
  <Words>2956</Words>
  <Application>Microsoft Office PowerPoint</Application>
  <PresentationFormat>全屏显示(4:3)</PresentationFormat>
  <Paragraphs>419</Paragraphs>
  <Slides>60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主题​​</vt:lpstr>
      <vt:lpstr>EE基础与应用                          翁秀木</vt:lpstr>
      <vt:lpstr>PowerPoint 演示文稿</vt:lpstr>
      <vt:lpstr>PowerPoint 演示文稿</vt:lpstr>
      <vt:lpstr>Java Collections（集合）概念</vt:lpstr>
      <vt:lpstr>Java collections框架 （1.4）</vt:lpstr>
      <vt:lpstr>Java collections框架 （7.0）</vt:lpstr>
      <vt:lpstr>Collection接口</vt:lpstr>
      <vt:lpstr>Set接口</vt:lpstr>
      <vt:lpstr>List接口</vt:lpstr>
      <vt:lpstr>Map接口</vt:lpstr>
      <vt:lpstr>ArrayList(1)</vt:lpstr>
      <vt:lpstr>ArrayList(2)</vt:lpstr>
      <vt:lpstr>LinkedList的使用(1)</vt:lpstr>
      <vt:lpstr>LinkedList的使用(2)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HashMap使用(1)</vt:lpstr>
      <vt:lpstr>HashMap使用(2)</vt:lpstr>
      <vt:lpstr>HashMap使用(3)</vt:lpstr>
      <vt:lpstr>HashMap使用(4)</vt:lpstr>
      <vt:lpstr>HashMap使用(5)</vt:lpstr>
      <vt:lpstr>TreeMap类使用(1)</vt:lpstr>
      <vt:lpstr>TreeMap类使用(2)</vt:lpstr>
      <vt:lpstr>TreeMap类使用(3)</vt:lpstr>
      <vt:lpstr>TreeMap类使用(4)</vt:lpstr>
      <vt:lpstr>HashSet使用(1)</vt:lpstr>
      <vt:lpstr>HashSet使用(2)</vt:lpstr>
      <vt:lpstr>HashSet使用(3)</vt:lpstr>
      <vt:lpstr>HashSet使用(4)</vt:lpstr>
      <vt:lpstr>HashSet使用(5)</vt:lpstr>
      <vt:lpstr>TreeSet 使用(1)</vt:lpstr>
      <vt:lpstr>TreeSet使用(2)</vt:lpstr>
      <vt:lpstr>TreeSet使用(3)</vt:lpstr>
      <vt:lpstr>TreeSet使用(4)</vt:lpstr>
      <vt:lpstr>TreeSet使用(5)</vt:lpstr>
      <vt:lpstr>TreeSet使用(6)</vt:lpstr>
      <vt:lpstr>Apache Commons项目collections包</vt:lpstr>
      <vt:lpstr>未完待续，谢谢！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基础</dc:title>
  <dc:creator>paolo</dc:creator>
  <cp:lastModifiedBy>paolo</cp:lastModifiedBy>
  <cp:revision>722</cp:revision>
  <dcterms:created xsi:type="dcterms:W3CDTF">2013-08-31T02:24:56Z</dcterms:created>
  <dcterms:modified xsi:type="dcterms:W3CDTF">2014-03-16T13:52:47Z</dcterms:modified>
</cp:coreProperties>
</file>