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f927345f0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f927345f0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f927345f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f927345f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f927345f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f927345f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f927345f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f927345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f927345f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f927345f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f927345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f927345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f927345f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f927345f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f927345f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f927345f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f927345f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f927345f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2"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574400" y="0"/>
            <a:ext cx="45696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844700" y="1040701"/>
            <a:ext cx="4031700" cy="3062100"/>
          </a:xfrm>
          <a:prstGeom prst="rect">
            <a:avLst/>
          </a:prstGeom>
          <a:solidFill>
            <a:schemeClr val="dk1"/>
          </a:solidFill>
          <a:ln cap="flat" cmpd="sng" w="9525">
            <a:solidFill>
              <a:srgbClr val="BDBDBD"/>
            </a:solidFill>
            <a:prstDash val="solid"/>
            <a:miter lim="8000"/>
            <a:headEnd len="sm" w="sm" type="none"/>
            <a:tailEnd len="sm" w="sm" type="none"/>
          </a:ln>
          <a:effectLst>
            <a:outerShdw blurRad="50800" rotWithShape="0" algn="t" dir="5400000"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291875" y="406900"/>
            <a:ext cx="3978000" cy="1388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57" name="Google Shape;57;p13"/>
          <p:cNvSpPr txBox="1"/>
          <p:nvPr>
            <p:ph idx="1" type="body"/>
          </p:nvPr>
        </p:nvSpPr>
        <p:spPr>
          <a:xfrm>
            <a:off x="291950" y="1854951"/>
            <a:ext cx="3978000" cy="2577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2" name="Google Shape;62;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4" name="Google Shape;64;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66" name="Shape 66"/>
        <p:cNvGrpSpPr/>
        <p:nvPr/>
      </p:nvGrpSpPr>
      <p:grpSpPr>
        <a:xfrm>
          <a:off x="0" y="0"/>
          <a:ext cx="0" cy="0"/>
          <a:chOff x="0" y="0"/>
          <a:chExt cx="0" cy="0"/>
        </a:xfrm>
      </p:grpSpPr>
      <p:sp>
        <p:nvSpPr>
          <p:cNvPr id="67" name="Google Shape;67;p15"/>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5"/>
          <p:cNvGrpSpPr/>
          <p:nvPr/>
        </p:nvGrpSpPr>
        <p:grpSpPr>
          <a:xfrm>
            <a:off x="2" y="4713898"/>
            <a:ext cx="3047923" cy="429600"/>
            <a:chOff x="-73" y="4713898"/>
            <a:chExt cx="3047923" cy="429600"/>
          </a:xfrm>
        </p:grpSpPr>
        <p:sp>
          <p:nvSpPr>
            <p:cNvPr id="70" name="Google Shape;70;p15"/>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ph type="title"/>
          </p:nvPr>
        </p:nvSpPr>
        <p:spPr>
          <a:xfrm>
            <a:off x="185350" y="679625"/>
            <a:ext cx="2683200" cy="104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400">
                <a:solidFill>
                  <a:srgbClr val="212121"/>
                </a:solidFill>
              </a:defRPr>
            </a:lvl1pPr>
            <a:lvl2pPr lvl="1" algn="l">
              <a:lnSpc>
                <a:spcPct val="100000"/>
              </a:lnSpc>
              <a:spcBef>
                <a:spcPts val="0"/>
              </a:spcBef>
              <a:spcAft>
                <a:spcPts val="0"/>
              </a:spcAft>
              <a:buNone/>
              <a:defRPr b="1" sz="2400">
                <a:solidFill>
                  <a:srgbClr val="212121"/>
                </a:solidFill>
              </a:defRPr>
            </a:lvl2pPr>
            <a:lvl3pPr lvl="2" algn="l">
              <a:lnSpc>
                <a:spcPct val="100000"/>
              </a:lnSpc>
              <a:spcBef>
                <a:spcPts val="0"/>
              </a:spcBef>
              <a:spcAft>
                <a:spcPts val="0"/>
              </a:spcAft>
              <a:buNone/>
              <a:defRPr b="1" sz="2400">
                <a:solidFill>
                  <a:srgbClr val="212121"/>
                </a:solidFill>
              </a:defRPr>
            </a:lvl3pPr>
            <a:lvl4pPr lvl="3" algn="l">
              <a:lnSpc>
                <a:spcPct val="100000"/>
              </a:lnSpc>
              <a:spcBef>
                <a:spcPts val="0"/>
              </a:spcBef>
              <a:spcAft>
                <a:spcPts val="0"/>
              </a:spcAft>
              <a:buNone/>
              <a:defRPr b="1" sz="2400">
                <a:solidFill>
                  <a:srgbClr val="212121"/>
                </a:solidFill>
              </a:defRPr>
            </a:lvl4pPr>
            <a:lvl5pPr lvl="4" algn="l">
              <a:lnSpc>
                <a:spcPct val="100000"/>
              </a:lnSpc>
              <a:spcBef>
                <a:spcPts val="0"/>
              </a:spcBef>
              <a:spcAft>
                <a:spcPts val="0"/>
              </a:spcAft>
              <a:buNone/>
              <a:defRPr b="1" sz="2400">
                <a:solidFill>
                  <a:srgbClr val="212121"/>
                </a:solidFill>
              </a:defRPr>
            </a:lvl5pPr>
            <a:lvl6pPr lvl="5" algn="l">
              <a:lnSpc>
                <a:spcPct val="100000"/>
              </a:lnSpc>
              <a:spcBef>
                <a:spcPts val="0"/>
              </a:spcBef>
              <a:spcAft>
                <a:spcPts val="0"/>
              </a:spcAft>
              <a:buNone/>
              <a:defRPr b="1" sz="2400">
                <a:solidFill>
                  <a:srgbClr val="212121"/>
                </a:solidFill>
              </a:defRPr>
            </a:lvl6pPr>
            <a:lvl7pPr lvl="6" algn="l">
              <a:lnSpc>
                <a:spcPct val="100000"/>
              </a:lnSpc>
              <a:spcBef>
                <a:spcPts val="0"/>
              </a:spcBef>
              <a:spcAft>
                <a:spcPts val="0"/>
              </a:spcAft>
              <a:buNone/>
              <a:defRPr b="1" sz="2400">
                <a:solidFill>
                  <a:srgbClr val="212121"/>
                </a:solidFill>
              </a:defRPr>
            </a:lvl7pPr>
            <a:lvl8pPr lvl="7" algn="l">
              <a:lnSpc>
                <a:spcPct val="100000"/>
              </a:lnSpc>
              <a:spcBef>
                <a:spcPts val="0"/>
              </a:spcBef>
              <a:spcAft>
                <a:spcPts val="0"/>
              </a:spcAft>
              <a:buNone/>
              <a:defRPr b="1" sz="2400">
                <a:solidFill>
                  <a:srgbClr val="212121"/>
                </a:solidFill>
              </a:defRPr>
            </a:lvl8pPr>
            <a:lvl9pPr lvl="8" algn="l">
              <a:lnSpc>
                <a:spcPct val="100000"/>
              </a:lnSpc>
              <a:spcBef>
                <a:spcPts val="0"/>
              </a:spcBef>
              <a:spcAft>
                <a:spcPts val="0"/>
              </a:spcAft>
              <a:buNone/>
              <a:defRPr b="1" sz="2400">
                <a:solidFill>
                  <a:srgbClr val="212121"/>
                </a:solidFill>
              </a:defRPr>
            </a:lvl9pPr>
          </a:lstStyle>
          <a:p/>
        </p:txBody>
      </p:sp>
      <p:sp>
        <p:nvSpPr>
          <p:cNvPr id="75" name="Google Shape;75;p15"/>
          <p:cNvSpPr txBox="1"/>
          <p:nvPr>
            <p:ph idx="1" type="body"/>
          </p:nvPr>
        </p:nvSpPr>
        <p:spPr>
          <a:xfrm>
            <a:off x="185350" y="1798300"/>
            <a:ext cx="2683200" cy="2540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76" name="Google Shape;7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4">
    <p:bg>
      <p:bgPr>
        <a:solidFill>
          <a:srgbClr val="FFFFFF"/>
        </a:solidFill>
      </p:bgPr>
    </p:bg>
    <p:spTree>
      <p:nvGrpSpPr>
        <p:cNvPr id="77" name="Shape 77"/>
        <p:cNvGrpSpPr/>
        <p:nvPr/>
      </p:nvGrpSpPr>
      <p:grpSpPr>
        <a:xfrm>
          <a:off x="0" y="0"/>
          <a:ext cx="0" cy="0"/>
          <a:chOff x="0" y="0"/>
          <a:chExt cx="0" cy="0"/>
        </a:xfrm>
      </p:grpSpPr>
      <p:sp>
        <p:nvSpPr>
          <p:cNvPr id="78" name="Google Shape;78;p16"/>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6"/>
          <p:cNvGrpSpPr/>
          <p:nvPr/>
        </p:nvGrpSpPr>
        <p:grpSpPr>
          <a:xfrm>
            <a:off x="2" y="4713898"/>
            <a:ext cx="3047923" cy="429600"/>
            <a:chOff x="-73" y="4713898"/>
            <a:chExt cx="3047923" cy="429600"/>
          </a:xfrm>
        </p:grpSpPr>
        <p:sp>
          <p:nvSpPr>
            <p:cNvPr id="81" name="Google Shape;81;p16"/>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txBox="1"/>
          <p:nvPr>
            <p:ph type="title"/>
          </p:nvPr>
        </p:nvSpPr>
        <p:spPr>
          <a:xfrm>
            <a:off x="185350" y="679625"/>
            <a:ext cx="2683200" cy="104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400">
                <a:solidFill>
                  <a:srgbClr val="212121"/>
                </a:solidFill>
              </a:defRPr>
            </a:lvl1pPr>
            <a:lvl2pPr lvl="1" algn="l">
              <a:lnSpc>
                <a:spcPct val="100000"/>
              </a:lnSpc>
              <a:spcBef>
                <a:spcPts val="0"/>
              </a:spcBef>
              <a:spcAft>
                <a:spcPts val="0"/>
              </a:spcAft>
              <a:buNone/>
              <a:defRPr b="1" sz="2400">
                <a:solidFill>
                  <a:srgbClr val="212121"/>
                </a:solidFill>
              </a:defRPr>
            </a:lvl2pPr>
            <a:lvl3pPr lvl="2" algn="l">
              <a:lnSpc>
                <a:spcPct val="100000"/>
              </a:lnSpc>
              <a:spcBef>
                <a:spcPts val="0"/>
              </a:spcBef>
              <a:spcAft>
                <a:spcPts val="0"/>
              </a:spcAft>
              <a:buNone/>
              <a:defRPr b="1" sz="2400">
                <a:solidFill>
                  <a:srgbClr val="212121"/>
                </a:solidFill>
              </a:defRPr>
            </a:lvl3pPr>
            <a:lvl4pPr lvl="3" algn="l">
              <a:lnSpc>
                <a:spcPct val="100000"/>
              </a:lnSpc>
              <a:spcBef>
                <a:spcPts val="0"/>
              </a:spcBef>
              <a:spcAft>
                <a:spcPts val="0"/>
              </a:spcAft>
              <a:buNone/>
              <a:defRPr b="1" sz="2400">
                <a:solidFill>
                  <a:srgbClr val="212121"/>
                </a:solidFill>
              </a:defRPr>
            </a:lvl4pPr>
            <a:lvl5pPr lvl="4" algn="l">
              <a:lnSpc>
                <a:spcPct val="100000"/>
              </a:lnSpc>
              <a:spcBef>
                <a:spcPts val="0"/>
              </a:spcBef>
              <a:spcAft>
                <a:spcPts val="0"/>
              </a:spcAft>
              <a:buNone/>
              <a:defRPr b="1" sz="2400">
                <a:solidFill>
                  <a:srgbClr val="212121"/>
                </a:solidFill>
              </a:defRPr>
            </a:lvl5pPr>
            <a:lvl6pPr lvl="5" algn="l">
              <a:lnSpc>
                <a:spcPct val="100000"/>
              </a:lnSpc>
              <a:spcBef>
                <a:spcPts val="0"/>
              </a:spcBef>
              <a:spcAft>
                <a:spcPts val="0"/>
              </a:spcAft>
              <a:buNone/>
              <a:defRPr b="1" sz="2400">
                <a:solidFill>
                  <a:srgbClr val="212121"/>
                </a:solidFill>
              </a:defRPr>
            </a:lvl6pPr>
            <a:lvl7pPr lvl="6" algn="l">
              <a:lnSpc>
                <a:spcPct val="100000"/>
              </a:lnSpc>
              <a:spcBef>
                <a:spcPts val="0"/>
              </a:spcBef>
              <a:spcAft>
                <a:spcPts val="0"/>
              </a:spcAft>
              <a:buNone/>
              <a:defRPr b="1" sz="2400">
                <a:solidFill>
                  <a:srgbClr val="212121"/>
                </a:solidFill>
              </a:defRPr>
            </a:lvl7pPr>
            <a:lvl8pPr lvl="7" algn="l">
              <a:lnSpc>
                <a:spcPct val="100000"/>
              </a:lnSpc>
              <a:spcBef>
                <a:spcPts val="0"/>
              </a:spcBef>
              <a:spcAft>
                <a:spcPts val="0"/>
              </a:spcAft>
              <a:buNone/>
              <a:defRPr b="1" sz="2400">
                <a:solidFill>
                  <a:srgbClr val="212121"/>
                </a:solidFill>
              </a:defRPr>
            </a:lvl8pPr>
            <a:lvl9pPr lvl="8" algn="l">
              <a:lnSpc>
                <a:spcPct val="100000"/>
              </a:lnSpc>
              <a:spcBef>
                <a:spcPts val="0"/>
              </a:spcBef>
              <a:spcAft>
                <a:spcPts val="0"/>
              </a:spcAft>
              <a:buNone/>
              <a:defRPr b="1" sz="2400">
                <a:solidFill>
                  <a:srgbClr val="212121"/>
                </a:solidFill>
              </a:defRPr>
            </a:lvl9pPr>
          </a:lstStyle>
          <a:p/>
        </p:txBody>
      </p:sp>
      <p:sp>
        <p:nvSpPr>
          <p:cNvPr id="86" name="Google Shape;86;p16"/>
          <p:cNvSpPr txBox="1"/>
          <p:nvPr>
            <p:ph idx="1" type="body"/>
          </p:nvPr>
        </p:nvSpPr>
        <p:spPr>
          <a:xfrm>
            <a:off x="185350" y="1798300"/>
            <a:ext cx="2683200" cy="2540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87" name="Google Shape;8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STUDENT DATABASE MANAGEMENT SYSTEM</a:t>
            </a:r>
            <a:endParaRPr/>
          </a:p>
        </p:txBody>
      </p:sp>
      <p:sp>
        <p:nvSpPr>
          <p:cNvPr id="93" name="Google Shape;93;p1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3"/>
              <a:buNone/>
            </a:pPr>
            <a:r>
              <a:rPr lang="en" sz="997"/>
              <a:t>Submitted by - Aditya Saroj(co21304)                                       Submitted to - Dr. Sarabjit Singh</a:t>
            </a:r>
            <a:endParaRPr sz="997"/>
          </a:p>
          <a:p>
            <a:pPr indent="0" lvl="0" marL="0" rtl="0" algn="l">
              <a:lnSpc>
                <a:spcPct val="80000"/>
              </a:lnSpc>
              <a:spcBef>
                <a:spcPts val="0"/>
              </a:spcBef>
              <a:spcAft>
                <a:spcPts val="0"/>
              </a:spcAft>
              <a:buSzPts val="523"/>
              <a:buNone/>
            </a:pPr>
            <a:r>
              <a:rPr lang="en" sz="997"/>
              <a:t>               Gurpartap Singh (co21319)</a:t>
            </a:r>
            <a:endParaRPr sz="997"/>
          </a:p>
          <a:p>
            <a:pPr indent="0" lvl="0" marL="0" rtl="0" algn="l">
              <a:lnSpc>
                <a:spcPct val="80000"/>
              </a:lnSpc>
              <a:spcBef>
                <a:spcPts val="0"/>
              </a:spcBef>
              <a:spcAft>
                <a:spcPts val="0"/>
              </a:spcAft>
              <a:buSzPts val="523"/>
              <a:buNone/>
            </a:pPr>
            <a:r>
              <a:t/>
            </a:r>
            <a:endParaRPr sz="997"/>
          </a:p>
          <a:p>
            <a:pPr indent="0" lvl="0" marL="0" rtl="0" algn="l">
              <a:lnSpc>
                <a:spcPct val="80000"/>
              </a:lnSpc>
              <a:spcBef>
                <a:spcPts val="0"/>
              </a:spcBef>
              <a:spcAft>
                <a:spcPts val="0"/>
              </a:spcAft>
              <a:buSzPts val="523"/>
              <a:buNone/>
            </a:pPr>
            <a:r>
              <a:rPr lang="en" sz="997"/>
              <a:t>                         </a:t>
            </a:r>
            <a:endParaRPr sz="99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IMPORTANT NOTE</a:t>
            </a:r>
            <a:endParaRPr>
              <a:solidFill>
                <a:srgbClr val="FF0000"/>
              </a:solidFill>
            </a:endParaRPr>
          </a:p>
        </p:txBody>
      </p:sp>
      <p:sp>
        <p:nvSpPr>
          <p:cNvPr id="153" name="Google Shape;153;p26"/>
          <p:cNvSpPr txBox="1"/>
          <p:nvPr>
            <p:ph idx="1" type="body"/>
          </p:nvPr>
        </p:nvSpPr>
        <p:spPr>
          <a:xfrm>
            <a:off x="311700" y="1196000"/>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Password asked when executing program = “password”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1171" l="0" r="0" t="1171"/>
          <a:stretch/>
        </p:blipFill>
        <p:spPr>
          <a:xfrm>
            <a:off x="5244250" y="1386100"/>
            <a:ext cx="3232598" cy="2384201"/>
          </a:xfrm>
          <a:prstGeom prst="rect">
            <a:avLst/>
          </a:prstGeom>
          <a:noFill/>
          <a:ln cap="flat" cmpd="dbl" w="76200">
            <a:solidFill>
              <a:schemeClr val="lt1"/>
            </a:solidFill>
            <a:prstDash val="solid"/>
            <a:miter lim="8000"/>
            <a:headEnd len="sm" w="sm" type="none"/>
            <a:tailEnd len="sm" w="sm" type="none"/>
          </a:ln>
        </p:spPr>
      </p:pic>
      <p:sp>
        <p:nvSpPr>
          <p:cNvPr id="99" name="Google Shape;99;p18"/>
          <p:cNvSpPr txBox="1"/>
          <p:nvPr>
            <p:ph type="title"/>
          </p:nvPr>
        </p:nvSpPr>
        <p:spPr>
          <a:xfrm>
            <a:off x="291875" y="406900"/>
            <a:ext cx="3978000" cy="138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DATABASE MANAGEMENT SYSTEM</a:t>
            </a:r>
            <a:endParaRPr>
              <a:solidFill>
                <a:schemeClr val="dk2"/>
              </a:solidFill>
            </a:endParaRPr>
          </a:p>
        </p:txBody>
      </p:sp>
      <p:sp>
        <p:nvSpPr>
          <p:cNvPr id="100" name="Google Shape;100;p18"/>
          <p:cNvSpPr txBox="1"/>
          <p:nvPr>
            <p:ph idx="1" type="body"/>
          </p:nvPr>
        </p:nvSpPr>
        <p:spPr>
          <a:xfrm>
            <a:off x="291950" y="1854951"/>
            <a:ext cx="3978000" cy="2577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 database management system (DBMS) is system software for creating and managing databases. A DBMS makes it possible for end users to create, protect, read, update and delete data in a database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THE NEED OF A DATABASE MANAGEMENT SYSTEM</a:t>
            </a:r>
            <a:endParaRPr/>
          </a:p>
        </p:txBody>
      </p:sp>
      <p:sp>
        <p:nvSpPr>
          <p:cNvPr id="106" name="Google Shape;106;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solidFill>
                  <a:srgbClr val="555555"/>
                </a:solidFill>
                <a:highlight>
                  <a:srgbClr val="FFFFFF"/>
                </a:highlight>
                <a:latin typeface="Trebuchet MS"/>
                <a:ea typeface="Trebuchet MS"/>
                <a:cs typeface="Trebuchet MS"/>
                <a:sym typeface="Trebuchet MS"/>
              </a:rPr>
              <a:t>An organized and systematic office solution is essential for all universities and organizations. There are many departments of administration for the maintenance of college information and student databases in any institution. All these departments provide various records regarding students. Most of these track records need to maintain information about the students. This information could be the general details like student name, address, performance, attendance etc or specific information related to departments like collection of data.</a:t>
            </a:r>
            <a:endParaRPr sz="1500">
              <a:solidFill>
                <a:srgbClr val="555555"/>
              </a:solidFill>
              <a:highlight>
                <a:srgbClr val="FFFFFF"/>
              </a:highlight>
              <a:latin typeface="Trebuchet MS"/>
              <a:ea typeface="Trebuchet MS"/>
              <a:cs typeface="Trebuchet MS"/>
              <a:sym typeface="Trebuchet MS"/>
            </a:endParaRPr>
          </a:p>
          <a:p>
            <a:pPr indent="0" lvl="0" marL="0" rtl="0" algn="l">
              <a:spcBef>
                <a:spcPts val="1200"/>
              </a:spcBef>
              <a:spcAft>
                <a:spcPts val="0"/>
              </a:spcAft>
              <a:buNone/>
            </a:pPr>
            <a:r>
              <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1200"/>
              </a:spcBef>
              <a:spcAft>
                <a:spcPts val="1200"/>
              </a:spcAft>
              <a:buNone/>
            </a:pPr>
            <a:r>
              <a:rPr lang="en" sz="1200">
                <a:solidFill>
                  <a:srgbClr val="555555"/>
                </a:solidFill>
                <a:highlight>
                  <a:srgbClr val="FFFFFF"/>
                </a:highlight>
                <a:latin typeface="Trebuchet MS"/>
                <a:ea typeface="Trebuchet MS"/>
                <a:cs typeface="Trebuchet MS"/>
                <a:sym typeface="Trebuchet MS"/>
              </a:rPr>
              <a:t>A</a:t>
            </a:r>
            <a:r>
              <a:rPr lang="en" sz="1600">
                <a:solidFill>
                  <a:srgbClr val="555555"/>
                </a:solidFill>
                <a:highlight>
                  <a:srgbClr val="FFFFFF"/>
                </a:highlight>
                <a:latin typeface="Trebuchet MS"/>
                <a:ea typeface="Trebuchet MS"/>
                <a:cs typeface="Trebuchet MS"/>
                <a:sym typeface="Trebuchet MS"/>
              </a:rPr>
              <a:t>ll the modules in college administration are interdependent. They are maintained manually. So they need to be automated and centralized as, Information from one module will be needed by other modules. For example when a student needs his course completion certificate it needs to check many details about the student like his name, reg number, year of study, exams he attended and many other details. So it needs to contact all the modules that are office, department and examination and result of students.</a:t>
            </a:r>
            <a:endParaRPr sz="1600">
              <a:solidFill>
                <a:srgbClr val="555555"/>
              </a:solidFill>
              <a:highlight>
                <a:srgbClr val="FFFFFF"/>
              </a:highlight>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REVIEW</a:t>
            </a:r>
            <a:endParaRPr/>
          </a:p>
        </p:txBody>
      </p:sp>
      <p:sp>
        <p:nvSpPr>
          <p:cNvPr id="112" name="Google Shape;112;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1394850" y="1917925"/>
            <a:ext cx="6069775" cy="316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PROJECT DESCRIPTION</a:t>
            </a:r>
            <a:endParaRPr>
              <a:solidFill>
                <a:schemeClr val="dk2"/>
              </a:solidFill>
            </a:endParaRPr>
          </a:p>
        </p:txBody>
      </p:sp>
      <p:sp>
        <p:nvSpPr>
          <p:cNvPr id="119" name="Google Shape;119;p21"/>
          <p:cNvSpPr txBox="1"/>
          <p:nvPr>
            <p:ph idx="1" type="body"/>
          </p:nvPr>
        </p:nvSpPr>
        <p:spPr>
          <a:xfrm>
            <a:off x="3381100" y="307975"/>
            <a:ext cx="5451300" cy="4268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  1 -  A minimalist desktop app to managae students record. record are saved directly on an excel file to decrease data Entry labour cost and improves efficiency.</a:t>
            </a:r>
            <a:endParaRPr b="1"/>
          </a:p>
          <a:p>
            <a:pPr indent="0" lvl="0" marL="0" rtl="0" algn="l">
              <a:spcBef>
                <a:spcPts val="1600"/>
              </a:spcBef>
              <a:spcAft>
                <a:spcPts val="0"/>
              </a:spcAft>
              <a:buNone/>
            </a:pPr>
            <a:r>
              <a:rPr b="1" lang="en"/>
              <a:t>  2 - Launch the srm.exe file directly to use the App.</a:t>
            </a:r>
            <a:endParaRPr b="1"/>
          </a:p>
          <a:p>
            <a:pPr indent="0" lvl="0" marL="0" rtl="0" algn="l">
              <a:spcBef>
                <a:spcPts val="1600"/>
              </a:spcBef>
              <a:spcAft>
                <a:spcPts val="0"/>
              </a:spcAft>
              <a:buNone/>
            </a:pPr>
            <a:r>
              <a:rPr b="1" lang="en"/>
              <a:t>  3 - For testing purpose both passwords are set to "password".</a:t>
            </a:r>
            <a:endParaRPr b="1"/>
          </a:p>
          <a:p>
            <a:pPr indent="0" lvl="0" marL="0" rtl="0" algn="l">
              <a:spcBef>
                <a:spcPts val="1600"/>
              </a:spcBef>
              <a:spcAft>
                <a:spcPts val="0"/>
              </a:spcAft>
              <a:buNone/>
            </a:pPr>
            <a:r>
              <a:rPr b="1" lang="en"/>
              <a:t>  4- Admin have full access to manipulate the data.</a:t>
            </a:r>
            <a:endParaRPr b="1"/>
          </a:p>
          <a:p>
            <a:pPr indent="0" lvl="0" marL="0" rtl="0" algn="l">
              <a:spcBef>
                <a:spcPts val="1600"/>
              </a:spcBef>
              <a:spcAft>
                <a:spcPts val="0"/>
              </a:spcAft>
              <a:buNone/>
            </a:pPr>
            <a:r>
              <a:rPr b="1" lang="en"/>
              <a:t>  5- Student account can only view the data.</a:t>
            </a:r>
            <a:endParaRPr b="1"/>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rotWithShape="1">
          <a:blip r:embed="rId3">
            <a:alphaModFix/>
          </a:blip>
          <a:srcRect b="0" l="18730" r="18730" t="0"/>
          <a:stretch/>
        </p:blipFill>
        <p:spPr>
          <a:xfrm>
            <a:off x="3047650" y="0"/>
            <a:ext cx="6096349" cy="5143500"/>
          </a:xfrm>
          <a:prstGeom prst="rect">
            <a:avLst/>
          </a:prstGeom>
          <a:noFill/>
          <a:ln>
            <a:noFill/>
          </a:ln>
        </p:spPr>
      </p:pic>
      <p:sp>
        <p:nvSpPr>
          <p:cNvPr id="125" name="Google Shape;125;p22"/>
          <p:cNvSpPr txBox="1"/>
          <p:nvPr>
            <p:ph type="title"/>
          </p:nvPr>
        </p:nvSpPr>
        <p:spPr>
          <a:xfrm>
            <a:off x="185350" y="679625"/>
            <a:ext cx="2683200" cy="104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500"/>
              <a:t>LOGIN</a:t>
            </a:r>
            <a:endParaRPr sz="4500"/>
          </a:p>
        </p:txBody>
      </p:sp>
      <p:sp>
        <p:nvSpPr>
          <p:cNvPr id="126" name="Google Shape;126;p22"/>
          <p:cNvSpPr txBox="1"/>
          <p:nvPr>
            <p:ph idx="1" type="body"/>
          </p:nvPr>
        </p:nvSpPr>
        <p:spPr>
          <a:xfrm>
            <a:off x="185350" y="1798300"/>
            <a:ext cx="2683200" cy="2540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rotWithShape="1">
          <a:blip r:embed="rId3">
            <a:alphaModFix/>
          </a:blip>
          <a:srcRect b="0" l="18730" r="18730" t="0"/>
          <a:stretch/>
        </p:blipFill>
        <p:spPr>
          <a:xfrm>
            <a:off x="3047650" y="0"/>
            <a:ext cx="6096349" cy="5143500"/>
          </a:xfrm>
          <a:prstGeom prst="rect">
            <a:avLst/>
          </a:prstGeom>
          <a:noFill/>
          <a:ln>
            <a:noFill/>
          </a:ln>
        </p:spPr>
      </p:pic>
      <p:sp>
        <p:nvSpPr>
          <p:cNvPr id="132" name="Google Shape;132;p23"/>
          <p:cNvSpPr txBox="1"/>
          <p:nvPr>
            <p:ph type="title"/>
          </p:nvPr>
        </p:nvSpPr>
        <p:spPr>
          <a:xfrm>
            <a:off x="185350" y="679625"/>
            <a:ext cx="2683200" cy="104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t>LOGGED IN AS ADMIN</a:t>
            </a:r>
            <a:endParaRPr sz="3400"/>
          </a:p>
        </p:txBody>
      </p:sp>
      <p:sp>
        <p:nvSpPr>
          <p:cNvPr id="133" name="Google Shape;133;p23"/>
          <p:cNvSpPr txBox="1"/>
          <p:nvPr>
            <p:ph idx="1" type="body"/>
          </p:nvPr>
        </p:nvSpPr>
        <p:spPr>
          <a:xfrm>
            <a:off x="185350" y="1798300"/>
            <a:ext cx="2683200" cy="2540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VIEWING STUDENT RECORDS</a:t>
            </a:r>
            <a:endParaRPr/>
          </a:p>
        </p:txBody>
      </p:sp>
      <p:sp>
        <p:nvSpPr>
          <p:cNvPr id="139" name="Google Shape;139;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610225" y="906349"/>
            <a:ext cx="8078901" cy="423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RECORDS SAVED IN EXCEL FILE</a:t>
            </a:r>
            <a:endParaRPr/>
          </a:p>
        </p:txBody>
      </p:sp>
      <p:sp>
        <p:nvSpPr>
          <p:cNvPr id="146" name="Google Shape;146;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122425" y="1029350"/>
            <a:ext cx="7290649" cy="4114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