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43A9B-0FF5-5189-22FD-E36349D0A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2EF546-4EBE-C627-0CA5-1E0419922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6C7669-A070-CDBF-AFF8-CCD751B7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3956-1E6B-4FE4-81F5-666CF7D8B63C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F4F9F5-07D7-5090-5BB1-64D73D4B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32DED-E77B-924E-1331-405B9E23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838E-BC8B-4EB2-B8B3-4DE2A6669E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26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7575A-D1FF-EC99-7C03-DAB380BD9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AB6888-30A5-42F0-39C1-8B8F6F844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F28387-834A-7114-D6B4-911F502A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3956-1E6B-4FE4-81F5-666CF7D8B63C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09232D-FDFD-06D9-6797-BB11C0BC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9C0EC8-203B-0F52-17DB-76C7AA93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838E-BC8B-4EB2-B8B3-4DE2A6669E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67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9344FA-C7B0-511B-9335-E98A5C879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D780494-CEF8-B7BE-375E-988118C00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E0E846-66DB-56E6-81C9-1F0B56B6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3956-1E6B-4FE4-81F5-666CF7D8B63C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A1689B-1C22-4843-D989-114F39FC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AD1468-6307-F816-B120-77B09038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838E-BC8B-4EB2-B8B3-4DE2A6669E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96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19AFC-175F-AB6D-28C9-99F9291F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AF7DAF-F798-5993-05C2-99D2E6E23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7BEC02-EE57-D5B4-F791-3AF341C7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3956-1E6B-4FE4-81F5-666CF7D8B63C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DD561E-8880-8A57-50D3-05902756F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0DB480-7180-99D9-594E-C68E297A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838E-BC8B-4EB2-B8B3-4DE2A6669E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85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AD13B-3709-A522-DDD3-30AF28E7A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9C8506-2B35-2BB9-05D5-12BADF4A0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A3B953-A0B6-DED7-C63C-01F182E9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3956-1E6B-4FE4-81F5-666CF7D8B63C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4D4513-C530-C7DC-28DA-4EDDE43E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7DB251-3C8C-A498-580A-C2A4AAD9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838E-BC8B-4EB2-B8B3-4DE2A6669E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2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82D45-F302-FC9B-2F09-1E5319C3F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B5C5CC-5CBB-9C66-7095-FC7C3F890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193971-E699-1FE4-A76C-C1CE05F98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37A0FD-5AE1-8326-D287-54DE5191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3956-1E6B-4FE4-81F5-666CF7D8B63C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58263C-9D12-B302-041E-12176F3F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6A08C9-9228-3062-CA4C-0096BAB8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838E-BC8B-4EB2-B8B3-4DE2A6669E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90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2EEBD-2296-7FFA-6E74-BDBA52CD2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40F31A-DFC9-A65C-49C8-EB30A5436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A3A4E2-0DCE-B662-1024-015E32C35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2F249A-F1B9-5B8C-1008-FEA205C09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258E856-91B4-EBAB-54FE-1D3294FFD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950E67C-8EF7-28DA-EC3C-C3C9E95C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3956-1E6B-4FE4-81F5-666CF7D8B63C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9DC4386-687C-72C3-91E3-F02439898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CD37D7A-2C28-622E-816D-CC097B89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838E-BC8B-4EB2-B8B3-4DE2A6669E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21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97830-D154-278C-818B-B728ED5D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C7F8666-D570-7CBA-3AA7-EEE5576E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3956-1E6B-4FE4-81F5-666CF7D8B63C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38EE2C-480C-76FE-DB38-B8B71105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592E7DB-2C14-3D5E-5B14-9B33AC71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838E-BC8B-4EB2-B8B3-4DE2A6669E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76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DA8BD1D-5EBE-3ABD-CD67-A44C86F08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3956-1E6B-4FE4-81F5-666CF7D8B63C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F0207D0-D970-ED71-6992-E44CE8D3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E3E1B8-3419-644A-B78D-B4945059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838E-BC8B-4EB2-B8B3-4DE2A6669E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48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FE61C-1BED-B1D3-AAD7-7E10EFF16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84C50E-F084-AA34-FE73-F8C89C43F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E6AA0D-78A3-1407-9373-A68BE3D16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416885-D71F-2120-19A2-1DEA1178C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3956-1E6B-4FE4-81F5-666CF7D8B63C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A7832B-102F-6291-3A09-FB198999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1AC14B-3B3C-B8F8-1E0F-B35A191E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838E-BC8B-4EB2-B8B3-4DE2A6669E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9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40B61-515B-DDA0-F423-6487604D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734E5BC-3C27-6AFF-52AF-8301B81F6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85DC11-A0D4-9059-922A-4D795D479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5A0DC8-7ADB-F884-9686-BA51A973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3956-1E6B-4FE4-81F5-666CF7D8B63C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B86B6E-BD96-DA8E-4A8B-A8FF97E9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A8C114-4233-F87C-4949-1D0165A9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838E-BC8B-4EB2-B8B3-4DE2A6669E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53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CB88CF9-CA84-D897-24EA-6E62877A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C062F1-FECF-530C-7209-13F05BF5A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498B2A-617F-CE07-4DEA-F7FE4DBEE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23956-1E6B-4FE4-81F5-666CF7D8B63C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A7341A-C1DD-E912-F157-4B13C1398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4C235C-F1DA-C5D4-B5DE-4D078F14D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C838E-BC8B-4EB2-B8B3-4DE2A6669E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80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microsoft.com/office/2017/06/relationships/model3d" Target="../media/model3d3.glb"/><Relationship Id="rId5" Type="http://schemas.openxmlformats.org/officeDocument/2006/relationships/image" Target="../media/image7.png"/><Relationship Id="rId4" Type="http://schemas.microsoft.com/office/2017/06/relationships/model3d" Target="../media/model3d2.glb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66B9F4C-C751-CB86-2887-6EEFD4AB0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132" y="-1194290"/>
            <a:ext cx="5715000" cy="358579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3D3D5D-F596-3463-107A-7653A69B1811}"/>
              </a:ext>
            </a:extLst>
          </p:cNvPr>
          <p:cNvSpPr txBox="1"/>
          <p:nvPr/>
        </p:nvSpPr>
        <p:spPr>
          <a:xfrm>
            <a:off x="2504047" y="1540536"/>
            <a:ext cx="6893169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Alunos : </a:t>
            </a:r>
          </a:p>
          <a:p>
            <a:pPr algn="ctr"/>
            <a:endParaRPr lang="pt-BR" dirty="0"/>
          </a:p>
          <a:p>
            <a:pPr algn="ctr"/>
            <a:r>
              <a:rPr lang="pt-BR" b="1" dirty="0"/>
              <a:t>   Guilherme (apresentação - 1)</a:t>
            </a:r>
          </a:p>
          <a:p>
            <a:pPr algn="ctr"/>
            <a:r>
              <a:rPr lang="pt-BR" b="1" dirty="0"/>
              <a:t>Gabriel L (</a:t>
            </a:r>
            <a:r>
              <a:rPr lang="pt-BR" b="1" dirty="0" err="1"/>
              <a:t>git</a:t>
            </a:r>
            <a:r>
              <a:rPr lang="pt-BR" b="1" dirty="0"/>
              <a:t> hub)</a:t>
            </a:r>
          </a:p>
          <a:p>
            <a:pPr algn="ctr"/>
            <a:r>
              <a:rPr lang="pt-BR" b="1" dirty="0"/>
              <a:t>Fabio K (</a:t>
            </a:r>
            <a:r>
              <a:rPr lang="pt-BR" b="1" dirty="0" err="1"/>
              <a:t>my</a:t>
            </a:r>
            <a:r>
              <a:rPr lang="pt-BR" b="1" dirty="0"/>
              <a:t> </a:t>
            </a:r>
            <a:r>
              <a:rPr lang="pt-BR" b="1" dirty="0" err="1"/>
              <a:t>sql</a:t>
            </a:r>
            <a:r>
              <a:rPr lang="pt-BR" b="1" dirty="0"/>
              <a:t> – </a:t>
            </a:r>
            <a:r>
              <a:rPr lang="pt-BR" b="1" dirty="0" err="1"/>
              <a:t>view</a:t>
            </a:r>
            <a:r>
              <a:rPr lang="pt-BR" b="1" dirty="0"/>
              <a:t>)</a:t>
            </a:r>
          </a:p>
          <a:p>
            <a:pPr algn="ctr"/>
            <a:r>
              <a:rPr lang="pt-BR" b="1" dirty="0"/>
              <a:t>Hugo (</a:t>
            </a:r>
            <a:r>
              <a:rPr lang="pt-BR" b="1" dirty="0" err="1"/>
              <a:t>etl</a:t>
            </a:r>
            <a:r>
              <a:rPr lang="pt-BR" b="1" dirty="0"/>
              <a:t> – </a:t>
            </a:r>
            <a:r>
              <a:rPr lang="pt-BR" b="1" dirty="0" err="1"/>
              <a:t>power</a:t>
            </a:r>
            <a:r>
              <a:rPr lang="pt-BR" b="1" dirty="0"/>
              <a:t> bi)</a:t>
            </a:r>
          </a:p>
          <a:p>
            <a:pPr algn="ctr"/>
            <a:r>
              <a:rPr lang="pt-BR" b="1" dirty="0"/>
              <a:t> Matheus S (modelo conceitual e lógico)</a:t>
            </a:r>
          </a:p>
          <a:p>
            <a:pPr algn="ctr"/>
            <a:r>
              <a:rPr lang="pt-BR" b="1" dirty="0"/>
              <a:t>  Anderson (</a:t>
            </a:r>
            <a:r>
              <a:rPr lang="pt-BR" b="1" dirty="0" err="1"/>
              <a:t>my</a:t>
            </a:r>
            <a:r>
              <a:rPr lang="pt-BR" b="1" dirty="0"/>
              <a:t> </a:t>
            </a:r>
            <a:r>
              <a:rPr lang="pt-BR" b="1" dirty="0" err="1"/>
              <a:t>sql</a:t>
            </a:r>
            <a:r>
              <a:rPr lang="pt-BR" b="1" dirty="0"/>
              <a:t> – tabela e dados)</a:t>
            </a:r>
          </a:p>
          <a:p>
            <a:pPr algn="ctr"/>
            <a:r>
              <a:rPr lang="pt-BR" b="1" dirty="0"/>
              <a:t> Rivaldo (dicionário de dados – </a:t>
            </a:r>
            <a:r>
              <a:rPr lang="pt-BR" b="1" dirty="0" err="1"/>
              <a:t>excel</a:t>
            </a:r>
            <a:r>
              <a:rPr lang="pt-BR" b="1" dirty="0"/>
              <a:t>)</a:t>
            </a:r>
          </a:p>
          <a:p>
            <a:pPr algn="ctr"/>
            <a:r>
              <a:rPr lang="pt-BR" b="1" dirty="0"/>
              <a:t> Kauan (apresentação - 2)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Turma / Turno : </a:t>
            </a:r>
            <a:r>
              <a:rPr lang="pt-BR" b="1" dirty="0"/>
              <a:t>INF 13 M</a:t>
            </a:r>
            <a:r>
              <a:rPr lang="pt-BR" dirty="0"/>
              <a:t>	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Professor : </a:t>
            </a:r>
            <a:r>
              <a:rPr lang="pt-BR" b="1" dirty="0"/>
              <a:t>Walney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Disciplina : </a:t>
            </a:r>
            <a:r>
              <a:rPr lang="pt-BR" b="1" dirty="0"/>
              <a:t>Banco de dados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Grupo de trabalho (</a:t>
            </a:r>
            <a:r>
              <a:rPr lang="pt-BR" dirty="0" err="1"/>
              <a:t>hackathon</a:t>
            </a:r>
            <a:r>
              <a:rPr lang="pt-BR" dirty="0"/>
              <a:t>) : </a:t>
            </a:r>
            <a:r>
              <a:rPr lang="pt-BR" b="1" dirty="0"/>
              <a:t>1</a:t>
            </a: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2724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4667807-231F-0E81-D832-88B6AAE8BA11}"/>
              </a:ext>
            </a:extLst>
          </p:cNvPr>
          <p:cNvSpPr txBox="1"/>
          <p:nvPr/>
        </p:nvSpPr>
        <p:spPr>
          <a:xfrm>
            <a:off x="4304714" y="154746"/>
            <a:ext cx="4037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MODELO CONCEITUAL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97BD5EA-0A52-9110-A51C-4F76C7E87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1645921"/>
            <a:ext cx="9875520" cy="494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5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4667807-231F-0E81-D832-88B6AAE8BA11}"/>
              </a:ext>
            </a:extLst>
          </p:cNvPr>
          <p:cNvSpPr txBox="1"/>
          <p:nvPr/>
        </p:nvSpPr>
        <p:spPr>
          <a:xfrm>
            <a:off x="5064369" y="154746"/>
            <a:ext cx="4037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MODELO LOGICO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6EEF154-1EB3-A328-E93B-89C6D239C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086" y="829994"/>
            <a:ext cx="8496886" cy="602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2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4667807-231F-0E81-D832-88B6AAE8BA11}"/>
              </a:ext>
            </a:extLst>
          </p:cNvPr>
          <p:cNvSpPr txBox="1"/>
          <p:nvPr/>
        </p:nvSpPr>
        <p:spPr>
          <a:xfrm>
            <a:off x="3587261" y="168813"/>
            <a:ext cx="5725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BASE DE DADOS E TABELA - SQL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E1E7B40-622F-68C7-4CCE-5DE242EB7FB0}"/>
              </a:ext>
            </a:extLst>
          </p:cNvPr>
          <p:cNvSpPr txBox="1"/>
          <p:nvPr/>
        </p:nvSpPr>
        <p:spPr>
          <a:xfrm>
            <a:off x="2466535" y="1056876"/>
            <a:ext cx="7258929" cy="563231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bradesco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bradesco</a:t>
            </a:r>
            <a:endParaRPr lang="pt-BR" b="0" dirty="0">
              <a:solidFill>
                <a:srgbClr val="E1E1E6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apolice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endParaRPr lang="pt-BR" b="0" dirty="0">
              <a:solidFill>
                <a:srgbClr val="E1E1E6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id_apolice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988BC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numero_apolice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988BC7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 valor </a:t>
            </a:r>
            <a:r>
              <a:rPr lang="pt-BR" b="0" i="1" dirty="0">
                <a:solidFill>
                  <a:srgbClr val="988BC7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data_inicio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>
                <a:solidFill>
                  <a:srgbClr val="988BC7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data_fim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>
                <a:solidFill>
                  <a:srgbClr val="988BC7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988BC7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 tipo </a:t>
            </a:r>
            <a:r>
              <a:rPr lang="pt-BR" b="0" i="1" dirty="0" err="1">
                <a:solidFill>
                  <a:srgbClr val="988BC7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nome_cliente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988BC7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cpf_cliente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988BC7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email_cliente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988BC7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 err="1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id_apolice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BR" b="0" dirty="0">
              <a:solidFill>
                <a:srgbClr val="E1E1E6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 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546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4667807-231F-0E81-D832-88B6AAE8BA11}"/>
              </a:ext>
            </a:extLst>
          </p:cNvPr>
          <p:cNvSpPr txBox="1"/>
          <p:nvPr/>
        </p:nvSpPr>
        <p:spPr>
          <a:xfrm>
            <a:off x="3587261" y="168813"/>
            <a:ext cx="5725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DADOS DA TABELA - SQL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E1E7B40-622F-68C7-4CCE-5DE242EB7FB0}"/>
              </a:ext>
            </a:extLst>
          </p:cNvPr>
          <p:cNvSpPr txBox="1"/>
          <p:nvPr/>
        </p:nvSpPr>
        <p:spPr>
          <a:xfrm>
            <a:off x="0" y="1502527"/>
            <a:ext cx="12192000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apolice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(id_apolice,numero_apolice,valor,data_inicio,data_fim,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,tipo,nome_cliente,cpf_cliente,email_cliente)</a:t>
            </a:r>
          </a:p>
          <a:p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b="0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E7DE79"/>
                </a:solidFill>
                <a:effectLst/>
                <a:latin typeface="Consolas" panose="020B0609020204030204" pitchFamily="49" charset="0"/>
              </a:rPr>
              <a:t>'123456789'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E7DE79"/>
                </a:solidFill>
                <a:effectLst/>
                <a:latin typeface="Consolas" panose="020B0609020204030204" pitchFamily="49" charset="0"/>
              </a:rPr>
              <a:t>'1500.00'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E7DE79"/>
                </a:solidFill>
                <a:effectLst/>
                <a:latin typeface="Consolas" panose="020B0609020204030204" pitchFamily="49" charset="0"/>
              </a:rPr>
              <a:t>'2025-01-01'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E7DE79"/>
                </a:solidFill>
                <a:effectLst/>
                <a:latin typeface="Consolas" panose="020B0609020204030204" pitchFamily="49" charset="0"/>
              </a:rPr>
              <a:t>'2026-01-01'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E7DE79"/>
                </a:solidFill>
                <a:effectLst/>
                <a:latin typeface="Consolas" panose="020B0609020204030204" pitchFamily="49" charset="0"/>
              </a:rPr>
              <a:t>'ativa'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E7DE79"/>
                </a:solidFill>
                <a:effectLst/>
                <a:latin typeface="Consolas" panose="020B0609020204030204" pitchFamily="49" charset="0"/>
              </a:rPr>
              <a:t>'vida'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E7DE79"/>
                </a:solidFill>
                <a:effectLst/>
                <a:latin typeface="Consolas" panose="020B0609020204030204" pitchFamily="49" charset="0"/>
              </a:rPr>
              <a:t>'joao silva'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E7DE79"/>
                </a:solidFill>
                <a:effectLst/>
                <a:latin typeface="Consolas" panose="020B0609020204030204" pitchFamily="49" charset="0"/>
              </a:rPr>
              <a:t>'123.456.789-00'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E7DE79"/>
                </a:solidFill>
                <a:effectLst/>
                <a:latin typeface="Consolas" panose="020B0609020204030204" pitchFamily="49" charset="0"/>
              </a:rPr>
              <a:t>'joao.silva@gmail.com'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b="0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E7DE79"/>
                </a:solidFill>
                <a:effectLst/>
                <a:latin typeface="Consolas" panose="020B0609020204030204" pitchFamily="49" charset="0"/>
              </a:rPr>
              <a:t>'987654321'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E7DE79"/>
                </a:solidFill>
                <a:effectLst/>
                <a:latin typeface="Consolas" panose="020B0609020204030204" pitchFamily="49" charset="0"/>
              </a:rPr>
              <a:t>'2500.00'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E7DE79"/>
                </a:solidFill>
                <a:effectLst/>
                <a:latin typeface="Consolas" panose="020B0609020204030204" pitchFamily="49" charset="0"/>
              </a:rPr>
              <a:t>'2025-02-01'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E7DE79"/>
                </a:solidFill>
                <a:effectLst/>
                <a:latin typeface="Consolas" panose="020B0609020204030204" pitchFamily="49" charset="0"/>
              </a:rPr>
              <a:t>'2026-02-01'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E7DE79"/>
                </a:solidFill>
                <a:effectLst/>
                <a:latin typeface="Consolas" panose="020B0609020204030204" pitchFamily="49" charset="0"/>
              </a:rPr>
              <a:t>'ativa'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E7DE79"/>
                </a:solidFill>
                <a:effectLst/>
                <a:latin typeface="Consolas" panose="020B0609020204030204" pitchFamily="49" charset="0"/>
              </a:rPr>
              <a:t>'automovel'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E7DE79"/>
                </a:solidFill>
                <a:effectLst/>
                <a:latin typeface="Consolas" panose="020B0609020204030204" pitchFamily="49" charset="0"/>
              </a:rPr>
              <a:t>'maria oliveira'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E7DE79"/>
                </a:solidFill>
                <a:effectLst/>
                <a:latin typeface="Consolas" panose="020B0609020204030204" pitchFamily="49" charset="0"/>
              </a:rPr>
              <a:t>'987.654.321-00'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E7DE79"/>
                </a:solidFill>
                <a:effectLst/>
                <a:latin typeface="Consolas" panose="020B0609020204030204" pitchFamily="49" charset="0"/>
              </a:rPr>
              <a:t>'maria.oliveira@gmail.com'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b="0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E7DE79"/>
                </a:solidFill>
                <a:effectLst/>
                <a:latin typeface="Consolas" panose="020B0609020204030204" pitchFamily="49" charset="0"/>
              </a:rPr>
              <a:t>'112233445'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E7DE79"/>
                </a:solidFill>
                <a:effectLst/>
                <a:latin typeface="Consolas" panose="020B0609020204030204" pitchFamily="49" charset="0"/>
              </a:rPr>
              <a:t>'3000.00'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E7DE79"/>
                </a:solidFill>
                <a:effectLst/>
                <a:latin typeface="Consolas" panose="020B0609020204030204" pitchFamily="49" charset="0"/>
              </a:rPr>
              <a:t>'2025-03-02'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E7DE79"/>
                </a:solidFill>
                <a:effectLst/>
                <a:latin typeface="Consolas" panose="020B0609020204030204" pitchFamily="49" charset="0"/>
              </a:rPr>
              <a:t>'2026-03-01'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E7DE79"/>
                </a:solidFill>
                <a:effectLst/>
                <a:latin typeface="Consolas" panose="020B0609020204030204" pitchFamily="49" charset="0"/>
              </a:rPr>
              <a:t>'expirada'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E7DE79"/>
                </a:solidFill>
                <a:effectLst/>
                <a:latin typeface="Consolas" panose="020B0609020204030204" pitchFamily="49" charset="0"/>
              </a:rPr>
              <a:t>'saude'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E7DE79"/>
                </a:solidFill>
                <a:effectLst/>
                <a:latin typeface="Consolas" panose="020B0609020204030204" pitchFamily="49" charset="0"/>
              </a:rPr>
              <a:t>'carlos souza'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E7DE79"/>
                </a:solidFill>
                <a:effectLst/>
                <a:latin typeface="Consolas" panose="020B0609020204030204" pitchFamily="49" charset="0"/>
              </a:rPr>
              <a:t>'11.223.344-00'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E7DE79"/>
                </a:solidFill>
                <a:effectLst/>
                <a:latin typeface="Consolas" panose="020B0609020204030204" pitchFamily="49" charset="0"/>
              </a:rPr>
              <a:t>'carlos.souza@gmail.com'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b="0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E7DE79"/>
                </a:solidFill>
                <a:effectLst/>
                <a:latin typeface="Consolas" panose="020B0609020204030204" pitchFamily="49" charset="0"/>
              </a:rPr>
              <a:t>'5566778899'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E7DE79"/>
                </a:solidFill>
                <a:effectLst/>
                <a:latin typeface="Consolas" panose="020B0609020204030204" pitchFamily="49" charset="0"/>
              </a:rPr>
              <a:t>'3500.00'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E7DE79"/>
                </a:solidFill>
                <a:effectLst/>
                <a:latin typeface="Consolas" panose="020B0609020204030204" pitchFamily="49" charset="0"/>
              </a:rPr>
              <a:t>'2025-04-01'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E7DE79"/>
                </a:solidFill>
                <a:effectLst/>
                <a:latin typeface="Consolas" panose="020B0609020204030204" pitchFamily="49" charset="0"/>
              </a:rPr>
              <a:t>'2026-04-01'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E7DE79"/>
                </a:solidFill>
                <a:effectLst/>
                <a:latin typeface="Consolas" panose="020B0609020204030204" pitchFamily="49" charset="0"/>
              </a:rPr>
              <a:t>'ativa'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E7DE79"/>
                </a:solidFill>
                <a:effectLst/>
                <a:latin typeface="Consolas" panose="020B0609020204030204" pitchFamily="49" charset="0"/>
              </a:rPr>
              <a:t>'residenica'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E7DE79"/>
                </a:solidFill>
                <a:effectLst/>
                <a:latin typeface="Consolas" panose="020B0609020204030204" pitchFamily="49" charset="0"/>
              </a:rPr>
              <a:t>'ana costa'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E7DE79"/>
                </a:solidFill>
                <a:effectLst/>
                <a:latin typeface="Consolas" panose="020B0609020204030204" pitchFamily="49" charset="0"/>
              </a:rPr>
              <a:t>'556.778.991-00'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E7DE79"/>
                </a:solidFill>
                <a:effectLst/>
                <a:latin typeface="Consolas" panose="020B0609020204030204" pitchFamily="49" charset="0"/>
              </a:rPr>
              <a:t>'ana.costa@gmail.com'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b="0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E7DE79"/>
                </a:solidFill>
                <a:effectLst/>
                <a:latin typeface="Consolas" panose="020B0609020204030204" pitchFamily="49" charset="0"/>
              </a:rPr>
              <a:t>'9988776655'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E7DE79"/>
                </a:solidFill>
                <a:effectLst/>
                <a:latin typeface="Consolas" panose="020B0609020204030204" pitchFamily="49" charset="0"/>
              </a:rPr>
              <a:t>'4000.00'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E7DE79"/>
                </a:solidFill>
                <a:effectLst/>
                <a:latin typeface="Consolas" panose="020B0609020204030204" pitchFamily="49" charset="0"/>
              </a:rPr>
              <a:t>'2025-05-01'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E7DE79"/>
                </a:solidFill>
                <a:effectLst/>
                <a:latin typeface="Consolas" panose="020B0609020204030204" pitchFamily="49" charset="0"/>
              </a:rPr>
              <a:t>'2026-05-01'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E7DE79"/>
                </a:solidFill>
                <a:effectLst/>
                <a:latin typeface="Consolas" panose="020B0609020204030204" pitchFamily="49" charset="0"/>
              </a:rPr>
              <a:t>'cancelada'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E7DE79"/>
                </a:solidFill>
                <a:effectLst/>
                <a:latin typeface="Consolas" panose="020B0609020204030204" pitchFamily="49" charset="0"/>
              </a:rPr>
              <a:t>'vida'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E7DE79"/>
                </a:solidFill>
                <a:effectLst/>
                <a:latin typeface="Consolas" panose="020B0609020204030204" pitchFamily="49" charset="0"/>
              </a:rPr>
              <a:t>'felipe santos'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E7DE79"/>
                </a:solidFill>
                <a:effectLst/>
                <a:latin typeface="Consolas" panose="020B0609020204030204" pitchFamily="49" charset="0"/>
              </a:rPr>
              <a:t>'998.776.554-00'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E7DE79"/>
                </a:solidFill>
                <a:effectLst/>
                <a:latin typeface="Consolas" panose="020B0609020204030204" pitchFamily="49" charset="0"/>
              </a:rPr>
              <a:t>'felipe.santos@gmail.com'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289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4667807-231F-0E81-D832-88B6AAE8BA11}"/>
              </a:ext>
            </a:extLst>
          </p:cNvPr>
          <p:cNvSpPr txBox="1"/>
          <p:nvPr/>
        </p:nvSpPr>
        <p:spPr>
          <a:xfrm>
            <a:off x="5078438" y="211016"/>
            <a:ext cx="2307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VIEW- SQL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E1E7B40-622F-68C7-4CCE-5DE242EB7FB0}"/>
              </a:ext>
            </a:extLst>
          </p:cNvPr>
          <p:cNvSpPr txBox="1"/>
          <p:nvPr/>
        </p:nvSpPr>
        <p:spPr>
          <a:xfrm>
            <a:off x="3727938" y="2136338"/>
            <a:ext cx="4473526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apolices_ativas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as</a:t>
            </a:r>
            <a:endParaRPr lang="pt-BR" b="0" dirty="0">
              <a:solidFill>
                <a:srgbClr val="E1E1E6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select</a:t>
            </a:r>
            <a:endParaRPr lang="pt-BR" b="0" dirty="0">
              <a:solidFill>
                <a:srgbClr val="E1E1E6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id_apolice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numero_apolice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nome_cliente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 valor,</a:t>
            </a:r>
          </a:p>
          <a:p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apolice</a:t>
            </a:r>
            <a:endParaRPr lang="pt-BR" b="0" dirty="0">
              <a:solidFill>
                <a:srgbClr val="E1E1E6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421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4667807-231F-0E81-D832-88B6AAE8BA11}"/>
              </a:ext>
            </a:extLst>
          </p:cNvPr>
          <p:cNvSpPr txBox="1"/>
          <p:nvPr/>
        </p:nvSpPr>
        <p:spPr>
          <a:xfrm>
            <a:off x="4696264" y="196948"/>
            <a:ext cx="2799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ETL- POWER BI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4564D02-DA90-4061-3747-C60DBBC73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08" y="1773173"/>
            <a:ext cx="8792307" cy="33116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7779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4667807-231F-0E81-D832-88B6AAE8BA11}"/>
              </a:ext>
            </a:extLst>
          </p:cNvPr>
          <p:cNvSpPr txBox="1"/>
          <p:nvPr/>
        </p:nvSpPr>
        <p:spPr>
          <a:xfrm>
            <a:off x="3460651" y="211016"/>
            <a:ext cx="4979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DICIONARIO DE DADOS - EXCEL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F7C1F52-A034-E05E-4610-790D9044E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63" y="1633287"/>
            <a:ext cx="8992855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8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Modelo 3D 3" descr="f">
                <a:extLst>
                  <a:ext uri="{FF2B5EF4-FFF2-40B4-BE49-F238E27FC236}">
                    <a16:creationId xmlns:a16="http://schemas.microsoft.com/office/drawing/2014/main" id="{17BCC1FB-5716-500C-E8A1-2499B529B61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10963060"/>
                  </p:ext>
                </p:extLst>
              </p:nvPr>
            </p:nvGraphicFramePr>
            <p:xfrm rot="1599701">
              <a:off x="3505862" y="1264303"/>
              <a:ext cx="772966" cy="1851821"/>
            </p:xfrm>
            <a:graphic>
              <a:graphicData uri="http://schemas.microsoft.com/office/drawing/2017/model3d">
                <am3d:model3d r:embed="rId2">
                  <am3d:spPr>
                    <a:xfrm rot="1599701">
                      <a:off x="0" y="0"/>
                      <a:ext cx="772966" cy="1851821"/>
                    </a:xfrm>
                    <a:prstGeom prst="rect">
                      <a:avLst/>
                    </a:prstGeom>
                    <a:effectLst>
                      <a:innerShdw blurRad="63500" dist="50800" dir="18900000">
                        <a:prstClr val="black">
                          <a:alpha val="50000"/>
                        </a:prstClr>
                      </a:innerShdw>
                    </a:effectLst>
                  </am3d:spPr>
                  <am3d:camera>
                    <am3d:pos x="0" y="0" z="5100906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241230" d="1000000"/>
                    <am3d:preTrans dx="-1196208" dy="-18000000" dz="-1131289"/>
                    <am3d:scale>
                      <am3d:sx n="1000000" d="1000000"/>
                      <am3d:sy n="1000000" d="1000000"/>
                      <am3d:sz n="1000000" d="1000000"/>
                    </am3d:scale>
                    <am3d:rot ax="293102" ay="12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0734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Modelo 3D 3" descr="f">
                <a:extLst>
                  <a:ext uri="{FF2B5EF4-FFF2-40B4-BE49-F238E27FC236}">
                    <a16:creationId xmlns:a16="http://schemas.microsoft.com/office/drawing/2014/main" id="{17BCC1FB-5716-500C-E8A1-2499B529B61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599701">
                <a:off x="3505862" y="1264303"/>
                <a:ext cx="772966" cy="1851821"/>
              </a:xfrm>
              <a:prstGeom prst="rect">
                <a:avLst/>
              </a:prstGeom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Modelo 3D 4" descr="i">
                <a:extLst>
                  <a:ext uri="{FF2B5EF4-FFF2-40B4-BE49-F238E27FC236}">
                    <a16:creationId xmlns:a16="http://schemas.microsoft.com/office/drawing/2014/main" id="{97CE546C-156F-C26B-4901-A31FF1ABB82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19607043"/>
                  </p:ext>
                </p:extLst>
              </p:nvPr>
            </p:nvGraphicFramePr>
            <p:xfrm rot="1827734">
              <a:off x="5500325" y="1593166"/>
              <a:ext cx="278556" cy="3417709"/>
            </p:xfrm>
            <a:graphic>
              <a:graphicData uri="http://schemas.microsoft.com/office/drawing/2017/model3d">
                <am3d:model3d r:embed="rId4">
                  <am3d:spPr>
                    <a:xfrm rot="1827734">
                      <a:off x="0" y="0"/>
                      <a:ext cx="278556" cy="3417709"/>
                    </a:xfrm>
                    <a:prstGeom prst="rect">
                      <a:avLst/>
                    </a:prstGeom>
                    <a:effectLst>
                      <a:innerShdw blurRad="63500" dist="50800" dir="18900000">
                        <a:prstClr val="black">
                          <a:alpha val="50000"/>
                        </a:prstClr>
                      </a:innerShdw>
                    </a:effectLst>
                  </am3d:spPr>
                  <am3d:camera>
                    <am3d:pos x="0" y="0" z="4764180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306566" d="1000000"/>
                    <am3d:preTrans dx="0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07343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Modelo 3D 4" descr="i">
                <a:extLst>
                  <a:ext uri="{FF2B5EF4-FFF2-40B4-BE49-F238E27FC236}">
                    <a16:creationId xmlns:a16="http://schemas.microsoft.com/office/drawing/2014/main" id="{97CE546C-156F-C26B-4901-A31FF1ABB8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827734">
                <a:off x="5500325" y="1593166"/>
                <a:ext cx="278556" cy="3417709"/>
              </a:xfrm>
              <a:prstGeom prst="rect">
                <a:avLst/>
              </a:prstGeom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Modelo 3D 5" descr="m">
                <a:extLst>
                  <a:ext uri="{FF2B5EF4-FFF2-40B4-BE49-F238E27FC236}">
                    <a16:creationId xmlns:a16="http://schemas.microsoft.com/office/drawing/2014/main" id="{DB3AE399-6409-17DD-DFE3-5249BDD54AA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65387907"/>
                  </p:ext>
                </p:extLst>
              </p:nvPr>
            </p:nvGraphicFramePr>
            <p:xfrm rot="1700432">
              <a:off x="7413919" y="4014282"/>
              <a:ext cx="1596758" cy="1993185"/>
            </p:xfrm>
            <a:graphic>
              <a:graphicData uri="http://schemas.microsoft.com/office/drawing/2017/model3d">
                <am3d:model3d r:embed="rId6">
                  <am3d:spPr>
                    <a:xfrm rot="1700432">
                      <a:off x="0" y="0"/>
                      <a:ext cx="1596758" cy="1993185"/>
                    </a:xfrm>
                    <a:prstGeom prst="rect">
                      <a:avLst/>
                    </a:prstGeom>
                    <a:effectLst>
                      <a:innerShdw blurRad="63500" dist="50800" dir="18900000">
                        <a:prstClr val="black">
                          <a:alpha val="50000"/>
                        </a:prstClr>
                      </a:innerShdw>
                    </a:effectLst>
                  </am3d:spPr>
                  <am3d:camera>
                    <am3d:pos x="0" y="0" z="5778848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356234" d="1000000"/>
                    <am3d:preTrans dx="0" dy="-12775391" dz="-1937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207343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Modelo 3D 5" descr="m">
                <a:extLst>
                  <a:ext uri="{FF2B5EF4-FFF2-40B4-BE49-F238E27FC236}">
                    <a16:creationId xmlns:a16="http://schemas.microsoft.com/office/drawing/2014/main" id="{DB3AE399-6409-17DD-DFE3-5249BDD54AA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700432">
                <a:off x="7413919" y="4014282"/>
                <a:ext cx="1596758" cy="1993185"/>
              </a:xfrm>
              <a:prstGeom prst="rect">
                <a:avLst/>
              </a:prstGeom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16367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423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Aluno grau</dc:creator>
  <cp:lastModifiedBy>Aluno grau</cp:lastModifiedBy>
  <cp:revision>2</cp:revision>
  <dcterms:created xsi:type="dcterms:W3CDTF">2025-01-30T12:29:39Z</dcterms:created>
  <dcterms:modified xsi:type="dcterms:W3CDTF">2025-01-30T13:07:12Z</dcterms:modified>
</cp:coreProperties>
</file>