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73" r:id="rId3"/>
    <p:sldId id="276" r:id="rId4"/>
    <p:sldId id="277" r:id="rId5"/>
    <p:sldId id="272" r:id="rId6"/>
    <p:sldId id="281" r:id="rId7"/>
    <p:sldId id="275" r:id="rId8"/>
    <p:sldId id="278" r:id="rId9"/>
    <p:sldId id="280" r:id="rId10"/>
    <p:sldId id="258" r:id="rId11"/>
    <p:sldId id="284" r:id="rId12"/>
    <p:sldId id="259" r:id="rId13"/>
    <p:sldId id="282" r:id="rId14"/>
    <p:sldId id="271" r:id="rId15"/>
    <p:sldId id="285" r:id="rId16"/>
    <p:sldId id="283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 de los Santos" initials="Ddl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11900-E7A9-4A6B-A833-0256B8916401}" type="doc">
      <dgm:prSet loTypeId="urn:microsoft.com/office/officeart/2005/8/layout/lProcess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UY"/>
        </a:p>
      </dgm:t>
    </dgm:pt>
    <dgm:pt modelId="{3EB6D330-B776-471D-970E-BEFADE6D6419}">
      <dgm:prSet phldrT="[Texto]" custT="1"/>
      <dgm:spPr/>
      <dgm:t>
        <a:bodyPr/>
        <a:lstStyle/>
        <a:p>
          <a:r>
            <a:rPr lang="es-UY" sz="2400" dirty="0" smtClean="0"/>
            <a:t>Investigación cuantitativa</a:t>
          </a:r>
          <a:endParaRPr lang="es-UY" sz="2400" dirty="0"/>
        </a:p>
      </dgm:t>
    </dgm:pt>
    <dgm:pt modelId="{9259A593-70FA-49DA-9A53-A64A75636E6F}" type="parTrans" cxnId="{59D06689-F1EB-45FF-BC5B-72C73027D6F5}">
      <dgm:prSet/>
      <dgm:spPr/>
      <dgm:t>
        <a:bodyPr/>
        <a:lstStyle/>
        <a:p>
          <a:endParaRPr lang="es-UY"/>
        </a:p>
      </dgm:t>
    </dgm:pt>
    <dgm:pt modelId="{F22675C9-25B0-4B74-BAC8-D810BA1294A4}" type="sibTrans" cxnId="{59D06689-F1EB-45FF-BC5B-72C73027D6F5}">
      <dgm:prSet/>
      <dgm:spPr/>
      <dgm:t>
        <a:bodyPr/>
        <a:lstStyle/>
        <a:p>
          <a:endParaRPr lang="es-UY"/>
        </a:p>
      </dgm:t>
    </dgm:pt>
    <dgm:pt modelId="{196B1D67-0CE3-417A-B8F5-C52E33ADC3EF}">
      <dgm:prSet phldrT="[Texto]" custT="1"/>
      <dgm:spPr/>
      <dgm:t>
        <a:bodyPr/>
        <a:lstStyle/>
        <a:p>
          <a:r>
            <a:rPr lang="es-UY" sz="2400" dirty="0" smtClean="0"/>
            <a:t>Investigación cualitativa</a:t>
          </a:r>
          <a:endParaRPr lang="es-UY" sz="2400" dirty="0"/>
        </a:p>
      </dgm:t>
    </dgm:pt>
    <dgm:pt modelId="{7B861EB4-63C6-48DA-ADD0-E7FEEBF17FF5}" type="parTrans" cxnId="{03D57B14-17F5-4EB5-B7D6-F871E9587EC1}">
      <dgm:prSet/>
      <dgm:spPr/>
      <dgm:t>
        <a:bodyPr/>
        <a:lstStyle/>
        <a:p>
          <a:endParaRPr lang="es-UY"/>
        </a:p>
      </dgm:t>
    </dgm:pt>
    <dgm:pt modelId="{731BD445-5F97-4B61-AF45-FF19A44ED73F}" type="sibTrans" cxnId="{03D57B14-17F5-4EB5-B7D6-F871E9587EC1}">
      <dgm:prSet/>
      <dgm:spPr/>
      <dgm:t>
        <a:bodyPr/>
        <a:lstStyle/>
        <a:p>
          <a:endParaRPr lang="es-UY"/>
        </a:p>
      </dgm:t>
    </dgm:pt>
    <dgm:pt modelId="{912C55DA-869C-4084-9661-9C1DD8A55EC2}">
      <dgm:prSet phldrT="[Texto]"/>
      <dgm:spPr/>
      <dgm:t>
        <a:bodyPr/>
        <a:lstStyle/>
        <a:p>
          <a:r>
            <a:rPr lang="es-UY" dirty="0" smtClean="0"/>
            <a:t>Centrada en la fenomenología y la comprensión</a:t>
          </a:r>
          <a:endParaRPr lang="es-UY" dirty="0"/>
        </a:p>
      </dgm:t>
    </dgm:pt>
    <dgm:pt modelId="{7AFE0537-15AC-4312-A8E4-7B1396B6B811}" type="parTrans" cxnId="{2C3AEFEA-E8ED-4228-A985-C620E203FDE6}">
      <dgm:prSet/>
      <dgm:spPr/>
      <dgm:t>
        <a:bodyPr/>
        <a:lstStyle/>
        <a:p>
          <a:endParaRPr lang="es-UY"/>
        </a:p>
      </dgm:t>
    </dgm:pt>
    <dgm:pt modelId="{B891296F-E577-41D0-AAC2-61C6B2CCA81C}" type="sibTrans" cxnId="{2C3AEFEA-E8ED-4228-A985-C620E203FDE6}">
      <dgm:prSet/>
      <dgm:spPr/>
      <dgm:t>
        <a:bodyPr/>
        <a:lstStyle/>
        <a:p>
          <a:endParaRPr lang="es-UY"/>
        </a:p>
      </dgm:t>
    </dgm:pt>
    <dgm:pt modelId="{69AEE49B-A4E4-4B74-9D14-F4C8065AAFF2}">
      <dgm:prSet phldrT="[Texto]"/>
      <dgm:spPr/>
      <dgm:t>
        <a:bodyPr/>
        <a:lstStyle/>
        <a:p>
          <a:r>
            <a:rPr lang="es-UY" dirty="0" smtClean="0"/>
            <a:t>Datos “ricos y profundos”</a:t>
          </a:r>
          <a:endParaRPr lang="es-UY" dirty="0"/>
        </a:p>
      </dgm:t>
    </dgm:pt>
    <dgm:pt modelId="{E4D7C318-F258-413B-ABF7-88E7DCE91597}" type="parTrans" cxnId="{E9464AB0-9292-4E54-89CE-15E1E29CE26C}">
      <dgm:prSet/>
      <dgm:spPr/>
      <dgm:t>
        <a:bodyPr/>
        <a:lstStyle/>
        <a:p>
          <a:endParaRPr lang="es-UY"/>
        </a:p>
      </dgm:t>
    </dgm:pt>
    <dgm:pt modelId="{FD8C6310-7370-4BFD-834F-08A3D4B2796E}" type="sibTrans" cxnId="{E9464AB0-9292-4E54-89CE-15E1E29CE26C}">
      <dgm:prSet/>
      <dgm:spPr/>
      <dgm:t>
        <a:bodyPr/>
        <a:lstStyle/>
        <a:p>
          <a:endParaRPr lang="es-UY"/>
        </a:p>
      </dgm:t>
    </dgm:pt>
    <dgm:pt modelId="{50C63CE8-A9F2-442A-BACF-3A8FAD4EEF4B}">
      <dgm:prSet phldrT="[Texto]"/>
      <dgm:spPr/>
      <dgm:t>
        <a:bodyPr/>
        <a:lstStyle/>
        <a:p>
          <a:r>
            <a:rPr lang="es-UY" dirty="0" smtClean="0"/>
            <a:t>Orientada al proceso</a:t>
          </a:r>
          <a:endParaRPr lang="es-UY" dirty="0"/>
        </a:p>
      </dgm:t>
    </dgm:pt>
    <dgm:pt modelId="{CF87CC79-15EB-4C6E-8441-9014531FAE31}" type="parTrans" cxnId="{E533833B-401A-4418-9A7B-EFC3EDC70CD4}">
      <dgm:prSet/>
      <dgm:spPr/>
      <dgm:t>
        <a:bodyPr/>
        <a:lstStyle/>
        <a:p>
          <a:endParaRPr lang="es-UY"/>
        </a:p>
      </dgm:t>
    </dgm:pt>
    <dgm:pt modelId="{D6C03253-A2A9-474B-AE87-3AFDB4BB261E}" type="sibTrans" cxnId="{E533833B-401A-4418-9A7B-EFC3EDC70CD4}">
      <dgm:prSet/>
      <dgm:spPr/>
      <dgm:t>
        <a:bodyPr/>
        <a:lstStyle/>
        <a:p>
          <a:endParaRPr lang="es-UY"/>
        </a:p>
      </dgm:t>
    </dgm:pt>
    <dgm:pt modelId="{7A4F3A9D-074C-4633-9624-6697DFEECEFD}">
      <dgm:prSet phldrT="[Texto]"/>
      <dgm:spPr/>
      <dgm:t>
        <a:bodyPr/>
        <a:lstStyle/>
        <a:p>
          <a:r>
            <a:rPr lang="es-UY" dirty="0" smtClean="0"/>
            <a:t>Basada en la inducción probabilística</a:t>
          </a:r>
          <a:endParaRPr lang="es-UY" dirty="0"/>
        </a:p>
      </dgm:t>
    </dgm:pt>
    <dgm:pt modelId="{D35FB8E7-276C-4EFE-AEBD-52D2558A064B}" type="parTrans" cxnId="{003EDEA2-2ED4-478E-B6FB-FA4F1191F2BE}">
      <dgm:prSet/>
      <dgm:spPr/>
      <dgm:t>
        <a:bodyPr/>
        <a:lstStyle/>
        <a:p>
          <a:endParaRPr lang="es-UY"/>
        </a:p>
      </dgm:t>
    </dgm:pt>
    <dgm:pt modelId="{E7130869-BF7C-4861-8135-928BAB8B7107}" type="sibTrans" cxnId="{003EDEA2-2ED4-478E-B6FB-FA4F1191F2BE}">
      <dgm:prSet/>
      <dgm:spPr/>
      <dgm:t>
        <a:bodyPr/>
        <a:lstStyle/>
        <a:p>
          <a:endParaRPr lang="es-UY"/>
        </a:p>
      </dgm:t>
    </dgm:pt>
    <dgm:pt modelId="{625AF86E-0C89-4300-8407-3BB05462B121}">
      <dgm:prSet phldrT="[Texto]"/>
      <dgm:spPr/>
      <dgm:t>
        <a:bodyPr/>
        <a:lstStyle/>
        <a:p>
          <a:r>
            <a:rPr lang="es-UY" dirty="0" smtClean="0"/>
            <a:t>Datos “sólidos y repetibles”</a:t>
          </a:r>
          <a:endParaRPr lang="es-UY" dirty="0"/>
        </a:p>
      </dgm:t>
    </dgm:pt>
    <dgm:pt modelId="{9260CA77-2DF1-48CE-B19F-B7CE583A4192}" type="parTrans" cxnId="{E6775A63-0A0A-4457-86EA-90125365896D}">
      <dgm:prSet/>
      <dgm:spPr/>
      <dgm:t>
        <a:bodyPr/>
        <a:lstStyle/>
        <a:p>
          <a:endParaRPr lang="es-UY"/>
        </a:p>
      </dgm:t>
    </dgm:pt>
    <dgm:pt modelId="{67A6AE41-4C02-4300-97D3-C25C14FB967A}" type="sibTrans" cxnId="{E6775A63-0A0A-4457-86EA-90125365896D}">
      <dgm:prSet/>
      <dgm:spPr/>
      <dgm:t>
        <a:bodyPr/>
        <a:lstStyle/>
        <a:p>
          <a:endParaRPr lang="es-UY"/>
        </a:p>
      </dgm:t>
    </dgm:pt>
    <dgm:pt modelId="{1BB869B5-3497-4B86-9E54-7D8EC32018AA}">
      <dgm:prSet phldrT="[Texto]"/>
      <dgm:spPr/>
      <dgm:t>
        <a:bodyPr/>
        <a:lstStyle/>
        <a:p>
          <a:r>
            <a:rPr lang="es-UY" dirty="0" smtClean="0"/>
            <a:t>Orientada al resultado</a:t>
          </a:r>
          <a:endParaRPr lang="es-UY" dirty="0"/>
        </a:p>
      </dgm:t>
    </dgm:pt>
    <dgm:pt modelId="{BBDF8AFF-DCCA-4C40-BADF-177258F29472}" type="parTrans" cxnId="{533345AF-A511-4DB0-8D47-2C8794F2F78D}">
      <dgm:prSet/>
      <dgm:spPr/>
      <dgm:t>
        <a:bodyPr/>
        <a:lstStyle/>
        <a:p>
          <a:endParaRPr lang="es-UY"/>
        </a:p>
      </dgm:t>
    </dgm:pt>
    <dgm:pt modelId="{AA426FBE-5D37-4649-A629-9DB7F1C490A4}" type="sibTrans" cxnId="{533345AF-A511-4DB0-8D47-2C8794F2F78D}">
      <dgm:prSet/>
      <dgm:spPr/>
      <dgm:t>
        <a:bodyPr/>
        <a:lstStyle/>
        <a:p>
          <a:endParaRPr lang="es-UY"/>
        </a:p>
      </dgm:t>
    </dgm:pt>
    <dgm:pt modelId="{811474C8-DA40-4196-A242-EDAE74C985C0}" type="pres">
      <dgm:prSet presAssocID="{BD811900-E7A9-4A6B-A833-0256B891640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UY"/>
        </a:p>
      </dgm:t>
    </dgm:pt>
    <dgm:pt modelId="{82C0CE31-4A35-4B4E-8211-770CF69AB1AE}" type="pres">
      <dgm:prSet presAssocID="{3EB6D330-B776-471D-970E-BEFADE6D6419}" presName="compNode" presStyleCnt="0"/>
      <dgm:spPr/>
    </dgm:pt>
    <dgm:pt modelId="{B5359BCA-4CA6-4744-9D46-0748B00C6B09}" type="pres">
      <dgm:prSet presAssocID="{3EB6D330-B776-471D-970E-BEFADE6D6419}" presName="aNode" presStyleLbl="bgShp" presStyleIdx="0" presStyleCnt="2" custLinFactNeighborX="-5193" custLinFactNeighborY="11761"/>
      <dgm:spPr/>
      <dgm:t>
        <a:bodyPr/>
        <a:lstStyle/>
        <a:p>
          <a:endParaRPr lang="es-UY"/>
        </a:p>
      </dgm:t>
    </dgm:pt>
    <dgm:pt modelId="{28186EE5-07C5-4BAB-BCFF-F1EBD3465233}" type="pres">
      <dgm:prSet presAssocID="{3EB6D330-B776-471D-970E-BEFADE6D6419}" presName="textNode" presStyleLbl="bgShp" presStyleIdx="0" presStyleCnt="2"/>
      <dgm:spPr/>
      <dgm:t>
        <a:bodyPr/>
        <a:lstStyle/>
        <a:p>
          <a:endParaRPr lang="es-UY"/>
        </a:p>
      </dgm:t>
    </dgm:pt>
    <dgm:pt modelId="{7DFC9745-EE15-4F2A-8FC9-19F65AA7B25D}" type="pres">
      <dgm:prSet presAssocID="{3EB6D330-B776-471D-970E-BEFADE6D6419}" presName="compChildNode" presStyleCnt="0"/>
      <dgm:spPr/>
    </dgm:pt>
    <dgm:pt modelId="{470D94B1-6FA3-4196-AC7D-78DC8B027D22}" type="pres">
      <dgm:prSet presAssocID="{3EB6D330-B776-471D-970E-BEFADE6D6419}" presName="theInnerList" presStyleCnt="0"/>
      <dgm:spPr/>
    </dgm:pt>
    <dgm:pt modelId="{19FD2A0A-270D-453B-9516-41D6137E6B9A}" type="pres">
      <dgm:prSet presAssocID="{7A4F3A9D-074C-4633-9624-6697DFEECEF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4369432F-558C-434A-8F75-2B1E0493953D}" type="pres">
      <dgm:prSet presAssocID="{7A4F3A9D-074C-4633-9624-6697DFEECEFD}" presName="aSpace2" presStyleCnt="0"/>
      <dgm:spPr/>
    </dgm:pt>
    <dgm:pt modelId="{D13D96BC-7C74-4B6D-9FF1-101E0ACA3EC9}" type="pres">
      <dgm:prSet presAssocID="{625AF86E-0C89-4300-8407-3BB05462B121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14FEB426-06DE-4F8E-A9A1-6B4613AFE1C1}" type="pres">
      <dgm:prSet presAssocID="{625AF86E-0C89-4300-8407-3BB05462B121}" presName="aSpace2" presStyleCnt="0"/>
      <dgm:spPr/>
    </dgm:pt>
    <dgm:pt modelId="{AFB1A178-1750-4865-9C32-7B7B6E091505}" type="pres">
      <dgm:prSet presAssocID="{1BB869B5-3497-4B86-9E54-7D8EC32018AA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D9693195-FD9C-469B-81D5-E299A494D4D5}" type="pres">
      <dgm:prSet presAssocID="{3EB6D330-B776-471D-970E-BEFADE6D6419}" presName="aSpace" presStyleCnt="0"/>
      <dgm:spPr/>
    </dgm:pt>
    <dgm:pt modelId="{A9FC4063-8ACA-42E1-954C-6616D7BF5134}" type="pres">
      <dgm:prSet presAssocID="{196B1D67-0CE3-417A-B8F5-C52E33ADC3EF}" presName="compNode" presStyleCnt="0"/>
      <dgm:spPr/>
    </dgm:pt>
    <dgm:pt modelId="{37783C6A-FEF0-4A81-8843-6A3375F1E517}" type="pres">
      <dgm:prSet presAssocID="{196B1D67-0CE3-417A-B8F5-C52E33ADC3EF}" presName="aNode" presStyleLbl="bgShp" presStyleIdx="1" presStyleCnt="2"/>
      <dgm:spPr/>
      <dgm:t>
        <a:bodyPr/>
        <a:lstStyle/>
        <a:p>
          <a:endParaRPr lang="es-UY"/>
        </a:p>
      </dgm:t>
    </dgm:pt>
    <dgm:pt modelId="{ED8073DE-E980-4163-BA1D-0139B25D50C0}" type="pres">
      <dgm:prSet presAssocID="{196B1D67-0CE3-417A-B8F5-C52E33ADC3EF}" presName="textNode" presStyleLbl="bgShp" presStyleIdx="1" presStyleCnt="2"/>
      <dgm:spPr/>
      <dgm:t>
        <a:bodyPr/>
        <a:lstStyle/>
        <a:p>
          <a:endParaRPr lang="es-UY"/>
        </a:p>
      </dgm:t>
    </dgm:pt>
    <dgm:pt modelId="{7C288FFE-5354-4614-9725-6C6DDE8F12D6}" type="pres">
      <dgm:prSet presAssocID="{196B1D67-0CE3-417A-B8F5-C52E33ADC3EF}" presName="compChildNode" presStyleCnt="0"/>
      <dgm:spPr/>
    </dgm:pt>
    <dgm:pt modelId="{45BA36C6-78DD-43E0-8137-20DF4B05C450}" type="pres">
      <dgm:prSet presAssocID="{196B1D67-0CE3-417A-B8F5-C52E33ADC3EF}" presName="theInnerList" presStyleCnt="0"/>
      <dgm:spPr/>
    </dgm:pt>
    <dgm:pt modelId="{0A6AFAA6-78A4-494B-9E85-36A90224F0D0}" type="pres">
      <dgm:prSet presAssocID="{912C55DA-869C-4084-9661-9C1DD8A55EC2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B7119C00-B329-48EB-B0A1-116F10F6AA8E}" type="pres">
      <dgm:prSet presAssocID="{912C55DA-869C-4084-9661-9C1DD8A55EC2}" presName="aSpace2" presStyleCnt="0"/>
      <dgm:spPr/>
    </dgm:pt>
    <dgm:pt modelId="{288637DA-EFDA-4656-83B3-D4C303D92062}" type="pres">
      <dgm:prSet presAssocID="{69AEE49B-A4E4-4B74-9D14-F4C8065AAFF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  <dgm:pt modelId="{2E21439E-9EB4-47A0-B6CE-1227266EDD71}" type="pres">
      <dgm:prSet presAssocID="{69AEE49B-A4E4-4B74-9D14-F4C8065AAFF2}" presName="aSpace2" presStyleCnt="0"/>
      <dgm:spPr/>
    </dgm:pt>
    <dgm:pt modelId="{6B625265-9690-4FAC-91CF-BB0727207723}" type="pres">
      <dgm:prSet presAssocID="{50C63CE8-A9F2-442A-BACF-3A8FAD4EEF4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UY"/>
        </a:p>
      </dgm:t>
    </dgm:pt>
  </dgm:ptLst>
  <dgm:cxnLst>
    <dgm:cxn modelId="{E14FB4D6-8C92-472E-AC5E-8953B3CCCFB0}" type="presOf" srcId="{69AEE49B-A4E4-4B74-9D14-F4C8065AAFF2}" destId="{288637DA-EFDA-4656-83B3-D4C303D92062}" srcOrd="0" destOrd="0" presId="urn:microsoft.com/office/officeart/2005/8/layout/lProcess2"/>
    <dgm:cxn modelId="{533345AF-A511-4DB0-8D47-2C8794F2F78D}" srcId="{3EB6D330-B776-471D-970E-BEFADE6D6419}" destId="{1BB869B5-3497-4B86-9E54-7D8EC32018AA}" srcOrd="2" destOrd="0" parTransId="{BBDF8AFF-DCCA-4C40-BADF-177258F29472}" sibTransId="{AA426FBE-5D37-4649-A629-9DB7F1C490A4}"/>
    <dgm:cxn modelId="{2ED546FB-827C-45D7-87D0-9C9B3A7448AF}" type="presOf" srcId="{3EB6D330-B776-471D-970E-BEFADE6D6419}" destId="{28186EE5-07C5-4BAB-BCFF-F1EBD3465233}" srcOrd="1" destOrd="0" presId="urn:microsoft.com/office/officeart/2005/8/layout/lProcess2"/>
    <dgm:cxn modelId="{E47296D4-9C64-4936-B887-E4F62D8C7A91}" type="presOf" srcId="{BD811900-E7A9-4A6B-A833-0256B8916401}" destId="{811474C8-DA40-4196-A242-EDAE74C985C0}" srcOrd="0" destOrd="0" presId="urn:microsoft.com/office/officeart/2005/8/layout/lProcess2"/>
    <dgm:cxn modelId="{E9464AB0-9292-4E54-89CE-15E1E29CE26C}" srcId="{196B1D67-0CE3-417A-B8F5-C52E33ADC3EF}" destId="{69AEE49B-A4E4-4B74-9D14-F4C8065AAFF2}" srcOrd="1" destOrd="0" parTransId="{E4D7C318-F258-413B-ABF7-88E7DCE91597}" sibTransId="{FD8C6310-7370-4BFD-834F-08A3D4B2796E}"/>
    <dgm:cxn modelId="{03D57B14-17F5-4EB5-B7D6-F871E9587EC1}" srcId="{BD811900-E7A9-4A6B-A833-0256B8916401}" destId="{196B1D67-0CE3-417A-B8F5-C52E33ADC3EF}" srcOrd="1" destOrd="0" parTransId="{7B861EB4-63C6-48DA-ADD0-E7FEEBF17FF5}" sibTransId="{731BD445-5F97-4B61-AF45-FF19A44ED73F}"/>
    <dgm:cxn modelId="{1664EE6C-65B3-434B-B752-A8048AA54C19}" type="presOf" srcId="{3EB6D330-B776-471D-970E-BEFADE6D6419}" destId="{B5359BCA-4CA6-4744-9D46-0748B00C6B09}" srcOrd="0" destOrd="0" presId="urn:microsoft.com/office/officeart/2005/8/layout/lProcess2"/>
    <dgm:cxn modelId="{1983A4F1-BFAA-42DD-91AE-A8677FED634A}" type="presOf" srcId="{196B1D67-0CE3-417A-B8F5-C52E33ADC3EF}" destId="{37783C6A-FEF0-4A81-8843-6A3375F1E517}" srcOrd="0" destOrd="0" presId="urn:microsoft.com/office/officeart/2005/8/layout/lProcess2"/>
    <dgm:cxn modelId="{2C3AEFEA-E8ED-4228-A985-C620E203FDE6}" srcId="{196B1D67-0CE3-417A-B8F5-C52E33ADC3EF}" destId="{912C55DA-869C-4084-9661-9C1DD8A55EC2}" srcOrd="0" destOrd="0" parTransId="{7AFE0537-15AC-4312-A8E4-7B1396B6B811}" sibTransId="{B891296F-E577-41D0-AAC2-61C6B2CCA81C}"/>
    <dgm:cxn modelId="{E533833B-401A-4418-9A7B-EFC3EDC70CD4}" srcId="{196B1D67-0CE3-417A-B8F5-C52E33ADC3EF}" destId="{50C63CE8-A9F2-442A-BACF-3A8FAD4EEF4B}" srcOrd="2" destOrd="0" parTransId="{CF87CC79-15EB-4C6E-8441-9014531FAE31}" sibTransId="{D6C03253-A2A9-474B-AE87-3AFDB4BB261E}"/>
    <dgm:cxn modelId="{BE785269-5EFE-484A-A731-C22E055B196B}" type="presOf" srcId="{50C63CE8-A9F2-442A-BACF-3A8FAD4EEF4B}" destId="{6B625265-9690-4FAC-91CF-BB0727207723}" srcOrd="0" destOrd="0" presId="urn:microsoft.com/office/officeart/2005/8/layout/lProcess2"/>
    <dgm:cxn modelId="{003EDEA2-2ED4-478E-B6FB-FA4F1191F2BE}" srcId="{3EB6D330-B776-471D-970E-BEFADE6D6419}" destId="{7A4F3A9D-074C-4633-9624-6697DFEECEFD}" srcOrd="0" destOrd="0" parTransId="{D35FB8E7-276C-4EFE-AEBD-52D2558A064B}" sibTransId="{E7130869-BF7C-4861-8135-928BAB8B7107}"/>
    <dgm:cxn modelId="{576B081C-C825-4998-B47D-25F4EF0245D2}" type="presOf" srcId="{7A4F3A9D-074C-4633-9624-6697DFEECEFD}" destId="{19FD2A0A-270D-453B-9516-41D6137E6B9A}" srcOrd="0" destOrd="0" presId="urn:microsoft.com/office/officeart/2005/8/layout/lProcess2"/>
    <dgm:cxn modelId="{6DDD8C2D-FAF5-4BB2-BA87-F98A8D1AD80B}" type="presOf" srcId="{912C55DA-869C-4084-9661-9C1DD8A55EC2}" destId="{0A6AFAA6-78A4-494B-9E85-36A90224F0D0}" srcOrd="0" destOrd="0" presId="urn:microsoft.com/office/officeart/2005/8/layout/lProcess2"/>
    <dgm:cxn modelId="{E31A1A4F-21E2-42A5-A198-258755E2B2E6}" type="presOf" srcId="{625AF86E-0C89-4300-8407-3BB05462B121}" destId="{D13D96BC-7C74-4B6D-9FF1-101E0ACA3EC9}" srcOrd="0" destOrd="0" presId="urn:microsoft.com/office/officeart/2005/8/layout/lProcess2"/>
    <dgm:cxn modelId="{E6775A63-0A0A-4457-86EA-90125365896D}" srcId="{3EB6D330-B776-471D-970E-BEFADE6D6419}" destId="{625AF86E-0C89-4300-8407-3BB05462B121}" srcOrd="1" destOrd="0" parTransId="{9260CA77-2DF1-48CE-B19F-B7CE583A4192}" sibTransId="{67A6AE41-4C02-4300-97D3-C25C14FB967A}"/>
    <dgm:cxn modelId="{E4173BA3-F214-45F8-AC91-6B8488681F48}" type="presOf" srcId="{196B1D67-0CE3-417A-B8F5-C52E33ADC3EF}" destId="{ED8073DE-E980-4163-BA1D-0139B25D50C0}" srcOrd="1" destOrd="0" presId="urn:microsoft.com/office/officeart/2005/8/layout/lProcess2"/>
    <dgm:cxn modelId="{7B13A78B-CCF0-4DF5-9333-A2B1726D2D84}" type="presOf" srcId="{1BB869B5-3497-4B86-9E54-7D8EC32018AA}" destId="{AFB1A178-1750-4865-9C32-7B7B6E091505}" srcOrd="0" destOrd="0" presId="urn:microsoft.com/office/officeart/2005/8/layout/lProcess2"/>
    <dgm:cxn modelId="{59D06689-F1EB-45FF-BC5B-72C73027D6F5}" srcId="{BD811900-E7A9-4A6B-A833-0256B8916401}" destId="{3EB6D330-B776-471D-970E-BEFADE6D6419}" srcOrd="0" destOrd="0" parTransId="{9259A593-70FA-49DA-9A53-A64A75636E6F}" sibTransId="{F22675C9-25B0-4B74-BAC8-D810BA1294A4}"/>
    <dgm:cxn modelId="{F917E66F-1797-47F3-A53B-178492B8E4F5}" type="presParOf" srcId="{811474C8-DA40-4196-A242-EDAE74C985C0}" destId="{82C0CE31-4A35-4B4E-8211-770CF69AB1AE}" srcOrd="0" destOrd="0" presId="urn:microsoft.com/office/officeart/2005/8/layout/lProcess2"/>
    <dgm:cxn modelId="{40AC88D9-CED2-44AE-99A2-796BF5019EE7}" type="presParOf" srcId="{82C0CE31-4A35-4B4E-8211-770CF69AB1AE}" destId="{B5359BCA-4CA6-4744-9D46-0748B00C6B09}" srcOrd="0" destOrd="0" presId="urn:microsoft.com/office/officeart/2005/8/layout/lProcess2"/>
    <dgm:cxn modelId="{00987526-957E-4A46-80B0-7BF58AE0011E}" type="presParOf" srcId="{82C0CE31-4A35-4B4E-8211-770CF69AB1AE}" destId="{28186EE5-07C5-4BAB-BCFF-F1EBD3465233}" srcOrd="1" destOrd="0" presId="urn:microsoft.com/office/officeart/2005/8/layout/lProcess2"/>
    <dgm:cxn modelId="{21891208-5477-4A2D-8888-8609B5BC8960}" type="presParOf" srcId="{82C0CE31-4A35-4B4E-8211-770CF69AB1AE}" destId="{7DFC9745-EE15-4F2A-8FC9-19F65AA7B25D}" srcOrd="2" destOrd="0" presId="urn:microsoft.com/office/officeart/2005/8/layout/lProcess2"/>
    <dgm:cxn modelId="{DFDDB8A7-4EBF-4185-928A-C11E53A0C395}" type="presParOf" srcId="{7DFC9745-EE15-4F2A-8FC9-19F65AA7B25D}" destId="{470D94B1-6FA3-4196-AC7D-78DC8B027D22}" srcOrd="0" destOrd="0" presId="urn:microsoft.com/office/officeart/2005/8/layout/lProcess2"/>
    <dgm:cxn modelId="{46279168-8537-4BE0-9B88-3A56018A8763}" type="presParOf" srcId="{470D94B1-6FA3-4196-AC7D-78DC8B027D22}" destId="{19FD2A0A-270D-453B-9516-41D6137E6B9A}" srcOrd="0" destOrd="0" presId="urn:microsoft.com/office/officeart/2005/8/layout/lProcess2"/>
    <dgm:cxn modelId="{3BF37B79-7DA1-45D1-8DD7-51BE28DF9405}" type="presParOf" srcId="{470D94B1-6FA3-4196-AC7D-78DC8B027D22}" destId="{4369432F-558C-434A-8F75-2B1E0493953D}" srcOrd="1" destOrd="0" presId="urn:microsoft.com/office/officeart/2005/8/layout/lProcess2"/>
    <dgm:cxn modelId="{1F442BDE-C9CE-4D49-8B1C-9600146A095E}" type="presParOf" srcId="{470D94B1-6FA3-4196-AC7D-78DC8B027D22}" destId="{D13D96BC-7C74-4B6D-9FF1-101E0ACA3EC9}" srcOrd="2" destOrd="0" presId="urn:microsoft.com/office/officeart/2005/8/layout/lProcess2"/>
    <dgm:cxn modelId="{65227052-BD38-44A5-9475-90D0B6B1DDE7}" type="presParOf" srcId="{470D94B1-6FA3-4196-AC7D-78DC8B027D22}" destId="{14FEB426-06DE-4F8E-A9A1-6B4613AFE1C1}" srcOrd="3" destOrd="0" presId="urn:microsoft.com/office/officeart/2005/8/layout/lProcess2"/>
    <dgm:cxn modelId="{2C95EF84-0918-4088-A6F6-9AD3B7165CE8}" type="presParOf" srcId="{470D94B1-6FA3-4196-AC7D-78DC8B027D22}" destId="{AFB1A178-1750-4865-9C32-7B7B6E091505}" srcOrd="4" destOrd="0" presId="urn:microsoft.com/office/officeart/2005/8/layout/lProcess2"/>
    <dgm:cxn modelId="{A5C67D9A-C0E7-4366-A798-E80490B5E37E}" type="presParOf" srcId="{811474C8-DA40-4196-A242-EDAE74C985C0}" destId="{D9693195-FD9C-469B-81D5-E299A494D4D5}" srcOrd="1" destOrd="0" presId="urn:microsoft.com/office/officeart/2005/8/layout/lProcess2"/>
    <dgm:cxn modelId="{0D10A5F3-3E6F-4CA1-934C-15F89F0B2065}" type="presParOf" srcId="{811474C8-DA40-4196-A242-EDAE74C985C0}" destId="{A9FC4063-8ACA-42E1-954C-6616D7BF5134}" srcOrd="2" destOrd="0" presId="urn:microsoft.com/office/officeart/2005/8/layout/lProcess2"/>
    <dgm:cxn modelId="{DFDA449C-3E3C-4D30-928E-8C0B76535B1A}" type="presParOf" srcId="{A9FC4063-8ACA-42E1-954C-6616D7BF5134}" destId="{37783C6A-FEF0-4A81-8843-6A3375F1E517}" srcOrd="0" destOrd="0" presId="urn:microsoft.com/office/officeart/2005/8/layout/lProcess2"/>
    <dgm:cxn modelId="{2B732C91-601E-4CE7-836B-769AB020C28B}" type="presParOf" srcId="{A9FC4063-8ACA-42E1-954C-6616D7BF5134}" destId="{ED8073DE-E980-4163-BA1D-0139B25D50C0}" srcOrd="1" destOrd="0" presId="urn:microsoft.com/office/officeart/2005/8/layout/lProcess2"/>
    <dgm:cxn modelId="{C696A346-3197-4C87-AEDB-E39762F3C8B2}" type="presParOf" srcId="{A9FC4063-8ACA-42E1-954C-6616D7BF5134}" destId="{7C288FFE-5354-4614-9725-6C6DDE8F12D6}" srcOrd="2" destOrd="0" presId="urn:microsoft.com/office/officeart/2005/8/layout/lProcess2"/>
    <dgm:cxn modelId="{22E21A70-D5EB-48F7-BBAD-1FAACAB6F796}" type="presParOf" srcId="{7C288FFE-5354-4614-9725-6C6DDE8F12D6}" destId="{45BA36C6-78DD-43E0-8137-20DF4B05C450}" srcOrd="0" destOrd="0" presId="urn:microsoft.com/office/officeart/2005/8/layout/lProcess2"/>
    <dgm:cxn modelId="{4B81C415-24B1-4DCE-9687-D6AD2D223E68}" type="presParOf" srcId="{45BA36C6-78DD-43E0-8137-20DF4B05C450}" destId="{0A6AFAA6-78A4-494B-9E85-36A90224F0D0}" srcOrd="0" destOrd="0" presId="urn:microsoft.com/office/officeart/2005/8/layout/lProcess2"/>
    <dgm:cxn modelId="{BE57D841-C36B-43E7-9AAD-472A9F318763}" type="presParOf" srcId="{45BA36C6-78DD-43E0-8137-20DF4B05C450}" destId="{B7119C00-B329-48EB-B0A1-116F10F6AA8E}" srcOrd="1" destOrd="0" presId="urn:microsoft.com/office/officeart/2005/8/layout/lProcess2"/>
    <dgm:cxn modelId="{CAEC713B-7C6F-4A96-9364-33110000EEFD}" type="presParOf" srcId="{45BA36C6-78DD-43E0-8137-20DF4B05C450}" destId="{288637DA-EFDA-4656-83B3-D4C303D92062}" srcOrd="2" destOrd="0" presId="urn:microsoft.com/office/officeart/2005/8/layout/lProcess2"/>
    <dgm:cxn modelId="{7BEABEAB-B665-4D96-B240-A3A7F273527B}" type="presParOf" srcId="{45BA36C6-78DD-43E0-8137-20DF4B05C450}" destId="{2E21439E-9EB4-47A0-B6CE-1227266EDD71}" srcOrd="3" destOrd="0" presId="urn:microsoft.com/office/officeart/2005/8/layout/lProcess2"/>
    <dgm:cxn modelId="{9D31DFC9-2A57-42B9-A7DB-46143985F870}" type="presParOf" srcId="{45BA36C6-78DD-43E0-8137-20DF4B05C450}" destId="{6B625265-9690-4FAC-91CF-BB072720772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9BCA-4CA6-4744-9D46-0748B00C6B09}">
      <dsp:nvSpPr>
        <dsp:cNvPr id="0" name=""/>
        <dsp:cNvSpPr/>
      </dsp:nvSpPr>
      <dsp:spPr>
        <a:xfrm>
          <a:off x="0" y="0"/>
          <a:ext cx="2866759" cy="3873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2400" kern="1200" dirty="0" smtClean="0"/>
            <a:t>Investigación cuantitativa</a:t>
          </a:r>
          <a:endParaRPr lang="es-UY" sz="2400" kern="1200" dirty="0"/>
        </a:p>
      </dsp:txBody>
      <dsp:txXfrm>
        <a:off x="0" y="0"/>
        <a:ext cx="2866759" cy="1162050"/>
      </dsp:txXfrm>
    </dsp:sp>
    <dsp:sp modelId="{19FD2A0A-270D-453B-9516-41D6137E6B9A}">
      <dsp:nvSpPr>
        <dsp:cNvPr id="0" name=""/>
        <dsp:cNvSpPr/>
      </dsp:nvSpPr>
      <dsp:spPr>
        <a:xfrm>
          <a:off x="289656" y="1162380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Basada en la inducción probabilística</a:t>
          </a:r>
          <a:endParaRPr lang="es-UY" sz="1600" kern="1200" dirty="0"/>
        </a:p>
      </dsp:txBody>
      <dsp:txXfrm>
        <a:off x="311945" y="1184669"/>
        <a:ext cx="2248829" cy="716409"/>
      </dsp:txXfrm>
    </dsp:sp>
    <dsp:sp modelId="{D13D96BC-7C74-4B6D-9FF1-101E0ACA3EC9}">
      <dsp:nvSpPr>
        <dsp:cNvPr id="0" name=""/>
        <dsp:cNvSpPr/>
      </dsp:nvSpPr>
      <dsp:spPr>
        <a:xfrm>
          <a:off x="289656" y="2040443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Datos “sólidos y repetibles”</a:t>
          </a:r>
          <a:endParaRPr lang="es-UY" sz="1600" kern="1200" dirty="0"/>
        </a:p>
      </dsp:txBody>
      <dsp:txXfrm>
        <a:off x="311945" y="2062732"/>
        <a:ext cx="2248829" cy="716409"/>
      </dsp:txXfrm>
    </dsp:sp>
    <dsp:sp modelId="{AFB1A178-1750-4865-9C32-7B7B6E091505}">
      <dsp:nvSpPr>
        <dsp:cNvPr id="0" name=""/>
        <dsp:cNvSpPr/>
      </dsp:nvSpPr>
      <dsp:spPr>
        <a:xfrm>
          <a:off x="289656" y="2918506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Orientada al resultado</a:t>
          </a:r>
          <a:endParaRPr lang="es-UY" sz="1600" kern="1200" dirty="0"/>
        </a:p>
      </dsp:txBody>
      <dsp:txXfrm>
        <a:off x="311945" y="2940795"/>
        <a:ext cx="2248829" cy="716409"/>
      </dsp:txXfrm>
    </dsp:sp>
    <dsp:sp modelId="{37783C6A-FEF0-4A81-8843-6A3375F1E517}">
      <dsp:nvSpPr>
        <dsp:cNvPr id="0" name=""/>
        <dsp:cNvSpPr/>
      </dsp:nvSpPr>
      <dsp:spPr>
        <a:xfrm>
          <a:off x="3084746" y="0"/>
          <a:ext cx="2866759" cy="3873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2400" kern="1200" dirty="0" smtClean="0"/>
            <a:t>Investigación cualitativa</a:t>
          </a:r>
          <a:endParaRPr lang="es-UY" sz="2400" kern="1200" dirty="0"/>
        </a:p>
      </dsp:txBody>
      <dsp:txXfrm>
        <a:off x="3084746" y="0"/>
        <a:ext cx="2866759" cy="1162050"/>
      </dsp:txXfrm>
    </dsp:sp>
    <dsp:sp modelId="{0A6AFAA6-78A4-494B-9E85-36A90224F0D0}">
      <dsp:nvSpPr>
        <dsp:cNvPr id="0" name=""/>
        <dsp:cNvSpPr/>
      </dsp:nvSpPr>
      <dsp:spPr>
        <a:xfrm>
          <a:off x="3371422" y="1162380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Centrada en la fenomenología y la comprensión</a:t>
          </a:r>
          <a:endParaRPr lang="es-UY" sz="1600" kern="1200" dirty="0"/>
        </a:p>
      </dsp:txBody>
      <dsp:txXfrm>
        <a:off x="3393711" y="1184669"/>
        <a:ext cx="2248829" cy="716409"/>
      </dsp:txXfrm>
    </dsp:sp>
    <dsp:sp modelId="{288637DA-EFDA-4656-83B3-D4C303D92062}">
      <dsp:nvSpPr>
        <dsp:cNvPr id="0" name=""/>
        <dsp:cNvSpPr/>
      </dsp:nvSpPr>
      <dsp:spPr>
        <a:xfrm>
          <a:off x="3371422" y="2040443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Datos “ricos y profundos”</a:t>
          </a:r>
          <a:endParaRPr lang="es-UY" sz="1600" kern="1200" dirty="0"/>
        </a:p>
      </dsp:txBody>
      <dsp:txXfrm>
        <a:off x="3393711" y="2062732"/>
        <a:ext cx="2248829" cy="716409"/>
      </dsp:txXfrm>
    </dsp:sp>
    <dsp:sp modelId="{6B625265-9690-4FAC-91CF-BB0727207723}">
      <dsp:nvSpPr>
        <dsp:cNvPr id="0" name=""/>
        <dsp:cNvSpPr/>
      </dsp:nvSpPr>
      <dsp:spPr>
        <a:xfrm>
          <a:off x="3371422" y="2918506"/>
          <a:ext cx="2293407" cy="760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Y" sz="1600" kern="1200" dirty="0" smtClean="0"/>
            <a:t>Orientada al proceso</a:t>
          </a:r>
          <a:endParaRPr lang="es-UY" sz="1600" kern="1200" dirty="0"/>
        </a:p>
      </dsp:txBody>
      <dsp:txXfrm>
        <a:off x="3393711" y="2940795"/>
        <a:ext cx="2248829" cy="71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11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7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0546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1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51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388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lsantos.daniela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 smtClean="0"/>
              <a:t>Investigación social con R</a:t>
            </a:r>
            <a:endParaRPr sz="6000"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Daniela de los Santos</a:t>
            </a:r>
            <a:endParaRPr dirty="0"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Investigadora </a:t>
            </a:r>
            <a:r>
              <a:rPr lang="es" sz="1800" dirty="0"/>
              <a:t>|</a:t>
            </a:r>
            <a:r>
              <a:rPr lang="es" sz="1800" dirty="0" smtClean="0"/>
              <a:t> Área de Desarrollo y Género | CIEDUR</a:t>
            </a:r>
            <a:endParaRPr sz="1800" dirty="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221957" y="6811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 y el análisis </a:t>
            </a:r>
            <a:r>
              <a:rPr lang="es" b="1" dirty="0" smtClean="0"/>
              <a:t>cualitativo</a:t>
            </a:r>
            <a:endParaRPr b="1" dirty="0"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2"/>
          </p:nvPr>
        </p:nvSpPr>
        <p:spPr>
          <a:xfrm>
            <a:off x="4793672" y="712417"/>
            <a:ext cx="4171842" cy="3695100"/>
          </a:xfrm>
          <a:prstGeom prst="rect">
            <a:avLst/>
          </a:prstGeom>
          <a:solidFill>
            <a:srgbClr val="202729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UY" sz="2000" b="1" dirty="0" smtClean="0"/>
              <a:t>¿Para qué usar R?</a:t>
            </a:r>
          </a:p>
          <a:p>
            <a:pPr marL="342900">
              <a:spcAft>
                <a:spcPts val="600"/>
              </a:spcAft>
            </a:pPr>
            <a:r>
              <a:rPr lang="es-UY" sz="2000" dirty="0" smtClean="0"/>
              <a:t>Recolección y pre-procesamiento de información (</a:t>
            </a:r>
            <a:r>
              <a:rPr lang="es-UY" sz="2000" dirty="0" err="1" smtClean="0"/>
              <a:t>webscrapping</a:t>
            </a:r>
            <a:r>
              <a:rPr lang="es-UY" sz="2000" dirty="0" smtClean="0"/>
              <a:t>/</a:t>
            </a:r>
            <a:r>
              <a:rPr lang="es-UY" sz="2000" dirty="0" err="1" smtClean="0"/>
              <a:t>APIs</a:t>
            </a:r>
            <a:r>
              <a:rPr lang="es-UY" sz="2000" dirty="0" smtClean="0"/>
              <a:t>) </a:t>
            </a:r>
          </a:p>
          <a:p>
            <a:pPr marL="342900">
              <a:spcAft>
                <a:spcPts val="600"/>
              </a:spcAft>
            </a:pPr>
            <a:r>
              <a:rPr lang="es-UY" sz="2000" dirty="0" smtClean="0"/>
              <a:t>Procesamiento y análisis (</a:t>
            </a:r>
            <a:r>
              <a:rPr lang="es-UY" sz="2000" dirty="0" err="1" smtClean="0"/>
              <a:t>stringr</a:t>
            </a:r>
            <a:r>
              <a:rPr lang="es-UY" sz="2000" dirty="0" smtClean="0"/>
              <a:t>, </a:t>
            </a:r>
            <a:r>
              <a:rPr lang="es-UY" sz="2000" dirty="0" err="1" smtClean="0"/>
              <a:t>stringi</a:t>
            </a:r>
            <a:r>
              <a:rPr lang="es-UY" sz="2000" dirty="0" smtClean="0"/>
              <a:t>, </a:t>
            </a:r>
            <a:r>
              <a:rPr lang="es-UY" sz="2000" dirty="0" err="1" smtClean="0"/>
              <a:t>tm</a:t>
            </a:r>
            <a:r>
              <a:rPr lang="es-UY" sz="2000" dirty="0" smtClean="0"/>
              <a:t>)</a:t>
            </a:r>
          </a:p>
          <a:p>
            <a:pPr marL="342900">
              <a:spcAft>
                <a:spcPts val="600"/>
              </a:spcAft>
            </a:pPr>
            <a:r>
              <a:rPr lang="es-UY" sz="2000" dirty="0" smtClean="0"/>
              <a:t>Presentación de información (ej.: wordcloud2</a:t>
            </a:r>
            <a:r>
              <a:rPr lang="es-UY" sz="2000" dirty="0"/>
              <a:t>, </a:t>
            </a:r>
            <a:r>
              <a:rPr lang="es-UY" sz="2000" dirty="0" err="1" smtClean="0"/>
              <a:t>ggwordcloud</a:t>
            </a:r>
            <a:r>
              <a:rPr lang="es-UY" sz="2000" dirty="0" smtClean="0"/>
              <a:t>) </a:t>
            </a:r>
            <a:endParaRPr lang="es-UY" sz="2000" dirty="0"/>
          </a:p>
        </p:txBody>
      </p:sp>
      <p:sp>
        <p:nvSpPr>
          <p:cNvPr id="4" name="Google Shape;114;p26"/>
          <p:cNvSpPr txBox="1">
            <a:spLocks/>
          </p:cNvSpPr>
          <p:nvPr/>
        </p:nvSpPr>
        <p:spPr>
          <a:xfrm>
            <a:off x="221956" y="2445575"/>
            <a:ext cx="3675129" cy="245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s-UY" sz="2400" b="1" dirty="0" smtClean="0"/>
              <a:t>Fuentes de información: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s-UY" sz="2000" dirty="0" smtClean="0"/>
              <a:t>Entrevistas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s-UY" sz="2000" dirty="0"/>
              <a:t>Grupos focales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s-UY" sz="2000" dirty="0" smtClean="0"/>
              <a:t>Revisión documental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s-UY" sz="2000" dirty="0" smtClean="0"/>
              <a:t>Revisión de prensa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s-UY" sz="2000" dirty="0" smtClean="0"/>
              <a:t>Etnografía (observación participante)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Procesamiento y análisis de datos cualitativos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600"/>
              </a:spcAft>
              <a:buNone/>
            </a:pPr>
            <a:r>
              <a:rPr lang="es-UY" sz="2000" b="1" dirty="0"/>
              <a:t>Análisis de texto y contenido</a:t>
            </a:r>
            <a:r>
              <a:rPr lang="es-UY" sz="2000" dirty="0" smtClean="0"/>
              <a:t>: es </a:t>
            </a:r>
            <a:r>
              <a:rPr lang="es-UY" sz="2000" dirty="0"/>
              <a:t>una aplicación cuantitativa a las herramientas cualitativas clásicas.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UY" sz="2000" dirty="0"/>
              <a:t>“Un análisis sistemático, objetivo y cuantitativo de las características de los mensajes” (</a:t>
            </a:r>
            <a:r>
              <a:rPr lang="es-UY" sz="2000" dirty="0" err="1"/>
              <a:t>Neuendorf</a:t>
            </a:r>
            <a:r>
              <a:rPr lang="es-UY" sz="2000" dirty="0"/>
              <a:t> 2002</a:t>
            </a:r>
            <a:r>
              <a:rPr lang="es-UY" sz="2000" dirty="0" smtClean="0"/>
              <a:t>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UY" sz="2000" dirty="0" smtClean="0"/>
              <a:t>Este análisis no reemplaza el análisis tradicional cualitativo e interpretativo, pero puede sumar, servir para un análisis global y primario, y facilitar el trabajo del analista para encontrar los puntos clave.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UY" sz="2000" dirty="0" smtClean="0"/>
              <a:t>Herramientas que van un poco más allá (IA): </a:t>
            </a:r>
            <a:r>
              <a:rPr lang="es-UY" sz="2000" dirty="0" err="1" smtClean="0"/>
              <a:t>sentiment</a:t>
            </a:r>
            <a:r>
              <a:rPr lang="es-UY" sz="2000" dirty="0" smtClean="0"/>
              <a:t> </a:t>
            </a:r>
            <a:r>
              <a:rPr lang="es-UY" sz="2000" dirty="0" err="1" smtClean="0"/>
              <a:t>analysis</a:t>
            </a:r>
            <a:r>
              <a:rPr lang="es-UY" sz="2000" dirty="0" smtClean="0"/>
              <a:t>, </a:t>
            </a:r>
            <a:r>
              <a:rPr lang="es-UY" sz="2000" dirty="0" err="1" smtClean="0"/>
              <a:t>scaling</a:t>
            </a:r>
            <a:r>
              <a:rPr lang="es-UY" sz="2000" dirty="0"/>
              <a:t> </a:t>
            </a:r>
            <a:r>
              <a:rPr lang="es-UY" sz="2000" dirty="0" smtClean="0"/>
              <a:t>(</a:t>
            </a:r>
            <a:r>
              <a:rPr lang="es-UY" sz="2000" dirty="0" err="1" smtClean="0"/>
              <a:t>wordscores</a:t>
            </a:r>
            <a:r>
              <a:rPr lang="es-UY" sz="2000" dirty="0" smtClean="0"/>
              <a:t>)…</a:t>
            </a:r>
            <a:endParaRPr lang="es-UY" sz="2000" dirty="0"/>
          </a:p>
        </p:txBody>
      </p:sp>
    </p:spTree>
    <p:extLst>
      <p:ext uri="{BB962C8B-B14F-4D97-AF65-F5344CB8AC3E}">
        <p14:creationId xmlns:p14="http://schemas.microsoft.com/office/powerpoint/2010/main" val="13160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119744" y="163286"/>
            <a:ext cx="4659086" cy="412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UY" sz="2800" b="1" dirty="0" smtClean="0"/>
              <a:t>Un ejemplo:</a:t>
            </a:r>
            <a:r>
              <a:rPr lang="es-UY" sz="2800" dirty="0" smtClean="0"/>
              <a:t/>
            </a:r>
            <a:br>
              <a:rPr lang="es-UY" sz="2800" dirty="0" smtClean="0"/>
            </a:br>
            <a:r>
              <a:rPr lang="es-UY" sz="2800" dirty="0" smtClean="0"/>
              <a:t/>
            </a:r>
            <a:br>
              <a:rPr lang="es-UY" sz="2800" dirty="0" smtClean="0"/>
            </a:br>
            <a:r>
              <a:rPr lang="es-UY" sz="2000" dirty="0" smtClean="0"/>
              <a:t>En una revisión de prensa, el trabajo con </a:t>
            </a:r>
            <a:r>
              <a:rPr lang="es-UY" sz="2000" dirty="0" err="1" smtClean="0"/>
              <a:t>webscrapping</a:t>
            </a:r>
            <a:r>
              <a:rPr lang="es-UY" sz="2000" dirty="0" smtClean="0"/>
              <a:t> + RSS resulta práctico para no perder tiempo buscando todos los días en todos los portales que nos interesan las palabras claves que nos interesan. </a:t>
            </a:r>
            <a:r>
              <a:rPr lang="es-UY" sz="2400" dirty="0" smtClean="0"/>
              <a:t/>
            </a:r>
            <a:br>
              <a:rPr lang="es-UY" sz="2400" dirty="0" smtClean="0"/>
            </a:br>
            <a:r>
              <a:rPr lang="es-UY" sz="2400" dirty="0"/>
              <a:t/>
            </a:r>
            <a:br>
              <a:rPr lang="es-UY" sz="2400" dirty="0"/>
            </a:br>
            <a:endParaRPr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33" y="0"/>
            <a:ext cx="981075" cy="828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0471"/>
            <a:ext cx="7425538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119744" y="163286"/>
            <a:ext cx="4659086" cy="412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UY" sz="2800" b="1" dirty="0" smtClean="0"/>
              <a:t>Un ejemplo:</a:t>
            </a:r>
            <a:r>
              <a:rPr lang="es-UY" sz="2800" dirty="0" smtClean="0"/>
              <a:t/>
            </a:r>
            <a:br>
              <a:rPr lang="es-UY" sz="2800" dirty="0" smtClean="0"/>
            </a:br>
            <a:r>
              <a:rPr lang="es-UY" sz="2800" dirty="0" smtClean="0"/>
              <a:t/>
            </a:r>
            <a:br>
              <a:rPr lang="es-UY" sz="2800" dirty="0" smtClean="0"/>
            </a:br>
            <a:r>
              <a:rPr lang="es-UY" sz="2000" dirty="0" smtClean="0"/>
              <a:t>En una revisión de prensa, el trabajo con </a:t>
            </a:r>
            <a:r>
              <a:rPr lang="es-UY" sz="2000" dirty="0" err="1" smtClean="0"/>
              <a:t>webscrapping</a:t>
            </a:r>
            <a:r>
              <a:rPr lang="es-UY" sz="2000" dirty="0" smtClean="0"/>
              <a:t> + RSS resulta práctico para no perder tiempo buscando todos los días en todos los portales que nos interesan las palabras claves que nos interesan. </a:t>
            </a:r>
            <a:r>
              <a:rPr lang="es-UY" sz="2400" dirty="0" smtClean="0"/>
              <a:t/>
            </a:r>
            <a:br>
              <a:rPr lang="es-UY" sz="2400" dirty="0" smtClean="0"/>
            </a:br>
            <a:r>
              <a:rPr lang="es-UY" sz="2400" dirty="0"/>
              <a:t/>
            </a:r>
            <a:br>
              <a:rPr lang="es-UY" sz="2400" dirty="0"/>
            </a:br>
            <a:endParaRPr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33" y="0"/>
            <a:ext cx="981075" cy="828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29" y="1"/>
            <a:ext cx="4365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43044"/>
            <a:ext cx="8520600" cy="572700"/>
          </a:xfrm>
        </p:spPr>
        <p:txBody>
          <a:bodyPr/>
          <a:lstStyle/>
          <a:p>
            <a:r>
              <a:rPr lang="es-UY" dirty="0" smtClean="0"/>
              <a:t>Revisión de prensa – Futuro del trabajo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9565" y="619687"/>
            <a:ext cx="3999900" cy="3416400"/>
          </a:xfrm>
        </p:spPr>
        <p:txBody>
          <a:bodyPr/>
          <a:lstStyle/>
          <a:p>
            <a:r>
              <a:rPr lang="es-UY" sz="1600" dirty="0" smtClean="0"/>
              <a:t>Actores sindicales</a:t>
            </a:r>
            <a:endParaRPr lang="es-UY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832400" y="619687"/>
            <a:ext cx="3999900" cy="3416400"/>
          </a:xfrm>
        </p:spPr>
        <p:txBody>
          <a:bodyPr/>
          <a:lstStyle/>
          <a:p>
            <a:r>
              <a:rPr lang="es-UY" sz="1600" dirty="0" smtClean="0"/>
              <a:t>Actores empresariales</a:t>
            </a:r>
            <a:endParaRPr lang="es-UY" sz="1600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155707"/>
              </p:ext>
            </p:extLst>
          </p:nvPr>
        </p:nvGraphicFramePr>
        <p:xfrm>
          <a:off x="214504" y="974222"/>
          <a:ext cx="4114961" cy="383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n de mapa de bits" r:id="rId3" imgW="7744906" imgH="7249537" progId="Paint.Picture">
                  <p:embed/>
                </p:oleObj>
              </mc:Choice>
              <mc:Fallback>
                <p:oleObj name="Imagen de mapa de bits" r:id="rId3" imgW="7744906" imgH="724953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04" y="974222"/>
                        <a:ext cx="4114961" cy="383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74222"/>
            <a:ext cx="4146600" cy="40118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13350" y="4881890"/>
            <a:ext cx="2311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 smtClean="0"/>
              <a:t>Fuente: elaboración propia.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47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Conclusiones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2400" dirty="0" smtClean="0"/>
              <a:t>R tiene muchas aplicaciones en la investigación social, y no solo en el campo “cuantitativo”.</a:t>
            </a:r>
          </a:p>
          <a:p>
            <a:r>
              <a:rPr lang="es-UY" sz="2400" dirty="0" smtClean="0"/>
              <a:t>Los mecanismos de </a:t>
            </a:r>
            <a:r>
              <a:rPr lang="es-UY" sz="2400" i="1" dirty="0" smtClean="0"/>
              <a:t>machine </a:t>
            </a:r>
            <a:r>
              <a:rPr lang="es-UY" sz="2400" i="1" dirty="0" err="1" smtClean="0"/>
              <a:t>learning</a:t>
            </a:r>
            <a:r>
              <a:rPr lang="es-UY" sz="2400" i="1" dirty="0" smtClean="0"/>
              <a:t>, </a:t>
            </a:r>
            <a:r>
              <a:rPr lang="es-UY" sz="2400" dirty="0" smtClean="0"/>
              <a:t>poco explorados desde las ciencias sociales tradicionales (en parte porque “predicen”, pero no necesariamente “explican”), abren un campo nuevo de posibilidades que vale la pena explorar! </a:t>
            </a:r>
            <a:endParaRPr lang="es-UY" sz="2400" i="1" dirty="0"/>
          </a:p>
        </p:txBody>
      </p:sp>
    </p:spTree>
    <p:extLst>
      <p:ext uri="{BB962C8B-B14F-4D97-AF65-F5344CB8AC3E}">
        <p14:creationId xmlns:p14="http://schemas.microsoft.com/office/powerpoint/2010/main" val="1724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UY" sz="3200" dirty="0" smtClean="0"/>
          </a:p>
          <a:p>
            <a:pPr marL="114300" indent="0">
              <a:buNone/>
            </a:pPr>
            <a:r>
              <a:rPr lang="es-UY" sz="3200" dirty="0" smtClean="0"/>
              <a:t>Gracias!</a:t>
            </a:r>
          </a:p>
          <a:p>
            <a:pPr marL="114300" indent="0">
              <a:buNone/>
            </a:pPr>
            <a:endParaRPr lang="es-UY" sz="3200" dirty="0" smtClean="0"/>
          </a:p>
          <a:p>
            <a:pPr marL="114300" indent="0">
              <a:buNone/>
            </a:pPr>
            <a:endParaRPr lang="es-UY" sz="3200" dirty="0" smtClean="0"/>
          </a:p>
          <a:p>
            <a:pPr marL="114300" indent="0">
              <a:buNone/>
            </a:pPr>
            <a:r>
              <a:rPr lang="es-UY" sz="2000" dirty="0" smtClean="0"/>
              <a:t>Contacto: </a:t>
            </a:r>
            <a:r>
              <a:rPr lang="es-UY" sz="2000" dirty="0" smtClean="0">
                <a:hlinkClick r:id="rId3"/>
              </a:rPr>
              <a:t>dlsantos.daniela@gmail.com</a:t>
            </a:r>
            <a:endParaRPr lang="es-UY" sz="2000" dirty="0" smtClean="0"/>
          </a:p>
          <a:p>
            <a:pPr marL="114300" indent="0">
              <a:buNone/>
            </a:pPr>
            <a:r>
              <a:rPr lang="es-UY" sz="2000" dirty="0" smtClean="0"/>
              <a:t>	@</a:t>
            </a:r>
            <a:r>
              <a:rPr lang="es-UY" sz="2000" dirty="0" err="1" smtClean="0"/>
              <a:t>danidlsa</a:t>
            </a:r>
            <a:r>
              <a:rPr lang="es-UY" sz="2000" dirty="0" smtClean="0"/>
              <a:t> </a:t>
            </a:r>
          </a:p>
          <a:p>
            <a:pPr marL="114300" indent="0">
              <a:buNone/>
            </a:pPr>
            <a:endParaRPr lang="es-UY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" y="3815443"/>
            <a:ext cx="431064" cy="3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57939"/>
            <a:ext cx="8520600" cy="572700"/>
          </a:xfrm>
        </p:spPr>
        <p:txBody>
          <a:bodyPr/>
          <a:lstStyle/>
          <a:p>
            <a:r>
              <a:rPr lang="es-UY" dirty="0" smtClean="0"/>
              <a:t>Metodologías de investigación en ciencias sociales</a:t>
            </a:r>
            <a:endParaRPr lang="es-UY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67561147"/>
              </p:ext>
            </p:extLst>
          </p:nvPr>
        </p:nvGraphicFramePr>
        <p:xfrm>
          <a:off x="1676400" y="1079500"/>
          <a:ext cx="5954486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(Mis) Primeros pasos en R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Formación en procesamiento de datos, pero con herramientas específicas de análisis estadístico. </a:t>
            </a:r>
          </a:p>
          <a:p>
            <a:pPr lvl="2"/>
            <a:r>
              <a:rPr lang="es-UY" sz="1800" dirty="0" smtClean="0"/>
              <a:t>En la facultad</a:t>
            </a:r>
            <a:r>
              <a:rPr lang="es-UY" sz="1800" dirty="0"/>
              <a:t>	</a:t>
            </a:r>
            <a:r>
              <a:rPr lang="es-UY" sz="1800" dirty="0" smtClean="0"/>
              <a:t>	En el trabajo</a:t>
            </a:r>
          </a:p>
          <a:p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Empecé a explorar las posibilidades de R cuando necesité generar visualizaciones para relaciones complejas entre algunas variables. Puntualmente, estudiando la relación entre segregación ocupacional y productividad.</a:t>
            </a:r>
            <a:endParaRPr lang="es-UY" dirty="0"/>
          </a:p>
        </p:txBody>
      </p:sp>
      <p:pic>
        <p:nvPicPr>
          <p:cNvPr id="2050" name="Picture 2" descr="Resultado de imagen para sp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0" y="1863789"/>
            <a:ext cx="687388" cy="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tata 12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4" y="1863789"/>
            <a:ext cx="725350" cy="72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0" y="52573"/>
            <a:ext cx="7821704" cy="497662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528457" y="805543"/>
            <a:ext cx="2275114" cy="255814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Ausencia de mujeres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534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281" y="570990"/>
            <a:ext cx="4045200" cy="1509600"/>
          </a:xfrm>
        </p:spPr>
        <p:txBody>
          <a:bodyPr/>
          <a:lstStyle/>
          <a:p>
            <a:pPr algn="l"/>
            <a:r>
              <a:rPr lang="es-UY" dirty="0" smtClean="0"/>
              <a:t>R y el análisis </a:t>
            </a:r>
            <a:r>
              <a:rPr lang="es-UY" b="1" dirty="0" smtClean="0"/>
              <a:t>cuantitativo</a:t>
            </a:r>
            <a:endParaRPr lang="es-UY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936" y="2291443"/>
            <a:ext cx="4045200" cy="2351314"/>
          </a:xfrm>
        </p:spPr>
        <p:txBody>
          <a:bodyPr/>
          <a:lstStyle/>
          <a:p>
            <a:pPr marL="114300" indent="0" algn="l"/>
            <a:r>
              <a:rPr lang="es-UY" b="1" dirty="0" smtClean="0"/>
              <a:t>Fuentes de información: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UY" dirty="0" smtClean="0"/>
              <a:t>Bases de datos estructuradas (encuestas, censos, GIS)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UY" dirty="0" smtClean="0"/>
              <a:t>Datos no estructurados (</a:t>
            </a:r>
            <a:r>
              <a:rPr lang="es-UY" dirty="0" err="1" smtClean="0"/>
              <a:t>webscrapping</a:t>
            </a:r>
            <a:r>
              <a:rPr lang="es-UY" dirty="0" smtClean="0"/>
              <a:t> – Big Data)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929109" y="408214"/>
            <a:ext cx="3837000" cy="4735286"/>
          </a:xfrm>
          <a:solidFill>
            <a:srgbClr val="202729"/>
          </a:solidFill>
        </p:spPr>
        <p:txBody>
          <a:bodyPr/>
          <a:lstStyle/>
          <a:p>
            <a:pPr marL="114300" indent="0">
              <a:buNone/>
            </a:pPr>
            <a:r>
              <a:rPr lang="es-UY" sz="2000" b="1" dirty="0" smtClean="0"/>
              <a:t>¿Para qué usar R?</a:t>
            </a:r>
            <a:endParaRPr lang="es-UY" b="1" dirty="0" smtClean="0"/>
          </a:p>
          <a:p>
            <a:r>
              <a:rPr lang="es-UY" b="1" dirty="0" smtClean="0"/>
              <a:t>Importación de datos </a:t>
            </a:r>
            <a:r>
              <a:rPr lang="es-UY" dirty="0" smtClean="0"/>
              <a:t>(</a:t>
            </a:r>
            <a:r>
              <a:rPr lang="es-UY" dirty="0" err="1" smtClean="0"/>
              <a:t>foreign</a:t>
            </a:r>
            <a:r>
              <a:rPr lang="es-UY" dirty="0" smtClean="0"/>
              <a:t>, XML, </a:t>
            </a:r>
            <a:r>
              <a:rPr lang="es-UY" dirty="0" err="1" smtClean="0"/>
              <a:t>rjson</a:t>
            </a:r>
            <a:r>
              <a:rPr lang="es-UY" dirty="0" smtClean="0"/>
              <a:t>, </a:t>
            </a:r>
            <a:r>
              <a:rPr lang="es-UY" dirty="0" err="1" smtClean="0"/>
              <a:t>readxl</a:t>
            </a:r>
            <a:r>
              <a:rPr lang="es-UY" dirty="0" smtClean="0"/>
              <a:t>)</a:t>
            </a:r>
          </a:p>
          <a:p>
            <a:r>
              <a:rPr lang="es-UY" b="1" dirty="0" smtClean="0"/>
              <a:t>Exploración y procesamiento </a:t>
            </a:r>
            <a:r>
              <a:rPr lang="es-UY" dirty="0" smtClean="0"/>
              <a:t>(</a:t>
            </a:r>
            <a:r>
              <a:rPr lang="es-UY" dirty="0" err="1" smtClean="0"/>
              <a:t>tidyverse</a:t>
            </a:r>
            <a:r>
              <a:rPr lang="es-UY" dirty="0" smtClean="0"/>
              <a:t>, Base R) </a:t>
            </a:r>
          </a:p>
          <a:p>
            <a:r>
              <a:rPr lang="es-UY" b="1" dirty="0" smtClean="0"/>
              <a:t>Modelización</a:t>
            </a:r>
            <a:r>
              <a:rPr lang="es-UY" dirty="0" smtClean="0"/>
              <a:t> (tradicional y </a:t>
            </a:r>
            <a:r>
              <a:rPr lang="es-UY" i="1" dirty="0" smtClean="0"/>
              <a:t>machine </a:t>
            </a:r>
            <a:r>
              <a:rPr lang="es-UY" i="1" dirty="0" err="1" smtClean="0"/>
              <a:t>learning</a:t>
            </a:r>
            <a:r>
              <a:rPr lang="es-UY" dirty="0" smtClean="0"/>
              <a:t>)</a:t>
            </a:r>
          </a:p>
          <a:p>
            <a:r>
              <a:rPr lang="es-UY" b="1" dirty="0" smtClean="0"/>
              <a:t>Visualización</a:t>
            </a:r>
            <a:r>
              <a:rPr lang="es-UY" dirty="0" smtClean="0"/>
              <a:t> (ggplot2, r2d3, </a:t>
            </a:r>
            <a:r>
              <a:rPr lang="es-UY" dirty="0" err="1" smtClean="0"/>
              <a:t>plotly</a:t>
            </a:r>
            <a:r>
              <a:rPr lang="es-UY" dirty="0" smtClean="0"/>
              <a:t>, </a:t>
            </a:r>
            <a:r>
              <a:rPr lang="es-UY" dirty="0" err="1" smtClean="0"/>
              <a:t>gganimate</a:t>
            </a:r>
            <a:r>
              <a:rPr lang="es-UY" dirty="0" smtClean="0"/>
              <a:t>, </a:t>
            </a:r>
            <a:r>
              <a:rPr lang="es-UY" dirty="0" err="1" smtClean="0"/>
              <a:t>leaflet</a:t>
            </a:r>
            <a:r>
              <a:rPr lang="es-UY" dirty="0" smtClean="0"/>
              <a:t>, </a:t>
            </a:r>
            <a:r>
              <a:rPr lang="es-UY" dirty="0" err="1" smtClean="0"/>
              <a:t>tmap</a:t>
            </a:r>
            <a:r>
              <a:rPr lang="es-UY" dirty="0" smtClean="0"/>
              <a:t> y muchas más)</a:t>
            </a:r>
          </a:p>
          <a:p>
            <a:r>
              <a:rPr lang="es-UY" b="1" dirty="0" smtClean="0"/>
              <a:t>Presentación y publicación de informes reproducibles</a:t>
            </a:r>
            <a:r>
              <a:rPr lang="es-UY" dirty="0" smtClean="0"/>
              <a:t> (</a:t>
            </a:r>
            <a:r>
              <a:rPr lang="es-UY" dirty="0" err="1" smtClean="0"/>
              <a:t>RMarkdown</a:t>
            </a:r>
            <a:r>
              <a:rPr lang="es-UY" dirty="0" smtClean="0"/>
              <a:t>), </a:t>
            </a:r>
            <a:r>
              <a:rPr lang="es-UY" b="1" dirty="0" smtClean="0"/>
              <a:t>aplicaciones interactivas</a:t>
            </a:r>
            <a:r>
              <a:rPr lang="es-UY" dirty="0" smtClean="0"/>
              <a:t> (</a:t>
            </a:r>
            <a:r>
              <a:rPr lang="es-UY" dirty="0" err="1" smtClean="0"/>
              <a:t>shiny</a:t>
            </a:r>
            <a:r>
              <a:rPr lang="es-UY" dirty="0" smtClean="0"/>
              <a:t>)</a:t>
            </a:r>
          </a:p>
          <a:p>
            <a:pPr marL="11430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50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400" y="434139"/>
            <a:ext cx="8520600" cy="572700"/>
          </a:xfrm>
        </p:spPr>
        <p:txBody>
          <a:bodyPr anchor="t"/>
          <a:lstStyle/>
          <a:p>
            <a:r>
              <a:rPr lang="es-UY" sz="2800" b="1" dirty="0" smtClean="0"/>
              <a:t>Un ejemplo a partir de datos estructurados:</a:t>
            </a:r>
            <a:r>
              <a:rPr lang="es-UY" sz="2800" b="1" dirty="0"/>
              <a:t/>
            </a:r>
            <a:br>
              <a:rPr lang="es-UY" sz="2800" b="1" dirty="0"/>
            </a:br>
            <a:r>
              <a:rPr lang="es-UY" sz="2800" b="1" dirty="0" smtClean="0"/>
              <a:t/>
            </a:r>
            <a:br>
              <a:rPr lang="es-UY" sz="2800" b="1" dirty="0" smtClean="0"/>
            </a:br>
            <a:r>
              <a:rPr lang="es-UY" dirty="0" smtClean="0"/>
              <a:t/>
            </a:r>
            <a:br>
              <a:rPr lang="es-UY" dirty="0" smtClean="0"/>
            </a:br>
            <a:r>
              <a:rPr lang="es-UY" dirty="0"/>
              <a:t/>
            </a:r>
            <a:br>
              <a:rPr lang="es-UY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43714"/>
            <a:ext cx="8520600" cy="3416400"/>
          </a:xfrm>
        </p:spPr>
        <p:txBody>
          <a:bodyPr/>
          <a:lstStyle/>
          <a:p>
            <a:r>
              <a:rPr lang="es-UY" dirty="0"/>
              <a:t>Estudio sobre </a:t>
            </a:r>
            <a:r>
              <a:rPr lang="es-UY" u="sng" dirty="0"/>
              <a:t>segregación ocupacional en República Dominicana</a:t>
            </a:r>
            <a:r>
              <a:rPr lang="es-UY" dirty="0"/>
              <a:t>:</a:t>
            </a:r>
            <a:br>
              <a:rPr lang="es-UY" dirty="0"/>
            </a:br>
            <a:r>
              <a:rPr lang="es-UY" dirty="0"/>
              <a:t>cambios en el mercado laboral entre 2000 y 2016, utilizando la Encuesta Nacional de Fuerza de Trabajo del Banco Central de RD.</a:t>
            </a:r>
            <a:br>
              <a:rPr lang="es-UY" dirty="0"/>
            </a:br>
            <a:endParaRPr lang="es-UY" dirty="0" smtClean="0"/>
          </a:p>
          <a:p>
            <a:r>
              <a:rPr lang="es-UY" dirty="0" smtClean="0"/>
              <a:t>- </a:t>
            </a:r>
            <a:r>
              <a:rPr lang="es-UY" dirty="0"/>
              <a:t>¿Qué ocupaciones crecieron? ¿Por qué?</a:t>
            </a:r>
            <a:br>
              <a:rPr lang="es-UY" dirty="0"/>
            </a:br>
            <a:r>
              <a:rPr lang="es-UY" dirty="0"/>
              <a:t>- ¿Cómo se distribuyen hombres y mujeres entre las ocupaciones </a:t>
            </a:r>
            <a:r>
              <a:rPr lang="es-UY" dirty="0" smtClean="0"/>
              <a:t> </a:t>
            </a:r>
            <a:r>
              <a:rPr lang="es-UY" dirty="0"/>
              <a:t>en crecimiento?</a:t>
            </a:r>
            <a:br>
              <a:rPr lang="es-UY" dirty="0"/>
            </a:br>
            <a:r>
              <a:rPr lang="es-UY" dirty="0"/>
              <a:t>- ¿Hay mejoras en la segregación ocupacional? </a:t>
            </a:r>
            <a:br>
              <a:rPr lang="es-UY" dirty="0"/>
            </a:br>
            <a:r>
              <a:rPr lang="es-UY" dirty="0"/>
              <a:t>- ¿Las mujeres han empezado a insertarse en forma importante en otros campos no tradicionales?</a:t>
            </a:r>
          </a:p>
        </p:txBody>
      </p:sp>
    </p:spTree>
    <p:extLst>
      <p:ext uri="{BB962C8B-B14F-4D97-AF65-F5344CB8AC3E}">
        <p14:creationId xmlns:p14="http://schemas.microsoft.com/office/powerpoint/2010/main" val="3701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395"/>
            <a:ext cx="9144000" cy="45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427</Words>
  <Application>Microsoft Office PowerPoint</Application>
  <PresentationFormat>Presentación en pantalla (16:9)</PresentationFormat>
  <Paragraphs>63</Paragraphs>
  <Slides>16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Proxima Nova</vt:lpstr>
      <vt:lpstr>Spearmint</vt:lpstr>
      <vt:lpstr>Imagen de mapa de bits</vt:lpstr>
      <vt:lpstr>Investigación social con R</vt:lpstr>
      <vt:lpstr>Metodologías de investigación en ciencias sociales</vt:lpstr>
      <vt:lpstr>(Mis) Primeros pasos en R</vt:lpstr>
      <vt:lpstr>Presentación de PowerPoint</vt:lpstr>
      <vt:lpstr>R y el análisis cuantitativo</vt:lpstr>
      <vt:lpstr>Un ejemplo a partir de datos estructurados:    </vt:lpstr>
      <vt:lpstr>Presentación de PowerPoint</vt:lpstr>
      <vt:lpstr>Presentación de PowerPoint</vt:lpstr>
      <vt:lpstr>Presentación de PowerPoint</vt:lpstr>
      <vt:lpstr>R y el análisis cualitativo</vt:lpstr>
      <vt:lpstr>Procesamiento y análisis de datos cualitativos</vt:lpstr>
      <vt:lpstr>Un ejemplo:  En una revisión de prensa, el trabajo con webscrapping + RSS resulta práctico para no perder tiempo buscando todos los días en todos los portales que nos interesan las palabras claves que nos interesan.   </vt:lpstr>
      <vt:lpstr>Un ejemplo:  En una revisión de prensa, el trabajo con webscrapping + RSS resulta práctico para no perder tiempo buscando todos los días en todos los portales que nos interesan las palabras claves que nos interesan.   </vt:lpstr>
      <vt:lpstr>Revisión de prensa – Futuro del trabajo</vt:lpstr>
      <vt:lpstr>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Ciencias</dc:title>
  <dc:creator>danidlsa</dc:creator>
  <cp:lastModifiedBy>Daniela de los Santos</cp:lastModifiedBy>
  <cp:revision>67</cp:revision>
  <dcterms:modified xsi:type="dcterms:W3CDTF">2019-08-21T21:52:42Z</dcterms:modified>
</cp:coreProperties>
</file>