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341" r:id="rId5"/>
    <p:sldId id="261" r:id="rId6"/>
    <p:sldId id="326" r:id="rId7"/>
    <p:sldId id="259" r:id="rId8"/>
    <p:sldId id="257" r:id="rId9"/>
    <p:sldId id="342" r:id="rId10"/>
    <p:sldId id="343" r:id="rId11"/>
    <p:sldId id="344" r:id="rId12"/>
    <p:sldId id="263" r:id="rId13"/>
    <p:sldId id="345" r:id="rId14"/>
    <p:sldId id="258" r:id="rId15"/>
    <p:sldId id="264" r:id="rId16"/>
    <p:sldId id="356" r:id="rId17"/>
    <p:sldId id="346" r:id="rId18"/>
    <p:sldId id="354" r:id="rId19"/>
    <p:sldId id="347" r:id="rId20"/>
    <p:sldId id="355" r:id="rId21"/>
    <p:sldId id="348" r:id="rId22"/>
    <p:sldId id="349" r:id="rId23"/>
    <p:sldId id="350" r:id="rId24"/>
    <p:sldId id="351" r:id="rId25"/>
    <p:sldId id="352" r:id="rId26"/>
    <p:sldId id="35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240" autoAdjust="0"/>
  </p:normalViewPr>
  <p:slideViewPr>
    <p:cSldViewPr snapToGrid="0">
      <p:cViewPr varScale="1">
        <p:scale>
          <a:sx n="62" d="100"/>
          <a:sy n="62" d="100"/>
        </p:scale>
        <p:origin x="636" y="4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11/9/2024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Neural_networ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3AA4604-60F5-4C9E-C395-1F9A1B0F72EF}"/>
              </a:ext>
            </a:extLst>
          </p:cNvPr>
          <p:cNvPicPr>
            <a:picLocks noGrp="1" noChangeAspect="1"/>
          </p:cNvPicPr>
          <p:nvPr>
            <p:ph type="pic" sz="quarter" idx="13"/>
          </p:nvPr>
        </p:nvPicPr>
        <p:blipFill>
          <a:blip r:embed="rId2"/>
          <a:srcRect l="11563" t="4048" r="11563"/>
          <a:stretch/>
        </p:blipFill>
        <p:spPr>
          <a:xfrm>
            <a:off x="1524000" y="1639018"/>
            <a:ext cx="9144000" cy="3737653"/>
          </a:xfrm>
        </p:spPr>
      </p:pic>
      <p:sp>
        <p:nvSpPr>
          <p:cNvPr id="3" name="Title 2">
            <a:extLst>
              <a:ext uri="{FF2B5EF4-FFF2-40B4-BE49-F238E27FC236}">
                <a16:creationId xmlns:a16="http://schemas.microsoft.com/office/drawing/2014/main" id="{1167EDD7-E9FB-CB0A-1B62-F22AC920105D}"/>
              </a:ext>
            </a:extLst>
          </p:cNvPr>
          <p:cNvSpPr>
            <a:spLocks noGrp="1"/>
          </p:cNvSpPr>
          <p:nvPr>
            <p:ph type="ctrTitle"/>
          </p:nvPr>
        </p:nvSpPr>
        <p:spPr>
          <a:xfrm>
            <a:off x="1981200" y="1920240"/>
            <a:ext cx="8229600" cy="3017520"/>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IN" sz="5400" b="1" dirty="0">
                <a:solidFill>
                  <a:schemeClr val="tx1"/>
                </a:solidFill>
                <a:latin typeface="Aharoni" panose="02010803020104030203" pitchFamily="2" charset="-79"/>
                <a:cs typeface="Aharoni" panose="02010803020104030203" pitchFamily="2" charset="-79"/>
              </a:rPr>
              <a:t>Real-Time Audio Spoofing Detection</a:t>
            </a:r>
            <a:endParaRPr lang="en-IN" b="1" dirty="0">
              <a:solidFill>
                <a:schemeClr val="tx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861885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18B50E-C4B5-63CF-2063-5AFC00F0CB7F}"/>
              </a:ext>
            </a:extLst>
          </p:cNvPr>
          <p:cNvSpPr>
            <a:spLocks noGrp="1"/>
          </p:cNvSpPr>
          <p:nvPr>
            <p:ph type="ctrTitle"/>
          </p:nvPr>
        </p:nvSpPr>
        <p:spPr/>
        <p:txBody>
          <a:bodyPr/>
          <a:lstStyle/>
          <a:p>
            <a:r>
              <a:rPr lang="en-IN" dirty="0"/>
              <a:t>ARCHITECTURE</a:t>
            </a:r>
          </a:p>
        </p:txBody>
      </p:sp>
      <p:sp>
        <p:nvSpPr>
          <p:cNvPr id="6" name="Subtitle 5">
            <a:extLst>
              <a:ext uri="{FF2B5EF4-FFF2-40B4-BE49-F238E27FC236}">
                <a16:creationId xmlns:a16="http://schemas.microsoft.com/office/drawing/2014/main" id="{56065691-A064-FEEF-420B-0915BACE22B3}"/>
              </a:ext>
            </a:extLst>
          </p:cNvPr>
          <p:cNvSpPr>
            <a:spLocks noGrp="1"/>
          </p:cNvSpPr>
          <p:nvPr>
            <p:ph type="subTitle" idx="1"/>
          </p:nvPr>
        </p:nvSpPr>
        <p:spPr/>
        <p:txBody>
          <a:bodyPr/>
          <a:lstStyle/>
          <a:p>
            <a:r>
              <a:rPr lang="en-IN" sz="3600" dirty="0"/>
              <a:t>CRNN VS SVM</a:t>
            </a:r>
          </a:p>
        </p:txBody>
      </p:sp>
    </p:spTree>
    <p:extLst>
      <p:ext uri="{BB962C8B-B14F-4D97-AF65-F5344CB8AC3E}">
        <p14:creationId xmlns:p14="http://schemas.microsoft.com/office/powerpoint/2010/main" val="279883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title"/>
          </p:nvPr>
        </p:nvSpPr>
        <p:spPr>
          <a:xfrm>
            <a:off x="679704" y="0"/>
            <a:ext cx="5029200" cy="1828800"/>
          </a:xfrm>
          <a:noFill/>
        </p:spPr>
        <p:txBody>
          <a:bodyPr anchor="ctr" anchorCtr="0"/>
          <a:lstStyle/>
          <a:p>
            <a:r>
              <a:rPr lang="en-US" dirty="0"/>
              <a:t>CRNN ARCHITECTURE</a:t>
            </a:r>
          </a:p>
        </p:txBody>
      </p:sp>
      <p:sp>
        <p:nvSpPr>
          <p:cNvPr id="4" name="Content Placeholder 3">
            <a:extLst>
              <a:ext uri="{FF2B5EF4-FFF2-40B4-BE49-F238E27FC236}">
                <a16:creationId xmlns:a16="http://schemas.microsoft.com/office/drawing/2014/main" id="{D5AE2646-8B26-E176-CCC2-ACC051E1598E}"/>
              </a:ext>
            </a:extLst>
          </p:cNvPr>
          <p:cNvSpPr>
            <a:spLocks noGrp="1"/>
          </p:cNvSpPr>
          <p:nvPr>
            <p:ph sz="half" idx="1"/>
          </p:nvPr>
        </p:nvSpPr>
        <p:spPr>
          <a:xfrm>
            <a:off x="553847" y="1048972"/>
            <a:ext cx="5929251" cy="5394960"/>
          </a:xfrm>
        </p:spPr>
        <p:txBody>
          <a:bodyPr>
            <a:normAutofit/>
          </a:bodyPr>
          <a:lstStyle/>
          <a:p>
            <a:pPr marL="0" indent="0">
              <a:buNone/>
            </a:pPr>
            <a:r>
              <a:rPr lang="en-US" b="0" i="0" dirty="0">
                <a:effectLst/>
                <a:latin typeface="__fkGroteskNeue_598ab8"/>
              </a:rPr>
              <a:t>Convolutional Recurrent Neural Networks (CRNNs) are a hybrid deep learning architecture that combines the strengths of Convolutional Neural Networks (CNNs) and Recurrent Neural Networks (RNNs). This integration allows CRNNs to effectively process sequential data that has both spatial and temporal characteristics, making them particularly suitable for tasks such as speech recognition, image captioning, and handwriting recognition.</a:t>
            </a:r>
            <a:endParaRPr lang="en-IN" dirty="0"/>
          </a:p>
        </p:txBody>
      </p:sp>
      <p:pic>
        <p:nvPicPr>
          <p:cNvPr id="2050" name="Picture 2" descr="researchgate.net">
            <a:extLst>
              <a:ext uri="{FF2B5EF4-FFF2-40B4-BE49-F238E27FC236}">
                <a16:creationId xmlns:a16="http://schemas.microsoft.com/office/drawing/2014/main" id="{47406454-EC20-895D-0BB6-F1D04C17D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3139" y="530524"/>
            <a:ext cx="5458861" cy="579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08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973594" y="395089"/>
            <a:ext cx="5029200" cy="502058"/>
          </a:xfrm>
          <a:noFill/>
        </p:spPr>
        <p:txBody>
          <a:bodyPr anchor="t" anchorCtr="0"/>
          <a:lstStyle/>
          <a:p>
            <a:r>
              <a:rPr lang="en-US" dirty="0"/>
              <a:t>SVM ALGORITHM</a:t>
            </a:r>
          </a:p>
        </p:txBody>
      </p:sp>
      <p:sp>
        <p:nvSpPr>
          <p:cNvPr id="7" name="Content Placeholder 6">
            <a:extLst>
              <a:ext uri="{FF2B5EF4-FFF2-40B4-BE49-F238E27FC236}">
                <a16:creationId xmlns:a16="http://schemas.microsoft.com/office/drawing/2014/main" id="{F8EEE117-3C8D-6FDF-9EF6-5401BA309010}"/>
              </a:ext>
            </a:extLst>
          </p:cNvPr>
          <p:cNvSpPr>
            <a:spLocks noGrp="1"/>
          </p:cNvSpPr>
          <p:nvPr>
            <p:ph sz="half" idx="1"/>
          </p:nvPr>
        </p:nvSpPr>
        <p:spPr>
          <a:xfrm>
            <a:off x="6973594" y="1067951"/>
            <a:ext cx="4758331" cy="5394960"/>
          </a:xfrm>
        </p:spPr>
        <p:txBody>
          <a:bodyPr>
            <a:normAutofit lnSpcReduction="10000"/>
          </a:bodyPr>
          <a:lstStyle/>
          <a:p>
            <a:pPr marL="0" indent="0">
              <a:buNone/>
            </a:pPr>
            <a:r>
              <a:rPr lang="en-US" dirty="0"/>
              <a:t>SVM is a classical machine learning algorithm that learns a decision boundary between the classes based on a set of features extracted from the input signal. In SVM, the features used for classification are typically handcrafted and domain-specific, such as MFCCs or spectral features. SVM learns a decision boundary based on the labeled data and can be trained using a variety of optimization algorithms. SVM can be effective in low-dimensional feature spaces and when the number of samples is small.</a:t>
            </a:r>
            <a:endParaRPr lang="en-IN" dirty="0"/>
          </a:p>
        </p:txBody>
      </p:sp>
      <p:pic>
        <p:nvPicPr>
          <p:cNvPr id="9" name="Picture 8">
            <a:extLst>
              <a:ext uri="{FF2B5EF4-FFF2-40B4-BE49-F238E27FC236}">
                <a16:creationId xmlns:a16="http://schemas.microsoft.com/office/drawing/2014/main" id="{36D30FC9-DB4C-3E1B-19A2-6C7B468F54DA}"/>
              </a:ext>
            </a:extLst>
          </p:cNvPr>
          <p:cNvPicPr>
            <a:picLocks noChangeAspect="1"/>
          </p:cNvPicPr>
          <p:nvPr/>
        </p:nvPicPr>
        <p:blipFill>
          <a:blip r:embed="rId2"/>
          <a:stretch>
            <a:fillRect/>
          </a:stretch>
        </p:blipFill>
        <p:spPr>
          <a:xfrm>
            <a:off x="575461" y="1896568"/>
            <a:ext cx="5839640" cy="3064864"/>
          </a:xfrm>
          <a:prstGeom prst="rect">
            <a:avLst/>
          </a:prstGeom>
        </p:spPr>
      </p:pic>
    </p:spTree>
    <p:extLst>
      <p:ext uri="{BB962C8B-B14F-4D97-AF65-F5344CB8AC3E}">
        <p14:creationId xmlns:p14="http://schemas.microsoft.com/office/powerpoint/2010/main" val="83740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3A777C-1F23-1618-17A0-DEC1744A5B68}"/>
              </a:ext>
            </a:extLst>
          </p:cNvPr>
          <p:cNvSpPr>
            <a:spLocks noGrp="1"/>
          </p:cNvSpPr>
          <p:nvPr>
            <p:ph type="title"/>
          </p:nvPr>
        </p:nvSpPr>
        <p:spPr>
          <a:xfrm>
            <a:off x="1280160" y="1005840"/>
            <a:ext cx="5809009" cy="473639"/>
          </a:xfrm>
        </p:spPr>
        <p:txBody>
          <a:bodyPr/>
          <a:lstStyle/>
          <a:p>
            <a:r>
              <a:rPr lang="en-IN" dirty="0"/>
              <a:t>SYSTEM WORKFLOW</a:t>
            </a:r>
          </a:p>
        </p:txBody>
      </p:sp>
      <p:sp>
        <p:nvSpPr>
          <p:cNvPr id="6" name="Content Placeholder 5">
            <a:extLst>
              <a:ext uri="{FF2B5EF4-FFF2-40B4-BE49-F238E27FC236}">
                <a16:creationId xmlns:a16="http://schemas.microsoft.com/office/drawing/2014/main" id="{6D23C87D-A6F7-AC95-16A5-CF3F5E882272}"/>
              </a:ext>
            </a:extLst>
          </p:cNvPr>
          <p:cNvSpPr>
            <a:spLocks noGrp="1"/>
          </p:cNvSpPr>
          <p:nvPr>
            <p:ph idx="1"/>
          </p:nvPr>
        </p:nvSpPr>
        <p:spPr>
          <a:xfrm>
            <a:off x="503435" y="1715784"/>
            <a:ext cx="10921428" cy="4633645"/>
          </a:xfrm>
        </p:spPr>
        <p:txBody>
          <a:bodyPr>
            <a:normAutofit fontScale="85000" lnSpcReduction="20000"/>
          </a:bodyPr>
          <a:lstStyle/>
          <a:p>
            <a:r>
              <a:rPr lang="en-US" b="1" dirty="0"/>
              <a:t>Input Audio Stream: </a:t>
            </a:r>
            <a:r>
              <a:rPr lang="en-US" dirty="0"/>
              <a:t>The system receives real-time audio input, which is preprocessed to extract key features.</a:t>
            </a:r>
          </a:p>
          <a:p>
            <a:r>
              <a:rPr lang="en-US" b="1" dirty="0"/>
              <a:t>Initial Classification: </a:t>
            </a:r>
            <a:r>
              <a:rPr lang="en-US" dirty="0"/>
              <a:t>The CRNN model classifies the audio as genuine or spoofed and outputs a confidence score.</a:t>
            </a:r>
          </a:p>
          <a:p>
            <a:r>
              <a:rPr lang="en-US" b="1" dirty="0"/>
              <a:t>Adaptive Defense Check</a:t>
            </a:r>
            <a:r>
              <a:rPr lang="en-US" dirty="0"/>
              <a:t>: If the confidence score is below a set threshold, the audio is marked as uncertain. The uncertain sample is sent to the active learning module.</a:t>
            </a:r>
          </a:p>
          <a:p>
            <a:r>
              <a:rPr lang="en-US" b="1" dirty="0"/>
              <a:t>Expert Review and Labeling</a:t>
            </a:r>
            <a:r>
              <a:rPr lang="en-US" dirty="0"/>
              <a:t>: Experts review the uncertain samples and provide correct labels. These labeled samples are stored in a secure, labeled dataset for model improvement.</a:t>
            </a:r>
          </a:p>
          <a:p>
            <a:r>
              <a:rPr lang="en-US" b="1" dirty="0"/>
              <a:t>Model Update: </a:t>
            </a:r>
            <a:r>
              <a:rPr lang="en-US" dirty="0"/>
              <a:t>The CRNN model is periodically fine-tuned using the updated labeled dataset. The update process includes strategies to ensure efficient learning without disrupting real-time performance.</a:t>
            </a:r>
          </a:p>
          <a:p>
            <a:r>
              <a:rPr lang="en-US" b="1" dirty="0"/>
              <a:t>Real-Time Monitoring and Adaptation</a:t>
            </a:r>
            <a:r>
              <a:rPr lang="en-US" dirty="0"/>
              <a:t>: The system continuously monitors its own performance, adjusting the decision threshold and retraining frequency based on the volume of incoming uncertain samples.</a:t>
            </a:r>
            <a:endParaRPr lang="en-IN" dirty="0"/>
          </a:p>
        </p:txBody>
      </p:sp>
    </p:spTree>
    <p:extLst>
      <p:ext uri="{BB962C8B-B14F-4D97-AF65-F5344CB8AC3E}">
        <p14:creationId xmlns:p14="http://schemas.microsoft.com/office/powerpoint/2010/main" val="3580888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D395-6B5E-0372-8001-1F68A01B9877}"/>
              </a:ext>
            </a:extLst>
          </p:cNvPr>
          <p:cNvSpPr>
            <a:spLocks noGrp="1"/>
          </p:cNvSpPr>
          <p:nvPr>
            <p:ph type="title"/>
          </p:nvPr>
        </p:nvSpPr>
        <p:spPr/>
        <p:txBody>
          <a:bodyPr/>
          <a:lstStyle/>
          <a:p>
            <a:r>
              <a:rPr lang="en-IN" dirty="0"/>
              <a:t>MODULE DESCRIPTION</a:t>
            </a:r>
          </a:p>
        </p:txBody>
      </p:sp>
      <p:sp>
        <p:nvSpPr>
          <p:cNvPr id="4" name="Content Placeholder 3">
            <a:extLst>
              <a:ext uri="{FF2B5EF4-FFF2-40B4-BE49-F238E27FC236}">
                <a16:creationId xmlns:a16="http://schemas.microsoft.com/office/drawing/2014/main" id="{9B481F5C-BB84-44A9-028B-BA9D75758D15}"/>
              </a:ext>
            </a:extLst>
          </p:cNvPr>
          <p:cNvSpPr>
            <a:spLocks noGrp="1"/>
          </p:cNvSpPr>
          <p:nvPr>
            <p:ph sz="half" idx="1"/>
          </p:nvPr>
        </p:nvSpPr>
        <p:spPr>
          <a:xfrm>
            <a:off x="7205471" y="731519"/>
            <a:ext cx="4526453" cy="5531257"/>
          </a:xfrm>
        </p:spPr>
        <p:txBody>
          <a:bodyPr>
            <a:normAutofit/>
          </a:bodyPr>
          <a:lstStyle/>
          <a:p>
            <a:pPr marL="0" indent="0">
              <a:buNone/>
            </a:pPr>
            <a:r>
              <a:rPr lang="en-US" b="0" i="0" dirty="0">
                <a:effectLst/>
                <a:latin typeface="__fkGroteskNeue_598ab8"/>
              </a:rPr>
              <a:t>This module focuses on leveraging deep learning techniques, specifically neural networks, to detect audio spoofing in real-time. Audio spoofing involves the use of synthetic or manipulated audio to impersonate legitimate speakers, posing significant risks to systems reliant on automatic speaker verification (ASV). The module is structured around two primary components: feature extraction and classification.</a:t>
            </a:r>
            <a:endParaRPr lang="en-IN" dirty="0"/>
          </a:p>
        </p:txBody>
      </p:sp>
      <p:pic>
        <p:nvPicPr>
          <p:cNvPr id="3074" name="Picture 2" descr="link.springer.com">
            <a:extLst>
              <a:ext uri="{FF2B5EF4-FFF2-40B4-BE49-F238E27FC236}">
                <a16:creationId xmlns:a16="http://schemas.microsoft.com/office/drawing/2014/main" id="{433E2BDD-9B43-9BD7-4125-FE3D4E73C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872" y="835036"/>
            <a:ext cx="4067203" cy="322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54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60D8A-D8B3-5D08-153D-8C6C3BD1AADF}"/>
              </a:ext>
            </a:extLst>
          </p:cNvPr>
          <p:cNvSpPr>
            <a:spLocks noGrp="1"/>
          </p:cNvSpPr>
          <p:nvPr>
            <p:ph type="title"/>
          </p:nvPr>
        </p:nvSpPr>
        <p:spPr>
          <a:xfrm>
            <a:off x="5340096" y="1097280"/>
            <a:ext cx="6217920" cy="577408"/>
          </a:xfrm>
        </p:spPr>
        <p:txBody>
          <a:bodyPr/>
          <a:lstStyle/>
          <a:p>
            <a:r>
              <a:rPr lang="en-IN" dirty="0"/>
              <a:t>Functionality</a:t>
            </a:r>
          </a:p>
        </p:txBody>
      </p:sp>
      <p:sp>
        <p:nvSpPr>
          <p:cNvPr id="6" name="Content Placeholder 5">
            <a:extLst>
              <a:ext uri="{FF2B5EF4-FFF2-40B4-BE49-F238E27FC236}">
                <a16:creationId xmlns:a16="http://schemas.microsoft.com/office/drawing/2014/main" id="{1CA475AC-F4EB-700D-805D-1E18403C189D}"/>
              </a:ext>
            </a:extLst>
          </p:cNvPr>
          <p:cNvSpPr>
            <a:spLocks noGrp="1"/>
          </p:cNvSpPr>
          <p:nvPr>
            <p:ph idx="1"/>
          </p:nvPr>
        </p:nvSpPr>
        <p:spPr>
          <a:xfrm>
            <a:off x="5340096" y="1828800"/>
            <a:ext cx="6217920" cy="4343400"/>
          </a:xfrm>
        </p:spPr>
        <p:txBody>
          <a:bodyPr>
            <a:normAutofit fontScale="92500" lnSpcReduction="20000"/>
          </a:bodyPr>
          <a:lstStyle/>
          <a:p>
            <a:r>
              <a:rPr lang="en-US" dirty="0"/>
              <a:t>Integrating the  Real-Time Audio Spoofing Detection with the Adaptive Defense Mechanism Using Active Learning creates a comprehensive system that not only detects audio spoofing attacks but also continuously evolves to handle new spoofing techniques.</a:t>
            </a:r>
          </a:p>
          <a:p>
            <a:r>
              <a:rPr lang="en-US" dirty="0"/>
              <a:t>By integrating the adaptive learning mechanism with the CRNN-based audio spoofing detection system, you create a robust, real-time, and ever-evolving defense against imposters and spoofing attacks. This comprehensive approach is particularly valuable in applications like voice-based authentication, financial services, and secure communications.</a:t>
            </a:r>
            <a:endParaRPr lang="en-IN" dirty="0"/>
          </a:p>
        </p:txBody>
      </p:sp>
      <p:pic>
        <p:nvPicPr>
          <p:cNvPr id="1032" name="Picture 8" descr="researchgate.net">
            <a:extLst>
              <a:ext uri="{FF2B5EF4-FFF2-40B4-BE49-F238E27FC236}">
                <a16:creationId xmlns:a16="http://schemas.microsoft.com/office/drawing/2014/main" id="{3BB3880B-80D3-FC5C-F6AB-F6E1A6B95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56" y="1097281"/>
            <a:ext cx="4621271" cy="4687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91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94D87C-C523-0B99-D577-CF66DB7CF7FD}"/>
              </a:ext>
            </a:extLst>
          </p:cNvPr>
          <p:cNvSpPr>
            <a:spLocks noGrp="1"/>
          </p:cNvSpPr>
          <p:nvPr>
            <p:ph type="ctrTitle"/>
          </p:nvPr>
        </p:nvSpPr>
        <p:spPr>
          <a:xfrm>
            <a:off x="986660" y="884208"/>
            <a:ext cx="10218679" cy="914400"/>
          </a:xfrm>
        </p:spPr>
        <p:txBody>
          <a:bodyPr/>
          <a:lstStyle/>
          <a:p>
            <a:r>
              <a:rPr lang="en-IN" dirty="0"/>
              <a:t>Result</a:t>
            </a:r>
          </a:p>
        </p:txBody>
      </p:sp>
      <p:sp>
        <p:nvSpPr>
          <p:cNvPr id="6" name="Subtitle 5">
            <a:extLst>
              <a:ext uri="{FF2B5EF4-FFF2-40B4-BE49-F238E27FC236}">
                <a16:creationId xmlns:a16="http://schemas.microsoft.com/office/drawing/2014/main" id="{10AA2424-FAB9-F2F2-A417-739B070DB78E}"/>
              </a:ext>
            </a:extLst>
          </p:cNvPr>
          <p:cNvSpPr>
            <a:spLocks noGrp="1"/>
          </p:cNvSpPr>
          <p:nvPr>
            <p:ph type="subTitle" idx="1"/>
          </p:nvPr>
        </p:nvSpPr>
        <p:spPr>
          <a:xfrm>
            <a:off x="2161951" y="1992356"/>
            <a:ext cx="8137987" cy="4649983"/>
          </a:xfrm>
        </p:spPr>
        <p:txBody>
          <a:bodyPr/>
          <a:lstStyle/>
          <a:p>
            <a:r>
              <a:rPr lang="en-US" dirty="0"/>
              <a:t>The result of "Defending Against Imposters: A Neural Network Approach to Real-Time Audio Spoofing Detection" is a promising approach to improving audio security. The paper proposes a real-time audio spoofing detection system that uses a neural network to distinguish between genuine and fake audio signals. The system achieves an impressive accuracy rate of around 95%(approx.) on the dataset, which is significantly higher than the performance of traditional audio spoofing detection methods. The proposed approach could have important applications in preventing audio spoofing attacks in various fields, including voice biometrics and speech recognition. Overall, the result of this study is a significant contribution to improving audio security and combatting audio spoofing attacks. </a:t>
            </a:r>
            <a:endParaRPr lang="en-IN" dirty="0"/>
          </a:p>
        </p:txBody>
      </p:sp>
    </p:spTree>
    <p:extLst>
      <p:ext uri="{BB962C8B-B14F-4D97-AF65-F5344CB8AC3E}">
        <p14:creationId xmlns:p14="http://schemas.microsoft.com/office/powerpoint/2010/main" val="737600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3019B-5574-8F1D-A603-A4A31E148D4F}"/>
              </a:ext>
            </a:extLst>
          </p:cNvPr>
          <p:cNvSpPr>
            <a:spLocks noGrp="1"/>
          </p:cNvSpPr>
          <p:nvPr>
            <p:ph type="title"/>
          </p:nvPr>
        </p:nvSpPr>
        <p:spPr>
          <a:xfrm>
            <a:off x="696178" y="677186"/>
            <a:ext cx="2149764" cy="483794"/>
          </a:xfrm>
        </p:spPr>
        <p:txBody>
          <a:bodyPr/>
          <a:lstStyle/>
          <a:p>
            <a:r>
              <a:rPr lang="en-IN" dirty="0"/>
              <a:t>OUTPUT</a:t>
            </a:r>
          </a:p>
        </p:txBody>
      </p:sp>
      <p:pic>
        <p:nvPicPr>
          <p:cNvPr id="7" name="Picture 6">
            <a:extLst>
              <a:ext uri="{FF2B5EF4-FFF2-40B4-BE49-F238E27FC236}">
                <a16:creationId xmlns:a16="http://schemas.microsoft.com/office/drawing/2014/main" id="{4E40D411-3E98-3DA1-4973-33F83D3CC5C2}"/>
              </a:ext>
            </a:extLst>
          </p:cNvPr>
          <p:cNvPicPr>
            <a:picLocks noChangeAspect="1"/>
          </p:cNvPicPr>
          <p:nvPr/>
        </p:nvPicPr>
        <p:blipFill>
          <a:blip r:embed="rId2"/>
          <a:stretch>
            <a:fillRect/>
          </a:stretch>
        </p:blipFill>
        <p:spPr>
          <a:xfrm>
            <a:off x="3942537" y="595901"/>
            <a:ext cx="7841921" cy="5527497"/>
          </a:xfrm>
          <a:prstGeom prst="rect">
            <a:avLst/>
          </a:prstGeom>
        </p:spPr>
      </p:pic>
    </p:spTree>
    <p:extLst>
      <p:ext uri="{BB962C8B-B14F-4D97-AF65-F5344CB8AC3E}">
        <p14:creationId xmlns:p14="http://schemas.microsoft.com/office/powerpoint/2010/main" val="3404206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3CB66C-661E-F4BE-A06F-CB786251E042}"/>
              </a:ext>
            </a:extLst>
          </p:cNvPr>
          <p:cNvSpPr>
            <a:spLocks noGrp="1"/>
          </p:cNvSpPr>
          <p:nvPr>
            <p:ph type="ctrTitle"/>
          </p:nvPr>
        </p:nvSpPr>
        <p:spPr>
          <a:solidFill>
            <a:schemeClr val="bg1"/>
          </a:solidFill>
        </p:spPr>
        <p:txBody>
          <a:bodyPr/>
          <a:lstStyle/>
          <a:p>
            <a:r>
              <a:rPr lang="en-IN" dirty="0"/>
              <a:t>References</a:t>
            </a:r>
          </a:p>
        </p:txBody>
      </p:sp>
    </p:spTree>
    <p:extLst>
      <p:ext uri="{BB962C8B-B14F-4D97-AF65-F5344CB8AC3E}">
        <p14:creationId xmlns:p14="http://schemas.microsoft.com/office/powerpoint/2010/main" val="290759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F5AC03-29C6-496E-1530-1806DB35F348}"/>
              </a:ext>
            </a:extLst>
          </p:cNvPr>
          <p:cNvSpPr>
            <a:spLocks noGrp="1"/>
          </p:cNvSpPr>
          <p:nvPr>
            <p:ph idx="1"/>
          </p:nvPr>
        </p:nvSpPr>
        <p:spPr>
          <a:xfrm>
            <a:off x="431321" y="1138688"/>
            <a:ext cx="11059063" cy="5331124"/>
          </a:xfrm>
        </p:spPr>
        <p:txBody>
          <a:bodyPr>
            <a:normAutofit fontScale="77500" lnSpcReduction="20000"/>
          </a:bodyPr>
          <a:lstStyle/>
          <a:p>
            <a:pPr marL="0" indent="0">
              <a:buNone/>
            </a:pPr>
            <a:r>
              <a:rPr lang="en-IN" b="1" dirty="0">
                <a:latin typeface="Aharoni" panose="02010803020104030203" pitchFamily="2" charset="-79"/>
                <a:cs typeface="Aharoni" panose="02010803020104030203" pitchFamily="2" charset="-79"/>
              </a:rPr>
              <a:t>Web Links </a:t>
            </a:r>
          </a:p>
          <a:p>
            <a:r>
              <a:rPr lang="en-IN" dirty="0"/>
              <a:t>1) https://en.wikipedia.org/wiki/Sound_recognition </a:t>
            </a:r>
          </a:p>
          <a:p>
            <a:r>
              <a:rPr lang="en-IN" dirty="0"/>
              <a:t>2) </a:t>
            </a:r>
            <a:r>
              <a:rPr lang="en-IN" dirty="0">
                <a:hlinkClick r:id="rId2"/>
              </a:rPr>
              <a:t>https://en.wikipedia.org/wiki/Neural_network</a:t>
            </a:r>
            <a:endParaRPr lang="en-IN" dirty="0"/>
          </a:p>
          <a:p>
            <a:pPr marL="0" indent="0">
              <a:buNone/>
            </a:pPr>
            <a:r>
              <a:rPr lang="en-IN" b="1" dirty="0">
                <a:latin typeface="Aharoni" panose="02010803020104030203" pitchFamily="2" charset="-79"/>
                <a:cs typeface="Aharoni" panose="02010803020104030203" pitchFamily="2" charset="-79"/>
              </a:rPr>
              <a:t>Journals</a:t>
            </a:r>
          </a:p>
          <a:p>
            <a:pPr marL="0" indent="0">
              <a:buNone/>
            </a:pPr>
            <a:r>
              <a:rPr lang="en-IN" dirty="0"/>
              <a:t>[1] Ying Huang , Jie Liu, “A Detection Algorithm for Audio Adversarial Examples in EI-Enhanced Automatic Speech Recognition “, HINDAWI 2022, p.0309 </a:t>
            </a:r>
          </a:p>
          <a:p>
            <a:pPr marL="0" indent="0">
              <a:buNone/>
            </a:pPr>
            <a:r>
              <a:rPr lang="en-IN" dirty="0"/>
              <a:t>[2] Alejandro Gomez-Alanis , Antonio M. Peinado , Senior Member, IEEE, Jose A. Gonzalez ,and Angel M. Gomez, “A Gated Recurrent Convolutional Neural Network for Robust Spoofing Detection “, IEEE 2019, p.014 </a:t>
            </a:r>
          </a:p>
          <a:p>
            <a:pPr marL="0" indent="0">
              <a:buNone/>
            </a:pPr>
            <a:r>
              <a:rPr lang="en-IN" dirty="0"/>
              <a:t>[3]</a:t>
            </a:r>
            <a:r>
              <a:rPr lang="en-IN" dirty="0" err="1"/>
              <a:t>Lianxiao</a:t>
            </a:r>
            <a:r>
              <a:rPr lang="en-IN" dirty="0"/>
              <a:t> Meng , Lin Yang, </a:t>
            </a:r>
            <a:r>
              <a:rPr lang="en-IN" dirty="0" err="1"/>
              <a:t>Shuangyin</a:t>
            </a:r>
            <a:r>
              <a:rPr lang="en-IN" dirty="0"/>
              <a:t> </a:t>
            </a:r>
            <a:r>
              <a:rPr lang="en-IN" dirty="0" err="1"/>
              <a:t>Ren,Gaigai</a:t>
            </a:r>
            <a:r>
              <a:rPr lang="en-IN" dirty="0"/>
              <a:t> Tang , Long Zhang ,Feng Yang, and Wu Yang, “An Approach of Linear Regression-Based UAV GPS Spoofing Detection “,HINDAWI 2021, p.035 </a:t>
            </a:r>
          </a:p>
          <a:p>
            <a:pPr marL="0" indent="0">
              <a:buNone/>
            </a:pPr>
            <a:r>
              <a:rPr lang="en-IN" dirty="0"/>
              <a:t>[4] </a:t>
            </a:r>
            <a:r>
              <a:rPr lang="en-IN" dirty="0" err="1"/>
              <a:t>Hexue</a:t>
            </a:r>
            <a:r>
              <a:rPr lang="en-IN" dirty="0"/>
              <a:t> Shen, “Application of Transfer Learning Algorithm and Real Time Speech Detection in Music Education Platform “,HINDAWI Publications, p.316 </a:t>
            </a:r>
          </a:p>
          <a:p>
            <a:pPr marL="0" indent="0">
              <a:buNone/>
            </a:pPr>
            <a:r>
              <a:rPr lang="en-IN" dirty="0"/>
              <a:t>[5] Shruti Aggarwal , </a:t>
            </a:r>
            <a:r>
              <a:rPr lang="en-IN" dirty="0" err="1"/>
              <a:t>Vasukidevi</a:t>
            </a:r>
            <a:r>
              <a:rPr lang="en-IN" dirty="0"/>
              <a:t> G,S. </a:t>
            </a:r>
            <a:r>
              <a:rPr lang="en-IN" dirty="0" err="1"/>
              <a:t>Selvakanmani,Bhaskar</a:t>
            </a:r>
            <a:r>
              <a:rPr lang="en-IN" dirty="0"/>
              <a:t> Pant, </a:t>
            </a:r>
            <a:r>
              <a:rPr lang="en-IN" dirty="0" err="1"/>
              <a:t>Kiranjeet</a:t>
            </a:r>
            <a:r>
              <a:rPr lang="en-IN" dirty="0"/>
              <a:t> Kaur, Amit Verma, and </a:t>
            </a:r>
            <a:r>
              <a:rPr lang="en-IN" dirty="0" err="1"/>
              <a:t>Geleta</a:t>
            </a:r>
            <a:r>
              <a:rPr lang="en-IN" dirty="0"/>
              <a:t> </a:t>
            </a:r>
            <a:r>
              <a:rPr lang="en-IN" dirty="0" err="1"/>
              <a:t>Negasa</a:t>
            </a:r>
            <a:r>
              <a:rPr lang="en-IN" dirty="0"/>
              <a:t> </a:t>
            </a:r>
            <a:r>
              <a:rPr lang="en-IN" dirty="0" err="1"/>
              <a:t>Binegde</a:t>
            </a:r>
            <a:r>
              <a:rPr lang="en-IN" dirty="0"/>
              <a:t>, “Audio Segmentation Techniques and Applications Based on Deep Learning “,p.77</a:t>
            </a:r>
            <a:endParaRPr lang="en-IN"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69854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340096" y="1097280"/>
            <a:ext cx="6217920" cy="1828800"/>
          </a:xfrm>
          <a:noFill/>
        </p:spPr>
        <p:txBody>
          <a:bodyPr/>
          <a:lstStyle/>
          <a:p>
            <a:r>
              <a:rPr lang="en-US" dirty="0"/>
              <a:t>Team</a:t>
            </a:r>
          </a:p>
        </p:txBody>
      </p:sp>
      <p:pic>
        <p:nvPicPr>
          <p:cNvPr id="16" name="Picture Placeholder 15">
            <a:extLst>
              <a:ext uri="{FF2B5EF4-FFF2-40B4-BE49-F238E27FC236}">
                <a16:creationId xmlns:a16="http://schemas.microsoft.com/office/drawing/2014/main" id="{363B2CE7-DE69-D368-9719-08D0C83ABC06}"/>
              </a:ext>
            </a:extLst>
          </p:cNvPr>
          <p:cNvPicPr>
            <a:picLocks noGrp="1" noChangeAspect="1"/>
          </p:cNvPicPr>
          <p:nvPr>
            <p:ph type="pic" sz="quarter" idx="13"/>
          </p:nvPr>
        </p:nvPicPr>
        <p:blipFill>
          <a:blip r:embed="rId2"/>
          <a:srcRect/>
          <a:stretch/>
        </p:blipFill>
        <p:spPr>
          <a:xfrm>
            <a:off x="948906" y="1828799"/>
            <a:ext cx="3750882" cy="3381555"/>
          </a:xfrm>
        </p:spPr>
      </p:pic>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150315" y="2560321"/>
            <a:ext cx="6217920" cy="2743200"/>
          </a:xfrm>
          <a:noFill/>
        </p:spPr>
        <p:txBody>
          <a:bodyPr>
            <a:normAutofit lnSpcReduction="10000"/>
          </a:bodyPr>
          <a:lstStyle/>
          <a:p>
            <a:pPr marL="0" indent="0">
              <a:buNone/>
            </a:pPr>
            <a:endParaRPr lang="en-IN" sz="2400" dirty="0"/>
          </a:p>
          <a:p>
            <a:r>
              <a:rPr lang="en-IN" sz="2800" dirty="0"/>
              <a:t>S. </a:t>
            </a:r>
            <a:r>
              <a:rPr lang="en-IN" sz="2800" dirty="0" err="1"/>
              <a:t>Kalyana</a:t>
            </a:r>
            <a:r>
              <a:rPr lang="en-IN" sz="2800" dirty="0"/>
              <a:t> Venkat 21MID0210</a:t>
            </a:r>
          </a:p>
          <a:p>
            <a:r>
              <a:rPr lang="en-IN" sz="2800" dirty="0"/>
              <a:t>V. </a:t>
            </a:r>
            <a:r>
              <a:rPr lang="en-IN" sz="2800" dirty="0" err="1"/>
              <a:t>Dhanvarshini</a:t>
            </a:r>
            <a:r>
              <a:rPr lang="en-IN" sz="2800" dirty="0"/>
              <a:t> 21MID0144</a:t>
            </a:r>
          </a:p>
          <a:p>
            <a:r>
              <a:rPr lang="en-IN" sz="2800" dirty="0"/>
              <a:t>K. Sujith Kumar 21MID0179</a:t>
            </a:r>
          </a:p>
          <a:p>
            <a:r>
              <a:rPr lang="en-IN" sz="2800" dirty="0"/>
              <a:t>B. Siva Sahithi 21MID0145</a:t>
            </a:r>
            <a:endParaRPr lang="en-IN" sz="2000" dirty="0"/>
          </a:p>
        </p:txBody>
      </p:sp>
    </p:spTree>
    <p:extLst>
      <p:ext uri="{BB962C8B-B14F-4D97-AF65-F5344CB8AC3E}">
        <p14:creationId xmlns:p14="http://schemas.microsoft.com/office/powerpoint/2010/main" val="3666674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F00E5C-8351-ED46-5371-D79C7F03D385}"/>
              </a:ext>
            </a:extLst>
          </p:cNvPr>
          <p:cNvSpPr>
            <a:spLocks noGrp="1"/>
          </p:cNvSpPr>
          <p:nvPr>
            <p:ph idx="1"/>
          </p:nvPr>
        </p:nvSpPr>
        <p:spPr>
          <a:xfrm>
            <a:off x="155275" y="1116257"/>
            <a:ext cx="11076317" cy="4853221"/>
          </a:xfrm>
        </p:spPr>
        <p:txBody>
          <a:bodyPr>
            <a:normAutofit fontScale="92500" lnSpcReduction="20000"/>
          </a:bodyPr>
          <a:lstStyle/>
          <a:p>
            <a:r>
              <a:rPr lang="en-IN" dirty="0"/>
              <a:t>[6] </a:t>
            </a:r>
            <a:r>
              <a:rPr lang="en-IN" dirty="0" err="1"/>
              <a:t>Linqin</a:t>
            </a:r>
            <a:r>
              <a:rPr lang="en-IN" dirty="0"/>
              <a:t> Cai , </a:t>
            </a:r>
            <a:r>
              <a:rPr lang="en-IN" dirty="0" err="1"/>
              <a:t>Yaxin</a:t>
            </a:r>
            <a:r>
              <a:rPr lang="en-IN" dirty="0"/>
              <a:t> Hu , </a:t>
            </a:r>
            <a:r>
              <a:rPr lang="en-IN" dirty="0" err="1"/>
              <a:t>Jiangong</a:t>
            </a:r>
            <a:r>
              <a:rPr lang="en-IN" dirty="0"/>
              <a:t> Dong , and </a:t>
            </a:r>
            <a:r>
              <a:rPr lang="en-IN" dirty="0" err="1"/>
              <a:t>Sitong</a:t>
            </a:r>
            <a:r>
              <a:rPr lang="en-IN" dirty="0"/>
              <a:t> Zhou, “Audio-Textual Emotion Recognition Based on Improved Neural Networks “, HINDAWI publications, p.08</a:t>
            </a:r>
          </a:p>
          <a:p>
            <a:r>
              <a:rPr lang="en-IN" dirty="0"/>
              <a:t> [7] </a:t>
            </a:r>
            <a:r>
              <a:rPr lang="en-IN" dirty="0" err="1"/>
              <a:t>Hasin</a:t>
            </a:r>
            <a:r>
              <a:rPr lang="en-IN" dirty="0"/>
              <a:t> Shahed Shad , Md. </a:t>
            </a:r>
            <a:r>
              <a:rPr lang="en-IN" dirty="0" err="1"/>
              <a:t>Mashfiq</a:t>
            </a:r>
            <a:r>
              <a:rPr lang="en-IN" dirty="0"/>
              <a:t> </a:t>
            </a:r>
            <a:r>
              <a:rPr lang="en-IN" dirty="0" err="1"/>
              <a:t>Rizvee</a:t>
            </a:r>
            <a:r>
              <a:rPr lang="en-IN" dirty="0"/>
              <a:t> , Nishat Tasnim Roza , S. M. </a:t>
            </a:r>
            <a:r>
              <a:rPr lang="en-IN" dirty="0" err="1"/>
              <a:t>Ahsanul</a:t>
            </a:r>
            <a:r>
              <a:rPr lang="en-IN" dirty="0"/>
              <a:t> </a:t>
            </a:r>
            <a:r>
              <a:rPr lang="en-IN" dirty="0" err="1"/>
              <a:t>Hoq</a:t>
            </a:r>
            <a:r>
              <a:rPr lang="en-IN" dirty="0"/>
              <a:t> , Mohammad </a:t>
            </a:r>
            <a:r>
              <a:rPr lang="en-IN" dirty="0" err="1"/>
              <a:t>Monirujjaman</a:t>
            </a:r>
            <a:r>
              <a:rPr lang="en-IN" dirty="0"/>
              <a:t> Khan , Arjun Singh , Atef </a:t>
            </a:r>
            <a:r>
              <a:rPr lang="en-IN" dirty="0" err="1"/>
              <a:t>Zaguia</a:t>
            </a:r>
            <a:r>
              <a:rPr lang="en-IN" dirty="0"/>
              <a:t> , and Sami </a:t>
            </a:r>
            <a:r>
              <a:rPr lang="en-IN" dirty="0" err="1"/>
              <a:t>Bourouis</a:t>
            </a:r>
            <a:r>
              <a:rPr lang="en-IN" dirty="0"/>
              <a:t>, “Comparative Analysis of Deepfake Image Detection Method Using Convolutional Neural Network “, p.69 </a:t>
            </a:r>
          </a:p>
          <a:p>
            <a:r>
              <a:rPr lang="en-IN" dirty="0"/>
              <a:t>[8] Abdullah Al Noman, D.M.K. </a:t>
            </a:r>
            <a:r>
              <a:rPr lang="en-IN" dirty="0" err="1"/>
              <a:t>Matheesha</a:t>
            </a:r>
            <a:r>
              <a:rPr lang="en-IN" dirty="0"/>
              <a:t>, K.H.V.T.A. DeSilva, </a:t>
            </a:r>
            <a:r>
              <a:rPr lang="en-IN" dirty="0" err="1"/>
              <a:t>Lakmal</a:t>
            </a:r>
            <a:r>
              <a:rPr lang="en-IN" dirty="0"/>
              <a:t> </a:t>
            </a:r>
            <a:r>
              <a:rPr lang="en-IN" dirty="0" err="1"/>
              <a:t>Rupasinghe</a:t>
            </a:r>
            <a:r>
              <a:rPr lang="en-IN" dirty="0"/>
              <a:t>, </a:t>
            </a:r>
            <a:r>
              <a:rPr lang="en-IN" dirty="0" err="1"/>
              <a:t>Muditha</a:t>
            </a:r>
            <a:r>
              <a:rPr lang="en-IN" dirty="0"/>
              <a:t> Tissera, R.L.M.A.P.C. </a:t>
            </a:r>
            <a:r>
              <a:rPr lang="en-IN" dirty="0" err="1"/>
              <a:t>Wijethunga</a:t>
            </a:r>
            <a:r>
              <a:rPr lang="en-IN" dirty="0"/>
              <a:t>, “Deepfake Audio Detection: A Deep Learning Based Solution for Group Conversations “, p.10</a:t>
            </a:r>
          </a:p>
          <a:p>
            <a:r>
              <a:rPr lang="en-IN" dirty="0"/>
              <a:t>[9] Tanvi Puri , Mukesh Soni , Gaurav Dhiman , </a:t>
            </a:r>
            <a:r>
              <a:rPr lang="en-IN" dirty="0" err="1"/>
              <a:t>Osamah</a:t>
            </a:r>
            <a:r>
              <a:rPr lang="en-IN" dirty="0"/>
              <a:t> Ibrahim Khalaf , Malik </a:t>
            </a:r>
            <a:r>
              <a:rPr lang="en-IN" dirty="0" err="1"/>
              <a:t>alazzam</a:t>
            </a:r>
            <a:r>
              <a:rPr lang="en-IN" dirty="0"/>
              <a:t> , and </a:t>
            </a:r>
            <a:r>
              <a:rPr lang="en-IN" dirty="0" err="1"/>
              <a:t>Ihtiram</a:t>
            </a:r>
            <a:r>
              <a:rPr lang="en-IN" dirty="0"/>
              <a:t> Raza Khan, “Detection of Emotion of Speech for RAVDESS Audio Using Hybrid Convolution Neural Network “, HINDAWI publications, p.121 </a:t>
            </a:r>
          </a:p>
          <a:p>
            <a:r>
              <a:rPr lang="en-IN" dirty="0"/>
              <a:t>[10] Santosh </a:t>
            </a:r>
            <a:r>
              <a:rPr lang="en-IN" dirty="0" err="1"/>
              <a:t>Kolagati</a:t>
            </a:r>
            <a:r>
              <a:rPr lang="en-IN" dirty="0"/>
              <a:t>, </a:t>
            </a:r>
            <a:r>
              <a:rPr lang="en-IN" dirty="0" err="1"/>
              <a:t>Thenuga</a:t>
            </a:r>
            <a:r>
              <a:rPr lang="en-IN" dirty="0"/>
              <a:t> </a:t>
            </a:r>
            <a:r>
              <a:rPr lang="en-IN" dirty="0" err="1"/>
              <a:t>Priyadharshini</a:t>
            </a:r>
            <a:r>
              <a:rPr lang="en-IN" dirty="0"/>
              <a:t>, V. Mary Anita </a:t>
            </a:r>
            <a:r>
              <a:rPr lang="en-IN" dirty="0" err="1"/>
              <a:t>Rajam</a:t>
            </a:r>
            <a:r>
              <a:rPr lang="en-IN" dirty="0"/>
              <a:t>, “Exposing deepfakes using a deep multilayer perceptron – convolutional neural network model “,Elsevier, p.19</a:t>
            </a:r>
          </a:p>
        </p:txBody>
      </p:sp>
    </p:spTree>
    <p:extLst>
      <p:ext uri="{BB962C8B-B14F-4D97-AF65-F5344CB8AC3E}">
        <p14:creationId xmlns:p14="http://schemas.microsoft.com/office/powerpoint/2010/main" val="1742525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8F0F2-443E-AD8F-0CFA-8B0A76EB38BB}"/>
              </a:ext>
            </a:extLst>
          </p:cNvPr>
          <p:cNvSpPr>
            <a:spLocks noGrp="1"/>
          </p:cNvSpPr>
          <p:nvPr>
            <p:ph idx="1"/>
          </p:nvPr>
        </p:nvSpPr>
        <p:spPr>
          <a:xfrm>
            <a:off x="327805" y="1138687"/>
            <a:ext cx="11266097" cy="5055079"/>
          </a:xfrm>
        </p:spPr>
        <p:txBody>
          <a:bodyPr>
            <a:normAutofit lnSpcReduction="10000"/>
          </a:bodyPr>
          <a:lstStyle/>
          <a:p>
            <a:r>
              <a:rPr lang="en-IN" dirty="0"/>
              <a:t>[11] Chia-Feng </a:t>
            </a:r>
            <a:r>
              <a:rPr lang="en-IN" dirty="0" err="1"/>
              <a:t>Juang</a:t>
            </a:r>
            <a:r>
              <a:rPr lang="en-IN" dirty="0"/>
              <a:t>, </a:t>
            </a:r>
            <a:r>
              <a:rPr lang="en-IN" dirty="0" err="1"/>
              <a:t>Chyi</a:t>
            </a:r>
            <a:r>
              <a:rPr lang="en-IN" dirty="0"/>
              <a:t>-Tian Chiou, Chun-Lung Lai, “Hierarchical Singleton-Type Recurrent Neural Fuzzy Networks for Noisy Speech Recognition “, p.57 </a:t>
            </a:r>
          </a:p>
          <a:p>
            <a:r>
              <a:rPr lang="en-IN" dirty="0"/>
              <a:t>[12] Heinrich Dinkel, </a:t>
            </a:r>
            <a:r>
              <a:rPr lang="en-IN" dirty="0" err="1"/>
              <a:t>Yanmin</a:t>
            </a:r>
            <a:r>
              <a:rPr lang="en-IN" dirty="0"/>
              <a:t> Qian, , Kai Yu, “Investigating raw wave deep neural networks for end-to-end speaker spoofing detection “, IEEE publications, p.14 </a:t>
            </a:r>
          </a:p>
          <a:p>
            <a:r>
              <a:rPr lang="en-IN" dirty="0"/>
              <a:t>[13] </a:t>
            </a:r>
            <a:r>
              <a:rPr lang="en-IN" dirty="0" err="1"/>
              <a:t>Hindawi</a:t>
            </a:r>
            <a:r>
              <a:rPr lang="en-IN" dirty="0"/>
              <a:t> Research Integrity team, Yuji Miao, </a:t>
            </a:r>
            <a:r>
              <a:rPr lang="en-IN" dirty="0" err="1"/>
              <a:t>Haiying</a:t>
            </a:r>
            <a:r>
              <a:rPr lang="en-IN" dirty="0"/>
              <a:t> Liu , and Shan Gu, “Retracted: English Speech Feature Recognition-Based Fuzzy Algorithm and Artificial Intelligent “, p.37 </a:t>
            </a:r>
          </a:p>
          <a:p>
            <a:r>
              <a:rPr lang="en-IN" dirty="0"/>
              <a:t>[14] </a:t>
            </a:r>
            <a:r>
              <a:rPr lang="en-IN" dirty="0" err="1"/>
              <a:t>Baicheng</a:t>
            </a:r>
            <a:r>
              <a:rPr lang="en-IN" dirty="0"/>
              <a:t> Zhang, “Retracted: Hybrid Algorithm for English Translation Speech Recognition Based on Deep Learning Model and Clustering “, HINDAWI publications, p.65 </a:t>
            </a:r>
          </a:p>
          <a:p>
            <a:r>
              <a:rPr lang="en-IN" dirty="0"/>
              <a:t>[15] Chunhui Hao and Yuan Li , “Simulation of English Speech Recognition Based on Improved Extreme Random Forest Classification “, p.87 </a:t>
            </a:r>
          </a:p>
        </p:txBody>
      </p:sp>
    </p:spTree>
    <p:extLst>
      <p:ext uri="{BB962C8B-B14F-4D97-AF65-F5344CB8AC3E}">
        <p14:creationId xmlns:p14="http://schemas.microsoft.com/office/powerpoint/2010/main" val="2149712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5FB03-BC10-7749-E325-2327AA1C65E2}"/>
              </a:ext>
            </a:extLst>
          </p:cNvPr>
          <p:cNvSpPr>
            <a:spLocks noGrp="1"/>
          </p:cNvSpPr>
          <p:nvPr>
            <p:ph idx="1"/>
          </p:nvPr>
        </p:nvSpPr>
        <p:spPr>
          <a:xfrm>
            <a:off x="327804" y="1138687"/>
            <a:ext cx="11128074" cy="5313871"/>
          </a:xfrm>
        </p:spPr>
        <p:txBody>
          <a:bodyPr>
            <a:normAutofit fontScale="92500"/>
          </a:bodyPr>
          <a:lstStyle/>
          <a:p>
            <a:r>
              <a:rPr lang="en-IN" dirty="0"/>
              <a:t>[16] Ali Bou Nassif, Ismail Shahin, </a:t>
            </a:r>
            <a:r>
              <a:rPr lang="en-IN" dirty="0" err="1"/>
              <a:t>Imtinan</a:t>
            </a:r>
            <a:r>
              <a:rPr lang="en-IN" dirty="0"/>
              <a:t> </a:t>
            </a:r>
            <a:r>
              <a:rPr lang="en-IN" dirty="0" err="1"/>
              <a:t>Attili</a:t>
            </a:r>
            <a:r>
              <a:rPr lang="en-IN" dirty="0"/>
              <a:t>, Mohammed </a:t>
            </a:r>
            <a:r>
              <a:rPr lang="en-IN" dirty="0" err="1"/>
              <a:t>Azzeh</a:t>
            </a:r>
            <a:r>
              <a:rPr lang="en-IN" dirty="0"/>
              <a:t>, and </a:t>
            </a:r>
            <a:r>
              <a:rPr lang="en-IN" dirty="0" err="1"/>
              <a:t>Khaleed</a:t>
            </a:r>
            <a:r>
              <a:rPr lang="en-IN" dirty="0"/>
              <a:t> </a:t>
            </a:r>
            <a:r>
              <a:rPr lang="en-IN" dirty="0" err="1"/>
              <a:t>Shalaan</a:t>
            </a:r>
            <a:r>
              <a:rPr lang="en-IN" dirty="0"/>
              <a:t>, “Speech Recognition Using Deep Neural Networks: A Systematic Review “, IEEE 2019,p.58 </a:t>
            </a:r>
          </a:p>
          <a:p>
            <a:r>
              <a:rPr lang="en-IN" dirty="0"/>
              <a:t>[17] Sabato Marco </a:t>
            </a:r>
            <a:r>
              <a:rPr lang="en-IN" dirty="0" err="1"/>
              <a:t>Siniscalchi</a:t>
            </a:r>
            <a:r>
              <a:rPr lang="en-IN" dirty="0"/>
              <a:t>, Dong Yu, Li Deng, Chin-Hui </a:t>
            </a:r>
            <a:r>
              <a:rPr lang="en-IN" dirty="0" err="1"/>
              <a:t>Lee,“Speech</a:t>
            </a:r>
            <a:r>
              <a:rPr lang="en-IN" dirty="0"/>
              <a:t> Recognition Using Long-Span Temporal Patterns in a Deep Network Model “, IEEE publications,p.12 </a:t>
            </a:r>
          </a:p>
          <a:p>
            <a:r>
              <a:rPr lang="en-IN" dirty="0"/>
              <a:t>[18] </a:t>
            </a:r>
            <a:r>
              <a:rPr lang="en-IN" dirty="0" err="1"/>
              <a:t>Raoudha</a:t>
            </a:r>
            <a:r>
              <a:rPr lang="en-IN" dirty="0"/>
              <a:t> </a:t>
            </a:r>
            <a:r>
              <a:rPr lang="en-IN" dirty="0" err="1"/>
              <a:t>Rahmeni</a:t>
            </a:r>
            <a:r>
              <a:rPr lang="en-IN" dirty="0"/>
              <a:t>, Anis Ben Aicha, Yassine Ben </a:t>
            </a:r>
            <a:r>
              <a:rPr lang="en-IN" dirty="0" err="1"/>
              <a:t>Ayed</a:t>
            </a:r>
            <a:r>
              <a:rPr lang="en-IN" dirty="0"/>
              <a:t>, “Speech spoofing countermeasures based on source voice analysis and machine learning techniques “, Procedia Computer Science Journal, p.29</a:t>
            </a:r>
          </a:p>
          <a:p>
            <a:r>
              <a:rPr lang="en-IN" dirty="0"/>
              <a:t>[19] Quan Sun , Xinyu Miao, </a:t>
            </a:r>
            <a:r>
              <a:rPr lang="en-IN" dirty="0" err="1"/>
              <a:t>Zhihao</a:t>
            </a:r>
            <a:r>
              <a:rPr lang="en-IN" dirty="0"/>
              <a:t> Guan, Jin Wang, and Demin Gao, “Spoofing Attack Detection Using Machine Learning in Cross-Technology Communication “, HINDAWI 2021, p.21 </a:t>
            </a:r>
          </a:p>
          <a:p>
            <a:r>
              <a:rPr lang="en-IN" dirty="0"/>
              <a:t>[20] Jinghui Xu, </a:t>
            </a:r>
            <a:r>
              <a:rPr lang="en-IN" dirty="0" err="1"/>
              <a:t>Jifeng</a:t>
            </a:r>
            <a:r>
              <a:rPr lang="en-IN" dirty="0"/>
              <a:t> Zhu, Yong Yang, “Spoofing Attack Detection Using Machine Learning in Cross-Technology Communication “, p.292</a:t>
            </a:r>
          </a:p>
        </p:txBody>
      </p:sp>
    </p:spTree>
    <p:extLst>
      <p:ext uri="{BB962C8B-B14F-4D97-AF65-F5344CB8AC3E}">
        <p14:creationId xmlns:p14="http://schemas.microsoft.com/office/powerpoint/2010/main" val="10955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E8180A-D666-41A9-BA19-F720F4D900FA}"/>
              </a:ext>
            </a:extLst>
          </p:cNvPr>
          <p:cNvSpPr>
            <a:spLocks noGrp="1"/>
          </p:cNvSpPr>
          <p:nvPr>
            <p:ph type="ctrTitle"/>
          </p:nvPr>
        </p:nvSpPr>
        <p:spPr>
          <a:xfrm>
            <a:off x="1708202" y="1764965"/>
            <a:ext cx="8229600" cy="3017520"/>
          </a:xfrm>
          <a:solidFill>
            <a:schemeClr val="bg1"/>
          </a:solidFill>
        </p:spPr>
        <p:txBody>
          <a:bodyPr/>
          <a:lstStyle/>
          <a:p>
            <a:r>
              <a:rPr lang="en-IN" dirty="0"/>
              <a:t>Thank You</a:t>
            </a:r>
          </a:p>
        </p:txBody>
      </p:sp>
    </p:spTree>
    <p:extLst>
      <p:ext uri="{BB962C8B-B14F-4D97-AF65-F5344CB8AC3E}">
        <p14:creationId xmlns:p14="http://schemas.microsoft.com/office/powerpoint/2010/main" val="147205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722642" y="1017955"/>
            <a:ext cx="4114800" cy="541739"/>
          </a:xfrm>
        </p:spPr>
        <p:txBody>
          <a:bodyPr/>
          <a:lstStyle/>
          <a:p>
            <a:r>
              <a:rPr lang="en-US" dirty="0"/>
              <a:t>Introduction</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310396" y="1998691"/>
            <a:ext cx="10991177" cy="4697268"/>
          </a:xfrm>
        </p:spPr>
        <p:txBody>
          <a:bodyPr vert="horz" lIns="0" tIns="0" rIns="0" bIns="0" rtlCol="0" anchor="t">
            <a:noAutofit/>
          </a:bodyPr>
          <a:lstStyle/>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Spoofing attacks, which involve impersonating others for malicious purposes, have become a growing concern in the realm of audio. Researchers have proposed real-time audio spoofing detection using neural networks, specifically convolutional recurrent neural networks (CRNN), to analyse the features of the audio signal and classify it as genuine or fake. Features such as pitch, kurtosis, and Mel-frequency cepstral coefficients (MFCC) can be used to detect audio spoofing. These features can be inputted into the CRNN model, allowing the network to accurately detect audio spoofing in real-time. </a:t>
            </a:r>
          </a:p>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use of neural networks and advanced audio analysis techniques holds great promise in defending against audio imposters and ensuring the integrity of audio recordings. However, real-time audio spoofing detection requires fast and efficient processing of the audio signal, and the model can adapt and learn from new data, continuously improving its accuracy over time.</a:t>
            </a:r>
          </a:p>
          <a:p>
            <a:endParaRPr lang="en-US" dirty="0"/>
          </a:p>
        </p:txBody>
      </p:sp>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841248" y="2697480"/>
            <a:ext cx="10515600" cy="731520"/>
          </a:xfrm>
          <a:noFill/>
        </p:spPr>
        <p:txBody>
          <a:bodyPr anchor="ctr" anchorCtr="0">
            <a:noAutofit/>
          </a:bodyPr>
          <a:lstStyle/>
          <a:p>
            <a:r>
              <a:rPr lang="en-US" sz="3600" dirty="0"/>
              <a:t>Abstract</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606124" y="3339101"/>
            <a:ext cx="10976704" cy="3164441"/>
          </a:xfrm>
          <a:noFill/>
        </p:spPr>
        <p:txBody>
          <a:bodyPr>
            <a:normAutofit/>
          </a:bodyPr>
          <a:lstStyle/>
          <a:p>
            <a:pPr marL="0" indent="0">
              <a:buNone/>
            </a:pPr>
            <a:r>
              <a:rPr lang="en-US" dirty="0"/>
              <a:t>The paper "Defending Against Imposters: A Neural Network Approach to Real-Time Audio Spoofing Detection" proposes a solution to the growing problem of audio spoofing attacks, which aim to bypass speaker verification systems by playing pre-recorded or synthesized audio of the target speaker. This paper proposes a neural network approach to real-time audio spoofing detection using a convolutional recurrent neural network (CRNN) and a range of audio features, including pitch, kurtosis, and Mel-frequency cepstral coefficients (MFCC). The audio features are extracted from the input audio signal using signal processing techniques, including pitch estimation, kurtosis analysis, and MFCC calculation</a:t>
            </a:r>
            <a:r>
              <a:rPr lang="en-US" sz="2000" dirty="0"/>
              <a:t>.</a:t>
            </a:r>
            <a:endParaRPr lang="en-IN" sz="2000" dirty="0"/>
          </a:p>
        </p:txBody>
      </p:sp>
      <p:pic>
        <p:nvPicPr>
          <p:cNvPr id="10" name="Picture Placeholder 9">
            <a:extLst>
              <a:ext uri="{FF2B5EF4-FFF2-40B4-BE49-F238E27FC236}">
                <a16:creationId xmlns:a16="http://schemas.microsoft.com/office/drawing/2014/main" id="{99058E17-80B3-F3F9-AF6A-0518C39D940F}"/>
              </a:ext>
            </a:extLst>
          </p:cNvPr>
          <p:cNvPicPr>
            <a:picLocks noGrp="1" noChangeAspect="1"/>
          </p:cNvPicPr>
          <p:nvPr>
            <p:ph type="pic" sz="quarter" idx="13"/>
          </p:nvPr>
        </p:nvPicPr>
        <p:blipFill>
          <a:blip r:embed="rId2"/>
          <a:srcRect t="21122" b="21122"/>
          <a:stretch/>
        </p:blipFill>
        <p:spPr>
          <a:xfrm>
            <a:off x="0" y="0"/>
            <a:ext cx="12188952" cy="2368296"/>
          </a:xfrm>
        </p:spPr>
      </p:pic>
    </p:spTree>
    <p:extLst>
      <p:ext uri="{BB962C8B-B14F-4D97-AF65-F5344CB8AC3E}">
        <p14:creationId xmlns:p14="http://schemas.microsoft.com/office/powerpoint/2010/main" val="100803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978408" y="1143000"/>
            <a:ext cx="10241280" cy="2286000"/>
          </a:xfrm>
          <a:noFill/>
        </p:spPr>
        <p:txBody>
          <a:bodyPr anchor="b" anchorCtr="0"/>
          <a:lstStyle/>
          <a:p>
            <a:pPr algn="ctr"/>
            <a:r>
              <a:rPr lang="en-IN" sz="5400" dirty="0"/>
              <a:t>LITERATURE SURVEY</a:t>
            </a:r>
          </a:p>
        </p:txBody>
      </p:sp>
    </p:spTree>
    <p:extLst>
      <p:ext uri="{BB962C8B-B14F-4D97-AF65-F5344CB8AC3E}">
        <p14:creationId xmlns:p14="http://schemas.microsoft.com/office/powerpoint/2010/main" val="43519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85934B-A671-5AF0-C19F-CF2653777156}"/>
              </a:ext>
            </a:extLst>
          </p:cNvPr>
          <p:cNvPicPr>
            <a:picLocks noChangeAspect="1"/>
          </p:cNvPicPr>
          <p:nvPr/>
        </p:nvPicPr>
        <p:blipFill>
          <a:blip r:embed="rId2"/>
          <a:srcRect r="899"/>
          <a:stretch/>
        </p:blipFill>
        <p:spPr>
          <a:xfrm>
            <a:off x="0" y="1390"/>
            <a:ext cx="12192000" cy="6855220"/>
          </a:xfrm>
          <a:prstGeom prst="rect">
            <a:avLst/>
          </a:prstGeom>
        </p:spPr>
      </p:pic>
    </p:spTree>
    <p:extLst>
      <p:ext uri="{BB962C8B-B14F-4D97-AF65-F5344CB8AC3E}">
        <p14:creationId xmlns:p14="http://schemas.microsoft.com/office/powerpoint/2010/main" val="395066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08FEEE-5D16-0B53-DD62-B90D0F75286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12767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03958E-9631-6C35-87B2-F118CECB60BD}"/>
              </a:ext>
            </a:extLst>
          </p:cNvPr>
          <p:cNvPicPr>
            <a:picLocks noChangeAspect="1"/>
          </p:cNvPicPr>
          <p:nvPr/>
        </p:nvPicPr>
        <p:blipFill>
          <a:blip r:embed="rId2"/>
          <a:stretch>
            <a:fillRect/>
          </a:stretch>
        </p:blipFill>
        <p:spPr>
          <a:xfrm>
            <a:off x="0" y="1390"/>
            <a:ext cx="12192000" cy="6855220"/>
          </a:xfrm>
          <a:prstGeom prst="rect">
            <a:avLst/>
          </a:prstGeom>
        </p:spPr>
      </p:pic>
    </p:spTree>
    <p:extLst>
      <p:ext uri="{BB962C8B-B14F-4D97-AF65-F5344CB8AC3E}">
        <p14:creationId xmlns:p14="http://schemas.microsoft.com/office/powerpoint/2010/main" val="375529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66092" y="3983679"/>
            <a:ext cx="5029200" cy="1828800"/>
          </a:xfrm>
          <a:noFill/>
        </p:spPr>
        <p:txBody>
          <a:bodyPr/>
          <a:lstStyle/>
          <a:p>
            <a:r>
              <a:rPr lang="en-US" dirty="0"/>
              <a:t>Problem statement</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6832120" y="731520"/>
            <a:ext cx="4680175" cy="5394960"/>
          </a:xfrm>
          <a:noFill/>
        </p:spPr>
        <p:txBody>
          <a:bodyPr vert="horz" lIns="91440" tIns="45720" rIns="91440" bIns="45720" rtlCol="0" anchor="b" anchorCtr="0">
            <a:noAutofit/>
          </a:bodyPr>
          <a:lstStyle/>
          <a:p>
            <a:pPr marL="0" indent="0">
              <a:buNone/>
            </a:pPr>
            <a:r>
              <a:rPr lang="en-US" dirty="0"/>
              <a:t>Audio spoofing attacks, like deepfake impersonation, threaten the security of voice-based systems. This project aims to create a neural network-based, real-time detection system to accurately distinguish genuine from spoofed audio, despite the diversity of spoofing methods and environments. The solution will enhance the security of voice authentication by providing fast, reliable protection against audio-based impersonation.</a:t>
            </a:r>
          </a:p>
        </p:txBody>
      </p:sp>
      <p:pic>
        <p:nvPicPr>
          <p:cNvPr id="1026" name="Picture 2">
            <a:extLst>
              <a:ext uri="{FF2B5EF4-FFF2-40B4-BE49-F238E27FC236}">
                <a16:creationId xmlns:a16="http://schemas.microsoft.com/office/drawing/2014/main" id="{6BA12CF2-AC1B-0F95-D429-F8A0E7A1D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969" y="1219990"/>
            <a:ext cx="4834323" cy="3308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241225"/>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3" id="{70008AEC-EDED-4511-BBCB-3094E155874B}" vid="{20F39DC6-8556-4458-8AAA-5D2B51347C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F8397A0-8C35-4EEE-8E61-47C914415B57}">
  <ds:schemaRefs>
    <ds:schemaRef ds:uri="http://schemas.microsoft.com/sharepoint/v3/contenttype/forms"/>
  </ds:schemaRefs>
</ds:datastoreItem>
</file>

<file path=customXml/itemProps2.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1D8D6-8849-400B-8BC9-21D401C7DD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{FF9803FD-09D0-4E23-97A7-BF74E2D5E6E5}tf67061901_win32</Template>
  <TotalTime>171</TotalTime>
  <Words>1731</Words>
  <Application>Microsoft Office PowerPoint</Application>
  <PresentationFormat>Widescreen</PresentationFormat>
  <Paragraphs>62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__fkGroteskNeue_598ab8</vt:lpstr>
      <vt:lpstr>Aharoni</vt:lpstr>
      <vt:lpstr>Arial</vt:lpstr>
      <vt:lpstr>Calibri</vt:lpstr>
      <vt:lpstr>Courier New</vt:lpstr>
      <vt:lpstr>Daytona Condensed Light</vt:lpstr>
      <vt:lpstr>Posterama</vt:lpstr>
      <vt:lpstr>Custom</vt:lpstr>
      <vt:lpstr>Real-Time Audio Spoofing Detection</vt:lpstr>
      <vt:lpstr>Team</vt:lpstr>
      <vt:lpstr>Introduction</vt:lpstr>
      <vt:lpstr>Abstract</vt:lpstr>
      <vt:lpstr>LITERATURE SURVEY</vt:lpstr>
      <vt:lpstr>PowerPoint Presentation</vt:lpstr>
      <vt:lpstr>PowerPoint Presentation</vt:lpstr>
      <vt:lpstr>PowerPoint Presentation</vt:lpstr>
      <vt:lpstr>Problem statement</vt:lpstr>
      <vt:lpstr>ARCHITECTURE</vt:lpstr>
      <vt:lpstr>CRNN ARCHITECTURE</vt:lpstr>
      <vt:lpstr>SVM ALGORITHM</vt:lpstr>
      <vt:lpstr>SYSTEM WORKFLOW</vt:lpstr>
      <vt:lpstr>MODULE DESCRIPTION</vt:lpstr>
      <vt:lpstr>Functionality</vt:lpstr>
      <vt:lpstr>Result</vt:lpstr>
      <vt:lpstr>OUTPUT</vt:lpstr>
      <vt:lpstr>References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Sahu Cherry</dc:creator>
  <cp:lastModifiedBy>Sahu Cherry</cp:lastModifiedBy>
  <cp:revision>3</cp:revision>
  <dcterms:created xsi:type="dcterms:W3CDTF">2024-11-09T05:16:43Z</dcterms:created>
  <dcterms:modified xsi:type="dcterms:W3CDTF">2024-11-09T11:17:34Z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