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 id="2147484059" r:id="rId2"/>
  </p:sldMasterIdLst>
  <p:notesMasterIdLst>
    <p:notesMasterId r:id="rId112"/>
  </p:notesMasterIdLst>
  <p:handoutMasterIdLst>
    <p:handoutMasterId r:id="rId113"/>
  </p:handoutMasterIdLst>
  <p:sldIdLst>
    <p:sldId id="288" r:id="rId3"/>
    <p:sldId id="1113" r:id="rId4"/>
    <p:sldId id="1110" r:id="rId5"/>
    <p:sldId id="1111" r:id="rId6"/>
    <p:sldId id="1112" r:id="rId7"/>
    <p:sldId id="998" r:id="rId8"/>
    <p:sldId id="999" r:id="rId9"/>
    <p:sldId id="1000" r:id="rId10"/>
    <p:sldId id="1001" r:id="rId11"/>
    <p:sldId id="1002" r:id="rId12"/>
    <p:sldId id="1003" r:id="rId13"/>
    <p:sldId id="1004" r:id="rId14"/>
    <p:sldId id="1008" r:id="rId15"/>
    <p:sldId id="1009" r:id="rId16"/>
    <p:sldId id="1010" r:id="rId17"/>
    <p:sldId id="1012" r:id="rId18"/>
    <p:sldId id="1013" r:id="rId19"/>
    <p:sldId id="1016" r:id="rId20"/>
    <p:sldId id="1017" r:id="rId21"/>
    <p:sldId id="1018" r:id="rId22"/>
    <p:sldId id="1019" r:id="rId23"/>
    <p:sldId id="1020" r:id="rId24"/>
    <p:sldId id="1021" r:id="rId25"/>
    <p:sldId id="1022" r:id="rId26"/>
    <p:sldId id="1023" r:id="rId27"/>
    <p:sldId id="1024" r:id="rId28"/>
    <p:sldId id="1025" r:id="rId29"/>
    <p:sldId id="1026" r:id="rId30"/>
    <p:sldId id="1027" r:id="rId31"/>
    <p:sldId id="1028" r:id="rId32"/>
    <p:sldId id="1029" r:id="rId33"/>
    <p:sldId id="1030" r:id="rId34"/>
    <p:sldId id="1031" r:id="rId35"/>
    <p:sldId id="1114" r:id="rId36"/>
    <p:sldId id="1033" r:id="rId37"/>
    <p:sldId id="1034" r:id="rId38"/>
    <p:sldId id="1035" r:id="rId39"/>
    <p:sldId id="1036" r:id="rId40"/>
    <p:sldId id="1037" r:id="rId41"/>
    <p:sldId id="1038" r:id="rId42"/>
    <p:sldId id="1039" r:id="rId43"/>
    <p:sldId id="1040" r:id="rId44"/>
    <p:sldId id="1041" r:id="rId45"/>
    <p:sldId id="1042" r:id="rId46"/>
    <p:sldId id="1043" r:id="rId47"/>
    <p:sldId id="1044" r:id="rId48"/>
    <p:sldId id="1045" r:id="rId49"/>
    <p:sldId id="1046" r:id="rId50"/>
    <p:sldId id="1047" r:id="rId51"/>
    <p:sldId id="1048" r:id="rId52"/>
    <p:sldId id="1049" r:id="rId53"/>
    <p:sldId id="1050" r:id="rId54"/>
    <p:sldId id="1051" r:id="rId55"/>
    <p:sldId id="1052" r:id="rId56"/>
    <p:sldId id="1053" r:id="rId57"/>
    <p:sldId id="1054" r:id="rId58"/>
    <p:sldId id="1055" r:id="rId59"/>
    <p:sldId id="1056" r:id="rId60"/>
    <p:sldId id="1057" r:id="rId61"/>
    <p:sldId id="1058" r:id="rId62"/>
    <p:sldId id="1059" r:id="rId63"/>
    <p:sldId id="1060" r:id="rId64"/>
    <p:sldId id="1061" r:id="rId65"/>
    <p:sldId id="1062" r:id="rId66"/>
    <p:sldId id="1063" r:id="rId67"/>
    <p:sldId id="1064" r:id="rId68"/>
    <p:sldId id="1065" r:id="rId69"/>
    <p:sldId id="1066" r:id="rId70"/>
    <p:sldId id="1109" r:id="rId71"/>
    <p:sldId id="1067" r:id="rId72"/>
    <p:sldId id="1068" r:id="rId73"/>
    <p:sldId id="1069" r:id="rId74"/>
    <p:sldId id="1070" r:id="rId75"/>
    <p:sldId id="1071" r:id="rId76"/>
    <p:sldId id="1072" r:id="rId77"/>
    <p:sldId id="1073" r:id="rId78"/>
    <p:sldId id="1074" r:id="rId79"/>
    <p:sldId id="1075" r:id="rId80"/>
    <p:sldId id="1076" r:id="rId81"/>
    <p:sldId id="1077" r:id="rId82"/>
    <p:sldId id="1078" r:id="rId83"/>
    <p:sldId id="1079" r:id="rId84"/>
    <p:sldId id="1080" r:id="rId85"/>
    <p:sldId id="1082" r:id="rId86"/>
    <p:sldId id="1083" r:id="rId87"/>
    <p:sldId id="1086" r:id="rId88"/>
    <p:sldId id="1087" r:id="rId89"/>
    <p:sldId id="1088" r:id="rId90"/>
    <p:sldId id="1089" r:id="rId91"/>
    <p:sldId id="1090" r:id="rId92"/>
    <p:sldId id="1091" r:id="rId93"/>
    <p:sldId id="1092" r:id="rId94"/>
    <p:sldId id="1093" r:id="rId95"/>
    <p:sldId id="1094" r:id="rId96"/>
    <p:sldId id="1095" r:id="rId97"/>
    <p:sldId id="1096" r:id="rId98"/>
    <p:sldId id="1097" r:id="rId99"/>
    <p:sldId id="1098" r:id="rId100"/>
    <p:sldId id="1099" r:id="rId101"/>
    <p:sldId id="1100" r:id="rId102"/>
    <p:sldId id="1101" r:id="rId103"/>
    <p:sldId id="1102" r:id="rId104"/>
    <p:sldId id="1103" r:id="rId105"/>
    <p:sldId id="1104" r:id="rId106"/>
    <p:sldId id="1105" r:id="rId107"/>
    <p:sldId id="1106" r:id="rId108"/>
    <p:sldId id="1107" r:id="rId109"/>
    <p:sldId id="1108" r:id="rId110"/>
    <p:sldId id="303" r:id="rId1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ptarko Das Sarma" initials="D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89"/>
    <p:restoredTop sz="93011" autoAdjust="0"/>
  </p:normalViewPr>
  <p:slideViewPr>
    <p:cSldViewPr snapToGrid="0">
      <p:cViewPr varScale="1">
        <p:scale>
          <a:sx n="67" d="100"/>
          <a:sy n="67" d="100"/>
        </p:scale>
        <p:origin x="60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handoutMaster" Target="handoutMasters/handoutMaster1.xml"/><Relationship Id="rId118"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commentAuthors" Target="commentAuthor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 DIPTARKO DAS SHARMA</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6094E3-C765-4D5D-A444-3A1495424554}" type="datetimeFigureOut">
              <a:rPr lang="en-IN" smtClean="0"/>
              <a:t>26-05-2024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 DIPTARKO DAS SHARMA</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199290-EEB3-4917-84B9-167960126F69}" type="slidenum">
              <a:rPr lang="en-IN" smtClean="0"/>
              <a:t>‹#›</a:t>
            </a:fld>
            <a:endParaRPr lang="en-IN"/>
          </a:p>
        </p:txBody>
      </p:sp>
    </p:spTree>
    <p:extLst>
      <p:ext uri="{BB962C8B-B14F-4D97-AF65-F5344CB8AC3E}">
        <p14:creationId xmlns:p14="http://schemas.microsoft.com/office/powerpoint/2010/main" val="103222946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DIPTARKO DAS SHARMA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3CB04-DEB3-41A8-9B58-9518E3F8E855}" type="datetimeFigureOut">
              <a:rPr lang="en-US" smtClean="0"/>
              <a:pPr/>
              <a:t>5/26/2024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 DIPTARKO DAS SHARMA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139F7-8FE2-4DB9-A44B-D4C2F92B5EB9}" type="slidenum">
              <a:rPr lang="en-US" smtClean="0"/>
              <a:pPr/>
              <a:t>‹#›</a:t>
            </a:fld>
            <a:endParaRPr lang="en-US"/>
          </a:p>
        </p:txBody>
      </p:sp>
    </p:spTree>
    <p:extLst>
      <p:ext uri="{BB962C8B-B14F-4D97-AF65-F5344CB8AC3E}">
        <p14:creationId xmlns:p14="http://schemas.microsoft.com/office/powerpoint/2010/main" val="257405015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ww.computerhope.com/jargon/v/vb.htm" TargetMode="External"/><Relationship Id="rId3" Type="http://schemas.openxmlformats.org/officeDocument/2006/relationships/hyperlink" Target="https://www.computerhope.com/jargon/v/variable.htm" TargetMode="External"/><Relationship Id="rId7" Type="http://schemas.openxmlformats.org/officeDocument/2006/relationships/hyperlink" Target="https://www.computerhope.com/jargon/j/javascri.htm"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www.computerhope.com/jargon/c/cplus.htm" TargetMode="External"/><Relationship Id="rId5" Type="http://schemas.openxmlformats.org/officeDocument/2006/relationships/hyperlink" Target="https://www.computerhope.com/jargon/c/csharp.htm" TargetMode="External"/><Relationship Id="rId4" Type="http://schemas.openxmlformats.org/officeDocument/2006/relationships/hyperlink" Target="https://www.computerhope.com/jargon/o/object.ht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Explain about Miles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0F9F66-AE46-42FE-8B5E-90217BDC1C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3505930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21</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2433225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data type</a:t>
            </a:r>
            <a:r>
              <a:rPr lang="en-US" sz="1200" b="0" i="0" kern="1200" dirty="0">
                <a:solidFill>
                  <a:schemeClr val="tx1"/>
                </a:solidFill>
                <a:effectLst/>
                <a:latin typeface="+mn-lt"/>
                <a:ea typeface="+mn-ea"/>
                <a:cs typeface="+mn-cs"/>
              </a:rPr>
              <a:t> is a classification of the type of data that a </a:t>
            </a:r>
            <a:r>
              <a:rPr lang="en-US" sz="1200" b="0" i="0" u="none" strike="noStrike" kern="1200" dirty="0">
                <a:solidFill>
                  <a:schemeClr val="tx1"/>
                </a:solidFill>
                <a:effectLst/>
                <a:latin typeface="+mn-lt"/>
                <a:ea typeface="+mn-ea"/>
                <a:cs typeface="+mn-cs"/>
                <a:hlinkClick r:id="rId3"/>
              </a:rPr>
              <a:t>variable</a:t>
            </a:r>
            <a:r>
              <a:rPr lang="en-US" sz="1200" b="0" i="0"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hlinkClick r:id="rId4"/>
              </a:rPr>
              <a:t>object</a:t>
            </a:r>
            <a:r>
              <a:rPr lang="en-US" sz="1200" b="0" i="0" kern="1200" dirty="0" err="1">
                <a:solidFill>
                  <a:schemeClr val="tx1"/>
                </a:solidFill>
                <a:effectLst/>
                <a:latin typeface="+mn-lt"/>
                <a:ea typeface="+mn-ea"/>
                <a:cs typeface="+mn-cs"/>
              </a:rPr>
              <a:t>can</a:t>
            </a:r>
            <a:r>
              <a:rPr lang="en-US" sz="1200" b="0" i="0" kern="1200" dirty="0">
                <a:solidFill>
                  <a:schemeClr val="tx1"/>
                </a:solidFill>
                <a:effectLst/>
                <a:latin typeface="+mn-lt"/>
                <a:ea typeface="+mn-ea"/>
                <a:cs typeface="+mn-cs"/>
              </a:rPr>
              <a:t> hold in computer programming. Data types are an important factor in virtually all computer programming languages, including </a:t>
            </a:r>
            <a:r>
              <a:rPr lang="en-US" sz="1200" b="0" i="0" u="none" strike="noStrike" kern="1200" dirty="0">
                <a:solidFill>
                  <a:schemeClr val="tx1"/>
                </a:solidFill>
                <a:effectLst/>
                <a:latin typeface="+mn-lt"/>
                <a:ea typeface="+mn-ea"/>
                <a:cs typeface="+mn-cs"/>
                <a:hlinkClick r:id="rId5"/>
              </a:rPr>
              <a:t>C#</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a:rPr>
              <a:t>JavaScript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Visual Basic</a:t>
            </a:r>
            <a:r>
              <a:rPr lang="en-US" sz="1200" b="0" i="0" kern="1200" dirty="0">
                <a:solidFill>
                  <a:schemeClr val="tx1"/>
                </a:solidFill>
                <a:effectLst/>
                <a:latin typeface="+mn-lt"/>
                <a:ea typeface="+mn-ea"/>
                <a:cs typeface="+mn-cs"/>
              </a:rPr>
              <a:t>. When programmers create computer applications, both desktop and web-based, data types must be referenced and used correctly, to ensure the proper result and an error-free program.</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24</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406037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25</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2496161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Don’t worry about these keywords right now, will go into details as we move.</a:t>
            </a:r>
          </a:p>
        </p:txBody>
      </p:sp>
      <p:sp>
        <p:nvSpPr>
          <p:cNvPr id="4" name="Slide Number Placeholder 3"/>
          <p:cNvSpPr>
            <a:spLocks noGrp="1"/>
          </p:cNvSpPr>
          <p:nvPr>
            <p:ph type="sldNum" sz="quarter" idx="10"/>
          </p:nvPr>
        </p:nvSpPr>
        <p:spPr/>
        <p:txBody>
          <a:bodyPr/>
          <a:lstStyle/>
          <a:p>
            <a:fld id="{C566A428-B8D8-4520-98E5-4D6016ABE37C}" type="slidenum">
              <a:rPr lang="en-US" smtClean="0"/>
              <a:pPr/>
              <a:t>26</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3388682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 it yourself.</a:t>
            </a:r>
          </a:p>
        </p:txBody>
      </p:sp>
      <p:sp>
        <p:nvSpPr>
          <p:cNvPr id="4" name="Slide Number Placeholder 3"/>
          <p:cNvSpPr>
            <a:spLocks noGrp="1"/>
          </p:cNvSpPr>
          <p:nvPr>
            <p:ph type="sldNum" sz="quarter" idx="10"/>
          </p:nvPr>
        </p:nvSpPr>
        <p:spPr/>
        <p:txBody>
          <a:bodyPr/>
          <a:lstStyle/>
          <a:p>
            <a:fld id="{C566A428-B8D8-4520-98E5-4D6016ABE37C}" type="slidenum">
              <a:rPr lang="en-US" smtClean="0"/>
              <a:pPr/>
              <a:t>31</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151300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 Question’8 : Python doesn’t allow spaces within identifiers</a:t>
            </a:r>
          </a:p>
        </p:txBody>
      </p:sp>
      <p:sp>
        <p:nvSpPr>
          <p:cNvPr id="4" name="Slide Number Placeholder 3"/>
          <p:cNvSpPr>
            <a:spLocks noGrp="1"/>
          </p:cNvSpPr>
          <p:nvPr>
            <p:ph type="sldNum" sz="quarter" idx="10"/>
          </p:nvPr>
        </p:nvSpPr>
        <p:spPr/>
        <p:txBody>
          <a:bodyPr/>
          <a:lstStyle/>
          <a:p>
            <a:fld id="{C566A428-B8D8-4520-98E5-4D6016ABE37C}" type="slidenum">
              <a:rPr lang="en-US" smtClean="0"/>
              <a:pPr/>
              <a:t>37</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824325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43</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1605541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math.</a:t>
            </a:r>
          </a:p>
          <a:p>
            <a:endParaRPr lang="en-US" dirty="0"/>
          </a:p>
          <a:p>
            <a:r>
              <a:rPr lang="en-US" dirty="0"/>
              <a:t>Then</a:t>
            </a:r>
            <a:r>
              <a:rPr lang="en-US" baseline="0" dirty="0"/>
              <a:t> </a:t>
            </a:r>
            <a:r>
              <a:rPr lang="en-US" baseline="0" dirty="0" err="1"/>
              <a:t>math.function_name</a:t>
            </a:r>
            <a:r>
              <a:rPr lang="en-US" baseline="0" dirty="0"/>
              <a:t>()</a:t>
            </a:r>
          </a:p>
          <a:p>
            <a:endParaRPr lang="en-US" baseline="0" dirty="0"/>
          </a:p>
          <a:p>
            <a:r>
              <a:rPr lang="en-US" baseline="0" dirty="0"/>
              <a:t>math</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45</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4208614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for </a:t>
            </a:r>
            <a:r>
              <a:rPr lang="en-US" dirty="0" err="1"/>
              <a:t>exp</a:t>
            </a:r>
            <a:r>
              <a:rPr lang="en-US" dirty="0"/>
              <a:t> 3, it evaluates to 2**(3**2),</a:t>
            </a:r>
            <a:r>
              <a:rPr lang="en-US" baseline="0" dirty="0"/>
              <a:t> since power has a right to left associativity.</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54</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1559467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75</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63508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 is a relatively</a:t>
            </a:r>
            <a:r>
              <a:rPr lang="en-US" baseline="0" dirty="0"/>
              <a:t> low level language. </a:t>
            </a:r>
          </a:p>
          <a:p>
            <a:pPr marL="228600" indent="-228600">
              <a:buAutoNum type="arabicPeriod"/>
            </a:pPr>
            <a:r>
              <a:rPr lang="en-US" baseline="0" dirty="0"/>
              <a:t>C++ is a middle level language.</a:t>
            </a:r>
          </a:p>
          <a:p>
            <a:pPr marL="228600" indent="-228600">
              <a:buAutoNum type="arabicPeriod"/>
            </a:pPr>
            <a:r>
              <a:rPr lang="en-US" baseline="0" dirty="0"/>
              <a:t>Java, C# </a:t>
            </a:r>
          </a:p>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2</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1154425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 </a:t>
            </a:r>
            <a:r>
              <a:rPr lang="en-US" dirty="0" err="1"/>
              <a:t>Ans</a:t>
            </a:r>
            <a:r>
              <a:rPr lang="en-US" dirty="0"/>
              <a:t> : 12 (To find address of an object id(). Here, </a:t>
            </a:r>
            <a:r>
              <a:rPr lang="en-US" sz="1200" b="0" i="0" kern="1200" dirty="0">
                <a:solidFill>
                  <a:schemeClr val="tx1"/>
                </a:solidFill>
                <a:effectLst/>
                <a:latin typeface="+mn-lt"/>
                <a:ea typeface="+mn-ea"/>
                <a:cs typeface="+mn-cs"/>
              </a:rPr>
              <a:t>When assigning names1 to names2, we create a second reference to the same list. Changes to names2 affect names1. When assigning the slice of all elements in names1 to names3, we are creating a full copy of names1 which can be modified independently.</a:t>
            </a:r>
            <a:r>
              <a:rPr lang="en-US" dirty="0"/>
              <a:t> )</a:t>
            </a:r>
          </a:p>
        </p:txBody>
      </p:sp>
      <p:sp>
        <p:nvSpPr>
          <p:cNvPr id="4" name="Slide Number Placeholder 3"/>
          <p:cNvSpPr>
            <a:spLocks noGrp="1"/>
          </p:cNvSpPr>
          <p:nvPr>
            <p:ph type="sldNum" sz="quarter" idx="10"/>
          </p:nvPr>
        </p:nvSpPr>
        <p:spPr/>
        <p:txBody>
          <a:bodyPr/>
          <a:lstStyle/>
          <a:p>
            <a:fld id="{C566A428-B8D8-4520-98E5-4D6016ABE37C}" type="slidenum">
              <a:rPr lang="en-US" smtClean="0"/>
              <a:pPr/>
              <a:t>90</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769725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9: List elements are compared 1 to 1</a:t>
            </a:r>
          </a:p>
        </p:txBody>
      </p:sp>
      <p:sp>
        <p:nvSpPr>
          <p:cNvPr id="4" name="Slide Number Placeholder 3"/>
          <p:cNvSpPr>
            <a:spLocks noGrp="1"/>
          </p:cNvSpPr>
          <p:nvPr>
            <p:ph type="sldNum" sz="quarter" idx="10"/>
          </p:nvPr>
        </p:nvSpPr>
        <p:spPr/>
        <p:txBody>
          <a:bodyPr/>
          <a:lstStyle/>
          <a:p>
            <a:fld id="{C566A428-B8D8-4520-98E5-4D6016ABE37C}" type="slidenum">
              <a:rPr lang="en-US" smtClean="0"/>
              <a:pPr/>
              <a:t>91</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2993574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 Compares list elements from index 1</a:t>
            </a:r>
          </a:p>
        </p:txBody>
      </p:sp>
      <p:sp>
        <p:nvSpPr>
          <p:cNvPr id="4" name="Slide Number Placeholder 3"/>
          <p:cNvSpPr>
            <a:spLocks noGrp="1"/>
          </p:cNvSpPr>
          <p:nvPr>
            <p:ph type="sldNum" sz="quarter" idx="10"/>
          </p:nvPr>
        </p:nvSpPr>
        <p:spPr/>
        <p:txBody>
          <a:bodyPr/>
          <a:lstStyle/>
          <a:p>
            <a:fld id="{C566A428-B8D8-4520-98E5-4D6016ABE37C}" type="slidenum">
              <a:rPr lang="en-US" smtClean="0"/>
              <a:pPr/>
              <a:t>92</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4199051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36139F7-8FE2-4DB9-A44B-D4C2F92B5EB9}" type="slidenum">
              <a:rPr lang="en-US" smtClean="0"/>
              <a:pPr/>
              <a:t>109</a:t>
            </a:fld>
            <a:endParaRPr lang="en-US"/>
          </a:p>
        </p:txBody>
      </p:sp>
      <p:sp>
        <p:nvSpPr>
          <p:cNvPr id="6" name="Header Placeholder 5"/>
          <p:cNvSpPr>
            <a:spLocks noGrp="1"/>
          </p:cNvSpPr>
          <p:nvPr>
            <p:ph type="hdr" sz="quarter" idx="10"/>
          </p:nvPr>
        </p:nvSpPr>
        <p:spPr/>
        <p:txBody>
          <a:bodyPr/>
          <a:lstStyle/>
          <a:p>
            <a:r>
              <a:rPr lang="en-US"/>
              <a:t>© DIPTARKO DAS SHARMA</a:t>
            </a:r>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420609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Objects are instances of classes which follow certain rules.</a:t>
            </a:r>
          </a:p>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367066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263229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14</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1324475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15</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296580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Machine code</a:t>
            </a:r>
            <a:r>
              <a:rPr lang="en-US" sz="1200" b="0" i="0" kern="1200" dirty="0">
                <a:solidFill>
                  <a:schemeClr val="tx1"/>
                </a:solidFill>
                <a:effectLst/>
                <a:latin typeface="+mn-lt"/>
                <a:ea typeface="+mn-ea"/>
                <a:cs typeface="+mn-cs"/>
              </a:rPr>
              <a:t> is the directly </a:t>
            </a:r>
            <a:r>
              <a:rPr lang="en-US" sz="1200" b="1" i="0" kern="1200" dirty="0">
                <a:solidFill>
                  <a:schemeClr val="tx1"/>
                </a:solidFill>
                <a:effectLst/>
                <a:latin typeface="+mn-lt"/>
                <a:ea typeface="+mn-ea"/>
                <a:cs typeface="+mn-cs"/>
              </a:rPr>
              <a:t>executable binary</a:t>
            </a:r>
            <a:r>
              <a:rPr lang="en-US" sz="1200" b="0" i="0" kern="1200" dirty="0">
                <a:solidFill>
                  <a:schemeClr val="tx1"/>
                </a:solidFill>
                <a:effectLst/>
                <a:latin typeface="+mn-lt"/>
                <a:ea typeface="+mn-ea"/>
                <a:cs typeface="+mn-cs"/>
              </a:rPr>
              <a:t> representation of a computer program. </a:t>
            </a:r>
            <a:r>
              <a:rPr lang="en-US" sz="1200" b="1" i="0" kern="1200" dirty="0">
                <a:solidFill>
                  <a:schemeClr val="tx1"/>
                </a:solidFill>
                <a:effectLst/>
                <a:latin typeface="+mn-lt"/>
                <a:ea typeface="+mn-ea"/>
                <a:cs typeface="+mn-cs"/>
              </a:rPr>
              <a:t>Byte code</a:t>
            </a:r>
            <a:r>
              <a:rPr lang="en-US" sz="1200" b="0" i="0" kern="1200" dirty="0">
                <a:solidFill>
                  <a:schemeClr val="tx1"/>
                </a:solidFill>
                <a:effectLst/>
                <a:latin typeface="+mn-lt"/>
                <a:ea typeface="+mn-ea"/>
                <a:cs typeface="+mn-cs"/>
              </a:rPr>
              <a:t> is artificial </a:t>
            </a:r>
            <a:r>
              <a:rPr lang="en-US" sz="1200" b="1" i="0" kern="1200" dirty="0">
                <a:solidFill>
                  <a:schemeClr val="tx1"/>
                </a:solidFill>
                <a:effectLst/>
                <a:latin typeface="+mn-lt"/>
                <a:ea typeface="+mn-ea"/>
                <a:cs typeface="+mn-cs"/>
              </a:rPr>
              <a:t>machine code</a:t>
            </a:r>
            <a:r>
              <a:rPr lang="en-US" sz="1200" b="0" i="0" kern="1200" dirty="0">
                <a:solidFill>
                  <a:schemeClr val="tx1"/>
                </a:solidFill>
                <a:effectLst/>
                <a:latin typeface="+mn-lt"/>
                <a:ea typeface="+mn-ea"/>
                <a:cs typeface="+mn-cs"/>
              </a:rPr>
              <a:t> for a virtual </a:t>
            </a:r>
            <a:r>
              <a:rPr lang="en-US" sz="1200" b="1" i="0" kern="1200" dirty="0">
                <a:solidFill>
                  <a:schemeClr val="tx1"/>
                </a:solidFill>
                <a:effectLst/>
                <a:latin typeface="+mn-lt"/>
                <a:ea typeface="+mn-ea"/>
                <a:cs typeface="+mn-cs"/>
              </a:rPr>
              <a:t>machine</a:t>
            </a:r>
            <a:r>
              <a:rPr lang="en-US" sz="1200" b="0" i="0" kern="1200" dirty="0">
                <a:solidFill>
                  <a:schemeClr val="tx1"/>
                </a:solidFill>
                <a:effectLst/>
                <a:latin typeface="+mn-lt"/>
                <a:ea typeface="+mn-ea"/>
                <a:cs typeface="+mn-cs"/>
              </a:rPr>
              <a:t> or VM, such as the Java VM or the ActionScript VM. Object </a:t>
            </a:r>
            <a:r>
              <a:rPr lang="en-US" sz="1200" b="1" i="0" kern="1200" dirty="0">
                <a:solidFill>
                  <a:schemeClr val="tx1"/>
                </a:solidFill>
                <a:effectLst/>
                <a:latin typeface="+mn-lt"/>
                <a:ea typeface="+mn-ea"/>
                <a:cs typeface="+mn-cs"/>
              </a:rPr>
              <a:t>code</a:t>
            </a:r>
            <a:r>
              <a:rPr lang="en-US" sz="1200" b="0" i="0" kern="1200" dirty="0">
                <a:solidFill>
                  <a:schemeClr val="tx1"/>
                </a:solidFill>
                <a:effectLst/>
                <a:latin typeface="+mn-lt"/>
                <a:ea typeface="+mn-ea"/>
                <a:cs typeface="+mn-cs"/>
              </a:rPr>
              <a:t> is the result of compilation of a module or program written in a programming language, stored for later use.</a:t>
            </a: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17</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3165913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18</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1226450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19</a:t>
            </a:fld>
            <a:endParaRPr lang="en-US"/>
          </a:p>
        </p:txBody>
      </p:sp>
      <p:sp>
        <p:nvSpPr>
          <p:cNvPr id="6" name="Header Placeholder 5"/>
          <p:cNvSpPr>
            <a:spLocks noGrp="1"/>
          </p:cNvSpPr>
          <p:nvPr>
            <p:ph type="hdr" sz="quarter" idx="11"/>
          </p:nvPr>
        </p:nvSpPr>
        <p:spPr/>
        <p:txBody>
          <a:bodyPr/>
          <a:lstStyle/>
          <a:p>
            <a:r>
              <a:rPr lang="en-US"/>
              <a:t>© DIPTARKO DAS SHARMA</a:t>
            </a:r>
          </a:p>
        </p:txBody>
      </p:sp>
      <p:sp>
        <p:nvSpPr>
          <p:cNvPr id="7" name="Footer Placeholder 6"/>
          <p:cNvSpPr>
            <a:spLocks noGrp="1"/>
          </p:cNvSpPr>
          <p:nvPr>
            <p:ph type="ftr" sz="quarter" idx="12"/>
          </p:nvPr>
        </p:nvSpPr>
        <p:spPr/>
        <p:txBody>
          <a:bodyPr/>
          <a:lstStyle/>
          <a:p>
            <a:r>
              <a:rPr lang="en-US"/>
              <a:t>© DIPTARKO DAS SHARMA</a:t>
            </a:r>
          </a:p>
        </p:txBody>
      </p:sp>
    </p:spTree>
    <p:extLst>
      <p:ext uri="{BB962C8B-B14F-4D97-AF65-F5344CB8AC3E}">
        <p14:creationId xmlns:p14="http://schemas.microsoft.com/office/powerpoint/2010/main" val="365453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D9398E-9E3C-4473-8D68-5BDDEF0A8EB1}" type="datetime1">
              <a:rPr lang="en-US" smtClean="0"/>
              <a:t>5/26/2024</a:t>
            </a:fld>
            <a:endParaRPr lang="en-US"/>
          </a:p>
        </p:txBody>
      </p:sp>
      <p:sp>
        <p:nvSpPr>
          <p:cNvPr id="5" name="Footer Placeholder 4"/>
          <p:cNvSpPr>
            <a:spLocks noGrp="1"/>
          </p:cNvSpPr>
          <p:nvPr>
            <p:ph type="ftr" sz="quarter" idx="11"/>
          </p:nvPr>
        </p:nvSpPr>
        <p:spPr/>
        <p:txBody>
          <a:bodyPr/>
          <a:lstStyle/>
          <a:p>
            <a:r>
              <a:rPr lang="en-US"/>
              <a:t>© DIPTARKO DAS SHARMA</a:t>
            </a:r>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57607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5D44DB-CC4F-4009-8397-25B20CC54445}" type="datetime1">
              <a:rPr lang="en-US" smtClean="0"/>
              <a:t>5/26/2024</a:t>
            </a:fld>
            <a:endParaRPr lang="en-US"/>
          </a:p>
        </p:txBody>
      </p:sp>
      <p:sp>
        <p:nvSpPr>
          <p:cNvPr id="5" name="Footer Placeholder 4"/>
          <p:cNvSpPr>
            <a:spLocks noGrp="1"/>
          </p:cNvSpPr>
          <p:nvPr>
            <p:ph type="ftr" sz="quarter" idx="11"/>
          </p:nvPr>
        </p:nvSpPr>
        <p:spPr/>
        <p:txBody>
          <a:bodyPr/>
          <a:lstStyle/>
          <a:p>
            <a:r>
              <a:rPr lang="en-US"/>
              <a:t>© DIPTARKO DAS SHARMA</a:t>
            </a:r>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95173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46B21-6EAA-4686-83B1-04B91A20D18D}" type="datetime1">
              <a:rPr lang="en-US" smtClean="0"/>
              <a:t>5/26/2024</a:t>
            </a:fld>
            <a:endParaRPr lang="en-US"/>
          </a:p>
        </p:txBody>
      </p:sp>
      <p:sp>
        <p:nvSpPr>
          <p:cNvPr id="5" name="Footer Placeholder 4"/>
          <p:cNvSpPr>
            <a:spLocks noGrp="1"/>
          </p:cNvSpPr>
          <p:nvPr>
            <p:ph type="ftr" sz="quarter" idx="11"/>
          </p:nvPr>
        </p:nvSpPr>
        <p:spPr/>
        <p:txBody>
          <a:bodyPr/>
          <a:lstStyle/>
          <a:p>
            <a:r>
              <a:rPr lang="en-US"/>
              <a:t>© DIPTARKO DAS SHARMA</a:t>
            </a:r>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58771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lang="en-US"/>
              <a:t>Click to edit Master title style</a:t>
            </a:r>
            <a:endParaRPr lang="en-US" dirty="0"/>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Date Placeholder 1"/>
          <p:cNvSpPr>
            <a:spLocks noGrp="1"/>
          </p:cNvSpPr>
          <p:nvPr>
            <p:ph type="dt" sz="half" idx="10"/>
          </p:nvPr>
        </p:nvSpPr>
        <p:spPr/>
        <p:txBody>
          <a:bodyPr/>
          <a:lstStyle/>
          <a:p>
            <a:fld id="{3E4ED4E6-2414-407B-AB8B-D1D8344EA1BA}" type="datetime1">
              <a:rPr lang="en-US" smtClean="0"/>
              <a:t>5/26/2024</a:t>
            </a:fld>
            <a:endParaRPr lang="en-US" dirty="0"/>
          </a:p>
        </p:txBody>
      </p:sp>
      <p:sp>
        <p:nvSpPr>
          <p:cNvPr id="3" name="Footer Placeholder 2"/>
          <p:cNvSpPr>
            <a:spLocks noGrp="1"/>
          </p:cNvSpPr>
          <p:nvPr>
            <p:ph type="ftr" sz="quarter" idx="11"/>
          </p:nvPr>
        </p:nvSpPr>
        <p:spPr/>
        <p:txBody>
          <a:bodyPr/>
          <a:lstStyle/>
          <a:p>
            <a:r>
              <a:rPr lang="en-US"/>
              <a:t>© DIPTARKO DAS SHARMA</a:t>
            </a:r>
            <a:endParaRPr lang="en-US" dirty="0"/>
          </a:p>
        </p:txBody>
      </p:sp>
      <p:sp>
        <p:nvSpPr>
          <p:cNvPr id="4" name="Slide Number Placeholder 3"/>
          <p:cNvSpPr>
            <a:spLocks noGrp="1"/>
          </p:cNvSpPr>
          <p:nvPr>
            <p:ph type="sldNum" sz="quarter" idx="12"/>
          </p:nvPr>
        </p:nvSpPr>
        <p:spPr/>
        <p:txBody>
          <a:bodyPr/>
          <a:lstStyle/>
          <a:p>
            <a:fld id="{D4B5ADC2-7248-4799-8E52-477E151C3EE9}" type="slidenum">
              <a:rPr lang="en-US" smtClean="0"/>
              <a:pPr/>
              <a:t>‹#›</a:t>
            </a:fld>
            <a:endParaRPr lang="en-US" sz="1600" dirty="0"/>
          </a:p>
        </p:txBody>
      </p:sp>
    </p:spTree>
    <p:extLst>
      <p:ext uri="{BB962C8B-B14F-4D97-AF65-F5344CB8AC3E}">
        <p14:creationId xmlns:p14="http://schemas.microsoft.com/office/powerpoint/2010/main" val="11012226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lgn="r">
              <a:defRPr sz="1600">
                <a:latin typeface="+mj-lt"/>
              </a:defRPr>
            </a:lvl1pPr>
          </a:lstStyle>
          <a:p>
            <a:fld id="{9E9EC656-EBBB-4218-AF69-B43FC6033181}" type="datetime1">
              <a:rPr lang="en-US" smtClean="0"/>
              <a:t>5/26/2024</a:t>
            </a:fld>
            <a:endParaRPr lang="en-US" dirty="0"/>
          </a:p>
        </p:txBody>
      </p:sp>
      <p:sp>
        <p:nvSpPr>
          <p:cNvPr id="5" name="Footer Placeholder 4"/>
          <p:cNvSpPr>
            <a:spLocks noGrp="1"/>
          </p:cNvSpPr>
          <p:nvPr>
            <p:ph type="ftr" sz="quarter" idx="11"/>
          </p:nvPr>
        </p:nvSpPr>
        <p:spPr/>
        <p:txBody>
          <a:bodyPr/>
          <a:lstStyle>
            <a:lvl1pPr algn="ctr">
              <a:defRPr sz="1600">
                <a:latin typeface="+mj-lt"/>
              </a:defRPr>
            </a:lvl1pPr>
          </a:lstStyle>
          <a:p>
            <a:r>
              <a:rPr lang="en-US"/>
              <a:t>© DIPTARKO DAS SHARMA</a:t>
            </a:r>
            <a:endParaRPr lang="en-US" dirty="0"/>
          </a:p>
        </p:txBody>
      </p:sp>
      <p:sp>
        <p:nvSpPr>
          <p:cNvPr id="6" name="Slide Number Placeholder 5"/>
          <p:cNvSpPr>
            <a:spLocks noGrp="1"/>
          </p:cNvSpPr>
          <p:nvPr>
            <p:ph type="sldNum" sz="quarter" idx="12"/>
          </p:nvPr>
        </p:nvSpPr>
        <p:spPr/>
        <p:txBody>
          <a:bodyPr/>
          <a:lstStyle>
            <a:lvl1pPr>
              <a:defRPr sz="1600">
                <a:latin typeface="+mj-lt"/>
              </a:defRPr>
            </a:lvl1pPr>
          </a:lstStyle>
          <a:p>
            <a:fld id="{78702994-462F-458E-AEB7-B7926639A7F4}" type="slidenum">
              <a:rPr lang="en-US" smtClean="0"/>
              <a:pPr/>
              <a:t>‹#›</a:t>
            </a:fld>
            <a:endParaRPr lang="en-US" dirty="0"/>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40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727200" y="4267200"/>
            <a:ext cx="90424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Date Placeholder 8"/>
          <p:cNvSpPr>
            <a:spLocks noGrp="1"/>
          </p:cNvSpPr>
          <p:nvPr>
            <p:ph type="dt" sz="half" idx="10"/>
          </p:nvPr>
        </p:nvSpPr>
        <p:spPr/>
        <p:txBody>
          <a:bodyPr/>
          <a:lstStyle>
            <a:lvl1pPr algn="r">
              <a:defRPr/>
            </a:lvl1pPr>
          </a:lstStyle>
          <a:p>
            <a:fld id="{93BDF530-BE14-412F-BF18-627F5F8FEF82}" type="datetime1">
              <a:rPr lang="en-US" sz="1600" smtClean="0">
                <a:solidFill>
                  <a:srgbClr val="002060"/>
                </a:solidFill>
                <a:latin typeface="+mj-lt"/>
              </a:rPr>
              <a:t>5/26/2024</a:t>
            </a:fld>
            <a:endParaRPr lang="en-US" sz="1600" dirty="0">
              <a:solidFill>
                <a:srgbClr val="002060"/>
              </a:solidFill>
              <a:latin typeface="+mj-lt"/>
            </a:endParaRPr>
          </a:p>
        </p:txBody>
      </p:sp>
      <p:sp>
        <p:nvSpPr>
          <p:cNvPr id="10" name="Footer Placeholder 9"/>
          <p:cNvSpPr>
            <a:spLocks noGrp="1"/>
          </p:cNvSpPr>
          <p:nvPr>
            <p:ph type="ftr" sz="quarter" idx="11"/>
          </p:nvPr>
        </p:nvSpPr>
        <p:spPr/>
        <p:txBody>
          <a:bodyPr/>
          <a:lstStyle>
            <a:lvl1pPr algn="ctr">
              <a:defRPr b="0"/>
            </a:lvl1pPr>
          </a:lstStyle>
          <a:p>
            <a:r>
              <a:rPr lang="en-US" sz="1600">
                <a:solidFill>
                  <a:srgbClr val="002060"/>
                </a:solidFill>
                <a:latin typeface="+mj-lt"/>
              </a:rPr>
              <a:t>© DIPTARKO DAS SHARMA</a:t>
            </a:r>
            <a:endParaRPr lang="en-US" sz="1600" dirty="0">
              <a:solidFill>
                <a:srgbClr val="002060"/>
              </a:solidFill>
              <a:latin typeface="+mj-lt"/>
            </a:endParaRPr>
          </a:p>
        </p:txBody>
      </p:sp>
      <p:sp>
        <p:nvSpPr>
          <p:cNvPr id="11" name="Slide Number Placeholder 10"/>
          <p:cNvSpPr>
            <a:spLocks noGrp="1"/>
          </p:cNvSpPr>
          <p:nvPr>
            <p:ph type="sldNum" sz="quarter" idx="12"/>
          </p:nvPr>
        </p:nvSpPr>
        <p:spPr/>
        <p:txBody>
          <a:bodyPr/>
          <a:lstStyle>
            <a:lvl1pPr>
              <a:defRPr sz="1600" b="0">
                <a:latin typeface="+mj-lt"/>
              </a:defRPr>
            </a:lvl1pPr>
          </a:lstStyle>
          <a:p>
            <a:fld id="{BD722385-1E23-42BC-AEFA-2E3D0953FA47}" type="slidenum">
              <a:rPr lang="en-US" smtClean="0"/>
              <a:pPr/>
              <a:t>‹#›</a:t>
            </a:fld>
            <a:endParaRPr lang="en-US" dirty="0"/>
          </a:p>
        </p:txBody>
      </p:sp>
    </p:spTree>
    <p:extLst>
      <p:ext uri="{BB962C8B-B14F-4D97-AF65-F5344CB8AC3E}">
        <p14:creationId xmlns:p14="http://schemas.microsoft.com/office/powerpoint/2010/main" val="403097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7A854B03-C915-4ACE-B273-4C17D60B1C03}" type="datetime1">
              <a:rPr lang="en-US" smtClean="0"/>
              <a:t>5/26/2024</a:t>
            </a:fld>
            <a:endParaRPr lang="en-US"/>
          </a:p>
        </p:txBody>
      </p:sp>
      <p:sp>
        <p:nvSpPr>
          <p:cNvPr id="6" name="Footer Placeholder 5"/>
          <p:cNvSpPr>
            <a:spLocks noGrp="1"/>
          </p:cNvSpPr>
          <p:nvPr>
            <p:ph type="ftr" sz="quarter" idx="11"/>
          </p:nvPr>
        </p:nvSpPr>
        <p:spPr/>
        <p:txBody>
          <a:bodyPr/>
          <a:lstStyle/>
          <a:p>
            <a:r>
              <a:rPr lang="en-US"/>
              <a:t>© DIPTARKO DAS SHARMA</a:t>
            </a:r>
          </a:p>
        </p:txBody>
      </p:sp>
      <p:sp>
        <p:nvSpPr>
          <p:cNvPr id="7" name="Slide Number Placeholder 6"/>
          <p:cNvSpPr>
            <a:spLocks noGrp="1"/>
          </p:cNvSpPr>
          <p:nvPr>
            <p:ph type="sldNum" sz="quarter" idx="12"/>
          </p:nvPr>
        </p:nvSpPr>
        <p:spPr/>
        <p:txBody>
          <a:bodyPr/>
          <a:lstStyle/>
          <a:p>
            <a:fld id="{147C1B20-DEF4-46E3-B77F-0FB6B8193D90}"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807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7" name="Date Placeholder 6"/>
          <p:cNvSpPr>
            <a:spLocks noGrp="1"/>
          </p:cNvSpPr>
          <p:nvPr>
            <p:ph type="dt" sz="half" idx="10"/>
          </p:nvPr>
        </p:nvSpPr>
        <p:spPr/>
        <p:txBody>
          <a:bodyPr/>
          <a:lstStyle/>
          <a:p>
            <a:fld id="{E2AD5BB5-0165-4BFE-B74B-9B704E0F976A}" type="datetime1">
              <a:rPr lang="en-US" smtClean="0"/>
              <a:t>5/26/2024</a:t>
            </a:fld>
            <a:endParaRPr lang="en-US"/>
          </a:p>
        </p:txBody>
      </p:sp>
      <p:sp>
        <p:nvSpPr>
          <p:cNvPr id="8" name="Footer Placeholder 7"/>
          <p:cNvSpPr>
            <a:spLocks noGrp="1"/>
          </p:cNvSpPr>
          <p:nvPr>
            <p:ph type="ftr" sz="quarter" idx="11"/>
          </p:nvPr>
        </p:nvSpPr>
        <p:spPr/>
        <p:txBody>
          <a:bodyPr/>
          <a:lstStyle/>
          <a:p>
            <a:r>
              <a:rPr lang="en-US"/>
              <a:t>© DIPTARKO DAS SHARMA</a:t>
            </a:r>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612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16DF2DD-50D6-4734-8175-84223A7C2148}" type="datetime1">
              <a:rPr lang="en-US" smtClean="0"/>
              <a:t>5/26/2024</a:t>
            </a:fld>
            <a:endParaRPr lang="en-US"/>
          </a:p>
        </p:txBody>
      </p:sp>
      <p:sp>
        <p:nvSpPr>
          <p:cNvPr id="4" name="Footer Placeholder 3"/>
          <p:cNvSpPr>
            <a:spLocks noGrp="1"/>
          </p:cNvSpPr>
          <p:nvPr>
            <p:ph type="ftr" sz="quarter" idx="11"/>
          </p:nvPr>
        </p:nvSpPr>
        <p:spPr/>
        <p:txBody>
          <a:bodyPr/>
          <a:lstStyle/>
          <a:p>
            <a:r>
              <a:rPr lang="en-US"/>
              <a:t>© DIPTARKO DAS SHARMA</a:t>
            </a:r>
          </a:p>
        </p:txBody>
      </p:sp>
      <p:sp>
        <p:nvSpPr>
          <p:cNvPr id="5" name="Slide Number Placeholder 4"/>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296238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88B7A-B768-4E08-A72C-034F236C33FD}" type="datetime1">
              <a:rPr lang="en-US" smtClean="0"/>
              <a:t>5/26/2024</a:t>
            </a:fld>
            <a:endParaRPr lang="en-US"/>
          </a:p>
        </p:txBody>
      </p:sp>
      <p:sp>
        <p:nvSpPr>
          <p:cNvPr id="3" name="Footer Placeholder 2"/>
          <p:cNvSpPr>
            <a:spLocks noGrp="1"/>
          </p:cNvSpPr>
          <p:nvPr>
            <p:ph type="ftr" sz="quarter" idx="11"/>
          </p:nvPr>
        </p:nvSpPr>
        <p:spPr/>
        <p:txBody>
          <a:bodyPr/>
          <a:lstStyle/>
          <a:p>
            <a:r>
              <a:rPr lang="en-US"/>
              <a:t>© DIPTARKO DAS SHARMA</a:t>
            </a:r>
          </a:p>
        </p:txBody>
      </p:sp>
      <p:sp>
        <p:nvSpPr>
          <p:cNvPr id="4" name="Slide Number Placeholder 3"/>
          <p:cNvSpPr>
            <a:spLocks noGrp="1"/>
          </p:cNvSpPr>
          <p:nvPr>
            <p:ph type="sldNum" sz="quarter" idx="12"/>
          </p:nvPr>
        </p:nvSpPr>
        <p:spPr/>
        <p:txBody>
          <a:bodyPr/>
          <a:lstStyle/>
          <a:p>
            <a:fld id="{147C1B20-DEF4-46E3-B77F-0FB6B8193D90}"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67877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lt"/>
                <a:cs typeface="+mn-lt"/>
              </a:defRPr>
            </a:lvl1pPr>
          </a:lstStyle>
          <a:p>
            <a:r>
              <a:rPr lang="en-US"/>
              <a:t>Click to edit Master title style</a:t>
            </a:r>
            <a:endParaRPr lang="en-US" dirty="0"/>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DC08E670-32F5-4F6F-BDE2-699FA1E4F478}" type="datetime1">
              <a:rPr lang="en-US" smtClean="0"/>
              <a:t>5/26/2024</a:t>
            </a:fld>
            <a:endParaRPr lang="en-US"/>
          </a:p>
        </p:txBody>
      </p:sp>
      <p:sp>
        <p:nvSpPr>
          <p:cNvPr id="6" name="Footer Placeholder 5"/>
          <p:cNvSpPr>
            <a:spLocks noGrp="1"/>
          </p:cNvSpPr>
          <p:nvPr>
            <p:ph type="ftr" sz="quarter" idx="11"/>
          </p:nvPr>
        </p:nvSpPr>
        <p:spPr/>
        <p:txBody>
          <a:bodyPr/>
          <a:lstStyle/>
          <a:p>
            <a:r>
              <a:rPr lang="en-US"/>
              <a:t>© DIPTARKO DAS SHARMA</a:t>
            </a:r>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dirty="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987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F132B-EC5A-45A6-B30D-5A1085665B5C}" type="datetime1">
              <a:rPr lang="en-US" smtClean="0"/>
              <a:t>5/26/2024</a:t>
            </a:fld>
            <a:endParaRPr lang="en-US"/>
          </a:p>
        </p:txBody>
      </p:sp>
      <p:sp>
        <p:nvSpPr>
          <p:cNvPr id="5" name="Footer Placeholder 4"/>
          <p:cNvSpPr>
            <a:spLocks noGrp="1"/>
          </p:cNvSpPr>
          <p:nvPr>
            <p:ph type="ftr" sz="quarter" idx="11"/>
          </p:nvPr>
        </p:nvSpPr>
        <p:spPr/>
        <p:txBody>
          <a:bodyPr/>
          <a:lstStyle/>
          <a:p>
            <a:r>
              <a:rPr lang="en-US"/>
              <a:t>© DIPTARKO DAS SHARMA</a:t>
            </a:r>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155203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lang="en-US"/>
              <a:t>Click icon to add picture</a:t>
            </a:r>
            <a:endParaRPr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9770716D-C948-453D-A110-6F5329BFA3AF}" type="datetime1">
              <a:rPr lang="en-US" smtClean="0"/>
              <a:t>5/26/2024</a:t>
            </a:fld>
            <a:endParaRPr lang="en-US"/>
          </a:p>
        </p:txBody>
      </p:sp>
      <p:sp>
        <p:nvSpPr>
          <p:cNvPr id="6" name="Footer Placeholder 5"/>
          <p:cNvSpPr>
            <a:spLocks noGrp="1"/>
          </p:cNvSpPr>
          <p:nvPr>
            <p:ph type="ftr" sz="quarter" idx="11"/>
          </p:nvPr>
        </p:nvSpPr>
        <p:spPr/>
        <p:txBody>
          <a:bodyPr/>
          <a:lstStyle/>
          <a:p>
            <a:r>
              <a:rPr lang="en-US"/>
              <a:t>© DIPTARKO DAS SHARMA</a:t>
            </a:r>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59280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75A863-BB04-403A-A087-A0CE2981E7D3}" type="datetime1">
              <a:rPr lang="en-US" smtClean="0"/>
              <a:t>5/26/2024</a:t>
            </a:fld>
            <a:endParaRPr lang="en-US"/>
          </a:p>
        </p:txBody>
      </p:sp>
      <p:sp>
        <p:nvSpPr>
          <p:cNvPr id="5" name="Footer Placeholder 4"/>
          <p:cNvSpPr>
            <a:spLocks noGrp="1"/>
          </p:cNvSpPr>
          <p:nvPr>
            <p:ph type="ftr" sz="quarter" idx="11"/>
          </p:nvPr>
        </p:nvSpPr>
        <p:spPr/>
        <p:txBody>
          <a:bodyPr/>
          <a:lstStyle/>
          <a:p>
            <a:r>
              <a:rPr lang="en-US"/>
              <a:t>© DIPTARKO DAS SHARMA</a:t>
            </a:r>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Tree>
    <p:extLst>
      <p:ext uri="{BB962C8B-B14F-4D97-AF65-F5344CB8AC3E}">
        <p14:creationId xmlns:p14="http://schemas.microsoft.com/office/powerpoint/2010/main" val="1060883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B5F66-E45F-4706-A74B-3AD2FDBBE0E5}" type="datetime1">
              <a:rPr lang="en-US" smtClean="0"/>
              <a:t>5/26/2024</a:t>
            </a:fld>
            <a:endParaRPr lang="en-US"/>
          </a:p>
        </p:txBody>
      </p:sp>
      <p:sp>
        <p:nvSpPr>
          <p:cNvPr id="5" name="Footer Placeholder 4"/>
          <p:cNvSpPr>
            <a:spLocks noGrp="1"/>
          </p:cNvSpPr>
          <p:nvPr>
            <p:ph type="ftr" sz="quarter" idx="11"/>
          </p:nvPr>
        </p:nvSpPr>
        <p:spPr/>
        <p:txBody>
          <a:bodyPr/>
          <a:lstStyle/>
          <a:p>
            <a:r>
              <a:rPr lang="en-US"/>
              <a:t>© DIPTARKO DAS SHARMA</a:t>
            </a:r>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8" name="Shap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Tree>
    <p:extLst>
      <p:ext uri="{BB962C8B-B14F-4D97-AF65-F5344CB8AC3E}">
        <p14:creationId xmlns:p14="http://schemas.microsoft.com/office/powerpoint/2010/main" val="266075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158055-D669-49D2-BA9D-8B9BDDD1B1C7}" type="datetime1">
              <a:rPr lang="en-US" smtClean="0"/>
              <a:t>5/26/2024</a:t>
            </a:fld>
            <a:endParaRPr lang="en-US"/>
          </a:p>
        </p:txBody>
      </p:sp>
      <p:sp>
        <p:nvSpPr>
          <p:cNvPr id="5" name="Footer Placeholder 4"/>
          <p:cNvSpPr>
            <a:spLocks noGrp="1"/>
          </p:cNvSpPr>
          <p:nvPr>
            <p:ph type="ftr" sz="quarter" idx="11"/>
          </p:nvPr>
        </p:nvSpPr>
        <p:spPr/>
        <p:txBody>
          <a:bodyPr/>
          <a:lstStyle/>
          <a:p>
            <a:r>
              <a:rPr lang="en-US"/>
              <a:t>© DIPTARKO DAS SHARMA</a:t>
            </a:r>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53161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74795B-4801-43DA-9504-73418379152D}" type="datetime1">
              <a:rPr lang="en-US" smtClean="0"/>
              <a:t>5/26/2024</a:t>
            </a:fld>
            <a:endParaRPr lang="en-US"/>
          </a:p>
        </p:txBody>
      </p:sp>
      <p:sp>
        <p:nvSpPr>
          <p:cNvPr id="6" name="Footer Placeholder 5"/>
          <p:cNvSpPr>
            <a:spLocks noGrp="1"/>
          </p:cNvSpPr>
          <p:nvPr>
            <p:ph type="ftr" sz="quarter" idx="11"/>
          </p:nvPr>
        </p:nvSpPr>
        <p:spPr/>
        <p:txBody>
          <a:bodyPr/>
          <a:lstStyle/>
          <a:p>
            <a:r>
              <a:rPr lang="en-US"/>
              <a:t>© DIPTARKO DAS SHARMA</a:t>
            </a:r>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155239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09DF83-224C-4378-9291-C819D8C62D8C}" type="datetime1">
              <a:rPr lang="en-US" smtClean="0"/>
              <a:t>5/26/2024</a:t>
            </a:fld>
            <a:endParaRPr lang="en-US"/>
          </a:p>
        </p:txBody>
      </p:sp>
      <p:sp>
        <p:nvSpPr>
          <p:cNvPr id="8" name="Footer Placeholder 7"/>
          <p:cNvSpPr>
            <a:spLocks noGrp="1"/>
          </p:cNvSpPr>
          <p:nvPr>
            <p:ph type="ftr" sz="quarter" idx="11"/>
          </p:nvPr>
        </p:nvSpPr>
        <p:spPr/>
        <p:txBody>
          <a:bodyPr/>
          <a:lstStyle/>
          <a:p>
            <a:r>
              <a:rPr lang="en-US"/>
              <a:t>© DIPTARKO DAS SHARMA</a:t>
            </a:r>
          </a:p>
        </p:txBody>
      </p:sp>
      <p:sp>
        <p:nvSpPr>
          <p:cNvPr id="9" name="Slide Number Placeholder 8"/>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467197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794ABF-0924-4DD3-AE9D-D0E6B24EDDB7}" type="datetime1">
              <a:rPr lang="en-US" smtClean="0"/>
              <a:t>5/26/2024</a:t>
            </a:fld>
            <a:endParaRPr lang="en-US"/>
          </a:p>
        </p:txBody>
      </p:sp>
      <p:sp>
        <p:nvSpPr>
          <p:cNvPr id="4" name="Footer Placeholder 3"/>
          <p:cNvSpPr>
            <a:spLocks noGrp="1"/>
          </p:cNvSpPr>
          <p:nvPr>
            <p:ph type="ftr" sz="quarter" idx="11"/>
          </p:nvPr>
        </p:nvSpPr>
        <p:spPr/>
        <p:txBody>
          <a:bodyPr/>
          <a:lstStyle/>
          <a:p>
            <a:r>
              <a:rPr lang="en-US"/>
              <a:t>© DIPTARKO DAS SHARMA</a:t>
            </a:r>
          </a:p>
        </p:txBody>
      </p:sp>
      <p:sp>
        <p:nvSpPr>
          <p:cNvPr id="5" name="Slide Number Placeholder 4"/>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468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1D855-84EC-490F-9BA4-8EA44425ED19}" type="datetime1">
              <a:rPr lang="en-US" smtClean="0"/>
              <a:t>5/26/2024</a:t>
            </a:fld>
            <a:endParaRPr lang="en-US"/>
          </a:p>
        </p:txBody>
      </p:sp>
      <p:sp>
        <p:nvSpPr>
          <p:cNvPr id="3" name="Footer Placeholder 2"/>
          <p:cNvSpPr>
            <a:spLocks noGrp="1"/>
          </p:cNvSpPr>
          <p:nvPr>
            <p:ph type="ftr" sz="quarter" idx="11"/>
          </p:nvPr>
        </p:nvSpPr>
        <p:spPr/>
        <p:txBody>
          <a:bodyPr/>
          <a:lstStyle/>
          <a:p>
            <a:r>
              <a:rPr lang="en-US"/>
              <a:t>© DIPTARKO DAS SHARMA</a:t>
            </a:r>
          </a:p>
        </p:txBody>
      </p:sp>
      <p:sp>
        <p:nvSpPr>
          <p:cNvPr id="4" name="Slide Number Placeholder 3"/>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6805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71F7E3-2E32-4035-BB9C-5C165A153C3F}" type="datetime1">
              <a:rPr lang="en-US" smtClean="0"/>
              <a:t>5/26/2024</a:t>
            </a:fld>
            <a:endParaRPr lang="en-US"/>
          </a:p>
        </p:txBody>
      </p:sp>
      <p:sp>
        <p:nvSpPr>
          <p:cNvPr id="6" name="Footer Placeholder 5"/>
          <p:cNvSpPr>
            <a:spLocks noGrp="1"/>
          </p:cNvSpPr>
          <p:nvPr>
            <p:ph type="ftr" sz="quarter" idx="11"/>
          </p:nvPr>
        </p:nvSpPr>
        <p:spPr/>
        <p:txBody>
          <a:bodyPr/>
          <a:lstStyle/>
          <a:p>
            <a:r>
              <a:rPr lang="en-US"/>
              <a:t>© DIPTARKO DAS SHARMA</a:t>
            </a:r>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051161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67A5C0-E19A-4C26-8F70-8EA69BB1256F}" type="datetime1">
              <a:rPr lang="en-US" smtClean="0"/>
              <a:t>5/26/2024</a:t>
            </a:fld>
            <a:endParaRPr lang="en-US"/>
          </a:p>
        </p:txBody>
      </p:sp>
      <p:sp>
        <p:nvSpPr>
          <p:cNvPr id="6" name="Footer Placeholder 5"/>
          <p:cNvSpPr>
            <a:spLocks noGrp="1"/>
          </p:cNvSpPr>
          <p:nvPr>
            <p:ph type="ftr" sz="quarter" idx="11"/>
          </p:nvPr>
        </p:nvSpPr>
        <p:spPr/>
        <p:txBody>
          <a:bodyPr/>
          <a:lstStyle/>
          <a:p>
            <a:r>
              <a:rPr lang="en-US"/>
              <a:t>© DIPTARKO DAS SHARMA</a:t>
            </a:r>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2408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89FB7-9051-4041-9D8D-D0C7889F1CB1}" type="datetime1">
              <a:rPr lang="en-US" smtClean="0"/>
              <a:t>5/26/2024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DIPTARKO DAS SHARMA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3B257-13DD-4767-B2DD-AFBABB1CFC21}" type="slidenum">
              <a:rPr lang="en-US" smtClean="0"/>
              <a:pPr/>
              <a:t>‹#›</a:t>
            </a:fld>
            <a:endParaRPr lang="en-US"/>
          </a:p>
        </p:txBody>
      </p:sp>
    </p:spTree>
    <p:extLst>
      <p:ext uri="{BB962C8B-B14F-4D97-AF65-F5344CB8AC3E}">
        <p14:creationId xmlns:p14="http://schemas.microsoft.com/office/powerpoint/2010/main" val="206956033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lang="en-US"/>
              <a:t>Click to edit Master title style</a:t>
            </a:r>
            <a:endParaRPr lang="en-US" dirty="0"/>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r">
              <a:defRPr sz="1400">
                <a:solidFill>
                  <a:schemeClr val="tx2"/>
                </a:solidFill>
              </a:defRPr>
            </a:lvl1pPr>
          </a:lstStyle>
          <a:p>
            <a:fld id="{5AC94DF5-E573-46FA-A950-0F74E6681BE2}" type="datetime1">
              <a:rPr lang="en-US" smtClean="0"/>
              <a:t>5/26/2024</a:t>
            </a:fld>
            <a:endParaRPr lang="en-US" dirty="0"/>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ctr">
              <a:defRPr sz="1400">
                <a:solidFill>
                  <a:schemeClr val="tx2"/>
                </a:solidFill>
              </a:defRPr>
            </a:lvl1pPr>
          </a:lstStyle>
          <a:p>
            <a:r>
              <a:rPr lang="en-US"/>
              <a:t>© DIPTARKO DAS SHARMA</a:t>
            </a:r>
            <a:endParaRPr lang="en-US" dirty="0"/>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a:defRPr sz="1400" b="0">
                <a:solidFill>
                  <a:srgbClr val="002060"/>
                </a:solidFill>
              </a:defRPr>
            </a:lvl1pPr>
          </a:lstStyle>
          <a:p>
            <a:fld id="{D4B5ADC2-7248-4799-8E52-477E151C3EE9}" type="slidenum">
              <a:rPr lang="en-US" smtClean="0"/>
              <a:pPr/>
              <a:t>‹#›</a:t>
            </a:fld>
            <a:endParaRPr lang="en-US" sz="1600"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hap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1245585651"/>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sldNum="0" hdr="0" dt="0"/>
  <p:txStyles>
    <p:titleStyle>
      <a:lvl1pPr algn="l" rtl="0" eaLnBrk="1" latinLnBrk="0" hangingPunct="1">
        <a:spcBef>
          <a:spcPct val="0"/>
        </a:spcBef>
        <a:buNone/>
        <a:defRPr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tutorialspoint.com/python3/number_log.htm" TargetMode="External"/><Relationship Id="rId3" Type="http://schemas.openxmlformats.org/officeDocument/2006/relationships/hyperlink" Target="https://www.tutorialspoint.com/python3/number_abs.htm" TargetMode="External"/><Relationship Id="rId7" Type="http://schemas.openxmlformats.org/officeDocument/2006/relationships/hyperlink" Target="https://www.tutorialspoint.com/python3/number_floor.htm" TargetMode="External"/><Relationship Id="rId12" Type="http://schemas.openxmlformats.org/officeDocument/2006/relationships/hyperlink" Target="https://www.tutorialspoint.com/python3/number_modf.ht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tutorialspoint.com/python3/number_fabs.htm" TargetMode="External"/><Relationship Id="rId11" Type="http://schemas.openxmlformats.org/officeDocument/2006/relationships/hyperlink" Target="https://www.tutorialspoint.com/python3/number_min.htm" TargetMode="External"/><Relationship Id="rId5" Type="http://schemas.openxmlformats.org/officeDocument/2006/relationships/hyperlink" Target="https://www.tutorialspoint.com/python3/number_exp.htm" TargetMode="External"/><Relationship Id="rId10" Type="http://schemas.openxmlformats.org/officeDocument/2006/relationships/hyperlink" Target="https://www.tutorialspoint.com/python3/number_max.htm" TargetMode="External"/><Relationship Id="rId4" Type="http://schemas.openxmlformats.org/officeDocument/2006/relationships/hyperlink" Target="https://www.tutorialspoint.com/python3/number_ceil.htm" TargetMode="External"/><Relationship Id="rId9" Type="http://schemas.openxmlformats.org/officeDocument/2006/relationships/hyperlink" Target="https://www.tutorialspoint.com/python3/number_log10.htm"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tutorialspoint.com/python3/number_round.htm" TargetMode="External"/><Relationship Id="rId2" Type="http://schemas.openxmlformats.org/officeDocument/2006/relationships/hyperlink" Target="https://www.tutorialspoint.com/python3/number_pow.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3/number_sqrt.ht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slide" Target="slide9.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6"/>
          <p:cNvSpPr txBox="1"/>
          <p:nvPr/>
        </p:nvSpPr>
        <p:spPr>
          <a:xfrm>
            <a:off x="4762179" y="973997"/>
            <a:ext cx="3740554" cy="2215991"/>
          </a:xfrm>
          <a:prstGeom prst="rect">
            <a:avLst/>
          </a:prstGeom>
        </p:spPr>
        <p:txBody>
          <a:bodyPr vert="horz" wrap="square" lIns="0" tIns="0" rIns="0" bIns="0" rtlCol="0">
            <a:spAutoFit/>
          </a:bodyPr>
          <a:lstStyle/>
          <a:p>
            <a:pPr marL="2976718" marR="6096" lvl="0" indent="-2962241" algn="l" defTabSz="4572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rPr>
              <a:t>Python </a:t>
            </a:r>
          </a:p>
          <a:p>
            <a:pPr marL="2976718" marR="6096" lvl="0" indent="-2962241" algn="l" defTabSz="457200" rtl="0" eaLnBrk="1" fontAlgn="auto" latinLnBrk="0" hangingPunct="1">
              <a:lnSpc>
                <a:spcPct val="100000"/>
              </a:lnSpc>
              <a:spcBef>
                <a:spcPts val="0"/>
              </a:spcBef>
              <a:spcAft>
                <a:spcPts val="0"/>
              </a:spcAft>
              <a:buClrTx/>
              <a:buSzTx/>
              <a:buFontTx/>
              <a:buNone/>
              <a:tabLst/>
              <a:defRPr/>
            </a:pPr>
            <a:endPar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endParaRPr>
          </a:p>
        </p:txBody>
      </p:sp>
      <p:sp>
        <p:nvSpPr>
          <p:cNvPr id="4" name="Footer Placeholder 3"/>
          <p:cNvSpPr>
            <a:spLocks noGrp="1"/>
          </p:cNvSpPr>
          <p:nvPr>
            <p:ph type="ftr" sz="quarter" idx="11"/>
          </p:nvPr>
        </p:nvSpPr>
        <p:spPr>
          <a:xfrm>
            <a:off x="9418320" y="6416675"/>
            <a:ext cx="3429000" cy="334645"/>
          </a:xfrm>
        </p:spPr>
        <p:txBody>
          <a:bodyPr/>
          <a:lstStyle/>
          <a:p>
            <a:r>
              <a:rPr lang="en-US"/>
              <a:t>© DIPTARKO DAS SHARMA</a:t>
            </a:r>
          </a:p>
        </p:txBody>
      </p:sp>
    </p:spTree>
    <p:extLst>
      <p:ext uri="{BB962C8B-B14F-4D97-AF65-F5344CB8AC3E}">
        <p14:creationId xmlns:p14="http://schemas.microsoft.com/office/powerpoint/2010/main" val="402539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83963"/>
          </a:xfrm>
        </p:spPr>
        <p:txBody>
          <a:bodyPr>
            <a:noAutofit/>
          </a:bodyPr>
          <a:lstStyle/>
          <a:p>
            <a:r>
              <a:rPr lang="en-US" sz="3200" dirty="0">
                <a:solidFill>
                  <a:schemeClr val="accent4"/>
                </a:solidFill>
              </a:rPr>
              <a:t>Installing python</a:t>
            </a:r>
          </a:p>
        </p:txBody>
      </p:sp>
      <p:pic>
        <p:nvPicPr>
          <p:cNvPr id="6" name="Picture 5"/>
          <p:cNvPicPr>
            <a:picLocks noChangeAspect="1"/>
          </p:cNvPicPr>
          <p:nvPr/>
        </p:nvPicPr>
        <p:blipFill>
          <a:blip r:embed="rId2"/>
          <a:stretch>
            <a:fillRect/>
          </a:stretch>
        </p:blipFill>
        <p:spPr>
          <a:xfrm>
            <a:off x="6096000" y="655320"/>
            <a:ext cx="5942464" cy="5631598"/>
          </a:xfrm>
          <a:prstGeom prst="rect">
            <a:avLst/>
          </a:prstGeom>
        </p:spPr>
      </p:pic>
      <p:sp>
        <p:nvSpPr>
          <p:cNvPr id="7" name="Rectangle 6"/>
          <p:cNvSpPr/>
          <p:nvPr/>
        </p:nvSpPr>
        <p:spPr>
          <a:xfrm>
            <a:off x="288094" y="518160"/>
            <a:ext cx="5699751" cy="5768759"/>
          </a:xfrm>
          <a:prstGeom prst="rect">
            <a:avLst/>
          </a:prstGeom>
        </p:spPr>
        <p:txBody>
          <a:bodyPr wrap="square">
            <a:spAutoFit/>
          </a:bodyPr>
          <a:lstStyle/>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 Click the Close  button. Python should now be installed.</a:t>
            </a:r>
          </a:p>
          <a:p>
            <a:pPr marL="285750" indent="-285750">
              <a:buFont typeface="Wingdings" panose="05000000000000000000" pitchFamily="2" charset="2"/>
              <a:buChar char="Ø"/>
            </a:pPr>
            <a:endParaRPr lang="en-US" b="1" dirty="0">
              <a:latin typeface="Calibri" panose="020F0502020204030204" pitchFamily="34" charset="0"/>
            </a:endParaRPr>
          </a:p>
          <a:p>
            <a:r>
              <a:rPr lang="en-US" b="1" dirty="0">
                <a:latin typeface="Calibri" panose="020F0502020204030204" pitchFamily="34" charset="0"/>
              </a:rPr>
              <a:t>Verifying the installation:</a:t>
            </a:r>
          </a:p>
          <a:p>
            <a:pPr marL="285750" indent="-285750" defTabSz="914400">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Go to the following path :- C:\Users\&lt;&lt;Username&gt;&gt;\AppData\Local\Programs.</a:t>
            </a:r>
          </a:p>
          <a:p>
            <a:pPr marL="285750" indent="-285750" defTabSz="914400">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You should be able to locate the Python Folder there, under the full path C:\Users\&lt;&lt;Usename&gt;&gt;\AppData\Local\Programs\Python\Python36-32</a:t>
            </a:r>
          </a:p>
          <a:p>
            <a:pPr marL="285750" indent="-285750" defTabSz="914400">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Double click the Python icon(Please refer the Screen shot in next  slide)</a:t>
            </a:r>
          </a:p>
          <a:p>
            <a:pPr marL="285750" indent="-285750" defTabSz="914400">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 A pop-up window with the title  C:\Users\&lt;&lt;Usename&gt;&gt;\AppData\Local\Programs\Python\Python36-32  appears, and inside the window; on the first line is the text Python 3.6.2 ... (notice that it   should also say 32 bit). Inside the window, at the bottom left, is the prompt &gt;&gt;&gt;: Here, type ”Hello world”, and you get the same outputted.</a:t>
            </a: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9681330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a:solidFill>
                  <a:schemeClr val="accent4"/>
                </a:solidFill>
              </a:rPr>
              <a:t>Python</a:t>
            </a:r>
            <a:r>
              <a:rPr lang="en-US" sz="3200" dirty="0"/>
              <a:t> </a:t>
            </a:r>
            <a:r>
              <a:rPr lang="en-US" sz="3200" b="1" dirty="0">
                <a:solidFill>
                  <a:schemeClr val="accent4"/>
                </a:solidFill>
              </a:rPr>
              <a:t>Dictionary</a:t>
            </a: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A </a:t>
            </a:r>
            <a:r>
              <a:rPr lang="en-US" sz="2400" b="1" dirty="0">
                <a:latin typeface="Calibri" panose="020F0502020204030204" pitchFamily="34" charset="0"/>
                <a:cs typeface="Calibri" panose="020F0502020204030204" pitchFamily="34" charset="0"/>
              </a:rPr>
              <a:t>dictionary</a:t>
            </a:r>
            <a:r>
              <a:rPr lang="en-US" sz="2400" dirty="0">
                <a:latin typeface="Calibri" panose="020F0502020204030204" pitchFamily="34" charset="0"/>
                <a:cs typeface="Calibri" panose="020F0502020204030204" pitchFamily="34" charset="0"/>
              </a:rPr>
              <a:t> is an associative array (also known as hashes). Any key of the </a:t>
            </a:r>
            <a:r>
              <a:rPr lang="en-US" sz="2400" b="1" dirty="0">
                <a:latin typeface="Calibri" panose="020F0502020204030204" pitchFamily="34" charset="0"/>
                <a:cs typeface="Calibri" panose="020F0502020204030204" pitchFamily="34" charset="0"/>
              </a:rPr>
              <a:t>dictionary</a:t>
            </a:r>
            <a:r>
              <a:rPr lang="en-US" sz="2400" dirty="0">
                <a:latin typeface="Calibri" panose="020F0502020204030204" pitchFamily="34" charset="0"/>
                <a:cs typeface="Calibri" panose="020F0502020204030204" pitchFamily="34" charset="0"/>
              </a:rPr>
              <a:t> is associated (or mapped) to a value. The values of a </a:t>
            </a:r>
            <a:r>
              <a:rPr lang="en-US" sz="2400" b="1" dirty="0">
                <a:latin typeface="Calibri" panose="020F0502020204030204" pitchFamily="34" charset="0"/>
                <a:cs typeface="Calibri" panose="020F0502020204030204" pitchFamily="34" charset="0"/>
              </a:rPr>
              <a:t>dictionary</a:t>
            </a:r>
            <a:r>
              <a:rPr lang="en-US" sz="2400" dirty="0">
                <a:latin typeface="Calibri" panose="020F0502020204030204" pitchFamily="34" charset="0"/>
                <a:cs typeface="Calibri" panose="020F0502020204030204" pitchFamily="34" charset="0"/>
              </a:rPr>
              <a:t> can be any </a:t>
            </a:r>
            <a:r>
              <a:rPr lang="en-US" sz="2400" b="1" dirty="0">
                <a:latin typeface="Calibri" panose="020F0502020204030204" pitchFamily="34" charset="0"/>
                <a:cs typeface="Calibri" panose="020F0502020204030204" pitchFamily="34" charset="0"/>
              </a:rPr>
              <a:t>Python</a:t>
            </a:r>
            <a:r>
              <a:rPr lang="en-US" sz="2400" dirty="0">
                <a:latin typeface="Calibri" panose="020F0502020204030204" pitchFamily="34" charset="0"/>
                <a:cs typeface="Calibri" panose="020F0502020204030204" pitchFamily="34" charset="0"/>
              </a:rPr>
              <a:t> data type. So </a:t>
            </a:r>
            <a:r>
              <a:rPr lang="en-US" sz="2400" b="1" dirty="0">
                <a:latin typeface="Calibri" panose="020F0502020204030204" pitchFamily="34" charset="0"/>
                <a:cs typeface="Calibri" panose="020F0502020204030204" pitchFamily="34" charset="0"/>
              </a:rPr>
              <a:t>dictionaries</a:t>
            </a:r>
            <a:r>
              <a:rPr lang="en-US" sz="2400" dirty="0">
                <a:latin typeface="Calibri" panose="020F0502020204030204" pitchFamily="34" charset="0"/>
                <a:cs typeface="Calibri" panose="020F0502020204030204" pitchFamily="34" charset="0"/>
              </a:rPr>
              <a:t> are unordered key-value-pairs.</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A dictionary key can be almost any Python type, but are usually numbers or strings.</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Values can be any arbitrary Python object.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Dictionaries are enclosed by curly braces ( { } ) and values can be assigned and accessed using square braces ( [] ).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Each key is separated from its value by a colon (:), the items are separated by commas, and the whole thing is enclosed in curly braces. An empty dictionary without any items is written with just two curly braces, like this: {}.</a:t>
            </a: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Dictionaries</a:t>
            </a:r>
            <a:r>
              <a:rPr lang="en-US" sz="2400" dirty="0">
                <a:latin typeface="Calibri" panose="020F0502020204030204" pitchFamily="34" charset="0"/>
                <a:cs typeface="Calibri" panose="020F0502020204030204" pitchFamily="34" charset="0"/>
              </a:rPr>
              <a:t> are Mutable.</a:t>
            </a: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3189432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176119" y="69445"/>
            <a:ext cx="9720072" cy="446750"/>
          </a:xfrm>
        </p:spPr>
        <p:txBody>
          <a:bodyPr>
            <a:noAutofit/>
          </a:bodyPr>
          <a:lstStyle/>
          <a:p>
            <a:r>
              <a:rPr lang="en-US" sz="3200" b="1" dirty="0">
                <a:solidFill>
                  <a:schemeClr val="accent4"/>
                </a:solidFill>
              </a:rPr>
              <a:t>Python Dictionary – Accessing Dictionary Values</a:t>
            </a:r>
          </a:p>
        </p:txBody>
      </p:sp>
      <p:sp>
        <p:nvSpPr>
          <p:cNvPr id="4" name="Content Placeholder 3"/>
          <p:cNvSpPr>
            <a:spLocks noGrp="1"/>
          </p:cNvSpPr>
          <p:nvPr>
            <p:ph idx="1"/>
          </p:nvPr>
        </p:nvSpPr>
        <p:spPr>
          <a:xfrm>
            <a:off x="423203" y="679203"/>
            <a:ext cx="11198746" cy="5959612"/>
          </a:xfrm>
        </p:spPr>
        <p:txBody>
          <a:bodyPr>
            <a:noAutofit/>
          </a:bodyPr>
          <a:lstStyle/>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To access dictionary elements, you can use the familiar square brackets along with the key to obtain its value. Following is a simple example −</a:t>
            </a:r>
          </a:p>
          <a:p>
            <a:pPr marL="0" indent="0">
              <a:buNone/>
            </a:pPr>
            <a:r>
              <a:rPr lang="en-US" sz="2400" b="1" u="sng" dirty="0">
                <a:latin typeface="Calibri" panose="020F0502020204030204" pitchFamily="34" charset="0"/>
                <a:cs typeface="Calibri" panose="020F0502020204030204" pitchFamily="34" charset="0"/>
              </a:rPr>
              <a:t>Try and Learn</a:t>
            </a:r>
          </a:p>
          <a:p>
            <a:pPr marL="800100" lvl="2" indent="0">
              <a:buNone/>
            </a:pPr>
            <a:r>
              <a:rPr lang="en-US" b="1" i="1" dirty="0">
                <a:latin typeface="Calibri" panose="020F0502020204030204" pitchFamily="34" charset="0"/>
                <a:cs typeface="Calibri" panose="020F0502020204030204" pitchFamily="34" charset="0"/>
              </a:rPr>
              <a:t>dict = {‘Jack’:’9768999’,’Jill’:’345678’}</a:t>
            </a:r>
          </a:p>
          <a:p>
            <a:pPr marL="800100" lvl="2" indent="0">
              <a:buNone/>
            </a:pPr>
            <a:r>
              <a:rPr lang="en-US" b="1" i="1" dirty="0">
                <a:latin typeface="Calibri" panose="020F0502020204030204" pitchFamily="34" charset="0"/>
                <a:cs typeface="Calibri" panose="020F0502020204030204" pitchFamily="34" charset="0"/>
              </a:rPr>
              <a:t>print (“Jack’s Number ", dict[‘Jack'])</a:t>
            </a:r>
          </a:p>
          <a:p>
            <a:pPr marL="800100" lvl="2" indent="0">
              <a:buNone/>
            </a:pPr>
            <a:r>
              <a:rPr lang="en-US" b="1" i="1" dirty="0">
                <a:latin typeface="Calibri" panose="020F0502020204030204" pitchFamily="34" charset="0"/>
                <a:cs typeface="Calibri" panose="020F0502020204030204" pitchFamily="34" charset="0"/>
              </a:rPr>
              <a:t>print (“Jill’s Number ", dict[‘Jill'])</a:t>
            </a:r>
          </a:p>
          <a:p>
            <a:pPr marL="800100" lvl="2" indent="0">
              <a:buNone/>
            </a:pPr>
            <a:r>
              <a:rPr lang="en-US" b="1" i="1" dirty="0">
                <a:latin typeface="Calibri" panose="020F0502020204030204" pitchFamily="34" charset="0"/>
                <a:cs typeface="Calibri" panose="020F0502020204030204" pitchFamily="34" charset="0"/>
              </a:rPr>
              <a:t>print(“</a:t>
            </a:r>
            <a:r>
              <a:rPr lang="en-US" b="1" i="1" dirty="0" err="1">
                <a:latin typeface="Calibri" panose="020F0502020204030204" pitchFamily="34" charset="0"/>
                <a:cs typeface="Calibri" panose="020F0502020204030204" pitchFamily="34" charset="0"/>
              </a:rPr>
              <a:t>Gouri’s</a:t>
            </a:r>
            <a:r>
              <a:rPr lang="en-US" b="1" i="1" dirty="0">
                <a:latin typeface="Calibri" panose="020F0502020204030204" pitchFamily="34" charset="0"/>
                <a:cs typeface="Calibri" panose="020F0502020204030204" pitchFamily="34" charset="0"/>
              </a:rPr>
              <a:t> Number”, dict[‘</a:t>
            </a:r>
            <a:r>
              <a:rPr lang="en-US" b="1" i="1" dirty="0" err="1">
                <a:latin typeface="Calibri" panose="020F0502020204030204" pitchFamily="34" charset="0"/>
                <a:cs typeface="Calibri" panose="020F0502020204030204" pitchFamily="34" charset="0"/>
              </a:rPr>
              <a:t>Gouri</a:t>
            </a:r>
            <a:r>
              <a:rPr lang="en-US" b="1" i="1" dirty="0">
                <a:latin typeface="Calibri" panose="020F0502020204030204" pitchFamily="34" charset="0"/>
                <a:cs typeface="Calibri" panose="020F0502020204030204" pitchFamily="34" charset="0"/>
              </a:rPr>
              <a:t>’])</a:t>
            </a:r>
          </a:p>
          <a:p>
            <a:pPr marL="0" indent="0">
              <a:buNone/>
            </a:pPr>
            <a:r>
              <a:rPr lang="en-US" sz="2600" b="1" u="sng" dirty="0">
                <a:latin typeface="Calibri" panose="020F0502020204030204" pitchFamily="34" charset="0"/>
                <a:cs typeface="Calibri" panose="020F0502020204030204" pitchFamily="34" charset="0"/>
              </a:rPr>
              <a:t>Deletion of Dictionaries</a:t>
            </a:r>
            <a:r>
              <a:rPr lang="en-US" sz="2600" dirty="0">
                <a:latin typeface="Calibri" panose="020F0502020204030204" pitchFamily="34" charset="0"/>
                <a:cs typeface="Calibri" panose="020F0502020204030204" pitchFamily="34" charset="0"/>
              </a:rPr>
              <a:t>       </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You can either remove individual dictionary elements or clear the entire contents of a dictionary. You can also delete entire dictionary in a single operation.</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To explicitly remove an entire dictionary, just use the </a:t>
            </a:r>
            <a:r>
              <a:rPr lang="en-US" sz="1800" b="1" dirty="0">
                <a:latin typeface="Calibri" panose="020F0502020204030204" pitchFamily="34" charset="0"/>
                <a:cs typeface="Calibri" panose="020F0502020204030204" pitchFamily="34" charset="0"/>
              </a:rPr>
              <a:t>del</a:t>
            </a:r>
            <a:r>
              <a:rPr lang="en-US" sz="1800" dirty="0">
                <a:latin typeface="Calibri" panose="020F0502020204030204" pitchFamily="34" charset="0"/>
                <a:cs typeface="Calibri" panose="020F0502020204030204" pitchFamily="34" charset="0"/>
              </a:rPr>
              <a:t> statement. </a:t>
            </a:r>
          </a:p>
          <a:p>
            <a:pPr marL="0" indent="0">
              <a:buNone/>
            </a:pPr>
            <a:r>
              <a:rPr lang="en-US" sz="26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del dict[‘Jack’] #Delete a single element</a:t>
            </a:r>
          </a:p>
          <a:p>
            <a:pPr marL="0" indent="0">
              <a:buNone/>
            </a:pPr>
            <a:r>
              <a:rPr lang="en-US" sz="2000" dirty="0">
                <a:latin typeface="Calibri" panose="020F0502020204030204" pitchFamily="34" charset="0"/>
                <a:cs typeface="Calibri" panose="020F0502020204030204" pitchFamily="34" charset="0"/>
              </a:rPr>
              <a:t>	dict # Now check the dictionary value</a:t>
            </a:r>
          </a:p>
          <a:p>
            <a:pPr marL="0" indent="0">
              <a:buNone/>
            </a:pPr>
            <a:r>
              <a:rPr lang="en-US" sz="2000" dirty="0">
                <a:latin typeface="Calibri" panose="020F0502020204030204" pitchFamily="34" charset="0"/>
                <a:cs typeface="Calibri" panose="020F0502020204030204" pitchFamily="34" charset="0"/>
              </a:rPr>
              <a:t>	del dict #Delete the entire dictionary</a:t>
            </a:r>
          </a:p>
          <a:p>
            <a:pPr marL="0" indent="0">
              <a:buNone/>
            </a:pPr>
            <a:r>
              <a:rPr lang="en-US" sz="2000" dirty="0">
                <a:latin typeface="Calibri" panose="020F0502020204030204" pitchFamily="34" charset="0"/>
                <a:cs typeface="Calibri" panose="020F0502020204030204" pitchFamily="34" charset="0"/>
              </a:rPr>
              <a:t>	dict.clear() #Clear the entire array.</a:t>
            </a: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6068303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a:solidFill>
                  <a:schemeClr val="accent4"/>
                </a:solidFill>
              </a:rPr>
              <a:t>Python</a:t>
            </a:r>
            <a:r>
              <a:rPr lang="en-US" sz="3200" dirty="0"/>
              <a:t> </a:t>
            </a:r>
            <a:r>
              <a:rPr lang="en-US" sz="3200" b="1" dirty="0">
                <a:solidFill>
                  <a:schemeClr val="accent4"/>
                </a:solidFill>
              </a:rPr>
              <a:t>Dictionary</a:t>
            </a:r>
            <a:r>
              <a:rPr lang="en-US" sz="3200" dirty="0"/>
              <a:t> </a:t>
            </a:r>
            <a:r>
              <a:rPr lang="en-US" sz="3200" b="1" dirty="0">
                <a:solidFill>
                  <a:schemeClr val="accent4"/>
                </a:solidFill>
              </a:rPr>
              <a:t>–</a:t>
            </a:r>
            <a:r>
              <a:rPr lang="en-US" sz="3200" dirty="0"/>
              <a:t> </a:t>
            </a:r>
            <a:r>
              <a:rPr lang="en-US" sz="3200" b="1" dirty="0">
                <a:solidFill>
                  <a:schemeClr val="accent4"/>
                </a:solidFill>
              </a:rPr>
              <a:t>Accessing</a:t>
            </a:r>
            <a:r>
              <a:rPr lang="en-US" sz="3200" dirty="0"/>
              <a:t> </a:t>
            </a:r>
            <a:r>
              <a:rPr lang="en-US" sz="3200" b="1" dirty="0">
                <a:solidFill>
                  <a:schemeClr val="accent4"/>
                </a:solidFill>
              </a:rPr>
              <a:t>Dictionary</a:t>
            </a:r>
            <a:r>
              <a:rPr lang="en-US" sz="3200" dirty="0"/>
              <a:t> </a:t>
            </a:r>
            <a:r>
              <a:rPr lang="en-US" sz="3200" b="1" dirty="0">
                <a:solidFill>
                  <a:schemeClr val="accent4"/>
                </a:solidFill>
              </a:rPr>
              <a:t>Values</a:t>
            </a:r>
          </a:p>
        </p:txBody>
      </p:sp>
      <p:sp>
        <p:nvSpPr>
          <p:cNvPr id="4" name="Content Placeholder 3"/>
          <p:cNvSpPr>
            <a:spLocks noGrp="1"/>
          </p:cNvSpPr>
          <p:nvPr>
            <p:ph idx="1"/>
          </p:nvPr>
        </p:nvSpPr>
        <p:spPr>
          <a:xfrm>
            <a:off x="732699" y="721407"/>
            <a:ext cx="11198746" cy="5959612"/>
          </a:xfrm>
        </p:spPr>
        <p:txBody>
          <a:bodyPr>
            <a:noAutofit/>
          </a:bodyPr>
          <a:lstStyle/>
          <a:p>
            <a:pPr>
              <a:buNone/>
            </a:pPr>
            <a:r>
              <a:rPr lang="en-US" sz="2600" dirty="0">
                <a:latin typeface="Calibri" panose="020F0502020204030204" pitchFamily="34" charset="0"/>
                <a:cs typeface="Calibri" panose="020F0502020204030204" pitchFamily="34" charset="0"/>
              </a:rPr>
              <a:t>And here’s how we can get the entire key’s  and value’s from the dictionary.</a:t>
            </a:r>
          </a:p>
          <a:p>
            <a:pPr>
              <a:buFont typeface="Wingdings" panose="05000000000000000000" pitchFamily="2" charset="2"/>
              <a:buChar char="Ø"/>
            </a:pPr>
            <a:r>
              <a:rPr lang="en-US" sz="2600" dirty="0" err="1">
                <a:latin typeface="Calibri" panose="020F0502020204030204" pitchFamily="34" charset="0"/>
                <a:cs typeface="Calibri" panose="020F0502020204030204" pitchFamily="34" charset="0"/>
              </a:rPr>
              <a:t>dict.keys</a:t>
            </a:r>
            <a:r>
              <a:rPr lang="en-US" sz="2600" dirty="0">
                <a:latin typeface="Calibri" panose="020F0502020204030204" pitchFamily="34" charset="0"/>
                <a:cs typeface="Calibri" panose="020F0502020204030204" pitchFamily="34" charset="0"/>
              </a:rPr>
              <a:t>()  # print all keys in the dictionary.</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dict.items() #Prints the entire key/value pairs from the dictionary.</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dict.values() # Returns list of dictionary </a:t>
            </a:r>
            <a:r>
              <a:rPr lang="en-US" sz="2600" dirty="0" err="1">
                <a:latin typeface="Calibri" panose="020F0502020204030204" pitchFamily="34" charset="0"/>
                <a:cs typeface="Calibri" panose="020F0502020204030204" pitchFamily="34" charset="0"/>
              </a:rPr>
              <a:t>dict's</a:t>
            </a:r>
            <a:r>
              <a:rPr lang="en-US" sz="2600" dirty="0">
                <a:latin typeface="Calibri" panose="020F0502020204030204" pitchFamily="34" charset="0"/>
                <a:cs typeface="Calibri" panose="020F0502020204030204" pitchFamily="34" charset="0"/>
              </a:rPr>
              <a:t> values</a:t>
            </a:r>
          </a:p>
          <a:p>
            <a:pPr>
              <a:buNone/>
            </a:pPr>
            <a:endParaRPr lang="en-US" sz="2600" dirty="0">
              <a:latin typeface="Calibri" panose="020F0502020204030204" pitchFamily="34" charset="0"/>
              <a:cs typeface="Calibri" panose="020F0502020204030204" pitchFamily="34" charset="0"/>
            </a:endParaRPr>
          </a:p>
          <a:p>
            <a:pPr>
              <a:buNone/>
            </a:pPr>
            <a:r>
              <a:rPr lang="en-US" sz="2600" b="1" dirty="0">
                <a:solidFill>
                  <a:schemeClr val="accent4"/>
                </a:solidFill>
                <a:latin typeface="Calibri" panose="020F0502020204030204" pitchFamily="34" charset="0"/>
                <a:cs typeface="Calibri" panose="020F0502020204030204" pitchFamily="34" charset="0"/>
              </a:rPr>
              <a:t>Merging two </a:t>
            </a:r>
            <a:r>
              <a:rPr lang="en-US" sz="2600" b="1" dirty="0" err="1">
                <a:solidFill>
                  <a:schemeClr val="accent4"/>
                </a:solidFill>
                <a:latin typeface="Calibri" panose="020F0502020204030204" pitchFamily="34" charset="0"/>
                <a:cs typeface="Calibri" panose="020F0502020204030204" pitchFamily="34" charset="0"/>
              </a:rPr>
              <a:t>dicts</a:t>
            </a:r>
            <a:endParaRPr lang="en-US" sz="2600" b="1" dirty="0">
              <a:solidFill>
                <a:schemeClr val="accent4"/>
              </a:solidFill>
              <a:latin typeface="Calibri" panose="020F0502020204030204" pitchFamily="34" charset="0"/>
              <a:cs typeface="Calibri" panose="020F0502020204030204" pitchFamily="34" charset="0"/>
            </a:endParaRPr>
          </a:p>
          <a:p>
            <a:pPr>
              <a:buNone/>
            </a:pPr>
            <a:r>
              <a:rPr lang="en-US" sz="2400" dirty="0"/>
              <a:t>&gt;&gt;&gt; d = {'spam': 1, 'eggs': 2, 'cheese': 3} &gt;&gt;&gt; e = {'cheese': 'cheddar', 'aardvark': 'Ethel'} &gt;&gt;&gt; d | e </a:t>
            </a:r>
          </a:p>
          <a:p>
            <a:pPr>
              <a:buNone/>
            </a:pPr>
            <a:r>
              <a:rPr lang="en-US" sz="2400" dirty="0"/>
              <a:t>{'spam': 1, 'eggs': 2, 'cheese': 'cheddar', 'aardvark': 'Ethel'} &gt;&gt;&gt; e | d {'cheese': 3, 'aardvark': 'Ethel', 'spam': 1, 'eggs': 2}</a:t>
            </a:r>
            <a:endParaRPr lang="en-US" sz="2600" b="1" dirty="0">
              <a:solidFill>
                <a:schemeClr val="accent4"/>
              </a:solidFill>
              <a:latin typeface="Calibri" panose="020F0502020204030204" pitchFamily="34" charset="0"/>
              <a:cs typeface="Calibri" panose="020F0502020204030204" pitchFamily="34" charset="0"/>
            </a:endParaRPr>
          </a:p>
          <a:p>
            <a:pPr marL="0" indent="0">
              <a:buNone/>
            </a:pPr>
            <a:endParaRPr lang="en-US" sz="2600" dirty="0">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1170825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660" y="219448"/>
            <a:ext cx="9720072" cy="851698"/>
          </a:xfrm>
        </p:spPr>
        <p:txBody>
          <a:bodyPr>
            <a:normAutofit/>
          </a:bodyPr>
          <a:lstStyle/>
          <a:p>
            <a:r>
              <a:rPr lang="en-US" sz="3200" b="1" dirty="0">
                <a:solidFill>
                  <a:schemeClr val="accent4"/>
                </a:solidFill>
              </a:rPr>
              <a:t>PYTHON</a:t>
            </a:r>
            <a:r>
              <a:rPr lang="en-US" dirty="0"/>
              <a:t> </a:t>
            </a:r>
            <a:r>
              <a:rPr lang="en-US" sz="3200" b="1" dirty="0">
                <a:solidFill>
                  <a:schemeClr val="accent4"/>
                </a:solidFill>
              </a:rPr>
              <a:t>DICTIONARY</a:t>
            </a:r>
          </a:p>
        </p:txBody>
      </p:sp>
      <p:sp>
        <p:nvSpPr>
          <p:cNvPr id="4" name="Content Placeholder 3"/>
          <p:cNvSpPr>
            <a:spLocks noGrp="1"/>
          </p:cNvSpPr>
          <p:nvPr>
            <p:ph idx="1"/>
          </p:nvPr>
        </p:nvSpPr>
        <p:spPr>
          <a:xfrm>
            <a:off x="1024128" y="2830426"/>
            <a:ext cx="9720073" cy="738684"/>
          </a:xfrm>
        </p:spPr>
        <p:txBody>
          <a:bodyPr>
            <a:normAutofit/>
          </a:bodyPr>
          <a:lstStyle/>
          <a:p>
            <a:pPr marL="0" indent="0" algn="ctr">
              <a:lnSpc>
                <a:spcPct val="70000"/>
              </a:lnSpc>
              <a:buNone/>
            </a:pPr>
            <a:endParaRPr lang="en-US" sz="1800" dirty="0">
              <a:solidFill>
                <a:schemeClr val="accent5">
                  <a:lumMod val="50000"/>
                </a:schemeClr>
              </a:solidFill>
            </a:endParaRPr>
          </a:p>
          <a:p>
            <a:pPr marL="310896" lvl="2" indent="0" algn="ctr">
              <a:lnSpc>
                <a:spcPct val="70000"/>
              </a:lnSpc>
              <a:buNone/>
            </a:pPr>
            <a:r>
              <a:rPr lang="en-US" sz="3200" b="1" dirty="0">
                <a:solidFill>
                  <a:schemeClr val="accent5">
                    <a:lumMod val="50000"/>
                  </a:schemeClr>
                </a:solidFill>
              </a:rPr>
              <a:t>Stimulants</a:t>
            </a:r>
            <a:endParaRPr lang="en-US" sz="1800" dirty="0">
              <a:solidFill>
                <a:schemeClr val="accent5">
                  <a:lumMod val="50000"/>
                </a:schemeClr>
              </a:solidFill>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1209058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5940088"/>
          </a:xfrm>
          <a:prstGeom prst="rect">
            <a:avLst/>
          </a:prstGeom>
          <a:noFill/>
        </p:spPr>
        <p:txBody>
          <a:bodyPr wrap="square" rtlCol="0">
            <a:spAutoFit/>
          </a:bodyPr>
          <a:lstStyle/>
          <a:p>
            <a:r>
              <a:rPr lang="en-US" sz="2000" b="1" i="1" u="sng" dirty="0">
                <a:latin typeface="Calibri" panose="020F0502020204030204" pitchFamily="34" charset="0"/>
              </a:rPr>
              <a:t>Stimulants</a:t>
            </a:r>
          </a:p>
          <a:p>
            <a:r>
              <a:rPr lang="en-US" sz="2000" b="1" dirty="0">
                <a:solidFill>
                  <a:srgbClr val="00B050"/>
                </a:solidFill>
                <a:latin typeface="Calibri" panose="020F0502020204030204" pitchFamily="34" charset="0"/>
              </a:rPr>
              <a:t>1. Which of the following statements create a dictionary?</a:t>
            </a:r>
          </a:p>
          <a:p>
            <a:pPr lvl="1"/>
            <a:r>
              <a:rPr lang="en-US" sz="2000" dirty="0">
                <a:latin typeface="Calibri" panose="020F0502020204030204" pitchFamily="34" charset="0"/>
              </a:rPr>
              <a:t>a) d = {}</a:t>
            </a:r>
          </a:p>
          <a:p>
            <a:pPr lvl="1"/>
            <a:r>
              <a:rPr lang="en-US" sz="2000" dirty="0">
                <a:latin typeface="Calibri" panose="020F0502020204030204" pitchFamily="34" charset="0"/>
              </a:rPr>
              <a:t>b) d = {“john”:40, “peter”:45}</a:t>
            </a:r>
          </a:p>
          <a:p>
            <a:pPr lvl="1"/>
            <a:r>
              <a:rPr lang="en-US" sz="2000" dirty="0">
                <a:latin typeface="Calibri" panose="020F0502020204030204" pitchFamily="34" charset="0"/>
              </a:rPr>
              <a:t>c) d = {40:”john”, 45:”peter”}</a:t>
            </a:r>
          </a:p>
          <a:p>
            <a:pPr lvl="1"/>
            <a:r>
              <a:rPr lang="en-US" sz="2000" dirty="0">
                <a:latin typeface="Calibri" panose="020F0502020204030204" pitchFamily="34" charset="0"/>
              </a:rPr>
              <a:t>d) All of the mentioned</a:t>
            </a:r>
          </a:p>
          <a:p>
            <a:r>
              <a:rPr lang="en-US" sz="2000" b="1" dirty="0">
                <a:solidFill>
                  <a:srgbClr val="00B050"/>
                </a:solidFill>
                <a:latin typeface="Calibri" panose="020F0502020204030204" pitchFamily="34" charset="0"/>
              </a:rPr>
              <a:t>2. Read the code shown below carefully and pick out the keys?</a:t>
            </a:r>
          </a:p>
          <a:p>
            <a:pPr lvl="1"/>
            <a:r>
              <a:rPr lang="en-US" sz="2000" dirty="0">
                <a:latin typeface="Calibri" panose="020F0502020204030204" pitchFamily="34" charset="0"/>
              </a:rPr>
              <a:t>d = {"john":40, "peter":45}</a:t>
            </a:r>
          </a:p>
          <a:p>
            <a:pPr lvl="1"/>
            <a:r>
              <a:rPr lang="en-US" sz="2000" dirty="0">
                <a:latin typeface="Calibri" panose="020F0502020204030204" pitchFamily="34" charset="0"/>
              </a:rPr>
              <a:t>a) “john”, 40, 45, and “peter”</a:t>
            </a:r>
          </a:p>
          <a:p>
            <a:pPr lvl="1"/>
            <a:r>
              <a:rPr lang="en-US" sz="2000" dirty="0">
                <a:latin typeface="Calibri" panose="020F0502020204030204" pitchFamily="34" charset="0"/>
              </a:rPr>
              <a:t>b) “john” and “peter”</a:t>
            </a:r>
          </a:p>
          <a:p>
            <a:pPr lvl="1"/>
            <a:r>
              <a:rPr lang="en-US" sz="2000" dirty="0">
                <a:latin typeface="Calibri" panose="020F0502020204030204" pitchFamily="34" charset="0"/>
              </a:rPr>
              <a:t>c) 40 and 45</a:t>
            </a:r>
          </a:p>
          <a:p>
            <a:pPr lvl="1"/>
            <a:r>
              <a:rPr lang="en-US" sz="2000" dirty="0">
                <a:latin typeface="Calibri" panose="020F0502020204030204" pitchFamily="34" charset="0"/>
              </a:rPr>
              <a:t>d) d = (40:”john”, 45:”peter”)</a:t>
            </a:r>
          </a:p>
          <a:p>
            <a:r>
              <a:rPr lang="en-US" sz="2000" b="1" dirty="0">
                <a:solidFill>
                  <a:srgbClr val="00B050"/>
                </a:solidFill>
                <a:latin typeface="Calibri" panose="020F0502020204030204" pitchFamily="34" charset="0"/>
              </a:rPr>
              <a:t>3. What will be the output?</a:t>
            </a:r>
          </a:p>
          <a:p>
            <a:pPr lvl="1"/>
            <a:r>
              <a:rPr lang="en-US" sz="2000" dirty="0">
                <a:latin typeface="Calibri" panose="020F0502020204030204" pitchFamily="34" charset="0"/>
              </a:rPr>
              <a:t>d = {"john":40, "peter":45}</a:t>
            </a:r>
          </a:p>
          <a:p>
            <a:pPr lvl="1"/>
            <a:r>
              <a:rPr lang="en-US" sz="2000" dirty="0">
                <a:latin typeface="Calibri" panose="020F0502020204030204" pitchFamily="34" charset="0"/>
              </a:rPr>
              <a:t>"john" in d</a:t>
            </a:r>
          </a:p>
          <a:p>
            <a:pPr lvl="1"/>
            <a:r>
              <a:rPr lang="en-US" sz="2000" dirty="0">
                <a:latin typeface="Calibri" panose="020F0502020204030204" pitchFamily="34" charset="0"/>
              </a:rPr>
              <a:t>a) True</a:t>
            </a:r>
          </a:p>
          <a:p>
            <a:pPr lvl="1"/>
            <a:r>
              <a:rPr lang="en-US" sz="2000" dirty="0">
                <a:latin typeface="Calibri" panose="020F0502020204030204" pitchFamily="34" charset="0"/>
              </a:rPr>
              <a:t>b) False</a:t>
            </a:r>
          </a:p>
          <a:p>
            <a:pPr lvl="1"/>
            <a:r>
              <a:rPr lang="en-US" sz="2000" dirty="0">
                <a:latin typeface="Calibri" panose="020F0502020204030204" pitchFamily="34" charset="0"/>
              </a:rPr>
              <a:t>c) None</a:t>
            </a:r>
          </a:p>
          <a:p>
            <a:pPr lvl="1"/>
            <a:r>
              <a:rPr lang="en-US" sz="2000" dirty="0">
                <a:latin typeface="Calibri" panose="020F0502020204030204" pitchFamily="34" charset="0"/>
              </a:rPr>
              <a:t>d) Error</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40802784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5324535"/>
          </a:xfrm>
          <a:prstGeom prst="rect">
            <a:avLst/>
          </a:prstGeom>
          <a:noFill/>
        </p:spPr>
        <p:txBody>
          <a:bodyPr wrap="square" rtlCol="0">
            <a:spAutoFit/>
          </a:bodyPr>
          <a:lstStyle/>
          <a:p>
            <a:r>
              <a:rPr lang="en-US" sz="2000" b="1" i="1" u="sng" dirty="0">
                <a:latin typeface="Calibri" panose="020F0502020204030204" pitchFamily="34" charset="0"/>
              </a:rPr>
              <a:t>Stimulants</a:t>
            </a:r>
          </a:p>
          <a:p>
            <a:r>
              <a:rPr lang="en-US" sz="2000" b="1" dirty="0">
                <a:solidFill>
                  <a:srgbClr val="00B050"/>
                </a:solidFill>
                <a:latin typeface="Calibri" panose="020F0502020204030204" pitchFamily="34" charset="0"/>
              </a:rPr>
              <a:t>4. What will be the output?</a:t>
            </a:r>
          </a:p>
          <a:p>
            <a:pPr lvl="1"/>
            <a:r>
              <a:rPr lang="en-US" sz="2000" dirty="0">
                <a:latin typeface="Calibri" panose="020F0502020204030204" pitchFamily="34" charset="0"/>
              </a:rPr>
              <a:t>d1 = {"john":40, "peter":45}</a:t>
            </a:r>
          </a:p>
          <a:p>
            <a:pPr lvl="1"/>
            <a:r>
              <a:rPr lang="en-US" sz="2000" dirty="0">
                <a:latin typeface="Calibri" panose="020F0502020204030204" pitchFamily="34" charset="0"/>
              </a:rPr>
              <a:t>d2 = {"john":466, "peter":45}</a:t>
            </a:r>
          </a:p>
          <a:p>
            <a:pPr lvl="1"/>
            <a:r>
              <a:rPr lang="en-US" sz="2000" dirty="0">
                <a:latin typeface="Calibri" panose="020F0502020204030204" pitchFamily="34" charset="0"/>
              </a:rPr>
              <a:t>d1 == d2</a:t>
            </a:r>
          </a:p>
          <a:p>
            <a:pPr lvl="1"/>
            <a:r>
              <a:rPr lang="en-US" sz="2000" dirty="0">
                <a:latin typeface="Calibri" panose="020F0502020204030204" pitchFamily="34" charset="0"/>
              </a:rPr>
              <a:t>a) True</a:t>
            </a:r>
          </a:p>
          <a:p>
            <a:pPr lvl="1"/>
            <a:r>
              <a:rPr lang="en-US" sz="2000" dirty="0">
                <a:latin typeface="Calibri" panose="020F0502020204030204" pitchFamily="34" charset="0"/>
              </a:rPr>
              <a:t>b) False</a:t>
            </a:r>
          </a:p>
          <a:p>
            <a:pPr lvl="1"/>
            <a:r>
              <a:rPr lang="en-US" sz="2000" dirty="0">
                <a:latin typeface="Calibri" panose="020F0502020204030204" pitchFamily="34" charset="0"/>
              </a:rPr>
              <a:t>c) None</a:t>
            </a:r>
          </a:p>
          <a:p>
            <a:pPr lvl="1"/>
            <a:r>
              <a:rPr lang="en-US" sz="2000" dirty="0">
                <a:latin typeface="Calibri" panose="020F0502020204030204" pitchFamily="34" charset="0"/>
              </a:rPr>
              <a:t>d) Error</a:t>
            </a:r>
          </a:p>
          <a:p>
            <a:r>
              <a:rPr lang="en-US" sz="2000" b="1" dirty="0">
                <a:solidFill>
                  <a:srgbClr val="00B050"/>
                </a:solidFill>
                <a:latin typeface="Calibri" panose="020F0502020204030204" pitchFamily="34" charset="0"/>
              </a:rPr>
              <a:t>5. What will be the output?</a:t>
            </a:r>
          </a:p>
          <a:p>
            <a:pPr lvl="1"/>
            <a:r>
              <a:rPr lang="en-US" sz="2000" dirty="0">
                <a:latin typeface="Calibri" panose="020F0502020204030204" pitchFamily="34" charset="0"/>
              </a:rPr>
              <a:t>d = {"john":40, "peter":45}</a:t>
            </a:r>
          </a:p>
          <a:p>
            <a:pPr lvl="1"/>
            <a:r>
              <a:rPr lang="en-US" sz="2000" dirty="0">
                <a:latin typeface="Calibri" panose="020F0502020204030204" pitchFamily="34" charset="0"/>
              </a:rPr>
              <a:t>print(list(</a:t>
            </a:r>
            <a:r>
              <a:rPr lang="en-US" sz="2000" dirty="0" err="1">
                <a:latin typeface="Calibri" panose="020F0502020204030204" pitchFamily="34" charset="0"/>
              </a:rPr>
              <a:t>d.keys</a:t>
            </a:r>
            <a:r>
              <a:rPr lang="en-US" sz="2000" dirty="0">
                <a:latin typeface="Calibri" panose="020F0502020204030204" pitchFamily="34" charset="0"/>
              </a:rPr>
              <a:t>()))</a:t>
            </a:r>
          </a:p>
          <a:p>
            <a:pPr lvl="1"/>
            <a:r>
              <a:rPr lang="en-US" sz="2000" dirty="0">
                <a:latin typeface="Calibri" panose="020F0502020204030204" pitchFamily="34" charset="0"/>
              </a:rPr>
              <a:t>a) [“john”, “peter”].</a:t>
            </a:r>
          </a:p>
          <a:p>
            <a:pPr lvl="1"/>
            <a:r>
              <a:rPr lang="en-US" sz="2000" dirty="0">
                <a:latin typeface="Calibri" panose="020F0502020204030204" pitchFamily="34" charset="0"/>
              </a:rPr>
              <a:t>b) [“john”:40, “peter”:45].</a:t>
            </a:r>
          </a:p>
          <a:p>
            <a:pPr lvl="1"/>
            <a:r>
              <a:rPr lang="en-US" sz="2000" dirty="0">
                <a:latin typeface="Calibri" panose="020F0502020204030204" pitchFamily="34" charset="0"/>
              </a:rPr>
              <a:t>c) (“john”, “peter”)</a:t>
            </a:r>
          </a:p>
          <a:p>
            <a:pPr lvl="1"/>
            <a:r>
              <a:rPr lang="en-US" sz="2000" dirty="0">
                <a:latin typeface="Calibri" panose="020F0502020204030204" pitchFamily="34" charset="0"/>
              </a:rPr>
              <a:t>d) (“john”:40, “peter”:45)</a:t>
            </a:r>
          </a:p>
          <a:p>
            <a:pPr lvl="1"/>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5059184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6217087"/>
          </a:xfrm>
          <a:prstGeom prst="rect">
            <a:avLst/>
          </a:prstGeom>
          <a:noFill/>
        </p:spPr>
        <p:txBody>
          <a:bodyPr wrap="square" rtlCol="0">
            <a:spAutoFit/>
          </a:bodyPr>
          <a:lstStyle/>
          <a:p>
            <a:r>
              <a:rPr lang="en-US" sz="2000" b="1" i="1" u="sng" dirty="0">
                <a:latin typeface="Calibri" panose="020F0502020204030204" pitchFamily="34" charset="0"/>
              </a:rPr>
              <a:t>Stimulants</a:t>
            </a:r>
          </a:p>
          <a:p>
            <a:r>
              <a:rPr lang="en-US" b="1" dirty="0">
                <a:solidFill>
                  <a:srgbClr val="00B050"/>
                </a:solidFill>
                <a:latin typeface="Calibri" panose="020F0502020204030204" pitchFamily="34" charset="0"/>
              </a:rPr>
              <a:t>6. Suppose d = {“john”:40, “peter”:45}, what happens when we try to retrieve a value using the expression d[“</a:t>
            </a:r>
            <a:r>
              <a:rPr lang="en-US" b="1" dirty="0" err="1">
                <a:solidFill>
                  <a:srgbClr val="00B050"/>
                </a:solidFill>
                <a:latin typeface="Calibri" panose="020F0502020204030204" pitchFamily="34" charset="0"/>
              </a:rPr>
              <a:t>susan</a:t>
            </a:r>
            <a:r>
              <a:rPr lang="en-US" b="1" dirty="0">
                <a:solidFill>
                  <a:srgbClr val="00B050"/>
                </a:solidFill>
                <a:latin typeface="Calibri" panose="020F0502020204030204" pitchFamily="34" charset="0"/>
              </a:rPr>
              <a:t>”]?</a:t>
            </a:r>
          </a:p>
          <a:p>
            <a:pPr lvl="1"/>
            <a:r>
              <a:rPr lang="en-US" dirty="0">
                <a:latin typeface="Calibri" panose="020F0502020204030204" pitchFamily="34" charset="0"/>
              </a:rPr>
              <a:t>a) Since “</a:t>
            </a:r>
            <a:r>
              <a:rPr lang="en-US" dirty="0" err="1">
                <a:latin typeface="Calibri" panose="020F0502020204030204" pitchFamily="34" charset="0"/>
              </a:rPr>
              <a:t>susan</a:t>
            </a:r>
            <a:r>
              <a:rPr lang="en-US" dirty="0">
                <a:latin typeface="Calibri" panose="020F0502020204030204" pitchFamily="34" charset="0"/>
              </a:rPr>
              <a:t>” is not a value in the set, Python raises a </a:t>
            </a:r>
            <a:r>
              <a:rPr lang="en-US" dirty="0" err="1">
                <a:latin typeface="Calibri" panose="020F0502020204030204" pitchFamily="34" charset="0"/>
              </a:rPr>
              <a:t>KeyError</a:t>
            </a:r>
            <a:r>
              <a:rPr lang="en-US" dirty="0">
                <a:latin typeface="Calibri" panose="020F0502020204030204" pitchFamily="34" charset="0"/>
              </a:rPr>
              <a:t> exception</a:t>
            </a:r>
          </a:p>
          <a:p>
            <a:pPr lvl="1"/>
            <a:r>
              <a:rPr lang="en-US" dirty="0">
                <a:latin typeface="Calibri" panose="020F0502020204030204" pitchFamily="34" charset="0"/>
              </a:rPr>
              <a:t>b) It is executed fine and no exception is raised, and it returns None</a:t>
            </a:r>
          </a:p>
          <a:p>
            <a:pPr lvl="1"/>
            <a:r>
              <a:rPr lang="en-US" dirty="0">
                <a:latin typeface="Calibri" panose="020F0502020204030204" pitchFamily="34" charset="0"/>
              </a:rPr>
              <a:t>c) Since “</a:t>
            </a:r>
            <a:r>
              <a:rPr lang="en-US" dirty="0" err="1">
                <a:latin typeface="Calibri" panose="020F0502020204030204" pitchFamily="34" charset="0"/>
              </a:rPr>
              <a:t>susan</a:t>
            </a:r>
            <a:r>
              <a:rPr lang="en-US" dirty="0">
                <a:latin typeface="Calibri" panose="020F0502020204030204" pitchFamily="34" charset="0"/>
              </a:rPr>
              <a:t>” is not a key in the set, Python raises a </a:t>
            </a:r>
            <a:r>
              <a:rPr lang="en-US" dirty="0" err="1">
                <a:latin typeface="Calibri" panose="020F0502020204030204" pitchFamily="34" charset="0"/>
              </a:rPr>
              <a:t>KeyError</a:t>
            </a:r>
            <a:r>
              <a:rPr lang="en-US" dirty="0">
                <a:latin typeface="Calibri" panose="020F0502020204030204" pitchFamily="34" charset="0"/>
              </a:rPr>
              <a:t> exception</a:t>
            </a:r>
          </a:p>
          <a:p>
            <a:pPr lvl="1"/>
            <a:r>
              <a:rPr lang="en-US" dirty="0">
                <a:latin typeface="Calibri" panose="020F0502020204030204" pitchFamily="34" charset="0"/>
              </a:rPr>
              <a:t>d) Since “</a:t>
            </a:r>
            <a:r>
              <a:rPr lang="en-US" dirty="0" err="1">
                <a:latin typeface="Calibri" panose="020F0502020204030204" pitchFamily="34" charset="0"/>
              </a:rPr>
              <a:t>susan</a:t>
            </a:r>
            <a:r>
              <a:rPr lang="en-US" dirty="0">
                <a:latin typeface="Calibri" panose="020F0502020204030204" pitchFamily="34" charset="0"/>
              </a:rPr>
              <a:t>” is not a key in the set, Python raises a syntax error</a:t>
            </a:r>
          </a:p>
          <a:p>
            <a:pPr marL="0" lvl="1"/>
            <a:r>
              <a:rPr lang="en-US" b="1" dirty="0">
                <a:solidFill>
                  <a:srgbClr val="00B050"/>
                </a:solidFill>
                <a:latin typeface="Calibri" panose="020F0502020204030204" pitchFamily="34" charset="0"/>
              </a:rPr>
              <a:t>7. What is the output of the following snippet of code?</a:t>
            </a:r>
          </a:p>
          <a:p>
            <a:pPr lvl="1"/>
            <a:r>
              <a:rPr lang="en-US" dirty="0">
                <a:latin typeface="Calibri" panose="020F0502020204030204" pitchFamily="34" charset="0"/>
              </a:rPr>
              <a:t>&gt;&gt;&gt; a={1:"A",2:"B",3:"C"}</a:t>
            </a:r>
          </a:p>
          <a:p>
            <a:pPr lvl="1"/>
            <a:r>
              <a:rPr lang="en-US" dirty="0">
                <a:latin typeface="Calibri" panose="020F0502020204030204" pitchFamily="34" charset="0"/>
              </a:rPr>
              <a:t>&gt;&gt;&gt; del a</a:t>
            </a:r>
          </a:p>
          <a:p>
            <a:pPr lvl="1"/>
            <a:r>
              <a:rPr lang="en-US" dirty="0">
                <a:latin typeface="Calibri" panose="020F0502020204030204" pitchFamily="34" charset="0"/>
              </a:rPr>
              <a:t>a)	method del doesn’t exist for the dictionary</a:t>
            </a:r>
          </a:p>
          <a:p>
            <a:pPr lvl="1"/>
            <a:r>
              <a:rPr lang="en-US" dirty="0">
                <a:latin typeface="Calibri" panose="020F0502020204030204" pitchFamily="34" charset="0"/>
              </a:rPr>
              <a:t>b)	del deletes the values in the dictionary</a:t>
            </a:r>
          </a:p>
          <a:p>
            <a:pPr lvl="1"/>
            <a:r>
              <a:rPr lang="en-US" dirty="0">
                <a:latin typeface="Calibri" panose="020F0502020204030204" pitchFamily="34" charset="0"/>
              </a:rPr>
              <a:t>c)	del deletes the entire dictionary</a:t>
            </a:r>
          </a:p>
          <a:p>
            <a:pPr marL="914400" lvl="1" indent="-457200">
              <a:buAutoNum type="alphaLcParenR" startAt="4"/>
            </a:pPr>
            <a:r>
              <a:rPr lang="en-US" dirty="0">
                <a:latin typeface="Calibri" panose="020F0502020204030204" pitchFamily="34" charset="0"/>
              </a:rPr>
              <a:t>del deletes the keys in the dictionary</a:t>
            </a:r>
          </a:p>
          <a:p>
            <a:pPr marL="0" lvl="1"/>
            <a:r>
              <a:rPr lang="en-US" b="1" dirty="0">
                <a:solidFill>
                  <a:srgbClr val="00B050"/>
                </a:solidFill>
                <a:latin typeface="Calibri" panose="020F0502020204030204" pitchFamily="34" charset="0"/>
              </a:rPr>
              <a:t>8. What is the output of the following snippet of code?</a:t>
            </a:r>
          </a:p>
          <a:p>
            <a:pPr lvl="1"/>
            <a:r>
              <a:rPr lang="en-US" dirty="0">
                <a:latin typeface="Calibri" panose="020F0502020204030204" pitchFamily="34" charset="0"/>
              </a:rPr>
              <a:t>test = {1:'A', 2:'B', 3:'C'}</a:t>
            </a:r>
          </a:p>
          <a:p>
            <a:pPr lvl="1"/>
            <a:r>
              <a:rPr lang="en-US" dirty="0">
                <a:latin typeface="Calibri" panose="020F0502020204030204" pitchFamily="34" charset="0"/>
              </a:rPr>
              <a:t>test = {}</a:t>
            </a:r>
          </a:p>
          <a:p>
            <a:pPr lvl="1"/>
            <a:r>
              <a:rPr lang="en-US" dirty="0">
                <a:latin typeface="Calibri" panose="020F0502020204030204" pitchFamily="34" charset="0"/>
              </a:rPr>
              <a:t>print(</a:t>
            </a:r>
            <a:r>
              <a:rPr lang="en-US" dirty="0" err="1">
                <a:latin typeface="Calibri" panose="020F0502020204030204" pitchFamily="34" charset="0"/>
              </a:rPr>
              <a:t>len</a:t>
            </a:r>
            <a:r>
              <a:rPr lang="en-US" dirty="0">
                <a:latin typeface="Calibri" panose="020F0502020204030204" pitchFamily="34" charset="0"/>
              </a:rPr>
              <a:t>(test))</a:t>
            </a:r>
          </a:p>
          <a:p>
            <a:pPr lvl="1"/>
            <a:r>
              <a:rPr lang="en-US" dirty="0">
                <a:latin typeface="Calibri" panose="020F0502020204030204" pitchFamily="34" charset="0"/>
              </a:rPr>
              <a:t>a)	0</a:t>
            </a:r>
          </a:p>
          <a:p>
            <a:pPr lvl="1"/>
            <a:r>
              <a:rPr lang="en-US" dirty="0">
                <a:latin typeface="Calibri" panose="020F0502020204030204" pitchFamily="34" charset="0"/>
              </a:rPr>
              <a:t>b)	None</a:t>
            </a:r>
          </a:p>
          <a:p>
            <a:pPr lvl="1"/>
            <a:r>
              <a:rPr lang="en-US" dirty="0">
                <a:latin typeface="Calibri" panose="020F0502020204030204" pitchFamily="34" charset="0"/>
              </a:rPr>
              <a:t>c)	3</a:t>
            </a:r>
          </a:p>
          <a:p>
            <a:pPr lvl="1"/>
            <a:r>
              <a:rPr lang="en-US" dirty="0">
                <a:latin typeface="Calibri" panose="020F0502020204030204" pitchFamily="34" charset="0"/>
              </a:rPr>
              <a:t>d)	An exception is thrown</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7453748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2349" y="768526"/>
            <a:ext cx="9876483" cy="5539978"/>
          </a:xfrm>
          <a:prstGeom prst="rect">
            <a:avLst/>
          </a:prstGeom>
          <a:noFill/>
        </p:spPr>
        <p:txBody>
          <a:bodyPr wrap="square" rtlCol="0">
            <a:spAutoFit/>
          </a:bodyPr>
          <a:lstStyle/>
          <a:p>
            <a:r>
              <a:rPr lang="en-US" sz="2000" b="1" i="1" u="sng" dirty="0">
                <a:latin typeface="Calibri" panose="020F0502020204030204" pitchFamily="34" charset="0"/>
              </a:rPr>
              <a:t>Stimulants</a:t>
            </a:r>
          </a:p>
          <a:p>
            <a:pPr marL="0" lvl="1"/>
            <a:r>
              <a:rPr lang="en-US" sz="2000" b="1" dirty="0">
                <a:solidFill>
                  <a:srgbClr val="00B050"/>
                </a:solidFill>
                <a:latin typeface="Calibri" panose="020F0502020204030204" pitchFamily="34" charset="0"/>
              </a:rPr>
              <a:t>9. What is the output of the following snippet of code?</a:t>
            </a:r>
          </a:p>
          <a:p>
            <a:pPr lvl="1"/>
            <a:r>
              <a:rPr lang="en-US" sz="2000" dirty="0">
                <a:latin typeface="Calibri" panose="020F0502020204030204" pitchFamily="34" charset="0"/>
              </a:rPr>
              <a:t>numbers = {}</a:t>
            </a:r>
          </a:p>
          <a:p>
            <a:pPr lvl="1"/>
            <a:r>
              <a:rPr lang="en-US" sz="2000" dirty="0">
                <a:latin typeface="Calibri" panose="020F0502020204030204" pitchFamily="34" charset="0"/>
              </a:rPr>
              <a:t>letters = {}</a:t>
            </a:r>
          </a:p>
          <a:p>
            <a:pPr lvl="1"/>
            <a:r>
              <a:rPr lang="en-US" sz="2000" dirty="0">
                <a:latin typeface="Calibri" panose="020F0502020204030204" pitchFamily="34" charset="0"/>
              </a:rPr>
              <a:t>comb = {}</a:t>
            </a:r>
          </a:p>
          <a:p>
            <a:pPr lvl="1"/>
            <a:r>
              <a:rPr lang="en-US" sz="2000" dirty="0">
                <a:latin typeface="Calibri" panose="020F0502020204030204" pitchFamily="34" charset="0"/>
              </a:rPr>
              <a:t>numbers[1] = 56</a:t>
            </a:r>
          </a:p>
          <a:p>
            <a:pPr lvl="1"/>
            <a:r>
              <a:rPr lang="en-US" sz="2000" dirty="0">
                <a:latin typeface="Calibri" panose="020F0502020204030204" pitchFamily="34" charset="0"/>
              </a:rPr>
              <a:t>numbers[3] = 7</a:t>
            </a:r>
          </a:p>
          <a:p>
            <a:pPr lvl="1"/>
            <a:r>
              <a:rPr lang="en-US" sz="2000" dirty="0">
                <a:latin typeface="Calibri" panose="020F0502020204030204" pitchFamily="34" charset="0"/>
              </a:rPr>
              <a:t>letters[4] = 'B'</a:t>
            </a:r>
          </a:p>
          <a:p>
            <a:pPr lvl="1"/>
            <a:r>
              <a:rPr lang="en-US" sz="2000" dirty="0">
                <a:latin typeface="Calibri" panose="020F0502020204030204" pitchFamily="34" charset="0"/>
              </a:rPr>
              <a:t>comb['Numbers'] = numbers</a:t>
            </a:r>
          </a:p>
          <a:p>
            <a:pPr lvl="1"/>
            <a:r>
              <a:rPr lang="en-US" sz="2000" dirty="0">
                <a:latin typeface="Calibri" panose="020F0502020204030204" pitchFamily="34" charset="0"/>
              </a:rPr>
              <a:t>comb['Letters'] = letters</a:t>
            </a:r>
          </a:p>
          <a:p>
            <a:pPr lvl="1"/>
            <a:r>
              <a:rPr lang="en-US" sz="2000" dirty="0">
                <a:latin typeface="Calibri" panose="020F0502020204030204" pitchFamily="34" charset="0"/>
              </a:rPr>
              <a:t>print(comb)</a:t>
            </a:r>
          </a:p>
          <a:p>
            <a:pPr lvl="1"/>
            <a:r>
              <a:rPr lang="en-US" sz="2000" dirty="0">
                <a:latin typeface="Calibri" panose="020F0502020204030204" pitchFamily="34" charset="0"/>
              </a:rPr>
              <a:t>a)	Error, dictionary in a dictionary can’t exist</a:t>
            </a:r>
          </a:p>
          <a:p>
            <a:pPr lvl="1"/>
            <a:r>
              <a:rPr lang="en-US" sz="2000" dirty="0">
                <a:latin typeface="Calibri" panose="020F0502020204030204" pitchFamily="34" charset="0"/>
              </a:rPr>
              <a:t>b)	‘Numbers’: {1: 56, 3: 7}</a:t>
            </a:r>
          </a:p>
          <a:p>
            <a:pPr lvl="1"/>
            <a:r>
              <a:rPr lang="en-US" sz="2000" dirty="0">
                <a:latin typeface="Calibri" panose="020F0502020204030204" pitchFamily="34" charset="0"/>
              </a:rPr>
              <a:t>c)	{‘Numbers’: {1: 56}, ‘Letters’: {4: ‘B’}}</a:t>
            </a:r>
          </a:p>
          <a:p>
            <a:pPr marL="800100" lvl="1" indent="-342900">
              <a:buAutoNum type="alphaLcParenR" startAt="4"/>
            </a:pPr>
            <a:r>
              <a:rPr lang="en-US" sz="2000" dirty="0">
                <a:latin typeface="Calibri" panose="020F0502020204030204" pitchFamily="34" charset="0"/>
              </a:rPr>
              <a:t>{‘Numbers’: {1: 56, 3: 7}, ‘Letters’: {4: ‘B’}}</a:t>
            </a:r>
          </a:p>
          <a:p>
            <a:pPr lvl="1"/>
            <a:endParaRPr lang="en-US" dirty="0">
              <a:latin typeface="Calibri" panose="020F0502020204030204" pitchFamily="34" charset="0"/>
            </a:endParaRPr>
          </a:p>
          <a:p>
            <a:endParaRPr lang="en-US" sz="1600" b="1" i="1" u="sng" dirty="0">
              <a:latin typeface="Calibri" panose="020F0502020204030204" pitchFamily="34" charset="0"/>
            </a:endParaRPr>
          </a:p>
          <a:p>
            <a:endParaRPr lang="en-US" sz="2000" b="1" i="1" u="sng"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6195627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5368" y="827520"/>
            <a:ext cx="9876483" cy="4924425"/>
          </a:xfrm>
          <a:prstGeom prst="rect">
            <a:avLst/>
          </a:prstGeom>
          <a:noFill/>
        </p:spPr>
        <p:txBody>
          <a:bodyPr wrap="square" rtlCol="0">
            <a:spAutoFit/>
          </a:bodyPr>
          <a:lstStyle/>
          <a:p>
            <a:r>
              <a:rPr lang="en-US" sz="2000" b="1" i="1" u="sng" dirty="0">
                <a:latin typeface="Calibri" panose="020F0502020204030204" pitchFamily="34" charset="0"/>
              </a:rPr>
              <a:t>Stimulants</a:t>
            </a:r>
          </a:p>
          <a:p>
            <a:pPr marL="0" lvl="1"/>
            <a:r>
              <a:rPr lang="en-US" sz="2000" b="1" dirty="0">
                <a:solidFill>
                  <a:srgbClr val="00B050"/>
                </a:solidFill>
                <a:latin typeface="Calibri" panose="020F0502020204030204" pitchFamily="34" charset="0"/>
              </a:rPr>
              <a:t>10. What is the output of the following snippet of code?</a:t>
            </a:r>
          </a:p>
          <a:p>
            <a:pPr marL="457200" lvl="2"/>
            <a:r>
              <a:rPr lang="en-US" sz="2000" dirty="0">
                <a:latin typeface="Calibri" panose="020F0502020204030204" pitchFamily="34" charset="0"/>
              </a:rPr>
              <a:t>a={}</a:t>
            </a:r>
          </a:p>
          <a:p>
            <a:pPr marL="457200" lvl="2"/>
            <a:r>
              <a:rPr lang="en-US" sz="2000" dirty="0">
                <a:latin typeface="Calibri" panose="020F0502020204030204" pitchFamily="34" charset="0"/>
              </a:rPr>
              <a:t>a['a']=1</a:t>
            </a:r>
          </a:p>
          <a:p>
            <a:pPr marL="457200" lvl="2"/>
            <a:r>
              <a:rPr lang="en-US" sz="2000" dirty="0">
                <a:latin typeface="Calibri" panose="020F0502020204030204" pitchFamily="34" charset="0"/>
              </a:rPr>
              <a:t>a['b']=[2,3,4]</a:t>
            </a:r>
          </a:p>
          <a:p>
            <a:pPr marL="457200" lvl="2"/>
            <a:r>
              <a:rPr lang="en-US" sz="2000" dirty="0">
                <a:latin typeface="Calibri" panose="020F0502020204030204" pitchFamily="34" charset="0"/>
              </a:rPr>
              <a:t>print(a)</a:t>
            </a:r>
          </a:p>
          <a:p>
            <a:pPr marL="457200" lvl="2"/>
            <a:endParaRPr lang="en-US" sz="2000" dirty="0">
              <a:latin typeface="Calibri" panose="020F0502020204030204" pitchFamily="34" charset="0"/>
            </a:endParaRPr>
          </a:p>
          <a:p>
            <a:pPr marL="457200" lvl="2"/>
            <a:r>
              <a:rPr lang="en-US" sz="2000" dirty="0">
                <a:latin typeface="Calibri" panose="020F0502020204030204" pitchFamily="34" charset="0"/>
              </a:rPr>
              <a:t>a)	Exception is thrown</a:t>
            </a:r>
          </a:p>
          <a:p>
            <a:pPr marL="457200" lvl="2"/>
            <a:r>
              <a:rPr lang="en-US" sz="2000" dirty="0">
                <a:latin typeface="Calibri" panose="020F0502020204030204" pitchFamily="34" charset="0"/>
              </a:rPr>
              <a:t>b)	{‘b’: [2], ‘a’: 1}</a:t>
            </a:r>
          </a:p>
          <a:p>
            <a:pPr marL="457200" lvl="2"/>
            <a:r>
              <a:rPr lang="en-US" sz="2000" dirty="0">
                <a:latin typeface="Calibri" panose="020F0502020204030204" pitchFamily="34" charset="0"/>
              </a:rPr>
              <a:t>c)	{‘b’: [2], ‘a’: [3]}</a:t>
            </a:r>
          </a:p>
          <a:p>
            <a:pPr marL="457200" lvl="2"/>
            <a:r>
              <a:rPr lang="en-US" sz="2000" dirty="0">
                <a:latin typeface="Calibri" panose="020F0502020204030204" pitchFamily="34" charset="0"/>
              </a:rPr>
              <a:t>d) 	{‘a’: 1,‘b’: [2, 3, 4]}</a:t>
            </a:r>
          </a:p>
          <a:p>
            <a:pPr lvl="2" indent="-457200">
              <a:buAutoNum type="alphaLcParenR" startAt="5"/>
            </a:pPr>
            <a:r>
              <a:rPr lang="en-US" sz="2000" dirty="0">
                <a:latin typeface="Calibri" panose="020F0502020204030204" pitchFamily="34" charset="0"/>
              </a:rPr>
              <a:t>{'a': 1, 'b': 2, 3: 4}</a:t>
            </a:r>
          </a:p>
          <a:p>
            <a:pPr lvl="2" indent="-457200">
              <a:buAutoNum type="alphaLcParenR" startAt="5"/>
            </a:pPr>
            <a:r>
              <a:rPr lang="en-US" sz="2000" dirty="0">
                <a:latin typeface="Calibri" panose="020F0502020204030204" pitchFamily="34" charset="0"/>
              </a:rPr>
              <a:t>None of the above</a:t>
            </a:r>
          </a:p>
          <a:p>
            <a:pPr lvl="1"/>
            <a:endParaRPr lang="en-US" dirty="0">
              <a:latin typeface="Calibri" panose="020F0502020204030204" pitchFamily="34" charset="0"/>
            </a:endParaRPr>
          </a:p>
          <a:p>
            <a:endParaRPr lang="en-US" sz="1600" b="1" i="1" u="sng" dirty="0">
              <a:latin typeface="Calibri" panose="020F0502020204030204" pitchFamily="34" charset="0"/>
            </a:endParaRPr>
          </a:p>
          <a:p>
            <a:endParaRPr lang="en-US" sz="2000" b="1" i="1" u="sng"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6582189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BE399-D387-B445-B210-A5C88F89F6A1}"/>
              </a:ext>
            </a:extLst>
          </p:cNvPr>
          <p:cNvSpPr txBox="1"/>
          <p:nvPr/>
        </p:nvSpPr>
        <p:spPr>
          <a:xfrm>
            <a:off x="4899999" y="3075057"/>
            <a:ext cx="2392001" cy="707886"/>
          </a:xfrm>
          <a:prstGeom prst="rect">
            <a:avLst/>
          </a:prstGeom>
          <a:noFill/>
        </p:spPr>
        <p:txBody>
          <a:bodyPr wrap="none" rtlCol="0">
            <a:spAutoFit/>
          </a:bodyPr>
          <a:lstStyle/>
          <a:p>
            <a:r>
              <a:rPr lang="en-US" sz="4000" dirty="0">
                <a:solidFill>
                  <a:schemeClr val="accent5">
                    <a:lumMod val="75000"/>
                  </a:schemeClr>
                </a:solidFill>
                <a:latin typeface="Times New Roman" pitchFamily="18" charset="0"/>
                <a:ea typeface="+mj-ea"/>
                <a:cs typeface="Times New Roman" pitchFamily="18" charset="0"/>
              </a:rPr>
              <a:t>Thank you</a:t>
            </a: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64956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54466"/>
          </a:xfrm>
        </p:spPr>
        <p:txBody>
          <a:bodyPr>
            <a:noAutofit/>
          </a:bodyPr>
          <a:lstStyle/>
          <a:p>
            <a:r>
              <a:rPr lang="en-US" sz="3200" b="1" dirty="0">
                <a:solidFill>
                  <a:schemeClr val="accent4"/>
                </a:solidFill>
              </a:rPr>
              <a:t>Installing python</a:t>
            </a:r>
          </a:p>
        </p:txBody>
      </p:sp>
      <p:pic>
        <p:nvPicPr>
          <p:cNvPr id="4" name="Picture 3"/>
          <p:cNvPicPr>
            <a:picLocks noChangeAspect="1"/>
          </p:cNvPicPr>
          <p:nvPr/>
        </p:nvPicPr>
        <p:blipFill>
          <a:blip r:embed="rId2"/>
          <a:stretch>
            <a:fillRect/>
          </a:stretch>
        </p:blipFill>
        <p:spPr>
          <a:xfrm>
            <a:off x="930757" y="608565"/>
            <a:ext cx="9540598" cy="6155598"/>
          </a:xfrm>
          <a:prstGeom prst="rect">
            <a:avLst/>
          </a:prstGeom>
        </p:spPr>
      </p:pic>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27242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69215"/>
          </a:xfrm>
        </p:spPr>
        <p:txBody>
          <a:bodyPr>
            <a:noAutofit/>
          </a:bodyPr>
          <a:lstStyle/>
          <a:p>
            <a:r>
              <a:rPr lang="en-US" sz="3200" b="1" dirty="0">
                <a:solidFill>
                  <a:schemeClr val="accent4"/>
                </a:solidFill>
              </a:rPr>
              <a:t>Installing python</a:t>
            </a:r>
          </a:p>
        </p:txBody>
      </p:sp>
      <p:sp>
        <p:nvSpPr>
          <p:cNvPr id="5" name="Rectangle 4"/>
          <p:cNvSpPr/>
          <p:nvPr/>
        </p:nvSpPr>
        <p:spPr>
          <a:xfrm>
            <a:off x="1024128" y="754795"/>
            <a:ext cx="10906278" cy="1199303"/>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 Also, go to the Start menu , check for the Idle Icon, and open it. </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 Just type in the text at the prompt, “Hello World”, and ensure that the correct output is obtained.</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 Go to System environment variables, and ensure  that the Python path is correctly visible  in the same.</a:t>
            </a:r>
          </a:p>
        </p:txBody>
      </p:sp>
      <p:pic>
        <p:nvPicPr>
          <p:cNvPr id="3" name="Picture 2"/>
          <p:cNvPicPr>
            <a:picLocks noChangeAspect="1"/>
          </p:cNvPicPr>
          <p:nvPr/>
        </p:nvPicPr>
        <p:blipFill>
          <a:blip r:embed="rId2"/>
          <a:stretch>
            <a:fillRect/>
          </a:stretch>
        </p:blipFill>
        <p:spPr>
          <a:xfrm>
            <a:off x="235974" y="1954099"/>
            <a:ext cx="6959957" cy="4684400"/>
          </a:xfrm>
          <a:prstGeom prst="rect">
            <a:avLst/>
          </a:prstGeom>
        </p:spPr>
      </p:pic>
      <p:pic>
        <p:nvPicPr>
          <p:cNvPr id="6" name="Picture 5"/>
          <p:cNvPicPr>
            <a:picLocks noChangeAspect="1"/>
          </p:cNvPicPr>
          <p:nvPr/>
        </p:nvPicPr>
        <p:blipFill>
          <a:blip r:embed="rId3"/>
          <a:stretch>
            <a:fillRect/>
          </a:stretch>
        </p:blipFill>
        <p:spPr>
          <a:xfrm>
            <a:off x="7345034" y="1954099"/>
            <a:ext cx="4585372" cy="4684400"/>
          </a:xfrm>
          <a:prstGeom prst="rect">
            <a:avLst/>
          </a:prstGeom>
        </p:spPr>
      </p:pic>
      <p:sp>
        <p:nvSpPr>
          <p:cNvPr id="8" name="Footer Placeholder 7"/>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19002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39754" cy="647114"/>
          </a:xfrm>
        </p:spPr>
        <p:txBody>
          <a:bodyPr/>
          <a:lstStyle/>
          <a:p>
            <a:r>
              <a:rPr lang="en-US" sz="3200" b="1" dirty="0">
                <a:solidFill>
                  <a:schemeClr val="accent4"/>
                </a:solidFill>
              </a:rPr>
              <a:t>Python Environment Setup</a:t>
            </a:r>
          </a:p>
        </p:txBody>
      </p:sp>
      <p:sp>
        <p:nvSpPr>
          <p:cNvPr id="3" name="Content Placeholder 2"/>
          <p:cNvSpPr>
            <a:spLocks noGrp="1"/>
          </p:cNvSpPr>
          <p:nvPr>
            <p:ph idx="1"/>
          </p:nvPr>
        </p:nvSpPr>
        <p:spPr>
          <a:xfrm>
            <a:off x="480524" y="1223889"/>
            <a:ext cx="10671444" cy="4923693"/>
          </a:xfrm>
        </p:spPr>
        <p:txBody>
          <a:bodyPr/>
          <a:lstStyle/>
          <a:p>
            <a:pPr marL="0" indent="0">
              <a:buNone/>
            </a:pPr>
            <a:r>
              <a:rPr lang="en-US" sz="2400" u="sng" dirty="0">
                <a:latin typeface="Calibri" panose="020F0502020204030204" pitchFamily="34" charset="0"/>
                <a:cs typeface="Calibri" panose="020F0502020204030204" pitchFamily="34" charset="0"/>
              </a:rPr>
              <a:t>Setting up PATH:-</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PATH is a variable where the OS stores data related to the folders or directories which it must search to run a particular file or executable.</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This variable is named as PATH in Unix(Unix is Case-Sensitive), PATH or Path in Windows.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Since we are concentrating on Windows OS, we</a:t>
            </a:r>
            <a:r>
              <a:rPr lang="en-US" sz="2000" b="1" dirty="0">
                <a:latin typeface="Calibri" panose="020F0502020204030204" pitchFamily="34" charset="0"/>
                <a:cs typeface="Calibri" panose="020F0502020204030204" pitchFamily="34" charset="0"/>
              </a:rPr>
              <a:t> will only check the Path in Windows.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Usually, at the time of Installing Python, the PATH gets sets by default(Ref the previous slides on installation) . Post installation, the path will usually have the path where the Python installation has been downloaded.</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This is the Path from where the python interpreter is invoked, whenever you run Python.</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It is also the path where your Default IDE , </a:t>
            </a:r>
            <a:r>
              <a:rPr lang="en-US" sz="2000" b="1" i="1" dirty="0">
                <a:latin typeface="Calibri" panose="020F0502020204030204" pitchFamily="34" charset="0"/>
                <a:cs typeface="Calibri" panose="020F0502020204030204" pitchFamily="34" charset="0"/>
              </a:rPr>
              <a:t>Idle</a:t>
            </a:r>
            <a:r>
              <a:rPr lang="en-US" sz="2000" dirty="0">
                <a:latin typeface="Calibri" panose="020F0502020204030204" pitchFamily="34" charset="0"/>
                <a:cs typeface="Calibri" panose="020F0502020204030204" pitchFamily="34" charset="0"/>
              </a:rPr>
              <a:t> is Installed. </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Path will also specify the path , where the OS will search for the  Python Programs/Modules which you have written and run those files.</a:t>
            </a:r>
          </a:p>
          <a:p>
            <a:pPr marL="0" indent="0">
              <a:buNone/>
            </a:pPr>
            <a:endParaRPr lang="en-US" u="sng" dirty="0"/>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419128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61698"/>
          </a:xfrm>
        </p:spPr>
        <p:txBody>
          <a:bodyPr>
            <a:noAutofit/>
          </a:bodyPr>
          <a:lstStyle/>
          <a:p>
            <a:r>
              <a:rPr lang="en-US" sz="3200" b="1" dirty="0">
                <a:solidFill>
                  <a:schemeClr val="accent4"/>
                </a:solidFill>
              </a:rPr>
              <a:t>Python interpreters</a:t>
            </a:r>
          </a:p>
        </p:txBody>
      </p:sp>
      <p:sp>
        <p:nvSpPr>
          <p:cNvPr id="3" name="Content Placeholder 2"/>
          <p:cNvSpPr>
            <a:spLocks noGrp="1"/>
          </p:cNvSpPr>
          <p:nvPr>
            <p:ph idx="1"/>
          </p:nvPr>
        </p:nvSpPr>
        <p:spPr>
          <a:xfrm>
            <a:off x="923544" y="744579"/>
            <a:ext cx="9720073" cy="5329647"/>
          </a:xfrm>
        </p:spPr>
        <p:txBody>
          <a:bodyPr/>
          <a:lstStyle/>
          <a:p>
            <a:pPr>
              <a:buFont typeface="Wingdings" panose="05000000000000000000" pitchFamily="2" charset="2"/>
              <a:buChar char="Ø"/>
            </a:pPr>
            <a:r>
              <a:rPr lang="en-US" sz="1800" dirty="0">
                <a:latin typeface="Calibri" panose="020F0502020204030204" pitchFamily="34" charset="0"/>
              </a:rPr>
              <a:t>Suppose you are in Germany, and you find yourself stranded because of the lack of knowledge of the language.</a:t>
            </a:r>
          </a:p>
          <a:p>
            <a:pPr>
              <a:buFont typeface="Wingdings" panose="05000000000000000000" pitchFamily="2" charset="2"/>
              <a:buChar char="§"/>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rPr>
              <a:t>Out comes a friend who knows German, and accompanies you throughout your stay in Germany.</a:t>
            </a:r>
          </a:p>
          <a:p>
            <a:pPr>
              <a:buFont typeface="Wingdings" panose="05000000000000000000" pitchFamily="2" charset="2"/>
              <a:buChar char="Ø"/>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548" y="1333815"/>
            <a:ext cx="2724150" cy="1676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548" y="4375414"/>
            <a:ext cx="3324225" cy="1371600"/>
          </a:xfrm>
          <a:prstGeom prst="rect">
            <a:avLst/>
          </a:prstGeom>
        </p:spPr>
      </p:pic>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08729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61698"/>
          </a:xfrm>
        </p:spPr>
        <p:txBody>
          <a:bodyPr>
            <a:noAutofit/>
          </a:bodyPr>
          <a:lstStyle/>
          <a:p>
            <a:r>
              <a:rPr lang="en-US" sz="3200" b="1" dirty="0">
                <a:solidFill>
                  <a:schemeClr val="accent4"/>
                </a:solidFill>
              </a:rPr>
              <a:t>Python interpreters</a:t>
            </a:r>
          </a:p>
        </p:txBody>
      </p:sp>
      <p:sp>
        <p:nvSpPr>
          <p:cNvPr id="3" name="Content Placeholder 2"/>
          <p:cNvSpPr>
            <a:spLocks noGrp="1"/>
          </p:cNvSpPr>
          <p:nvPr>
            <p:ph idx="1"/>
          </p:nvPr>
        </p:nvSpPr>
        <p:spPr>
          <a:xfrm>
            <a:off x="923544" y="744579"/>
            <a:ext cx="9720073" cy="5329647"/>
          </a:xfrm>
        </p:spPr>
        <p:txBody>
          <a:bodyPr/>
          <a:lstStyle/>
          <a:p>
            <a:pPr>
              <a:buFont typeface="Wingdings" panose="05000000000000000000" pitchFamily="2" charset="2"/>
              <a:buChar char="Ø"/>
            </a:pPr>
            <a:r>
              <a:rPr lang="en-US" sz="1800" dirty="0">
                <a:latin typeface="Calibri" panose="020F0502020204030204" pitchFamily="34" charset="0"/>
              </a:rPr>
              <a:t>Your life now becomes a breeze. You can go for shopping, or touring the entire German countryside without any tension </a:t>
            </a:r>
            <a:r>
              <a:rPr lang="en-US" sz="1800" dirty="0">
                <a:latin typeface="Calibri" panose="020F0502020204030204" pitchFamily="34" charset="0"/>
                <a:sym typeface="Wingdings" panose="05000000000000000000" pitchFamily="2" charset="2"/>
              </a:rPr>
              <a:t></a:t>
            </a:r>
            <a:r>
              <a:rPr lang="en-US" sz="1800" dirty="0">
                <a:latin typeface="Calibri" panose="020F0502020204030204" pitchFamily="34" charset="0"/>
              </a:rPr>
              <a:t> </a:t>
            </a:r>
          </a:p>
          <a:p>
            <a:pPr>
              <a:buFont typeface="Wingdings" panose="05000000000000000000" pitchFamily="2" charset="2"/>
              <a:buChar char="Ø"/>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a:buFont typeface="Wingdings" panose="05000000000000000000" pitchFamily="2" charset="2"/>
              <a:buChar char="Ø"/>
            </a:pPr>
            <a:endParaRPr lang="en-US" sz="1800" dirty="0">
              <a:latin typeface="Calibri" panose="020F0502020204030204" pitchFamily="34" charset="0"/>
            </a:endParaRPr>
          </a:p>
          <a:p>
            <a:pPr>
              <a:buFont typeface="Wingdings" panose="05000000000000000000" pitchFamily="2" charset="2"/>
              <a:buChar char="Ø"/>
            </a:pPr>
            <a:endParaRPr lang="en-US" sz="1800" dirty="0">
              <a:latin typeface="Calibri" panose="020F0502020204030204" pitchFamily="34" charset="0"/>
            </a:endParaRPr>
          </a:p>
          <a:p>
            <a:pPr>
              <a:buFont typeface="Wingdings" panose="05000000000000000000" pitchFamily="2" charset="2"/>
              <a:buChar char="Ø"/>
            </a:pPr>
            <a:endParaRPr lang="en-US" sz="1800" dirty="0">
              <a:latin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rPr>
              <a:t>A  program interpreter works in much the same way, interpreting to the Computer, who understands only Binary 0’s or 1’s </a:t>
            </a:r>
            <a:r>
              <a:rPr lang="en-US" sz="1800" b="1" dirty="0">
                <a:latin typeface="Calibri" panose="020F0502020204030204" pitchFamily="34" charset="0"/>
              </a:rPr>
              <a:t>(0 V or 5 V), a </a:t>
            </a:r>
            <a:r>
              <a:rPr lang="en-US" sz="1800" dirty="0">
                <a:latin typeface="Calibri" panose="020F0502020204030204" pitchFamily="34" charset="0"/>
              </a:rPr>
              <a:t>standard human language</a:t>
            </a:r>
            <a:r>
              <a:rPr lang="en-US" sz="1800" b="1" dirty="0">
                <a:latin typeface="Calibri" panose="020F0502020204030204" pitchFamily="34" charset="0"/>
              </a:rPr>
              <a:t>.</a:t>
            </a:r>
          </a:p>
          <a:p>
            <a:pPr marL="0" indent="0">
              <a:buNone/>
            </a:pPr>
            <a:r>
              <a:rPr lang="en-US" sz="1800" b="1" dirty="0">
                <a:latin typeface="Calibri" panose="020F0502020204030204" pitchFamily="34" charset="0"/>
              </a:rPr>
              <a:t> </a:t>
            </a:r>
          </a:p>
          <a:p>
            <a:pPr marL="0" indent="0">
              <a:buNone/>
            </a:pPr>
            <a:endParaRPr lang="en-US" sz="1800" b="1" dirty="0">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7" y="1561008"/>
            <a:ext cx="3076575" cy="14859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7" y="4059688"/>
            <a:ext cx="5080838" cy="2526857"/>
          </a:xfrm>
          <a:prstGeom prst="rect">
            <a:avLst/>
          </a:prstGeom>
        </p:spPr>
      </p:pic>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7915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50321"/>
          </a:xfrm>
        </p:spPr>
        <p:txBody>
          <a:bodyPr>
            <a:noAutofit/>
          </a:bodyPr>
          <a:lstStyle/>
          <a:p>
            <a:r>
              <a:rPr lang="en-US" sz="3200" b="1" dirty="0">
                <a:solidFill>
                  <a:schemeClr val="accent4"/>
                </a:solidFill>
              </a:rPr>
              <a:t>Python interpreters Vs Compilers(</a:t>
            </a:r>
            <a:r>
              <a:rPr lang="en-US" sz="3200" b="1" dirty="0" err="1">
                <a:solidFill>
                  <a:schemeClr val="accent4"/>
                </a:solidFill>
              </a:rPr>
              <a:t>Contd</a:t>
            </a:r>
            <a:r>
              <a:rPr lang="en-US" sz="3200" b="1" dirty="0">
                <a:solidFill>
                  <a:schemeClr val="accent4"/>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3480341290"/>
              </p:ext>
            </p:extLst>
          </p:nvPr>
        </p:nvGraphicFramePr>
        <p:xfrm>
          <a:off x="672022" y="1022930"/>
          <a:ext cx="10816972" cy="3960495"/>
        </p:xfrm>
        <a:graphic>
          <a:graphicData uri="http://schemas.openxmlformats.org/drawingml/2006/table">
            <a:tbl>
              <a:tblPr firstRow="1" bandRow="1">
                <a:tableStyleId>{5C22544A-7EE6-4342-B048-85BDC9FD1C3A}</a:tableStyleId>
              </a:tblPr>
              <a:tblGrid>
                <a:gridCol w="5408486">
                  <a:extLst>
                    <a:ext uri="{9D8B030D-6E8A-4147-A177-3AD203B41FA5}">
                      <a16:colId xmlns:a16="http://schemas.microsoft.com/office/drawing/2014/main" val="3972109364"/>
                    </a:ext>
                  </a:extLst>
                </a:gridCol>
                <a:gridCol w="5408486">
                  <a:extLst>
                    <a:ext uri="{9D8B030D-6E8A-4147-A177-3AD203B41FA5}">
                      <a16:colId xmlns:a16="http://schemas.microsoft.com/office/drawing/2014/main" val="1268492946"/>
                    </a:ext>
                  </a:extLst>
                </a:gridCol>
              </a:tblGrid>
              <a:tr h="370840">
                <a:tc>
                  <a:txBody>
                    <a:bodyPr/>
                    <a:lstStyle/>
                    <a:p>
                      <a:r>
                        <a:rPr lang="en-US" sz="2000" dirty="0">
                          <a:latin typeface="Calibri" panose="020F0502020204030204" pitchFamily="34" charset="0"/>
                        </a:rPr>
                        <a:t>Interpreters</a:t>
                      </a:r>
                    </a:p>
                  </a:txBody>
                  <a:tcPr/>
                </a:tc>
                <a:tc>
                  <a:txBody>
                    <a:bodyPr/>
                    <a:lstStyle/>
                    <a:p>
                      <a:r>
                        <a:rPr lang="en-US" sz="2000" dirty="0">
                          <a:latin typeface="Calibri" panose="020F0502020204030204" pitchFamily="34" charset="0"/>
                        </a:rPr>
                        <a:t>Compilers</a:t>
                      </a:r>
                    </a:p>
                  </a:txBody>
                  <a:tcPr/>
                </a:tc>
                <a:extLst>
                  <a:ext uri="{0D108BD9-81ED-4DB2-BD59-A6C34878D82A}">
                    <a16:rowId xmlns:a16="http://schemas.microsoft.com/office/drawing/2014/main" val="3933082937"/>
                  </a:ext>
                </a:extLst>
              </a:tr>
              <a:tr h="370840">
                <a:tc>
                  <a:txBody>
                    <a:bodyPr/>
                    <a:lstStyle/>
                    <a:p>
                      <a:r>
                        <a:rPr lang="en-US" sz="1800" b="0" i="0" kern="1200" dirty="0">
                          <a:solidFill>
                            <a:schemeClr val="dk1"/>
                          </a:solidFill>
                          <a:effectLst/>
                          <a:latin typeface="Calibri" panose="020F0502020204030204" pitchFamily="34" charset="0"/>
                          <a:ea typeface="+mn-ea"/>
                          <a:cs typeface="+mn-cs"/>
                        </a:rPr>
                        <a:t>Translates program one statement at a time.</a:t>
                      </a:r>
                      <a:endParaRPr lang="en-US" dirty="0">
                        <a:latin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mn-cs"/>
                        </a:rPr>
                        <a:t>Scans the entire program and translates it as a whole into machine code.</a:t>
                      </a:r>
                      <a:endParaRPr lang="en-US" dirty="0">
                        <a:latin typeface="Calibri" panose="020F0502020204030204" pitchFamily="34" charset="0"/>
                      </a:endParaRPr>
                    </a:p>
                  </a:txBody>
                  <a:tcPr/>
                </a:tc>
                <a:extLst>
                  <a:ext uri="{0D108BD9-81ED-4DB2-BD59-A6C34878D82A}">
                    <a16:rowId xmlns:a16="http://schemas.microsoft.com/office/drawing/2014/main" val="3817369850"/>
                  </a:ext>
                </a:extLst>
              </a:tr>
              <a:tr h="370840">
                <a:tc>
                  <a:txBody>
                    <a:bodyPr/>
                    <a:lstStyle/>
                    <a:p>
                      <a:r>
                        <a:rPr lang="en-US" sz="1800" b="0" i="0" kern="1200" dirty="0">
                          <a:solidFill>
                            <a:schemeClr val="dk1"/>
                          </a:solidFill>
                          <a:effectLst/>
                          <a:latin typeface="Calibri" panose="020F0502020204030204" pitchFamily="34" charset="0"/>
                          <a:ea typeface="+mn-ea"/>
                          <a:cs typeface="+mn-cs"/>
                        </a:rPr>
                        <a:t>It takes less amount of time to analyze the source code but the overall execution time is slower.</a:t>
                      </a:r>
                      <a:endParaRPr lang="en-US" dirty="0">
                        <a:latin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mn-cs"/>
                        </a:rPr>
                        <a:t>It takes large amount of time to analyze the source code but the overall execution time is comparatively faster.</a:t>
                      </a:r>
                      <a:endParaRPr lang="en-US" dirty="0">
                        <a:latin typeface="Calibri" panose="020F0502020204030204" pitchFamily="34" charset="0"/>
                      </a:endParaRPr>
                    </a:p>
                  </a:txBody>
                  <a:tcPr/>
                </a:tc>
                <a:extLst>
                  <a:ext uri="{0D108BD9-81ED-4DB2-BD59-A6C34878D82A}">
                    <a16:rowId xmlns:a16="http://schemas.microsoft.com/office/drawing/2014/main" val="996349509"/>
                  </a:ext>
                </a:extLst>
              </a:tr>
              <a:tr h="370840">
                <a:tc>
                  <a:txBody>
                    <a:bodyPr/>
                    <a:lstStyle/>
                    <a:p>
                      <a:r>
                        <a:rPr lang="en-US" sz="1800" b="0" i="0" kern="1200" dirty="0">
                          <a:solidFill>
                            <a:schemeClr val="dk1"/>
                          </a:solidFill>
                          <a:effectLst/>
                          <a:latin typeface="Calibri" panose="020F0502020204030204" pitchFamily="34" charset="0"/>
                          <a:ea typeface="+mn-ea"/>
                          <a:cs typeface="+mn-cs"/>
                        </a:rPr>
                        <a:t>No intermediate object code is generated, hence are memory efficient.</a:t>
                      </a:r>
                      <a:endParaRPr lang="en-US" dirty="0">
                        <a:latin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mn-cs"/>
                        </a:rPr>
                        <a:t>Generates intermediate object code which further requires linking, hence requires more memory.</a:t>
                      </a:r>
                      <a:endParaRPr lang="en-US" dirty="0">
                        <a:latin typeface="Calibri" panose="020F0502020204030204" pitchFamily="34" charset="0"/>
                      </a:endParaRPr>
                    </a:p>
                  </a:txBody>
                  <a:tcPr/>
                </a:tc>
                <a:extLst>
                  <a:ext uri="{0D108BD9-81ED-4DB2-BD59-A6C34878D82A}">
                    <a16:rowId xmlns:a16="http://schemas.microsoft.com/office/drawing/2014/main" val="3106502030"/>
                  </a:ext>
                </a:extLst>
              </a:tr>
              <a:tr h="370840">
                <a:tc>
                  <a:txBody>
                    <a:bodyPr/>
                    <a:lstStyle/>
                    <a:p>
                      <a:r>
                        <a:rPr lang="en-US" sz="1800" b="0" i="0" kern="1200" dirty="0">
                          <a:solidFill>
                            <a:schemeClr val="dk1"/>
                          </a:solidFill>
                          <a:effectLst/>
                          <a:latin typeface="Calibri" panose="020F0502020204030204" pitchFamily="34" charset="0"/>
                          <a:ea typeface="+mn-ea"/>
                          <a:cs typeface="+mn-cs"/>
                        </a:rPr>
                        <a:t>Continues translating the program until the first error is met, in which case it stops. Hence debugging is easy.</a:t>
                      </a:r>
                      <a:endParaRPr lang="en-US" dirty="0">
                        <a:latin typeface="Calibri" panose="020F0502020204030204" pitchFamily="34" charset="0"/>
                      </a:endParaRPr>
                    </a:p>
                  </a:txBody>
                  <a:tcPr/>
                </a:tc>
                <a:tc>
                  <a:txBody>
                    <a:bodyPr/>
                    <a:lstStyle/>
                    <a:p>
                      <a:r>
                        <a:rPr lang="en-US" sz="1800" b="0" i="0" kern="1200" dirty="0">
                          <a:solidFill>
                            <a:schemeClr val="dk1"/>
                          </a:solidFill>
                          <a:effectLst/>
                          <a:latin typeface="Calibri" panose="020F0502020204030204" pitchFamily="34" charset="0"/>
                          <a:ea typeface="+mn-ea"/>
                          <a:cs typeface="+mn-cs"/>
                        </a:rPr>
                        <a:t>It generates the error message only after scanning the whole program. Hence debugging is comparatively hard.</a:t>
                      </a:r>
                      <a:endParaRPr lang="en-US" dirty="0">
                        <a:latin typeface="Calibri" panose="020F0502020204030204" pitchFamily="34" charset="0"/>
                      </a:endParaRPr>
                    </a:p>
                  </a:txBody>
                  <a:tcPr/>
                </a:tc>
                <a:extLst>
                  <a:ext uri="{0D108BD9-81ED-4DB2-BD59-A6C34878D82A}">
                    <a16:rowId xmlns:a16="http://schemas.microsoft.com/office/drawing/2014/main" val="1699985740"/>
                  </a:ext>
                </a:extLst>
              </a:tr>
              <a:tr h="370840">
                <a:tc>
                  <a:txBody>
                    <a:bodyPr/>
                    <a:lstStyle/>
                    <a:p>
                      <a:r>
                        <a:rPr lang="en-US" dirty="0">
                          <a:effectLst/>
                          <a:latin typeface="Calibri" panose="020F0502020204030204" pitchFamily="34" charset="0"/>
                        </a:rPr>
                        <a:t>Programming language like Python, Ruby use interpreters.</a:t>
                      </a:r>
                    </a:p>
                  </a:txBody>
                  <a:tcPr marL="95250" marR="76200" marT="95250" marB="85725" anchor="ctr"/>
                </a:tc>
                <a:tc>
                  <a:txBody>
                    <a:bodyPr/>
                    <a:lstStyle/>
                    <a:p>
                      <a:r>
                        <a:rPr lang="en-US" dirty="0">
                          <a:effectLst/>
                          <a:latin typeface="Calibri" panose="020F0502020204030204" pitchFamily="34" charset="0"/>
                        </a:rPr>
                        <a:t>Programming language like C, C++ use compilers.</a:t>
                      </a:r>
                    </a:p>
                  </a:txBody>
                  <a:tcPr marL="95250" marR="76200" marT="95250" marB="85725" anchor="ctr"/>
                </a:tc>
                <a:extLst>
                  <a:ext uri="{0D108BD9-81ED-4DB2-BD59-A6C34878D82A}">
                    <a16:rowId xmlns:a16="http://schemas.microsoft.com/office/drawing/2014/main" val="4116800415"/>
                  </a:ext>
                </a:extLst>
              </a:tr>
            </a:tbl>
          </a:graphicData>
        </a:graphic>
      </p:graphicFrame>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933588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140674" y="98469"/>
            <a:ext cx="9537896" cy="379827"/>
          </a:xfrm>
        </p:spPr>
        <p:txBody>
          <a:bodyPr>
            <a:noAutofit/>
          </a:bodyPr>
          <a:lstStyle/>
          <a:p>
            <a:r>
              <a:rPr lang="en-US" sz="3200" b="1" dirty="0">
                <a:solidFill>
                  <a:schemeClr val="accent4"/>
                </a:solidFill>
              </a:rPr>
              <a:t>How does Python interpreter Work?</a:t>
            </a:r>
          </a:p>
        </p:txBody>
      </p:sp>
      <p:sp>
        <p:nvSpPr>
          <p:cNvPr id="3" name="Rectangle 2"/>
          <p:cNvSpPr/>
          <p:nvPr/>
        </p:nvSpPr>
        <p:spPr>
          <a:xfrm>
            <a:off x="701517" y="801705"/>
            <a:ext cx="11230653" cy="4370427"/>
          </a:xfrm>
          <a:prstGeom prst="rect">
            <a:avLst/>
          </a:prstGeom>
        </p:spPr>
        <p:txBody>
          <a:bodyPr wrap="square">
            <a:spAutoFit/>
          </a:bodyPr>
          <a:lstStyle/>
          <a:p>
            <a:pPr defTabSz="914400">
              <a:lnSpc>
                <a:spcPct val="90000"/>
              </a:lnSpc>
              <a:spcBef>
                <a:spcPts val="1200"/>
              </a:spcBef>
              <a:spcAft>
                <a:spcPts val="200"/>
              </a:spcAft>
              <a:buClr>
                <a:schemeClr val="accent1"/>
              </a:buClr>
              <a:buSzPct val="100000"/>
            </a:pPr>
            <a:r>
              <a:rPr lang="en-US" dirty="0">
                <a:solidFill>
                  <a:schemeClr val="dk1"/>
                </a:solidFill>
                <a:latin typeface="Calibri" panose="020F0502020204030204" pitchFamily="34" charset="0"/>
              </a:rPr>
              <a:t>When you instruct Python to run your script, there are a few steps that Python carries out before your code actually starts crunching away. Specifically, it’s first compiled to something called byte code, and then routed to something called a virtual machine.</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solidFill>
                  <a:schemeClr val="dk1"/>
                </a:solidFill>
                <a:latin typeface="Calibri" panose="020F0502020204030204" pitchFamily="34" charset="0"/>
              </a:rPr>
              <a:t>Internally, and almost completely hidden from you, Python first compiles your source code (the statements in your file) into a format known as byte code. </a:t>
            </a:r>
            <a:r>
              <a:rPr lang="en-US" b="1" dirty="0">
                <a:solidFill>
                  <a:schemeClr val="dk1"/>
                </a:solidFill>
                <a:latin typeface="Calibri" panose="020F0502020204030204" pitchFamily="34" charset="0"/>
              </a:rPr>
              <a:t>Compilation</a:t>
            </a:r>
            <a:r>
              <a:rPr lang="en-US" dirty="0">
                <a:solidFill>
                  <a:schemeClr val="dk1"/>
                </a:solidFill>
                <a:latin typeface="Calibri" panose="020F0502020204030204" pitchFamily="34" charset="0"/>
              </a:rPr>
              <a:t> is simply a </a:t>
            </a:r>
            <a:r>
              <a:rPr lang="en-US" b="1" dirty="0">
                <a:solidFill>
                  <a:schemeClr val="dk1"/>
                </a:solidFill>
                <a:latin typeface="Calibri" panose="020F0502020204030204" pitchFamily="34" charset="0"/>
              </a:rPr>
              <a:t>translation step</a:t>
            </a:r>
            <a:r>
              <a:rPr lang="en-US" dirty="0">
                <a:solidFill>
                  <a:schemeClr val="dk1"/>
                </a:solidFill>
                <a:latin typeface="Calibri" panose="020F0502020204030204" pitchFamily="34" charset="0"/>
              </a:rPr>
              <a:t>, and byte code is a lower-level, and platform-independent, representation of your source code. Roughly, each of your source statements is translated into a group of byte code instructions. This byte code translation is performed to speed execution—byte code can be run much quicker than the original source code statements.</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solidFill>
                  <a:schemeClr val="dk1"/>
                </a:solidFill>
                <a:latin typeface="Calibri" panose="020F0502020204030204" pitchFamily="34" charset="0"/>
              </a:rPr>
              <a:t>Once your program has been compiled to byte code (or the byte code has been loaded from .</a:t>
            </a:r>
            <a:r>
              <a:rPr lang="en-US" dirty="0" err="1">
                <a:solidFill>
                  <a:schemeClr val="dk1"/>
                </a:solidFill>
                <a:latin typeface="Calibri" panose="020F0502020204030204" pitchFamily="34" charset="0"/>
              </a:rPr>
              <a:t>pyc</a:t>
            </a:r>
            <a:r>
              <a:rPr lang="en-US" dirty="0">
                <a:solidFill>
                  <a:schemeClr val="dk1"/>
                </a:solidFill>
                <a:latin typeface="Calibri" panose="020F0502020204030204" pitchFamily="34" charset="0"/>
              </a:rPr>
              <a:t> files), it is shipped off for execution to something generally known as the Python Virtual Machine (PVM, for the more acronym-inclined among you). The PVM sounds more impressive than it is; really, it’s just a big loop that iterates through your byte code instructions, one by one, to carry out their operations. The PVM is the runtime engine of Python; it’s always present as part of the Python system, and is the component that truly runs your scripts. Technically, it’s just the last step of what is called the Python interpreter.</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endParaRPr lang="en-US" dirty="0">
              <a:solidFill>
                <a:schemeClr val="dk1"/>
              </a:solidFill>
              <a:latin typeface="Calibri" panose="020F0502020204030204" pitchFamily="34" charset="0"/>
            </a:endParaRPr>
          </a:p>
        </p:txBody>
      </p:sp>
      <p:sp>
        <p:nvSpPr>
          <p:cNvPr id="6" name="Rectangle 5"/>
          <p:cNvSpPr/>
          <p:nvPr/>
        </p:nvSpPr>
        <p:spPr>
          <a:xfrm>
            <a:off x="1032884" y="5172997"/>
            <a:ext cx="1350941" cy="1045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rPr>
              <a:t>Source Code</a:t>
            </a:r>
          </a:p>
        </p:txBody>
      </p:sp>
      <p:sp>
        <p:nvSpPr>
          <p:cNvPr id="7" name="Rectangle 6"/>
          <p:cNvSpPr/>
          <p:nvPr/>
        </p:nvSpPr>
        <p:spPr>
          <a:xfrm>
            <a:off x="4702816" y="5172997"/>
            <a:ext cx="1636195" cy="1045028"/>
          </a:xfrm>
          <a:prstGeom prst="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alibri" panose="020F0502020204030204" pitchFamily="34" charset="0"/>
              </a:rPr>
              <a:t>Intermediate Byte Code</a:t>
            </a:r>
          </a:p>
        </p:txBody>
      </p:sp>
      <p:sp>
        <p:nvSpPr>
          <p:cNvPr id="8" name="Rectangle 7"/>
          <p:cNvSpPr/>
          <p:nvPr/>
        </p:nvSpPr>
        <p:spPr>
          <a:xfrm>
            <a:off x="8453877" y="5172997"/>
            <a:ext cx="1452262" cy="10450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Calibri" panose="020F0502020204030204" pitchFamily="34" charset="0"/>
              </a:rPr>
              <a:t>PVM</a:t>
            </a:r>
          </a:p>
        </p:txBody>
      </p:sp>
      <p:cxnSp>
        <p:nvCxnSpPr>
          <p:cNvPr id="9" name="Straight Arrow Connector 8"/>
          <p:cNvCxnSpPr>
            <a:stCxn id="7" idx="3"/>
            <a:endCxn id="8" idx="1"/>
          </p:cNvCxnSpPr>
          <p:nvPr/>
        </p:nvCxnSpPr>
        <p:spPr>
          <a:xfrm>
            <a:off x="6339011" y="5695511"/>
            <a:ext cx="2114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2383825" y="5695511"/>
            <a:ext cx="2318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91313" y="5204473"/>
            <a:ext cx="2354503" cy="369332"/>
          </a:xfrm>
          <a:prstGeom prst="rect">
            <a:avLst/>
          </a:prstGeom>
          <a:noFill/>
        </p:spPr>
        <p:txBody>
          <a:bodyPr wrap="square" rtlCol="0">
            <a:spAutoFit/>
          </a:bodyPr>
          <a:lstStyle/>
          <a:p>
            <a:r>
              <a:rPr lang="en-US" dirty="0">
                <a:latin typeface="Calibri" panose="020F0502020204030204" pitchFamily="34" charset="0"/>
              </a:rPr>
              <a:t>Preprocessing</a:t>
            </a:r>
          </a:p>
        </p:txBody>
      </p:sp>
      <p:sp>
        <p:nvSpPr>
          <p:cNvPr id="12" name="TextBox 11"/>
          <p:cNvSpPr txBox="1"/>
          <p:nvPr/>
        </p:nvSpPr>
        <p:spPr>
          <a:xfrm>
            <a:off x="6546499" y="5214754"/>
            <a:ext cx="2354503" cy="369332"/>
          </a:xfrm>
          <a:prstGeom prst="rect">
            <a:avLst/>
          </a:prstGeom>
          <a:noFill/>
        </p:spPr>
        <p:txBody>
          <a:bodyPr wrap="square" rtlCol="0">
            <a:spAutoFit/>
          </a:bodyPr>
          <a:lstStyle/>
          <a:p>
            <a:r>
              <a:rPr lang="en-US" dirty="0">
                <a:latin typeface="Calibri" panose="020F0502020204030204" pitchFamily="34" charset="0"/>
              </a:rPr>
              <a:t>Processing</a:t>
            </a:r>
          </a:p>
        </p:txBody>
      </p:sp>
      <p:sp>
        <p:nvSpPr>
          <p:cNvPr id="13" name="Footer Placeholder 12"/>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95411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99876"/>
          </a:xfrm>
        </p:spPr>
        <p:txBody>
          <a:bodyPr>
            <a:noAutofit/>
          </a:bodyPr>
          <a:lstStyle/>
          <a:p>
            <a:r>
              <a:rPr lang="en-US" sz="3200" b="1" dirty="0">
                <a:solidFill>
                  <a:schemeClr val="accent4"/>
                </a:solidFill>
              </a:rPr>
              <a:t>As we take small steps</a:t>
            </a:r>
          </a:p>
        </p:txBody>
      </p:sp>
      <p:sp>
        <p:nvSpPr>
          <p:cNvPr id="3" name="Content Placeholder 2"/>
          <p:cNvSpPr>
            <a:spLocks noGrp="1"/>
          </p:cNvSpPr>
          <p:nvPr>
            <p:ph idx="1"/>
          </p:nvPr>
        </p:nvSpPr>
        <p:spPr>
          <a:xfrm>
            <a:off x="822567" y="516290"/>
            <a:ext cx="9720073" cy="616252"/>
          </a:xfrm>
        </p:spPr>
        <p:txBody>
          <a:bodyPr/>
          <a:lstStyle/>
          <a:p>
            <a:pPr marL="0" indent="0">
              <a:spcBef>
                <a:spcPct val="0"/>
              </a:spcBef>
              <a:buNone/>
            </a:pPr>
            <a:r>
              <a:rPr lang="en-US" sz="3200" i="1" dirty="0">
                <a:latin typeface="+mj-lt"/>
                <a:ea typeface="+mj-ea"/>
                <a:cs typeface="+mj-cs"/>
              </a:rPr>
              <a:t>Lets printout</a:t>
            </a:r>
          </a:p>
          <a:p>
            <a:endParaRPr lang="en-US" dirty="0"/>
          </a:p>
          <a:p>
            <a:pPr lvl="1"/>
            <a:endParaRPr lang="en-US" dirty="0"/>
          </a:p>
          <a:p>
            <a:endParaRPr lang="en-US" dirty="0"/>
          </a:p>
        </p:txBody>
      </p:sp>
      <p:sp>
        <p:nvSpPr>
          <p:cNvPr id="5" name="Rectangle 2"/>
          <p:cNvSpPr>
            <a:spLocks noChangeArrowheads="1"/>
          </p:cNvSpPr>
          <p:nvPr/>
        </p:nvSpPr>
        <p:spPr bwMode="auto">
          <a:xfrm>
            <a:off x="822567" y="1116300"/>
            <a:ext cx="1122686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rPr>
              <a:t>The print function in  Python is a function that outputs to your console window whatever you say you want to print out. At first sight, it might appear that the print function is rather useless for programming, but it is actually one of the most widely used functions in all of python. The reason for this is that it makes for a great debugging tool.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rPr>
              <a:t>"Debugging" is the term given to the act of finding, removing, and fixing errors and mistakes within code.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rPr>
              <a:t>If something isn't acting right, you can use the print function to print out what is happening in the program. Many times, you expect a certain variable to be one thing, but you cannot see what the program sees. If you print out the variable, you might see that what you thought was, was not</a:t>
            </a:r>
            <a:r>
              <a:rPr kumimoji="0" lang="en-US" altLang="en-US" b="0" i="0" u="none" strike="noStrike" cap="none" normalizeH="0" baseline="0" dirty="0">
                <a:ln>
                  <a:noFill/>
                </a:ln>
                <a:solidFill>
                  <a:schemeClr val="tx1"/>
                </a:solidFill>
                <a:effectLst/>
                <a:latin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alibri" panose="020F0502020204030204" pitchFamily="34" charset="0"/>
            </a:endParaRPr>
          </a:p>
          <a:p>
            <a:r>
              <a:rPr lang="en-US" dirty="0">
                <a:solidFill>
                  <a:schemeClr val="accent4">
                    <a:lumMod val="75000"/>
                  </a:schemeClr>
                </a:solidFill>
                <a:latin typeface="Calibri" panose="020F0502020204030204" pitchFamily="34" charset="0"/>
              </a:rPr>
              <a:t>&gt;&gt;&gt; print("hello there")</a:t>
            </a:r>
          </a:p>
          <a:p>
            <a:r>
              <a:rPr lang="en-US" dirty="0">
                <a:solidFill>
                  <a:schemeClr val="accent4">
                    <a:lumMod val="75000"/>
                  </a:schemeClr>
                </a:solidFill>
                <a:latin typeface="Calibri" panose="020F0502020204030204" pitchFamily="34" charset="0"/>
              </a:rPr>
              <a:t>hello there</a:t>
            </a:r>
          </a:p>
          <a:p>
            <a:r>
              <a:rPr lang="en-US" dirty="0">
                <a:solidFill>
                  <a:schemeClr val="accent4">
                    <a:lumMod val="75000"/>
                  </a:schemeClr>
                </a:solidFill>
                <a:latin typeface="Calibri" panose="020F0502020204030204" pitchFamily="34" charset="0"/>
              </a:rPr>
              <a:t>&gt;&gt;&gt; print("hello" "there")</a:t>
            </a:r>
          </a:p>
          <a:p>
            <a:r>
              <a:rPr lang="en-US" dirty="0" err="1">
                <a:solidFill>
                  <a:schemeClr val="accent4">
                    <a:lumMod val="75000"/>
                  </a:schemeClr>
                </a:solidFill>
                <a:latin typeface="Calibri" panose="020F0502020204030204" pitchFamily="34" charset="0"/>
              </a:rPr>
              <a:t>hellothere</a:t>
            </a:r>
            <a:endParaRPr lang="en-US" dirty="0">
              <a:solidFill>
                <a:schemeClr val="accent4">
                  <a:lumMod val="75000"/>
                </a:schemeClr>
              </a:solidFill>
              <a:latin typeface="Calibri" panose="020F0502020204030204" pitchFamily="34" charset="0"/>
            </a:endParaRPr>
          </a:p>
          <a:p>
            <a:r>
              <a:rPr lang="en-US" dirty="0">
                <a:solidFill>
                  <a:schemeClr val="accent4">
                    <a:lumMod val="75000"/>
                  </a:schemeClr>
                </a:solidFill>
                <a:latin typeface="Calibri" panose="020F0502020204030204" pitchFamily="34" charset="0"/>
              </a:rPr>
              <a:t>&gt;&gt;&gt; print("hello" "," "there")</a:t>
            </a:r>
          </a:p>
          <a:p>
            <a:r>
              <a:rPr lang="en-US" dirty="0">
                <a:solidFill>
                  <a:schemeClr val="accent4">
                    <a:lumMod val="75000"/>
                  </a:schemeClr>
                </a:solidFill>
                <a:latin typeface="Calibri" panose="020F0502020204030204" pitchFamily="34" charset="0"/>
              </a:rPr>
              <a:t>hello,there</a:t>
            </a:r>
          </a:p>
          <a:p>
            <a:endParaRPr lang="en-US" altLang="en-US" dirty="0">
              <a:latin typeface="Calibri" panose="020F0502020204030204" pitchFamily="34" charset="0"/>
            </a:endParaRPr>
          </a:p>
          <a:p>
            <a:r>
              <a:rPr lang="en-US" altLang="en-US" dirty="0">
                <a:solidFill>
                  <a:srgbClr val="FF0000"/>
                </a:solidFill>
                <a:latin typeface="Calibri" panose="020F0502020204030204" pitchFamily="34" charset="0"/>
              </a:rPr>
              <a:t>&gt;&gt;&gt; print('hello "there" ")</a:t>
            </a:r>
          </a:p>
          <a:p>
            <a:r>
              <a:rPr lang="en-US" altLang="en-US" dirty="0">
                <a:solidFill>
                  <a:srgbClr val="FF0000"/>
                </a:solidFill>
                <a:latin typeface="Calibri" panose="020F0502020204030204" pitchFamily="34" charset="0"/>
              </a:rPr>
              <a:t>      </a:t>
            </a:r>
          </a:p>
          <a:p>
            <a:r>
              <a:rPr lang="en-US" altLang="en-US" dirty="0" err="1">
                <a:solidFill>
                  <a:srgbClr val="FF0000"/>
                </a:solidFill>
                <a:latin typeface="Calibri" panose="020F0502020204030204" pitchFamily="34" charset="0"/>
              </a:rPr>
              <a:t>SyntaxError</a:t>
            </a:r>
            <a:r>
              <a:rPr lang="en-US" altLang="en-US" dirty="0">
                <a:solidFill>
                  <a:srgbClr val="FF0000"/>
                </a:solidFill>
                <a:latin typeface="Calibri" panose="020F0502020204030204" pitchFamily="34" charset="0"/>
              </a:rPr>
              <a:t>: EOL while scanning string literal</a:t>
            </a:r>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776336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59859" y="0"/>
            <a:ext cx="9720072" cy="499876"/>
          </a:xfrm>
        </p:spPr>
        <p:txBody>
          <a:bodyPr>
            <a:normAutofit fontScale="90000"/>
          </a:bodyPr>
          <a:lstStyle/>
          <a:p>
            <a:r>
              <a:rPr lang="en-US" sz="3600" b="1" dirty="0">
                <a:solidFill>
                  <a:schemeClr val="accent4"/>
                </a:solidFill>
              </a:rPr>
              <a:t>As</a:t>
            </a:r>
            <a:r>
              <a:rPr lang="en-US" sz="3200" b="1" dirty="0"/>
              <a:t> </a:t>
            </a:r>
            <a:r>
              <a:rPr lang="en-US" sz="3600" b="1" dirty="0">
                <a:solidFill>
                  <a:schemeClr val="accent4"/>
                </a:solidFill>
              </a:rPr>
              <a:t>we</a:t>
            </a:r>
            <a:r>
              <a:rPr lang="en-US" sz="3200" b="1" dirty="0"/>
              <a:t> </a:t>
            </a:r>
            <a:r>
              <a:rPr lang="en-US" sz="3600" b="1" dirty="0">
                <a:solidFill>
                  <a:schemeClr val="accent4"/>
                </a:solidFill>
              </a:rPr>
              <a:t>take</a:t>
            </a:r>
            <a:r>
              <a:rPr lang="en-US" sz="3200" b="1" dirty="0"/>
              <a:t> </a:t>
            </a:r>
            <a:r>
              <a:rPr lang="en-US" sz="3600" b="1" dirty="0">
                <a:solidFill>
                  <a:schemeClr val="accent4"/>
                </a:solidFill>
              </a:rPr>
              <a:t>small</a:t>
            </a:r>
            <a:r>
              <a:rPr lang="en-US" sz="3200" b="1" dirty="0"/>
              <a:t> </a:t>
            </a:r>
            <a:r>
              <a:rPr lang="en-US" sz="3600" b="1" dirty="0">
                <a:solidFill>
                  <a:schemeClr val="accent4"/>
                </a:solidFill>
              </a:rPr>
              <a:t>steps</a:t>
            </a:r>
          </a:p>
        </p:txBody>
      </p:sp>
      <p:sp>
        <p:nvSpPr>
          <p:cNvPr id="3" name="Content Placeholder 2"/>
          <p:cNvSpPr>
            <a:spLocks noGrp="1"/>
          </p:cNvSpPr>
          <p:nvPr>
            <p:ph idx="1"/>
          </p:nvPr>
        </p:nvSpPr>
        <p:spPr>
          <a:xfrm>
            <a:off x="330198" y="586628"/>
            <a:ext cx="9720073" cy="616252"/>
          </a:xfrm>
        </p:spPr>
        <p:txBody>
          <a:bodyPr/>
          <a:lstStyle/>
          <a:p>
            <a:pPr marL="0" indent="0">
              <a:buNone/>
            </a:pPr>
            <a:r>
              <a:rPr lang="en-US" sz="3200" dirty="0">
                <a:latin typeface="+mj-lt"/>
                <a:ea typeface="+mj-ea"/>
                <a:cs typeface="+mj-cs"/>
              </a:rPr>
              <a:t>Lets</a:t>
            </a:r>
            <a:r>
              <a:rPr lang="en-US" dirty="0"/>
              <a:t> </a:t>
            </a:r>
            <a:r>
              <a:rPr lang="en-US" sz="3200" dirty="0">
                <a:latin typeface="+mj-lt"/>
                <a:ea typeface="+mj-ea"/>
                <a:cs typeface="+mj-cs"/>
              </a:rPr>
              <a:t>printout</a:t>
            </a:r>
          </a:p>
          <a:p>
            <a:endParaRPr lang="en-US" dirty="0"/>
          </a:p>
          <a:p>
            <a:pPr lvl="1"/>
            <a:endParaRPr lang="en-US" dirty="0"/>
          </a:p>
          <a:p>
            <a:endParaRPr lang="en-US" dirty="0"/>
          </a:p>
        </p:txBody>
      </p:sp>
      <p:sp>
        <p:nvSpPr>
          <p:cNvPr id="5" name="Rectangle 2"/>
          <p:cNvSpPr>
            <a:spLocks noChangeArrowheads="1"/>
          </p:cNvSpPr>
          <p:nvPr/>
        </p:nvSpPr>
        <p:spPr bwMode="auto">
          <a:xfrm>
            <a:off x="822567" y="1623678"/>
            <a:ext cx="1122686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Calibri" panose="020F0502020204030204" pitchFamily="34" charset="0"/>
              </a:rPr>
              <a:t>OOPS, what went wrong </a:t>
            </a:r>
            <a:r>
              <a:rPr lang="en-US" altLang="en-US" dirty="0">
                <a:latin typeface="Calibri" panose="020F0502020204030204" pitchFamily="34" charset="0"/>
                <a:sym typeface="Wingdings" panose="05000000000000000000" pitchFamily="2" charset="2"/>
              </a:rPr>
              <a:t> ?  </a:t>
            </a:r>
          </a:p>
          <a:p>
            <a:endParaRPr lang="en-US" altLang="en-US" dirty="0">
              <a:latin typeface="Calibri" panose="020F0502020204030204" pitchFamily="34" charset="0"/>
              <a:sym typeface="Wingdings" panose="05000000000000000000" pitchFamily="2" charset="2"/>
            </a:endParaRPr>
          </a:p>
          <a:p>
            <a:pPr marL="285750" indent="-285750">
              <a:buFont typeface="Wingdings" panose="05000000000000000000" pitchFamily="2" charset="2"/>
              <a:buChar char="Ø"/>
            </a:pPr>
            <a:r>
              <a:rPr lang="en-US" altLang="en-US" dirty="0">
                <a:latin typeface="Calibri" panose="020F0502020204030204" pitchFamily="34" charset="0"/>
                <a:sym typeface="Wingdings" panose="05000000000000000000" pitchFamily="2" charset="2"/>
              </a:rPr>
              <a:t>Python interpreted it as a string. </a:t>
            </a:r>
          </a:p>
          <a:p>
            <a:pPr marL="285750" indent="-285750">
              <a:buFont typeface="Wingdings" panose="05000000000000000000" pitchFamily="2" charset="2"/>
              <a:buChar char="Ø"/>
            </a:pPr>
            <a:r>
              <a:rPr lang="en-US" dirty="0">
                <a:latin typeface="Calibri" panose="020F0502020204030204" pitchFamily="34" charset="0"/>
              </a:rPr>
              <a:t>EOL while scanning string literal "EOL" stands for "end of line". </a:t>
            </a:r>
          </a:p>
          <a:p>
            <a:pPr marL="285750" indent="-285750">
              <a:buFont typeface="Wingdings" panose="05000000000000000000" pitchFamily="2" charset="2"/>
              <a:buChar char="Ø"/>
            </a:pPr>
            <a:r>
              <a:rPr lang="en-US" dirty="0">
                <a:latin typeface="Calibri" panose="020F0502020204030204" pitchFamily="34" charset="0"/>
              </a:rPr>
              <a:t>An EOL error means that Python hit the end of a line while going through a string. </a:t>
            </a:r>
          </a:p>
          <a:p>
            <a:endParaRPr lang="en-US" dirty="0">
              <a:latin typeface="Calibri" panose="020F0502020204030204" pitchFamily="34" charset="0"/>
            </a:endParaRPr>
          </a:p>
          <a:p>
            <a:r>
              <a:rPr lang="en-US" dirty="0">
                <a:latin typeface="Calibri" panose="020F0502020204030204" pitchFamily="34" charset="0"/>
              </a:rPr>
              <a:t>This can be because you forgot ending quotes , or because you tried  to make a string extend past one line. Strings enclosed in single or double quotes.</a:t>
            </a:r>
            <a:r>
              <a:rPr lang="en-US" altLang="en-US" dirty="0">
                <a:latin typeface="Calibri" panose="020F0502020204030204" pitchFamily="34" charset="0"/>
                <a:sym typeface="Wingdings" panose="05000000000000000000" pitchFamily="2" charset="2"/>
              </a:rPr>
              <a:t> </a:t>
            </a:r>
          </a:p>
          <a:p>
            <a:endParaRPr lang="en-US" altLang="en-US" dirty="0">
              <a:latin typeface="Calibri" panose="020F0502020204030204" pitchFamily="34" charset="0"/>
            </a:endParaRPr>
          </a:p>
          <a:p>
            <a:r>
              <a:rPr kumimoji="0" lang="en-US" altLang="en-US" b="0" i="0" u="none" strike="noStrike" cap="none" normalizeH="0" baseline="0" dirty="0">
                <a:ln>
                  <a:noFill/>
                </a:ln>
                <a:solidFill>
                  <a:schemeClr val="tx1"/>
                </a:solidFill>
                <a:effectLst/>
                <a:latin typeface="Calibri" panose="020F0502020204030204" pitchFamily="34" charset="0"/>
              </a:rPr>
              <a:t>&gt;&gt; Simple : Steps in the “\” or backslash. This is an escape character,</a:t>
            </a:r>
            <a:r>
              <a:rPr kumimoji="0" lang="en-US" altLang="en-US" b="0" i="0" u="none" strike="noStrike" cap="none" normalizeH="0" dirty="0">
                <a:ln>
                  <a:noFill/>
                </a:ln>
                <a:solidFill>
                  <a:schemeClr val="tx1"/>
                </a:solidFill>
                <a:effectLst/>
                <a:latin typeface="Calibri" panose="020F0502020204030204" pitchFamily="34" charset="0"/>
              </a:rPr>
              <a:t> and it will “escape” the characteristic of the following character, and just keep its visual aspect.</a:t>
            </a:r>
            <a:endParaRPr kumimoji="0" lang="en-US" altLang="en-US" b="0" i="0" u="none" strike="noStrike" cap="none" normalizeH="0" baseline="0" dirty="0">
              <a:ln>
                <a:noFill/>
              </a:ln>
              <a:solidFill>
                <a:schemeClr val="tx1"/>
              </a:solidFill>
              <a:effectLst/>
              <a:latin typeface="Calibri" panose="020F0502020204030204" pitchFamily="34" charset="0"/>
            </a:endParaRPr>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14014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61987" y="4439265"/>
            <a:ext cx="2930013" cy="2418735"/>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509452"/>
          </a:xfrm>
        </p:spPr>
        <p:txBody>
          <a:bodyPr>
            <a:noAutofit/>
          </a:bodyPr>
          <a:lstStyle/>
          <a:p>
            <a:r>
              <a:rPr lang="en-US" sz="3200" b="1">
                <a:solidFill>
                  <a:schemeClr val="accent4"/>
                </a:solidFill>
              </a:rPr>
              <a:t>What &amp; Why Of  python</a:t>
            </a:r>
            <a:endParaRPr lang="en-US" sz="3200" b="1" dirty="0">
              <a:solidFill>
                <a:schemeClr val="accent4"/>
              </a:solidFill>
            </a:endParaRPr>
          </a:p>
        </p:txBody>
      </p:sp>
      <p:sp>
        <p:nvSpPr>
          <p:cNvPr id="3" name="Content Placeholder 2"/>
          <p:cNvSpPr>
            <a:spLocks noGrp="1"/>
          </p:cNvSpPr>
          <p:nvPr>
            <p:ph idx="1"/>
          </p:nvPr>
        </p:nvSpPr>
        <p:spPr>
          <a:xfrm>
            <a:off x="389745" y="768343"/>
            <a:ext cx="11507086" cy="2304640"/>
          </a:xfrm>
        </p:spPr>
        <p:txBody>
          <a:bodyPr/>
          <a:lstStyle/>
          <a:p>
            <a:pPr>
              <a:buFont typeface="Wingdings" panose="05000000000000000000" pitchFamily="2" charset="2"/>
              <a:buChar char="§"/>
            </a:pPr>
            <a:r>
              <a:rPr lang="en-US" sz="1800">
                <a:latin typeface="Calibri" panose="020F0502020204030204" pitchFamily="34" charset="0"/>
              </a:rPr>
              <a:t>Python is a general purpose, interpreted, interactive , object oriented, high level programming language.</a:t>
            </a:r>
          </a:p>
          <a:p>
            <a:pPr>
              <a:buFont typeface="Wingdings" panose="05000000000000000000" pitchFamily="2" charset="2"/>
              <a:buChar char="§"/>
            </a:pPr>
            <a:endParaRPr lang="en-US" sz="1800">
              <a:latin typeface="Calibri" panose="020F0502020204030204" pitchFamily="34" charset="0"/>
            </a:endParaRPr>
          </a:p>
          <a:p>
            <a:pPr>
              <a:buFont typeface="Wingdings" panose="05000000000000000000" pitchFamily="2" charset="2"/>
              <a:buChar char="§"/>
            </a:pPr>
            <a:r>
              <a:rPr lang="en-US" sz="1800">
                <a:latin typeface="Calibri" panose="020F0502020204030204" pitchFamily="34" charset="0"/>
              </a:rPr>
              <a:t>It was first introduced in 1991 by Guido Van Rossum, a Dutch programmer.</a:t>
            </a:r>
          </a:p>
          <a:p>
            <a:pPr>
              <a:buFont typeface="Wingdings" panose="05000000000000000000" pitchFamily="2" charset="2"/>
              <a:buChar char="§"/>
            </a:pPr>
            <a:endParaRPr lang="en-US" sz="1800">
              <a:latin typeface="Calibri" panose="020F0502020204030204" pitchFamily="34" charset="0"/>
            </a:endParaRPr>
          </a:p>
          <a:p>
            <a:pPr>
              <a:buFont typeface="Wingdings" panose="05000000000000000000" pitchFamily="2" charset="2"/>
              <a:buChar char="§"/>
            </a:pPr>
            <a:r>
              <a:rPr lang="en-US" sz="1800">
                <a:latin typeface="Calibri" panose="020F0502020204030204" pitchFamily="34" charset="0"/>
              </a:rPr>
              <a:t>The language places strong emphasis on code reliability and simplicity so that programmers can develop applications rapidly.</a:t>
            </a:r>
            <a:endParaRPr lang="en-US" sz="1800" dirty="0">
              <a:latin typeface="Calibri" panose="020F0502020204030204" pitchFamily="34" charset="0"/>
            </a:endParaRPr>
          </a:p>
        </p:txBody>
      </p:sp>
      <p:sp>
        <p:nvSpPr>
          <p:cNvPr id="5" name="TextBox 4"/>
          <p:cNvSpPr txBox="1"/>
          <p:nvPr/>
        </p:nvSpPr>
        <p:spPr>
          <a:xfrm>
            <a:off x="262707" y="5310739"/>
            <a:ext cx="2565269" cy="1200329"/>
          </a:xfrm>
          <a:prstGeom prst="rect">
            <a:avLst/>
          </a:prstGeom>
          <a:solidFill>
            <a:schemeClr val="accent1">
              <a:lumMod val="20000"/>
              <a:lumOff val="80000"/>
            </a:schemeClr>
          </a:solidFill>
        </p:spPr>
        <p:txBody>
          <a:bodyPr wrap="square" rtlCol="0">
            <a:spAutoFit/>
          </a:bodyPr>
          <a:lstStyle/>
          <a:p>
            <a:r>
              <a:rPr lang="en-US" b="1" dirty="0">
                <a:latin typeface="Calibri" panose="020F0502020204030204" pitchFamily="34" charset="0"/>
              </a:rPr>
              <a:t>Trivia : </a:t>
            </a:r>
            <a:r>
              <a:rPr lang="en-US" dirty="0">
                <a:latin typeface="Calibri" panose="020F0502020204030204" pitchFamily="34" charset="0"/>
              </a:rPr>
              <a:t>The name Python was inspired from the series Monty Python’s flying circus.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957" y="3431372"/>
            <a:ext cx="2006500" cy="1712444"/>
          </a:xfrm>
          <a:prstGeom prst="rect">
            <a:avLst/>
          </a:prstGeom>
        </p:spPr>
      </p:pic>
      <p:grpSp>
        <p:nvGrpSpPr>
          <p:cNvPr id="6" name="Group 10"/>
          <p:cNvGrpSpPr/>
          <p:nvPr/>
        </p:nvGrpSpPr>
        <p:grpSpPr>
          <a:xfrm>
            <a:off x="3174036" y="3366753"/>
            <a:ext cx="2041712" cy="1548934"/>
            <a:chOff x="1" y="3744290"/>
            <a:chExt cx="1176152" cy="1232517"/>
          </a:xfrm>
        </p:grpSpPr>
        <p:sp>
          <p:nvSpPr>
            <p:cNvPr id="12" name="Hexagon 11"/>
            <p:cNvSpPr/>
            <p:nvPr/>
          </p:nvSpPr>
          <p:spPr>
            <a:xfrm rot="5400000">
              <a:off x="-28182" y="3772473"/>
              <a:ext cx="1232517" cy="117615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Hexagon 4"/>
            <p:cNvSpPr/>
            <p:nvPr/>
          </p:nvSpPr>
          <p:spPr>
            <a:xfrm>
              <a:off x="191543" y="3945013"/>
              <a:ext cx="793066" cy="831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2000" kern="1200" dirty="0">
                  <a:latin typeface="Calibri" panose="020F0502020204030204" pitchFamily="34" charset="0"/>
                  <a:cs typeface="Calibri" panose="020F0502020204030204" pitchFamily="34" charset="0"/>
                </a:rPr>
                <a:t>Large Standard Library</a:t>
              </a:r>
            </a:p>
          </p:txBody>
        </p:sp>
      </p:grpSp>
      <p:grpSp>
        <p:nvGrpSpPr>
          <p:cNvPr id="7" name="Group 13"/>
          <p:cNvGrpSpPr/>
          <p:nvPr/>
        </p:nvGrpSpPr>
        <p:grpSpPr>
          <a:xfrm>
            <a:off x="3144227" y="5143816"/>
            <a:ext cx="2152412" cy="1533006"/>
            <a:chOff x="6550477" y="517939"/>
            <a:chExt cx="1327414" cy="1525763"/>
          </a:xfrm>
        </p:grpSpPr>
        <p:sp>
          <p:nvSpPr>
            <p:cNvPr id="15" name="Hexagon 14"/>
            <p:cNvSpPr/>
            <p:nvPr/>
          </p:nvSpPr>
          <p:spPr>
            <a:xfrm rot="5400000">
              <a:off x="6451302" y="617114"/>
              <a:ext cx="1525763" cy="1327414"/>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Hexagon 4"/>
            <p:cNvSpPr/>
            <p:nvPr/>
          </p:nvSpPr>
          <p:spPr>
            <a:xfrm>
              <a:off x="6757331" y="755705"/>
              <a:ext cx="913704" cy="10502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2000" kern="1200" dirty="0">
                  <a:latin typeface="Calibri" panose="020F0502020204030204" pitchFamily="34" charset="0"/>
                  <a:cs typeface="Calibri" panose="020F0502020204030204" pitchFamily="34" charset="0"/>
                </a:rPr>
                <a:t>Simple</a:t>
              </a:r>
            </a:p>
          </p:txBody>
        </p:sp>
      </p:grpSp>
      <p:grpSp>
        <p:nvGrpSpPr>
          <p:cNvPr id="8" name="Group 16"/>
          <p:cNvGrpSpPr/>
          <p:nvPr/>
        </p:nvGrpSpPr>
        <p:grpSpPr>
          <a:xfrm>
            <a:off x="5924784" y="3366754"/>
            <a:ext cx="2086926" cy="1483304"/>
            <a:chOff x="6380493" y="-1"/>
            <a:chExt cx="1747506" cy="2008628"/>
          </a:xfrm>
        </p:grpSpPr>
        <p:sp>
          <p:nvSpPr>
            <p:cNvPr id="18" name="Hexagon 17"/>
            <p:cNvSpPr/>
            <p:nvPr/>
          </p:nvSpPr>
          <p:spPr>
            <a:xfrm rot="5400000">
              <a:off x="6249932" y="130560"/>
              <a:ext cx="2008628" cy="174750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Hexagon 4"/>
            <p:cNvSpPr/>
            <p:nvPr/>
          </p:nvSpPr>
          <p:spPr>
            <a:xfrm>
              <a:off x="6652813" y="313010"/>
              <a:ext cx="1202866" cy="1382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2000" kern="1200" dirty="0">
                  <a:latin typeface="Calibri" panose="020F0502020204030204" pitchFamily="34" charset="0"/>
                  <a:cs typeface="Calibri" panose="020F0502020204030204" pitchFamily="34" charset="0"/>
                </a:rPr>
                <a:t>High Level</a:t>
              </a:r>
            </a:p>
          </p:txBody>
        </p:sp>
      </p:grpSp>
      <p:grpSp>
        <p:nvGrpSpPr>
          <p:cNvPr id="9" name="Group 19"/>
          <p:cNvGrpSpPr/>
          <p:nvPr/>
        </p:nvGrpSpPr>
        <p:grpSpPr>
          <a:xfrm>
            <a:off x="9060391" y="3342489"/>
            <a:ext cx="2029404" cy="1510855"/>
            <a:chOff x="6163733" y="3160888"/>
            <a:chExt cx="1964266" cy="2257777"/>
          </a:xfrm>
        </p:grpSpPr>
        <p:sp>
          <p:nvSpPr>
            <p:cNvPr id="21" name="Hexagon 20"/>
            <p:cNvSpPr/>
            <p:nvPr/>
          </p:nvSpPr>
          <p:spPr>
            <a:xfrm rot="5400000">
              <a:off x="6016977" y="3307644"/>
              <a:ext cx="2257777" cy="196426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Hexagon 4"/>
            <p:cNvSpPr/>
            <p:nvPr/>
          </p:nvSpPr>
          <p:spPr>
            <a:xfrm>
              <a:off x="6469830" y="3512726"/>
              <a:ext cx="1352070" cy="15541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2000" kern="1200" dirty="0">
                  <a:latin typeface="Calibri" panose="020F0502020204030204" pitchFamily="34" charset="0"/>
                  <a:cs typeface="Calibri" panose="020F0502020204030204" pitchFamily="34" charset="0"/>
                </a:rPr>
                <a:t>Open Source</a:t>
              </a:r>
            </a:p>
          </p:txBody>
        </p:sp>
      </p:grpSp>
      <p:grpSp>
        <p:nvGrpSpPr>
          <p:cNvPr id="11" name="Group 25"/>
          <p:cNvGrpSpPr/>
          <p:nvPr/>
        </p:nvGrpSpPr>
        <p:grpSpPr>
          <a:xfrm>
            <a:off x="9097253" y="5127829"/>
            <a:ext cx="2029404" cy="1510855"/>
            <a:chOff x="6163733" y="3160888"/>
            <a:chExt cx="1964266" cy="2257777"/>
          </a:xfrm>
        </p:grpSpPr>
        <p:sp>
          <p:nvSpPr>
            <p:cNvPr id="27" name="Hexagon 26"/>
            <p:cNvSpPr/>
            <p:nvPr/>
          </p:nvSpPr>
          <p:spPr>
            <a:xfrm rot="5400000">
              <a:off x="6016977" y="3307644"/>
              <a:ext cx="2257777" cy="196426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Hexagon 4"/>
            <p:cNvSpPr/>
            <p:nvPr/>
          </p:nvSpPr>
          <p:spPr>
            <a:xfrm>
              <a:off x="6469830" y="3512726"/>
              <a:ext cx="1352070" cy="15541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2000" dirty="0">
                  <a:latin typeface="Calibri" panose="020F0502020204030204" pitchFamily="34" charset="0"/>
                  <a:cs typeface="Calibri" panose="020F0502020204030204" pitchFamily="34" charset="0"/>
                </a:rPr>
                <a:t>Expressive  language</a:t>
              </a:r>
            </a:p>
          </p:txBody>
        </p:sp>
      </p:grpSp>
      <p:grpSp>
        <p:nvGrpSpPr>
          <p:cNvPr id="14" name="Group 31"/>
          <p:cNvGrpSpPr/>
          <p:nvPr/>
        </p:nvGrpSpPr>
        <p:grpSpPr>
          <a:xfrm>
            <a:off x="5924785" y="5089690"/>
            <a:ext cx="2426569" cy="1587133"/>
            <a:chOff x="6163733" y="3160888"/>
            <a:chExt cx="1964266" cy="2257777"/>
          </a:xfrm>
        </p:grpSpPr>
        <p:sp>
          <p:nvSpPr>
            <p:cNvPr id="33" name="Hexagon 32"/>
            <p:cNvSpPr/>
            <p:nvPr/>
          </p:nvSpPr>
          <p:spPr>
            <a:xfrm rot="5400000">
              <a:off x="6016977" y="3307644"/>
              <a:ext cx="2257777" cy="1964266"/>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Hexagon 4"/>
            <p:cNvSpPr/>
            <p:nvPr/>
          </p:nvSpPr>
          <p:spPr>
            <a:xfrm>
              <a:off x="6469830" y="3512726"/>
              <a:ext cx="1352070" cy="15541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2000" dirty="0">
                  <a:latin typeface="Calibri" panose="020F0502020204030204" pitchFamily="34" charset="0"/>
                  <a:cs typeface="Calibri" panose="020F0502020204030204" pitchFamily="34" charset="0"/>
                </a:rPr>
                <a:t>GUI Programming</a:t>
              </a:r>
            </a:p>
          </p:txBody>
        </p:sp>
      </p:grpSp>
      <p:sp>
        <p:nvSpPr>
          <p:cNvPr id="24" name="Footer Placeholder 23"/>
          <p:cNvSpPr>
            <a:spLocks noGrp="1"/>
          </p:cNvSpPr>
          <p:nvPr>
            <p:ph type="ftr" sz="quarter" idx="11"/>
          </p:nvPr>
        </p:nvSpPr>
        <p:spPr>
          <a:xfrm>
            <a:off x="9097252" y="6571515"/>
            <a:ext cx="4114800" cy="303286"/>
          </a:xfrm>
        </p:spPr>
        <p:txBody>
          <a:bodyPr/>
          <a:lstStyle/>
          <a:p>
            <a:r>
              <a:rPr lang="en-US" dirty="0"/>
              <a:t>© DIPTARKO DAS SHARMA</a:t>
            </a:r>
          </a:p>
        </p:txBody>
      </p:sp>
    </p:spTree>
    <p:extLst>
      <p:ext uri="{BB962C8B-B14F-4D97-AF65-F5344CB8AC3E}">
        <p14:creationId xmlns:p14="http://schemas.microsoft.com/office/powerpoint/2010/main" val="31351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4566" y="3585929"/>
            <a:ext cx="1926574" cy="1907308"/>
          </a:xfrm>
          <a:prstGeom prst="rect">
            <a:avLst/>
          </a:prstGeom>
        </p:spPr>
      </p:pic>
      <p:sp>
        <p:nvSpPr>
          <p:cNvPr id="2" name="Title 1"/>
          <p:cNvSpPr>
            <a:spLocks noGrp="1"/>
          </p:cNvSpPr>
          <p:nvPr>
            <p:ph type="title"/>
          </p:nvPr>
        </p:nvSpPr>
        <p:spPr>
          <a:xfrm>
            <a:off x="165984" y="1"/>
            <a:ext cx="9720072" cy="457200"/>
          </a:xfrm>
        </p:spPr>
        <p:txBody>
          <a:bodyPr>
            <a:noAutofit/>
          </a:bodyPr>
          <a:lstStyle/>
          <a:p>
            <a:r>
              <a:rPr lang="en-US" sz="3200" b="1" dirty="0">
                <a:solidFill>
                  <a:schemeClr val="accent4"/>
                </a:solidFill>
              </a:rPr>
              <a:t>As we take small steps</a:t>
            </a:r>
          </a:p>
        </p:txBody>
      </p:sp>
      <p:sp>
        <p:nvSpPr>
          <p:cNvPr id="3" name="Content Placeholder 2"/>
          <p:cNvSpPr>
            <a:spLocks noGrp="1"/>
          </p:cNvSpPr>
          <p:nvPr>
            <p:ph idx="1"/>
          </p:nvPr>
        </p:nvSpPr>
        <p:spPr>
          <a:xfrm>
            <a:off x="525297" y="805554"/>
            <a:ext cx="5642970" cy="3800027"/>
          </a:xfrm>
        </p:spPr>
        <p:txBody>
          <a:bodyPr>
            <a:noAutofit/>
          </a:bodyPr>
          <a:lstStyle/>
          <a:p>
            <a:r>
              <a:rPr lang="en-US" sz="2000" dirty="0">
                <a:latin typeface="Calibri" panose="020F0502020204030204" pitchFamily="34" charset="0"/>
              </a:rPr>
              <a:t>&gt;&gt;&gt; print(" Hello \"There \" ")</a:t>
            </a:r>
          </a:p>
          <a:p>
            <a:r>
              <a:rPr lang="en-US" sz="2000" dirty="0">
                <a:latin typeface="Calibri" panose="020F0502020204030204" pitchFamily="34" charset="0"/>
              </a:rPr>
              <a:t> Hello "There " </a:t>
            </a:r>
          </a:p>
          <a:p>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128016" lvl="1" indent="0">
              <a:buNone/>
            </a:pPr>
            <a:endParaRPr lang="en-US" sz="2000" dirty="0">
              <a:latin typeface="Calibri" panose="020F0502020204030204" pitchFamily="34" charset="0"/>
            </a:endParaRPr>
          </a:p>
          <a:p>
            <a:endParaRPr lang="en-US" sz="2000" dirty="0">
              <a:latin typeface="Calibri" panose="020F0502020204030204" pitchFamily="34" charset="0"/>
            </a:endParaRPr>
          </a:p>
          <a:p>
            <a:pPr lvl="1"/>
            <a:endParaRPr lang="en-US" sz="2000" dirty="0">
              <a:latin typeface="Calibri" panose="020F0502020204030204" pitchFamily="34" charset="0"/>
            </a:endParaRPr>
          </a:p>
          <a:p>
            <a:endParaRPr lang="en-US" sz="2000" dirty="0">
              <a:latin typeface="Calibri" panose="020F0502020204030204" pitchFamily="34" charset="0"/>
            </a:endParaRPr>
          </a:p>
        </p:txBody>
      </p:sp>
      <p:sp>
        <p:nvSpPr>
          <p:cNvPr id="5" name="Rectangle 2"/>
          <p:cNvSpPr>
            <a:spLocks noChangeArrowheads="1"/>
          </p:cNvSpPr>
          <p:nvPr/>
        </p:nvSpPr>
        <p:spPr bwMode="auto">
          <a:xfrm>
            <a:off x="1170969" y="1400299"/>
            <a:ext cx="10637854"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Cloud Callout 3"/>
          <p:cNvSpPr/>
          <p:nvPr/>
        </p:nvSpPr>
        <p:spPr bwMode="auto">
          <a:xfrm>
            <a:off x="2068064" y="1847126"/>
            <a:ext cx="3652219" cy="1450253"/>
          </a:xfrm>
          <a:prstGeom prst="cloudCallout">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dirty="0">
                <a:latin typeface="Calibri" panose="020F0502020204030204" pitchFamily="34" charset="0"/>
              </a:rPr>
              <a:t>How do I print the following?</a:t>
            </a:r>
          </a:p>
          <a:p>
            <a:pPr>
              <a:buFont typeface="Wingdings" panose="05000000000000000000" pitchFamily="2" charset="2"/>
              <a:buChar char="Ø"/>
            </a:pPr>
            <a:r>
              <a:rPr lang="en-US" dirty="0">
                <a:latin typeface="Calibri" panose="020F0502020204030204" pitchFamily="34" charset="0"/>
              </a:rPr>
              <a:t> “Can’t do this” </a:t>
            </a:r>
          </a:p>
        </p:txBody>
      </p:sp>
      <p:sp>
        <p:nvSpPr>
          <p:cNvPr id="8" name="Rectangle 7"/>
          <p:cNvSpPr/>
          <p:nvPr/>
        </p:nvSpPr>
        <p:spPr>
          <a:xfrm>
            <a:off x="3701432" y="5884295"/>
            <a:ext cx="4996240" cy="523220"/>
          </a:xfrm>
          <a:prstGeom prst="rect">
            <a:avLst/>
          </a:prstGeom>
        </p:spPr>
        <p:txBody>
          <a:bodyPr wrap="none">
            <a:spAutoFit/>
          </a:bodyPr>
          <a:lstStyle/>
          <a:p>
            <a:r>
              <a:rPr lang="en-US" sz="2800" b="1" dirty="0">
                <a:solidFill>
                  <a:schemeClr val="accent2">
                    <a:lumMod val="50000"/>
                  </a:schemeClr>
                </a:solidFill>
                <a:latin typeface="Calibri" panose="020F0502020204030204" pitchFamily="34" charset="0"/>
              </a:rPr>
              <a:t>You’ll have “SUCCESS’ here too!!</a:t>
            </a:r>
          </a:p>
        </p:txBody>
      </p:sp>
      <p:sp>
        <p:nvSpPr>
          <p:cNvPr id="10" name="Footer Placeholder 9"/>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24759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20624"/>
          </a:xfrm>
        </p:spPr>
        <p:txBody>
          <a:bodyPr>
            <a:noAutofit/>
          </a:bodyPr>
          <a:lstStyle/>
          <a:p>
            <a:r>
              <a:rPr lang="en-US" sz="3200" b="1" dirty="0">
                <a:solidFill>
                  <a:schemeClr val="accent4"/>
                </a:solidFill>
              </a:rPr>
              <a:t>As we take small steps</a:t>
            </a:r>
          </a:p>
        </p:txBody>
      </p:sp>
      <p:sp>
        <p:nvSpPr>
          <p:cNvPr id="3" name="Content Placeholder 2"/>
          <p:cNvSpPr>
            <a:spLocks noGrp="1"/>
          </p:cNvSpPr>
          <p:nvPr>
            <p:ph idx="1"/>
          </p:nvPr>
        </p:nvSpPr>
        <p:spPr>
          <a:xfrm>
            <a:off x="837314" y="641848"/>
            <a:ext cx="9720073" cy="5980177"/>
          </a:xfrm>
        </p:spPr>
        <p:txBody>
          <a:bodyPr>
            <a:noAutofit/>
          </a:bodyPr>
          <a:lstStyle/>
          <a:p>
            <a:pPr marL="0" indent="0">
              <a:buNone/>
            </a:pPr>
            <a:r>
              <a:rPr lang="en-US" sz="1800" b="1" u="sng" dirty="0">
                <a:latin typeface="Calibri" panose="020F0502020204030204" pitchFamily="34" charset="0"/>
              </a:rPr>
              <a:t>Python as a calculator:</a:t>
            </a:r>
          </a:p>
          <a:p>
            <a:pPr marL="0" indent="0">
              <a:buNone/>
            </a:pPr>
            <a:r>
              <a:rPr lang="en-US" sz="1800" dirty="0">
                <a:latin typeface="Calibri" panose="020F0502020204030204" pitchFamily="34" charset="0"/>
              </a:rPr>
              <a:t>&gt;&gt;&gt; 2+2 </a:t>
            </a:r>
          </a:p>
          <a:p>
            <a:pPr marL="0" indent="0">
              <a:buNone/>
            </a:pPr>
            <a:r>
              <a:rPr lang="en-US" sz="1800" dirty="0">
                <a:latin typeface="Calibri" panose="020F0502020204030204" pitchFamily="34" charset="0"/>
              </a:rPr>
              <a:t>4 </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 (50-5*6)/4  (Multiplication and division)</a:t>
            </a:r>
          </a:p>
          <a:p>
            <a:pPr marL="0" indent="0">
              <a:buNone/>
            </a:pPr>
            <a:r>
              <a:rPr lang="en-US" sz="1800" dirty="0">
                <a:latin typeface="Calibri" panose="020F0502020204030204" pitchFamily="34" charset="0"/>
              </a:rPr>
              <a:t>5.0 </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 8/5 # Fractions aren’t lost when dividing integers </a:t>
            </a:r>
          </a:p>
          <a:p>
            <a:pPr marL="0" indent="0">
              <a:buNone/>
            </a:pPr>
            <a:r>
              <a:rPr lang="en-US" sz="1800" dirty="0">
                <a:latin typeface="Calibri" panose="020F0502020204030204" pitchFamily="34" charset="0"/>
              </a:rPr>
              <a:t>1.6 </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 7//3 # Integer division returns the floor value </a:t>
            </a:r>
          </a:p>
          <a:p>
            <a:pPr marL="0" indent="0">
              <a:buNone/>
            </a:pPr>
            <a:r>
              <a:rPr lang="en-US" sz="1800" dirty="0">
                <a:latin typeface="Calibri" panose="020F0502020204030204" pitchFamily="34" charset="0"/>
              </a:rPr>
              <a:t>2 </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 7//-3 ## Floor Value</a:t>
            </a:r>
          </a:p>
          <a:p>
            <a:pPr marL="0" indent="0">
              <a:buNone/>
            </a:pPr>
            <a:r>
              <a:rPr lang="en-US" sz="1800" dirty="0">
                <a:latin typeface="Calibri" panose="020F0502020204030204" pitchFamily="34" charset="0"/>
              </a:rPr>
              <a:t>-3 </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&gt;&gt;&gt;7%3 # Modulo remainder</a:t>
            </a:r>
          </a:p>
          <a:p>
            <a:pPr marL="0" indent="0">
              <a:buNone/>
            </a:pPr>
            <a:r>
              <a:rPr lang="en-US" sz="1800" dirty="0">
                <a:latin typeface="Calibri" panose="020F0502020204030204" pitchFamily="34" charset="0"/>
              </a:rPr>
              <a:t>1 </a:t>
            </a:r>
            <a:endParaRPr lang="en-US" sz="1800" b="1" u="sng" dirty="0">
              <a:latin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1425" y="1188720"/>
            <a:ext cx="4373081" cy="4373081"/>
          </a:xfrm>
          <a:prstGeom prst="rect">
            <a:avLst/>
          </a:prstGeom>
        </p:spPr>
      </p:pic>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425381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420624"/>
          </a:xfrm>
        </p:spPr>
        <p:txBody>
          <a:bodyPr>
            <a:normAutofit fontScale="90000"/>
          </a:bodyPr>
          <a:lstStyle/>
          <a:p>
            <a:r>
              <a:rPr lang="en-US" sz="3200" b="1" dirty="0">
                <a:solidFill>
                  <a:schemeClr val="accent4"/>
                </a:solidFill>
              </a:rPr>
              <a:t>As</a:t>
            </a:r>
            <a:r>
              <a:rPr lang="en-US" sz="3200" b="1" dirty="0"/>
              <a:t> </a:t>
            </a:r>
            <a:r>
              <a:rPr lang="en-US" sz="3200" b="1" dirty="0">
                <a:solidFill>
                  <a:schemeClr val="accent4"/>
                </a:solidFill>
              </a:rPr>
              <a:t>we</a:t>
            </a:r>
            <a:r>
              <a:rPr lang="en-US" sz="3200" b="1" dirty="0"/>
              <a:t> </a:t>
            </a:r>
            <a:r>
              <a:rPr lang="en-US" sz="3200" b="1" dirty="0">
                <a:solidFill>
                  <a:schemeClr val="accent4"/>
                </a:solidFill>
              </a:rPr>
              <a:t>take</a:t>
            </a:r>
            <a:r>
              <a:rPr lang="en-US" sz="3200" b="1" dirty="0"/>
              <a:t> </a:t>
            </a:r>
            <a:r>
              <a:rPr lang="en-US" sz="3200" b="1" dirty="0">
                <a:solidFill>
                  <a:schemeClr val="accent4"/>
                </a:solidFill>
              </a:rPr>
              <a:t>small</a:t>
            </a:r>
            <a:r>
              <a:rPr lang="en-US" sz="3200" b="1" dirty="0"/>
              <a:t> </a:t>
            </a:r>
            <a:r>
              <a:rPr lang="en-US" sz="3200" b="1" dirty="0">
                <a:solidFill>
                  <a:schemeClr val="accent4"/>
                </a:solidFill>
              </a:rPr>
              <a:t>steps</a:t>
            </a:r>
          </a:p>
        </p:txBody>
      </p:sp>
      <p:sp>
        <p:nvSpPr>
          <p:cNvPr id="3" name="Content Placeholder 2"/>
          <p:cNvSpPr>
            <a:spLocks noGrp="1"/>
          </p:cNvSpPr>
          <p:nvPr>
            <p:ph idx="1"/>
          </p:nvPr>
        </p:nvSpPr>
        <p:spPr>
          <a:xfrm>
            <a:off x="252657" y="597519"/>
            <a:ext cx="3714659" cy="5120640"/>
          </a:xfrm>
        </p:spPr>
        <p:txBody>
          <a:bodyPr>
            <a:noAutofit/>
          </a:bodyPr>
          <a:lstStyle/>
          <a:p>
            <a:pPr marL="0" indent="0">
              <a:buNone/>
            </a:pPr>
            <a:r>
              <a:rPr lang="en-US" sz="2000" b="1" u="sng" dirty="0">
                <a:latin typeface="Calibri" panose="020F0502020204030204" pitchFamily="34" charset="0"/>
              </a:rPr>
              <a:t>Python as a calculator(</a:t>
            </a:r>
            <a:r>
              <a:rPr lang="en-US" sz="2000" b="1" u="sng" dirty="0" err="1">
                <a:latin typeface="Calibri" panose="020F0502020204030204" pitchFamily="34" charset="0"/>
              </a:rPr>
              <a:t>Contd</a:t>
            </a:r>
            <a:r>
              <a:rPr lang="en-US" sz="2000" b="1" u="sng" dirty="0">
                <a:latin typeface="Calibri" panose="020F0502020204030204" pitchFamily="34" charset="0"/>
              </a:rPr>
              <a:t>):</a:t>
            </a:r>
          </a:p>
          <a:p>
            <a:pPr marL="0" indent="0">
              <a:buNone/>
            </a:pPr>
            <a:r>
              <a:rPr lang="en-US" sz="2000" dirty="0">
                <a:latin typeface="Calibri" panose="020F0502020204030204" pitchFamily="34" charset="0"/>
              </a:rPr>
              <a:t>&gt;&gt;&gt; tax = 12.5 / 100 </a:t>
            </a:r>
          </a:p>
          <a:p>
            <a:pPr marL="0" indent="0">
              <a:buNone/>
            </a:pPr>
            <a:r>
              <a:rPr lang="en-US" sz="2000" dirty="0">
                <a:latin typeface="Calibri" panose="020F0502020204030204" pitchFamily="34" charset="0"/>
              </a:rPr>
              <a:t>&gt;&gt;&gt; price = 100.50 </a:t>
            </a:r>
          </a:p>
          <a:p>
            <a:pPr marL="0" indent="0">
              <a:buNone/>
            </a:pPr>
            <a:r>
              <a:rPr lang="en-US" sz="2000" dirty="0">
                <a:latin typeface="Calibri" panose="020F0502020204030204" pitchFamily="34" charset="0"/>
              </a:rPr>
              <a:t>&gt;&gt;&gt; price * tax </a:t>
            </a:r>
          </a:p>
          <a:p>
            <a:pPr marL="0" indent="0">
              <a:buNone/>
            </a:pPr>
            <a:r>
              <a:rPr lang="en-US" sz="2000" dirty="0">
                <a:latin typeface="Calibri" panose="020F0502020204030204" pitchFamily="34" charset="0"/>
              </a:rPr>
              <a:t>12.5625 </a:t>
            </a: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972" y="803997"/>
            <a:ext cx="3622459" cy="3622459"/>
          </a:xfrm>
          <a:prstGeom prst="rect">
            <a:avLst/>
          </a:prstGeom>
        </p:spPr>
      </p:pic>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228734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135" y="2756876"/>
            <a:ext cx="6114639" cy="782738"/>
          </a:xfrm>
        </p:spPr>
        <p:txBody>
          <a:bodyPr>
            <a:normAutofit fontScale="90000"/>
          </a:bodyPr>
          <a:lstStyle/>
          <a:p>
            <a:r>
              <a:rPr lang="en-US" dirty="0">
                <a:solidFill>
                  <a:schemeClr val="accent5">
                    <a:lumMod val="50000"/>
                  </a:schemeClr>
                </a:solidFill>
              </a:rPr>
              <a:t>Language syntax</a:t>
            </a:r>
          </a:p>
        </p:txBody>
      </p:sp>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3" name="Rectangle 2"/>
          <p:cNvSpPr/>
          <p:nvPr/>
        </p:nvSpPr>
        <p:spPr>
          <a:xfrm>
            <a:off x="766916" y="5397909"/>
            <a:ext cx="11425084" cy="707886"/>
          </a:xfrm>
          <a:prstGeom prst="rect">
            <a:avLst/>
          </a:prstGeom>
        </p:spPr>
        <p:txBody>
          <a:bodyPr wrap="square">
            <a:spAutoFit/>
          </a:bodyPr>
          <a:lstStyle/>
          <a:p>
            <a:r>
              <a:rPr lang="en-US" sz="2000" i="1" dirty="0">
                <a:solidFill>
                  <a:srgbClr val="C00000"/>
                </a:solidFill>
                <a:latin typeface="Comic Sans MS" panose="030F0702030302020204" pitchFamily="66" charset="0"/>
              </a:rPr>
              <a:t>C makes it easy to shoot yourself in the foot; C++ makes it harder, but when you do, it blows away your whole leg.   -- Bjarne </a:t>
            </a:r>
            <a:r>
              <a:rPr lang="en-US" sz="2000" i="1" dirty="0" err="1">
                <a:solidFill>
                  <a:srgbClr val="C00000"/>
                </a:solidFill>
                <a:latin typeface="Comic Sans MS" panose="030F0702030302020204" pitchFamily="66" charset="0"/>
              </a:rPr>
              <a:t>Stroustrup</a:t>
            </a:r>
            <a:r>
              <a:rPr lang="en-US" sz="2000" i="1" dirty="0">
                <a:solidFill>
                  <a:srgbClr val="C00000"/>
                </a:solidFill>
                <a:latin typeface="Comic Sans MS" panose="030F0702030302020204" pitchFamily="66" charset="0"/>
              </a:rPr>
              <a:t>, developer of the C++ programming language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36" y="517266"/>
            <a:ext cx="2228735" cy="1504396"/>
          </a:xfrm>
          <a:prstGeom prst="rect">
            <a:avLst/>
          </a:prstGeom>
        </p:spPr>
      </p:pic>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95489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7" name="Title 6"/>
          <p:cNvSpPr>
            <a:spLocks noGrp="1"/>
          </p:cNvSpPr>
          <p:nvPr>
            <p:ph type="title"/>
          </p:nvPr>
        </p:nvSpPr>
        <p:spPr>
          <a:xfrm>
            <a:off x="79311" y="0"/>
            <a:ext cx="9720072" cy="471948"/>
          </a:xfrm>
        </p:spPr>
        <p:txBody>
          <a:bodyPr>
            <a:noAutofit/>
          </a:bodyPr>
          <a:lstStyle/>
          <a:p>
            <a:r>
              <a:rPr lang="en-US" sz="3200" b="1" dirty="0">
                <a:solidFill>
                  <a:schemeClr val="accent4"/>
                </a:solidFill>
              </a:rPr>
              <a:t>Identifiers</a:t>
            </a:r>
          </a:p>
        </p:txBody>
      </p:sp>
      <p:sp>
        <p:nvSpPr>
          <p:cNvPr id="3" name="Content Placeholder 2"/>
          <p:cNvSpPr>
            <a:spLocks noGrp="1"/>
          </p:cNvSpPr>
          <p:nvPr>
            <p:ph idx="1"/>
          </p:nvPr>
        </p:nvSpPr>
        <p:spPr>
          <a:xfrm>
            <a:off x="323557" y="861776"/>
            <a:ext cx="11681630" cy="5807965"/>
          </a:xfrm>
        </p:spPr>
        <p:txBody>
          <a:bodyPr>
            <a:normAutofit fontScale="40000" lnSpcReduction="20000"/>
          </a:bodyPr>
          <a:lstStyle/>
          <a:p>
            <a:pPr marL="0" indent="0">
              <a:buNone/>
            </a:pPr>
            <a:r>
              <a:rPr lang="en-US" sz="4000" dirty="0">
                <a:latin typeface="Calibri" panose="020F0502020204030204" pitchFamily="34" charset="0"/>
              </a:rPr>
              <a:t>Now for a few boring grammar rules</a:t>
            </a:r>
            <a:endParaRPr lang="en-US" sz="2500" dirty="0">
              <a:latin typeface="Calibri" panose="020F0502020204030204" pitchFamily="34" charset="0"/>
            </a:endParaRPr>
          </a:p>
          <a:p>
            <a:pPr>
              <a:buFont typeface="Wingdings" panose="05000000000000000000" pitchFamily="2" charset="2"/>
              <a:buChar char="Ø"/>
            </a:pPr>
            <a:r>
              <a:rPr lang="en-US" sz="3500" dirty="0">
                <a:latin typeface="Calibri" panose="020F0502020204030204" pitchFamily="34" charset="0"/>
              </a:rPr>
              <a:t>In the real world, we all have names, we are all identified by names. A car can be </a:t>
            </a:r>
            <a:r>
              <a:rPr lang="en-US" sz="3500" dirty="0" err="1">
                <a:latin typeface="Calibri" panose="020F0502020204030204" pitchFamily="34" charset="0"/>
              </a:rPr>
              <a:t>Maruti</a:t>
            </a:r>
            <a:r>
              <a:rPr lang="en-US" sz="3500" dirty="0">
                <a:latin typeface="Calibri" panose="020F0502020204030204" pitchFamily="34" charset="0"/>
              </a:rPr>
              <a:t> Suzuki Ritz, or a Lamborghini </a:t>
            </a:r>
            <a:r>
              <a:rPr lang="en-US" sz="3500" dirty="0" err="1">
                <a:latin typeface="Calibri" panose="020F0502020204030204" pitchFamily="34" charset="0"/>
              </a:rPr>
              <a:t>Huracan</a:t>
            </a:r>
            <a:r>
              <a:rPr lang="en-US" sz="3500" dirty="0">
                <a:latin typeface="Calibri" panose="020F0502020204030204" pitchFamily="34" charset="0"/>
              </a:rPr>
              <a:t>. Similarly a bike can be Bullet Enfield or Bajaj Pulsar.</a:t>
            </a:r>
            <a:endParaRPr lang="en-US" sz="25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a:buFont typeface="Wingdings" panose="05000000000000000000" pitchFamily="2" charset="2"/>
              <a:buChar char="Ø"/>
            </a:pPr>
            <a:r>
              <a:rPr lang="en-US" sz="3400" dirty="0">
                <a:latin typeface="Calibri" panose="020F0502020204030204" pitchFamily="34" charset="0"/>
              </a:rPr>
              <a:t>Similarly , every datatype   in Python has to be provided a name before we can work with it. A Python identifier is a name used to identify a variable, function, class, module, or any other object. </a:t>
            </a:r>
          </a:p>
          <a:p>
            <a:pPr marL="0" indent="0">
              <a:buNone/>
            </a:pPr>
            <a:r>
              <a:rPr lang="en-US" sz="3500" b="1" i="1" u="sng" dirty="0">
                <a:latin typeface="Calibri" panose="020F0502020204030204" pitchFamily="34" charset="0"/>
              </a:rPr>
              <a:t>Naming Rules:</a:t>
            </a:r>
          </a:p>
          <a:p>
            <a:pPr>
              <a:buFont typeface="Wingdings" panose="05000000000000000000" pitchFamily="2" charset="2"/>
              <a:buChar char="Ø"/>
            </a:pPr>
            <a:r>
              <a:rPr lang="en-US" sz="3500" dirty="0">
                <a:latin typeface="Calibri" panose="020F0502020204030204" pitchFamily="34" charset="0"/>
              </a:rPr>
              <a:t>Variable lengths can be of anything.</a:t>
            </a:r>
          </a:p>
          <a:p>
            <a:pPr>
              <a:buFont typeface="Wingdings" panose="05000000000000000000" pitchFamily="2" charset="2"/>
              <a:buChar char="Ø"/>
            </a:pPr>
            <a:r>
              <a:rPr lang="en-US" sz="3500" dirty="0">
                <a:latin typeface="Calibri" panose="020F0502020204030204" pitchFamily="34" charset="0"/>
              </a:rPr>
              <a:t>An identifier starts with a letter A to Z or a to z or an underscore (_) followed by zero or more letters, underscores and digits (0 to 9).</a:t>
            </a:r>
          </a:p>
          <a:p>
            <a:pPr>
              <a:buFont typeface="Wingdings" panose="05000000000000000000" pitchFamily="2" charset="2"/>
              <a:buChar char="Ø"/>
            </a:pPr>
            <a:r>
              <a:rPr lang="en-US" sz="3500" dirty="0">
                <a:latin typeface="Calibri" panose="020F0502020204030204" pitchFamily="34" charset="0"/>
              </a:rPr>
              <a:t>No other special characters are allowed.</a:t>
            </a:r>
          </a:p>
          <a:p>
            <a:pPr>
              <a:buFont typeface="Wingdings" panose="05000000000000000000" pitchFamily="2" charset="2"/>
              <a:buChar char="Ø"/>
            </a:pPr>
            <a:r>
              <a:rPr lang="en-US" sz="3500" dirty="0">
                <a:latin typeface="Calibri" panose="020F0502020204030204" pitchFamily="34" charset="0"/>
              </a:rPr>
              <a:t>Identifier names are case sensitive .</a:t>
            </a:r>
          </a:p>
          <a:p>
            <a:pPr>
              <a:buFont typeface="Wingdings" panose="05000000000000000000" pitchFamily="2" charset="2"/>
              <a:buChar char="Ø"/>
            </a:pPr>
            <a:r>
              <a:rPr lang="en-US" sz="3500" dirty="0">
                <a:latin typeface="Calibri" panose="020F0502020204030204" pitchFamily="34" charset="0"/>
              </a:rPr>
              <a:t>Python doesn’t allow spaces within  an identifier.</a:t>
            </a:r>
          </a:p>
          <a:p>
            <a:pPr>
              <a:buFont typeface="Wingdings" panose="05000000000000000000" pitchFamily="2" charset="2"/>
              <a:buChar char="Ø"/>
            </a:pPr>
            <a:endParaRPr lang="en-US" sz="3500" dirty="0">
              <a:latin typeface="Calibri" panose="020F0502020204030204" pitchFamily="34" charset="0"/>
            </a:endParaRPr>
          </a:p>
          <a:p>
            <a:pPr marL="0" indent="0">
              <a:buNone/>
            </a:pPr>
            <a:r>
              <a:rPr lang="en-US" sz="3500" dirty="0">
                <a:latin typeface="Calibri" panose="020F0502020204030204" pitchFamily="34" charset="0"/>
              </a:rPr>
              <a:t>Python does not allow punctuation characters such as @, $, and % within identifiers. Python is a case sensitive programming language. Thus, </a:t>
            </a:r>
            <a:r>
              <a:rPr lang="en-US" sz="3500" b="1" dirty="0">
                <a:latin typeface="Calibri" panose="020F0502020204030204" pitchFamily="34" charset="0"/>
              </a:rPr>
              <a:t>Manpower</a:t>
            </a:r>
            <a:r>
              <a:rPr lang="en-US" sz="3500" dirty="0">
                <a:latin typeface="Calibri" panose="020F0502020204030204" pitchFamily="34" charset="0"/>
              </a:rPr>
              <a:t> and </a:t>
            </a:r>
            <a:r>
              <a:rPr lang="en-US" sz="3500" b="1" dirty="0">
                <a:latin typeface="Calibri" panose="020F0502020204030204" pitchFamily="34" charset="0"/>
              </a:rPr>
              <a:t>manpower</a:t>
            </a:r>
            <a:r>
              <a:rPr lang="en-US" sz="3500" dirty="0">
                <a:latin typeface="Calibri" panose="020F0502020204030204" pitchFamily="34" charset="0"/>
              </a:rPr>
              <a:t> are two different identifiers in Python.</a:t>
            </a:r>
            <a:endParaRPr lang="en-US" sz="29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b="1" u="sng" dirty="0">
              <a:latin typeface="Calibri" panose="020F0502020204030204" pitchFamily="34" charset="0"/>
            </a:endParaRPr>
          </a:p>
          <a:p>
            <a:pPr marL="0" indent="0">
              <a:buNone/>
            </a:pPr>
            <a:endParaRPr lang="en-US" sz="2000" b="1" u="sng" dirty="0">
              <a:latin typeface="Calibri" panose="020F0502020204030204" pitchFamily="34" charset="0"/>
            </a:endParaRPr>
          </a:p>
          <a:p>
            <a:endParaRPr lang="en-US" sz="2000" b="1" u="sng" dirty="0">
              <a:latin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67" y="1911747"/>
            <a:ext cx="3521301" cy="146269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852" y="1700689"/>
            <a:ext cx="2647950" cy="1724025"/>
          </a:xfrm>
          <a:prstGeom prst="rect">
            <a:avLst/>
          </a:prstGeom>
        </p:spPr>
      </p:pic>
      <p:sp>
        <p:nvSpPr>
          <p:cNvPr id="8" name="Footer Placeholder 7"/>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79061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 calcmode="lin" valueType="num">
                                      <p:cBhvr additive="base">
                                        <p:cTn id="4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 calcmode="lin" valueType="num">
                                      <p:cBhvr additive="base">
                                        <p:cTn id="4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 calcmode="lin" valueType="num">
                                      <p:cBhvr additive="base">
                                        <p:cTn id="5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 calcmode="lin" valueType="num">
                                      <p:cBhvr additive="base">
                                        <p:cTn id="5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anim calcmode="lin" valueType="num">
                                      <p:cBhvr additive="base">
                                        <p:cTn id="6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17651" y="50484"/>
            <a:ext cx="9720072" cy="377222"/>
          </a:xfrm>
        </p:spPr>
        <p:txBody>
          <a:bodyPr>
            <a:noAutofit/>
          </a:bodyPr>
          <a:lstStyle/>
          <a:p>
            <a:r>
              <a:rPr lang="en-US" sz="3200" dirty="0">
                <a:solidFill>
                  <a:schemeClr val="accent4"/>
                </a:solidFill>
              </a:rPr>
              <a:t>The python lexicon</a:t>
            </a:r>
          </a:p>
        </p:txBody>
      </p:sp>
      <p:sp>
        <p:nvSpPr>
          <p:cNvPr id="3" name="Content Placeholder 2"/>
          <p:cNvSpPr>
            <a:spLocks noGrp="1"/>
          </p:cNvSpPr>
          <p:nvPr>
            <p:ph idx="1"/>
          </p:nvPr>
        </p:nvSpPr>
        <p:spPr>
          <a:xfrm>
            <a:off x="557095" y="634184"/>
            <a:ext cx="11123628" cy="5914104"/>
          </a:xfrm>
        </p:spPr>
        <p:txBody>
          <a:bodyPr>
            <a:noAutofit/>
          </a:bodyPr>
          <a:lstStyle/>
          <a:p>
            <a:pPr marL="0" indent="0">
              <a:buNone/>
            </a:pPr>
            <a:r>
              <a:rPr lang="en-US" sz="1800" dirty="0">
                <a:latin typeface="Calibri" panose="020F0502020204030204" pitchFamily="34" charset="0"/>
              </a:rPr>
              <a:t>Here are naming conventions for Python identifiers:</a:t>
            </a:r>
          </a:p>
          <a:p>
            <a:pPr>
              <a:buFont typeface="Wingdings" panose="05000000000000000000" pitchFamily="2" charset="2"/>
              <a:buChar char="Ø"/>
            </a:pPr>
            <a:r>
              <a:rPr lang="en-US" sz="1800" dirty="0">
                <a:latin typeface="Calibri" panose="020F0502020204030204" pitchFamily="34" charset="0"/>
              </a:rPr>
              <a:t> Class names start with an </a:t>
            </a:r>
            <a:r>
              <a:rPr lang="en-US" sz="1800" b="1" dirty="0">
                <a:latin typeface="Calibri" panose="020F0502020204030204" pitchFamily="34" charset="0"/>
              </a:rPr>
              <a:t>UPPERCASE</a:t>
            </a:r>
            <a:r>
              <a:rPr lang="en-US" sz="1800" dirty="0">
                <a:latin typeface="Calibri" panose="020F0502020204030204" pitchFamily="34" charset="0"/>
              </a:rPr>
              <a:t> letter. All other identifiers start with a </a:t>
            </a:r>
            <a:r>
              <a:rPr lang="en-US" sz="1800" b="1" dirty="0">
                <a:latin typeface="Calibri" panose="020F0502020204030204" pitchFamily="34" charset="0"/>
              </a:rPr>
              <a:t>lowercase</a:t>
            </a:r>
            <a:r>
              <a:rPr lang="en-US" sz="1800" dirty="0">
                <a:latin typeface="Calibri" panose="020F0502020204030204" pitchFamily="34" charset="0"/>
              </a:rPr>
              <a:t> letter(Alphabets).</a:t>
            </a:r>
          </a:p>
          <a:p>
            <a:pPr>
              <a:buFont typeface="Wingdings" panose="05000000000000000000" pitchFamily="2" charset="2"/>
              <a:buChar char="Ø"/>
            </a:pPr>
            <a:r>
              <a:rPr lang="en-US" sz="1800" dirty="0">
                <a:latin typeface="Calibri" panose="020F0502020204030204" pitchFamily="34" charset="0"/>
              </a:rPr>
              <a:t> Starting an identifier with a single leading underscore indicates that the identifier is private.</a:t>
            </a:r>
          </a:p>
          <a:p>
            <a:pPr>
              <a:buFont typeface="Wingdings" panose="05000000000000000000" pitchFamily="2" charset="2"/>
              <a:buChar char="Ø"/>
            </a:pPr>
            <a:r>
              <a:rPr lang="en-US" sz="1800" dirty="0">
                <a:latin typeface="Calibri" panose="020F0502020204030204" pitchFamily="34" charset="0"/>
              </a:rPr>
              <a:t> Starting an identifier with two leading underscores indicates a strongly private identifier.</a:t>
            </a:r>
          </a:p>
          <a:p>
            <a:pPr>
              <a:buFont typeface="Wingdings" panose="05000000000000000000" pitchFamily="2" charset="2"/>
              <a:buChar char="Ø"/>
            </a:pPr>
            <a:r>
              <a:rPr lang="en-US" sz="1800" dirty="0">
                <a:latin typeface="Calibri" panose="020F0502020204030204" pitchFamily="34" charset="0"/>
              </a:rPr>
              <a:t> If the identifier also ends with two trailing underscores, the </a:t>
            </a:r>
            <a:r>
              <a:rPr lang="en-US" sz="1800" b="1" dirty="0">
                <a:latin typeface="Calibri" panose="020F0502020204030204" pitchFamily="34" charset="0"/>
              </a:rPr>
              <a:t>identifier is a language - defined special name</a:t>
            </a:r>
            <a:r>
              <a:rPr lang="en-US" sz="1800" dirty="0">
                <a:latin typeface="Calibri" panose="020F0502020204030204" pitchFamily="34" charset="0"/>
              </a:rPr>
              <a:t>.</a:t>
            </a:r>
          </a:p>
          <a:p>
            <a:pPr marL="0" indent="0">
              <a:buNone/>
            </a:pPr>
            <a:r>
              <a:rPr lang="en-US" sz="1800" b="1" dirty="0">
                <a:latin typeface="Calibri" panose="020F0502020204030204" pitchFamily="34" charset="0"/>
              </a:rPr>
              <a:t>Examples:</a:t>
            </a:r>
          </a:p>
          <a:p>
            <a:pPr marL="0" indent="0">
              <a:buNone/>
            </a:pPr>
            <a:r>
              <a:rPr lang="en-US" sz="1800" dirty="0">
                <a:latin typeface="Calibri" panose="020F0502020204030204" pitchFamily="34" charset="0"/>
              </a:rPr>
              <a:t>These Work:</a:t>
            </a:r>
          </a:p>
          <a:p>
            <a:pPr marL="0" indent="0">
              <a:buNone/>
            </a:pPr>
            <a:r>
              <a:rPr lang="en-US" sz="1800" dirty="0">
                <a:latin typeface="Calibri" panose="020F0502020204030204" pitchFamily="34" charset="0"/>
              </a:rPr>
              <a:t>X, x, _WheresThePartyTonight,Bond007</a:t>
            </a:r>
          </a:p>
          <a:p>
            <a:pPr marL="0" indent="0">
              <a:buNone/>
            </a:pPr>
            <a:endParaRPr lang="en-US" sz="1800" dirty="0">
              <a:latin typeface="Calibri" panose="020F0502020204030204" pitchFamily="34" charset="0"/>
            </a:endParaRPr>
          </a:p>
          <a:p>
            <a:pPr marL="0" indent="0">
              <a:buNone/>
            </a:pPr>
            <a:r>
              <a:rPr lang="en-US" sz="1800" dirty="0">
                <a:latin typeface="Calibri" panose="020F0502020204030204" pitchFamily="34" charset="0"/>
              </a:rPr>
              <a:t>And these Don’t:</a:t>
            </a:r>
          </a:p>
          <a:p>
            <a:pPr marL="0" indent="0">
              <a:buNone/>
            </a:pPr>
            <a:r>
              <a:rPr lang="en-US" sz="1800" dirty="0">
                <a:latin typeface="Calibri" panose="020F0502020204030204" pitchFamily="34" charset="0"/>
              </a:rPr>
              <a:t>007Bond, _</a:t>
            </a:r>
            <a:r>
              <a:rPr lang="en-US" sz="1800" dirty="0" err="1">
                <a:latin typeface="Calibri" panose="020F0502020204030204" pitchFamily="34" charset="0"/>
              </a:rPr>
              <a:t>WheresThePartyTonight</a:t>
            </a:r>
            <a:r>
              <a:rPr lang="en-US" sz="1800" dirty="0">
                <a:latin typeface="Calibri" panose="020F0502020204030204" pitchFamily="34" charset="0"/>
              </a:rPr>
              <a:t>?</a:t>
            </a:r>
          </a:p>
        </p:txBody>
      </p:sp>
      <p:sp>
        <p:nvSpPr>
          <p:cNvPr id="5" name="Rectangle 4"/>
          <p:cNvSpPr/>
          <p:nvPr/>
        </p:nvSpPr>
        <p:spPr>
          <a:xfrm>
            <a:off x="557094" y="4637175"/>
            <a:ext cx="7596305" cy="1015663"/>
          </a:xfrm>
          <a:prstGeom prst="rect">
            <a:avLst/>
          </a:prstGeom>
        </p:spPr>
        <p:txBody>
          <a:bodyPr wrap="square">
            <a:spAutoFit/>
          </a:bodyPr>
          <a:lstStyle/>
          <a:p>
            <a:r>
              <a:rPr lang="en-US" sz="2400" dirty="0">
                <a:latin typeface="Calibri" panose="020F0502020204030204" pitchFamily="34" charset="0"/>
              </a:rPr>
              <a:t> </a:t>
            </a:r>
            <a:r>
              <a:rPr lang="en-US" dirty="0">
                <a:latin typeface="Calibri" panose="020F0502020204030204" pitchFamily="34" charset="0"/>
              </a:rPr>
              <a:t>Don’t believe me?? Try out some whacky identifiers</a:t>
            </a:r>
          </a:p>
          <a:p>
            <a:r>
              <a:rPr lang="en-US" dirty="0">
                <a:latin typeface="Calibri" panose="020F0502020204030204" pitchFamily="34" charset="0"/>
              </a:rPr>
              <a:t> </a:t>
            </a:r>
            <a:r>
              <a:rPr lang="en-US" b="1" dirty="0">
                <a:latin typeface="Calibri" panose="020F0502020204030204" pitchFamily="34" charset="0"/>
              </a:rPr>
              <a:t>&gt;&gt;&gt; 007Bond = 20</a:t>
            </a:r>
          </a:p>
          <a:p>
            <a:r>
              <a:rPr lang="en-US" b="1" dirty="0" err="1">
                <a:latin typeface="Calibri" panose="020F0502020204030204" pitchFamily="34" charset="0"/>
              </a:rPr>
              <a:t>SyntaxError</a:t>
            </a:r>
            <a:r>
              <a:rPr lang="en-US" b="1" dirty="0">
                <a:latin typeface="Calibri" panose="020F0502020204030204" pitchFamily="34" charset="0"/>
              </a:rPr>
              <a:t>: invalid token</a:t>
            </a:r>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43655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70838" y="0"/>
            <a:ext cx="9720072" cy="507681"/>
          </a:xfrm>
        </p:spPr>
        <p:txBody>
          <a:bodyPr>
            <a:noAutofit/>
          </a:bodyPr>
          <a:lstStyle/>
          <a:p>
            <a:r>
              <a:rPr lang="en-US" sz="3200" b="1" dirty="0">
                <a:solidFill>
                  <a:schemeClr val="accent4"/>
                </a:solidFill>
              </a:rPr>
              <a:t>Reserved words</a:t>
            </a:r>
          </a:p>
        </p:txBody>
      </p:sp>
      <p:sp>
        <p:nvSpPr>
          <p:cNvPr id="3" name="Content Placeholder 2"/>
          <p:cNvSpPr>
            <a:spLocks noGrp="1"/>
          </p:cNvSpPr>
          <p:nvPr>
            <p:ph idx="1"/>
          </p:nvPr>
        </p:nvSpPr>
        <p:spPr>
          <a:xfrm>
            <a:off x="689830" y="663678"/>
            <a:ext cx="11153125" cy="5767102"/>
          </a:xfrm>
        </p:spPr>
        <p:txBody>
          <a:bodyPr anchor="ctr">
            <a:noAutofit/>
          </a:bodyPr>
          <a:lstStyle/>
          <a:p>
            <a:pPr>
              <a:buFont typeface="Wingdings" panose="05000000000000000000" pitchFamily="2" charset="2"/>
              <a:buChar char="Ø"/>
            </a:pPr>
            <a:r>
              <a:rPr lang="en-US" sz="2000" dirty="0">
                <a:latin typeface="Calibri" panose="020F0502020204030204" pitchFamily="34" charset="0"/>
              </a:rPr>
              <a:t>Words which cannot be used to name any data identifier are reserved words.</a:t>
            </a:r>
          </a:p>
          <a:p>
            <a:r>
              <a:rPr lang="en-US" sz="2000" b="1" dirty="0">
                <a:solidFill>
                  <a:srgbClr val="92D050"/>
                </a:solidFill>
                <a:latin typeface="Calibri" panose="020F0502020204030204" pitchFamily="34" charset="0"/>
              </a:rPr>
              <a:t>False class finally is return </a:t>
            </a:r>
          </a:p>
          <a:p>
            <a:r>
              <a:rPr lang="en-US" sz="2000" b="1" dirty="0">
                <a:solidFill>
                  <a:srgbClr val="92D050"/>
                </a:solidFill>
                <a:latin typeface="Calibri" panose="020F0502020204030204" pitchFamily="34" charset="0"/>
              </a:rPr>
              <a:t>none continue for lambda try </a:t>
            </a:r>
          </a:p>
          <a:p>
            <a:r>
              <a:rPr lang="en-US" sz="2000" b="1" dirty="0">
                <a:solidFill>
                  <a:srgbClr val="92D050"/>
                </a:solidFill>
                <a:latin typeface="Calibri" panose="020F0502020204030204" pitchFamily="34" charset="0"/>
              </a:rPr>
              <a:t>True </a:t>
            </a:r>
            <a:r>
              <a:rPr lang="en-US" sz="2000" b="1" dirty="0" err="1">
                <a:solidFill>
                  <a:srgbClr val="92D050"/>
                </a:solidFill>
                <a:latin typeface="Calibri" panose="020F0502020204030204" pitchFamily="34" charset="0"/>
              </a:rPr>
              <a:t>def</a:t>
            </a:r>
            <a:r>
              <a:rPr lang="en-US" sz="2000" b="1" dirty="0">
                <a:solidFill>
                  <a:srgbClr val="92D050"/>
                </a:solidFill>
                <a:latin typeface="Calibri" panose="020F0502020204030204" pitchFamily="34" charset="0"/>
              </a:rPr>
              <a:t> from nonlocal while </a:t>
            </a:r>
          </a:p>
          <a:p>
            <a:r>
              <a:rPr lang="en-US" sz="2000" b="1" dirty="0">
                <a:solidFill>
                  <a:srgbClr val="92D050"/>
                </a:solidFill>
                <a:latin typeface="Calibri" panose="020F0502020204030204" pitchFamily="34" charset="0"/>
              </a:rPr>
              <a:t>and del global not with </a:t>
            </a:r>
          </a:p>
          <a:p>
            <a:r>
              <a:rPr lang="en-US" sz="2000" b="1" dirty="0">
                <a:solidFill>
                  <a:srgbClr val="92D050"/>
                </a:solidFill>
                <a:latin typeface="Calibri" panose="020F0502020204030204" pitchFamily="34" charset="0"/>
              </a:rPr>
              <a:t>as </a:t>
            </a:r>
            <a:r>
              <a:rPr lang="en-US" sz="2000" b="1" dirty="0" err="1">
                <a:solidFill>
                  <a:srgbClr val="92D050"/>
                </a:solidFill>
                <a:latin typeface="Calibri" panose="020F0502020204030204" pitchFamily="34" charset="0"/>
              </a:rPr>
              <a:t>elif</a:t>
            </a:r>
            <a:r>
              <a:rPr lang="en-US" sz="2000" b="1" dirty="0">
                <a:solidFill>
                  <a:srgbClr val="92D050"/>
                </a:solidFill>
                <a:latin typeface="Calibri" panose="020F0502020204030204" pitchFamily="34" charset="0"/>
              </a:rPr>
              <a:t> if or yield </a:t>
            </a:r>
          </a:p>
          <a:p>
            <a:r>
              <a:rPr lang="en-US" sz="2000" b="1" dirty="0">
                <a:solidFill>
                  <a:srgbClr val="92D050"/>
                </a:solidFill>
                <a:latin typeface="Calibri" panose="020F0502020204030204" pitchFamily="34" charset="0"/>
              </a:rPr>
              <a:t>assert else import pass </a:t>
            </a:r>
          </a:p>
          <a:p>
            <a:r>
              <a:rPr lang="en-US" sz="2000" b="1" dirty="0">
                <a:solidFill>
                  <a:srgbClr val="92D050"/>
                </a:solidFill>
                <a:latin typeface="Calibri" panose="020F0502020204030204" pitchFamily="34" charset="0"/>
              </a:rPr>
              <a:t>break except in raise </a:t>
            </a:r>
          </a:p>
          <a:p>
            <a:pPr marL="0" indent="0">
              <a:buNone/>
            </a:pPr>
            <a:endParaRPr lang="en-US" sz="2000" b="1" dirty="0">
              <a:solidFill>
                <a:srgbClr val="92D050"/>
              </a:solidFill>
              <a:latin typeface="Calibri" panose="020F0502020204030204" pitchFamily="34" charset="0"/>
            </a:endParaRPr>
          </a:p>
          <a:p>
            <a:pPr marL="0" indent="0">
              <a:buNone/>
            </a:pPr>
            <a:r>
              <a:rPr lang="en-US" sz="2000" dirty="0">
                <a:latin typeface="Calibri" panose="020F0502020204030204" pitchFamily="34" charset="0"/>
              </a:rPr>
              <a:t>“We will know about them later. But, why don’t you try using them none the less and check what happens? </a:t>
            </a:r>
            <a:r>
              <a:rPr lang="en-US" sz="2000" dirty="0">
                <a:latin typeface="Calibri" panose="020F0502020204030204" pitchFamily="34" charset="0"/>
                <a:sym typeface="Wingdings" panose="05000000000000000000" pitchFamily="2" charset="2"/>
              </a:rPr>
              <a:t></a:t>
            </a:r>
            <a:r>
              <a:rPr lang="en-US" sz="2000" dirty="0">
                <a:latin typeface="Calibri" panose="020F0502020204030204" pitchFamily="34" charset="0"/>
              </a:rPr>
              <a:t>“ </a:t>
            </a:r>
          </a:p>
          <a:p>
            <a:pPr marL="0" indent="0">
              <a:buNone/>
            </a:pPr>
            <a:endParaRPr lang="en-US" sz="2000" dirty="0">
              <a:latin typeface="Calibri" panose="020F0502020204030204" pitchFamily="34" charset="0"/>
            </a:endParaRPr>
          </a:p>
          <a:p>
            <a:pPr marL="0" indent="0">
              <a:buNone/>
            </a:pPr>
            <a:r>
              <a:rPr lang="en-US" sz="2000" dirty="0">
                <a:latin typeface="Calibri" panose="020F0502020204030204" pitchFamily="34" charset="0"/>
              </a:rPr>
              <a:t>For </a:t>
            </a:r>
            <a:r>
              <a:rPr lang="en-US" sz="2000" dirty="0" err="1">
                <a:latin typeface="Calibri" panose="020F0502020204030204" pitchFamily="34" charset="0"/>
              </a:rPr>
              <a:t>e.g</a:t>
            </a:r>
            <a:r>
              <a:rPr lang="en-US" sz="2000" dirty="0">
                <a:latin typeface="Calibri" panose="020F0502020204030204" pitchFamily="34" charset="0"/>
              </a:rPr>
              <a:t> try this :-</a:t>
            </a:r>
          </a:p>
          <a:p>
            <a:pPr marL="0" indent="0">
              <a:buNone/>
            </a:pPr>
            <a:r>
              <a:rPr lang="en-US" sz="2000" dirty="0">
                <a:latin typeface="Calibri" panose="020F0502020204030204" pitchFamily="34" charset="0"/>
              </a:rPr>
              <a:t>&gt;&gt;global = 1</a:t>
            </a:r>
            <a:endParaRPr lang="en-US" sz="2000" b="1" u="sng" dirty="0">
              <a:latin typeface="Calibri" panose="020F050202020403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260270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38" y="44244"/>
            <a:ext cx="9720072" cy="358681"/>
          </a:xfrm>
        </p:spPr>
        <p:txBody>
          <a:bodyPr>
            <a:noAutofit/>
          </a:bodyPr>
          <a:lstStyle/>
          <a:p>
            <a:r>
              <a:rPr lang="en-US" sz="3200" b="1" dirty="0">
                <a:solidFill>
                  <a:schemeClr val="accent4"/>
                </a:solidFill>
              </a:rPr>
              <a:t>Comments</a:t>
            </a:r>
          </a:p>
        </p:txBody>
      </p:sp>
      <p:sp>
        <p:nvSpPr>
          <p:cNvPr id="3" name="Content Placeholder 2"/>
          <p:cNvSpPr>
            <a:spLocks noGrp="1"/>
          </p:cNvSpPr>
          <p:nvPr>
            <p:ph idx="1"/>
          </p:nvPr>
        </p:nvSpPr>
        <p:spPr>
          <a:xfrm>
            <a:off x="802902" y="677161"/>
            <a:ext cx="11187537" cy="6033355"/>
          </a:xfrm>
        </p:spPr>
        <p:txBody>
          <a:bodyPr>
            <a:normAutofit/>
          </a:bodyPr>
          <a:lstStyle/>
          <a:p>
            <a:pPr>
              <a:buFont typeface="Wingdings" panose="05000000000000000000" pitchFamily="2" charset="2"/>
              <a:buChar char="Ø"/>
            </a:pPr>
            <a:r>
              <a:rPr lang="en-US" sz="2000" dirty="0">
                <a:latin typeface="Calibri" panose="020F0502020204030204" pitchFamily="34" charset="0"/>
              </a:rPr>
              <a:t> Pass comments, loud and clear,  and probably those rare occasions when you can do so without fear !!</a:t>
            </a:r>
          </a:p>
          <a:p>
            <a:pPr>
              <a:buFont typeface="Wingdings" panose="05000000000000000000" pitchFamily="2" charset="2"/>
              <a:buChar char="Ø"/>
            </a:pPr>
            <a:r>
              <a:rPr lang="en-US" sz="2000" dirty="0">
                <a:latin typeface="Calibri" panose="020F0502020204030204" pitchFamily="34" charset="0"/>
              </a:rPr>
              <a:t> Helps make the code readable and understandable.</a:t>
            </a:r>
          </a:p>
          <a:p>
            <a:pPr>
              <a:buFont typeface="Wingdings" panose="05000000000000000000" pitchFamily="2" charset="2"/>
              <a:buChar char="Ø"/>
            </a:pPr>
            <a:r>
              <a:rPr lang="en-US" sz="2000" dirty="0">
                <a:latin typeface="Calibri" panose="020F0502020204030204" pitchFamily="34" charset="0"/>
              </a:rPr>
              <a:t> Easy to reuse code base.</a:t>
            </a:r>
          </a:p>
          <a:p>
            <a:pPr>
              <a:buFont typeface="Wingdings" panose="05000000000000000000" pitchFamily="2" charset="2"/>
              <a:buChar char="Ø"/>
            </a:pPr>
            <a:r>
              <a:rPr lang="en-US" sz="2000" dirty="0">
                <a:latin typeface="Calibri" panose="020F0502020204030204" pitchFamily="34" charset="0"/>
              </a:rPr>
              <a:t> Considered one of the </a:t>
            </a:r>
            <a:r>
              <a:rPr lang="en-US" sz="2000" b="1" i="1" dirty="0">
                <a:latin typeface="Calibri" panose="020F0502020204030204" pitchFamily="34" charset="0"/>
              </a:rPr>
              <a:t>Best</a:t>
            </a:r>
            <a:r>
              <a:rPr lang="en-US" sz="2000" dirty="0">
                <a:latin typeface="Calibri" panose="020F0502020204030204" pitchFamily="34" charset="0"/>
              </a:rPr>
              <a:t> </a:t>
            </a:r>
            <a:r>
              <a:rPr lang="en-US" sz="2000" b="1" i="1" dirty="0">
                <a:latin typeface="Calibri" panose="020F0502020204030204" pitchFamily="34" charset="0"/>
              </a:rPr>
              <a:t>Practice</a:t>
            </a:r>
            <a:r>
              <a:rPr lang="en-US" sz="2000" dirty="0">
                <a:latin typeface="Calibri" panose="020F0502020204030204" pitchFamily="34" charset="0"/>
              </a:rPr>
              <a:t> while writing code.</a:t>
            </a:r>
          </a:p>
          <a:p>
            <a:pPr>
              <a:buFont typeface="Wingdings" panose="05000000000000000000" pitchFamily="2" charset="2"/>
              <a:buChar char="Ø"/>
            </a:pPr>
            <a:r>
              <a:rPr lang="en-US" sz="2000" dirty="0">
                <a:latin typeface="Calibri" panose="020F0502020204030204" pitchFamily="34" charset="0"/>
              </a:rPr>
              <a:t> Comments in Python start with the hash character, #, and extend to the end of the physical line. </a:t>
            </a:r>
          </a:p>
          <a:p>
            <a:pPr marL="0" indent="0">
              <a:buNone/>
            </a:pPr>
            <a:endParaRPr lang="en-US" sz="2000" dirty="0">
              <a:latin typeface="Calibri" panose="020F0502020204030204" pitchFamily="34" charset="0"/>
            </a:endParaRPr>
          </a:p>
          <a:p>
            <a:pPr marL="0" indent="0">
              <a:buNone/>
            </a:pPr>
            <a:r>
              <a:rPr lang="en-US" sz="2000" b="1" u="sng" dirty="0">
                <a:latin typeface="Calibri" panose="020F0502020204030204" pitchFamily="34" charset="0"/>
              </a:rPr>
              <a:t>Example of comments:</a:t>
            </a:r>
          </a:p>
          <a:p>
            <a:pPr marL="0" indent="0">
              <a:buNone/>
            </a:pPr>
            <a:endParaRPr lang="en-US" sz="2000" b="1" u="sng" dirty="0">
              <a:latin typeface="Calibri" panose="020F0502020204030204" pitchFamily="34" charset="0"/>
            </a:endParaRPr>
          </a:p>
          <a:p>
            <a:r>
              <a:rPr lang="en-US" sz="2000" dirty="0">
                <a:latin typeface="Calibri" panose="020F0502020204030204" pitchFamily="34" charset="0"/>
              </a:rPr>
              <a:t># this is the first comment </a:t>
            </a:r>
          </a:p>
          <a:p>
            <a:r>
              <a:rPr lang="en-US" sz="2000" dirty="0">
                <a:latin typeface="Calibri" panose="020F0502020204030204" pitchFamily="34" charset="0"/>
              </a:rPr>
              <a:t>SPAM = 1 # and this is the second comment </a:t>
            </a:r>
          </a:p>
          <a:p>
            <a:r>
              <a:rPr lang="en-US" sz="2000" dirty="0">
                <a:latin typeface="Calibri" panose="020F0502020204030204" pitchFamily="34" charset="0"/>
              </a:rPr>
              <a:t># ... and now a third! </a:t>
            </a:r>
          </a:p>
          <a:p>
            <a:r>
              <a:rPr lang="en-US" sz="2000" dirty="0">
                <a:latin typeface="Calibri" panose="020F0502020204030204" pitchFamily="34" charset="0"/>
              </a:rPr>
              <a:t>STRING = "# This is not a comment." </a:t>
            </a:r>
          </a:p>
          <a:p>
            <a:endParaRPr lang="en-US" sz="2000" dirty="0">
              <a:latin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rPr>
              <a:t>’’’ (triple quotes) serves as multi-line comment. It can be used to generate documentation automatically. </a:t>
            </a:r>
          </a:p>
          <a:p>
            <a:endParaRPr lang="en-US" sz="2000" dirty="0">
              <a:latin typeface="Calibri" panose="020F0502020204030204" pitchFamily="34" charset="0"/>
            </a:endParaRPr>
          </a:p>
        </p:txBody>
      </p:sp>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272085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44591" y="0"/>
            <a:ext cx="9720072" cy="412955"/>
          </a:xfrm>
        </p:spPr>
        <p:txBody>
          <a:bodyPr>
            <a:noAutofit/>
          </a:bodyPr>
          <a:lstStyle/>
          <a:p>
            <a:r>
              <a:rPr lang="en-US" sz="3200" b="1" dirty="0">
                <a:solidFill>
                  <a:schemeClr val="accent4"/>
                </a:solidFill>
              </a:rPr>
              <a:t>Comments (</a:t>
            </a:r>
            <a:r>
              <a:rPr lang="en-US" sz="3200" b="1" dirty="0" err="1">
                <a:solidFill>
                  <a:schemeClr val="accent4"/>
                </a:solidFill>
              </a:rPr>
              <a:t>Cntd</a:t>
            </a:r>
            <a:r>
              <a:rPr lang="en-US" sz="3200" b="1" dirty="0">
                <a:solidFill>
                  <a:schemeClr val="accent4"/>
                </a:solidFill>
              </a:rPr>
              <a:t>..)</a:t>
            </a:r>
          </a:p>
        </p:txBody>
      </p:sp>
      <p:pic>
        <p:nvPicPr>
          <p:cNvPr id="4" name="Content Placeholder 3"/>
          <p:cNvPicPr>
            <a:picLocks noGrp="1" noChangeAspect="1"/>
          </p:cNvPicPr>
          <p:nvPr>
            <p:ph idx="1"/>
          </p:nvPr>
        </p:nvPicPr>
        <p:blipFill>
          <a:blip r:embed="rId2"/>
          <a:stretch>
            <a:fillRect/>
          </a:stretch>
        </p:blipFill>
        <p:spPr>
          <a:xfrm>
            <a:off x="7990513" y="594680"/>
            <a:ext cx="3708875" cy="1523511"/>
          </a:xfrm>
          <a:prstGeom prst="rect">
            <a:avLst/>
          </a:prstGeom>
        </p:spPr>
      </p:pic>
      <p:pic>
        <p:nvPicPr>
          <p:cNvPr id="5" name="Picture 4"/>
          <p:cNvPicPr>
            <a:picLocks noChangeAspect="1"/>
          </p:cNvPicPr>
          <p:nvPr/>
        </p:nvPicPr>
        <p:blipFill>
          <a:blip r:embed="rId3"/>
          <a:stretch>
            <a:fillRect/>
          </a:stretch>
        </p:blipFill>
        <p:spPr>
          <a:xfrm>
            <a:off x="169990" y="702009"/>
            <a:ext cx="7571332" cy="5590473"/>
          </a:xfrm>
          <a:prstGeom prst="rect">
            <a:avLst/>
          </a:prstGeom>
        </p:spPr>
      </p:pic>
      <p:pic>
        <p:nvPicPr>
          <p:cNvPr id="6" name="Picture 5"/>
          <p:cNvPicPr>
            <a:picLocks noChangeAspect="1"/>
          </p:cNvPicPr>
          <p:nvPr/>
        </p:nvPicPr>
        <p:blipFill>
          <a:blip r:embed="rId4"/>
          <a:stretch>
            <a:fillRect/>
          </a:stretch>
        </p:blipFill>
        <p:spPr>
          <a:xfrm>
            <a:off x="7990513" y="2649451"/>
            <a:ext cx="3616467" cy="1695590"/>
          </a:xfrm>
          <a:prstGeom prst="rect">
            <a:avLst/>
          </a:prstGeom>
        </p:spPr>
      </p:pic>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413906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12955"/>
          </a:xfrm>
        </p:spPr>
        <p:txBody>
          <a:bodyPr>
            <a:noAutofit/>
          </a:bodyPr>
          <a:lstStyle/>
          <a:p>
            <a:r>
              <a:rPr lang="en-US" sz="3200" b="1" dirty="0">
                <a:solidFill>
                  <a:schemeClr val="accent4"/>
                </a:solidFill>
              </a:rPr>
              <a:t>Comments (</a:t>
            </a:r>
            <a:r>
              <a:rPr lang="en-US" sz="3200" b="1" dirty="0" err="1">
                <a:solidFill>
                  <a:schemeClr val="accent4"/>
                </a:solidFill>
              </a:rPr>
              <a:t>Cntd</a:t>
            </a:r>
            <a:r>
              <a:rPr lang="en-US" sz="3200" b="1" dirty="0">
                <a:solidFill>
                  <a:schemeClr val="accent4"/>
                </a:solidFill>
              </a:rPr>
              <a:t>..)</a:t>
            </a:r>
          </a:p>
        </p:txBody>
      </p:sp>
      <p:pic>
        <p:nvPicPr>
          <p:cNvPr id="7" name="Picture 6"/>
          <p:cNvPicPr>
            <a:picLocks noChangeAspect="1"/>
          </p:cNvPicPr>
          <p:nvPr/>
        </p:nvPicPr>
        <p:blipFill>
          <a:blip r:embed="rId2"/>
          <a:stretch>
            <a:fillRect/>
          </a:stretch>
        </p:blipFill>
        <p:spPr>
          <a:xfrm>
            <a:off x="2462980" y="695379"/>
            <a:ext cx="7841226" cy="6045470"/>
          </a:xfrm>
          <a:prstGeom prst="rect">
            <a:avLst/>
          </a:prstGeom>
        </p:spPr>
      </p:pic>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14671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61987" y="4439265"/>
            <a:ext cx="2930013" cy="2418735"/>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12955"/>
          </a:xfrm>
        </p:spPr>
        <p:txBody>
          <a:bodyPr>
            <a:noAutofit/>
          </a:bodyPr>
          <a:lstStyle/>
          <a:p>
            <a:r>
              <a:rPr lang="en-US" sz="3200" b="1" dirty="0">
                <a:solidFill>
                  <a:schemeClr val="accent4"/>
                </a:solidFill>
              </a:rPr>
              <a:t>Features of python</a:t>
            </a:r>
          </a:p>
        </p:txBody>
      </p:sp>
      <p:sp>
        <p:nvSpPr>
          <p:cNvPr id="3" name="Content Placeholder 2"/>
          <p:cNvSpPr>
            <a:spLocks noGrp="1"/>
          </p:cNvSpPr>
          <p:nvPr>
            <p:ph idx="1"/>
          </p:nvPr>
        </p:nvSpPr>
        <p:spPr>
          <a:xfrm>
            <a:off x="565112" y="568866"/>
            <a:ext cx="10804079" cy="5869187"/>
          </a:xfrm>
        </p:spPr>
        <p:txBody>
          <a:bodyPr>
            <a:noAutofit/>
          </a:bodyPr>
          <a:lstStyle/>
          <a:p>
            <a:r>
              <a:rPr lang="en-US" sz="1800" b="1" dirty="0">
                <a:latin typeface="Calibri" panose="020F0502020204030204" pitchFamily="34" charset="0"/>
                <a:cs typeface="Calibri" panose="020F0502020204030204" pitchFamily="34" charset="0"/>
              </a:rPr>
              <a:t>Easy-to-learn, read, and maintain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 Few keywords, simple structure, and a clearly defined syntax .</a:t>
            </a:r>
          </a:p>
          <a:p>
            <a:pP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Easy-to-use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 Interactive programming experience </a:t>
            </a:r>
          </a:p>
          <a:p>
            <a:pP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A broad standard library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 Portable library and cross-platform compatible on UNIX, Windows and Mac </a:t>
            </a:r>
          </a:p>
          <a:p>
            <a:pP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Open source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 Free to use and distribute </a:t>
            </a:r>
          </a:p>
          <a:p>
            <a:pP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Portable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 Supports a wide variety of hardware platforms . Same code can be run on different platforms without any modification. </a:t>
            </a:r>
          </a:p>
          <a:p>
            <a:pP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Object-Oriented </a:t>
            </a: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 An object-oriented language, from the ground up with support for advanced notions as well .</a:t>
            </a:r>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p:txBody>
      </p:sp>
      <p:sp>
        <p:nvSpPr>
          <p:cNvPr id="6" name="Footer Placeholder 5"/>
          <p:cNvSpPr>
            <a:spLocks noGrp="1"/>
          </p:cNvSpPr>
          <p:nvPr>
            <p:ph type="ftr" sz="quarter" idx="11"/>
          </p:nvPr>
        </p:nvSpPr>
        <p:spPr>
          <a:xfrm>
            <a:off x="3474720" y="6593964"/>
            <a:ext cx="4114800" cy="365125"/>
          </a:xfrm>
        </p:spPr>
        <p:txBody>
          <a:bodyPr/>
          <a:lstStyle/>
          <a:p>
            <a:r>
              <a:rPr lang="en-US" dirty="0"/>
              <a:t>© DIPTARKO DAS SHARMA</a:t>
            </a:r>
          </a:p>
        </p:txBody>
      </p:sp>
    </p:spTree>
    <p:extLst>
      <p:ext uri="{BB962C8B-B14F-4D97-AF65-F5344CB8AC3E}">
        <p14:creationId xmlns:p14="http://schemas.microsoft.com/office/powerpoint/2010/main" val="1484365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6115" y="10065"/>
            <a:ext cx="9720072" cy="530978"/>
          </a:xfrm>
        </p:spPr>
        <p:txBody>
          <a:bodyPr>
            <a:normAutofit/>
          </a:bodyPr>
          <a:lstStyle/>
          <a:p>
            <a:r>
              <a:rPr lang="en-US" sz="3200" b="1" dirty="0">
                <a:solidFill>
                  <a:schemeClr val="accent4"/>
                </a:solidFill>
              </a:rPr>
              <a:t>Common PYTHON Syntax </a:t>
            </a:r>
            <a:r>
              <a:rPr lang="en-US" sz="3200" b="1" dirty="0" err="1">
                <a:solidFill>
                  <a:schemeClr val="accent4"/>
                </a:solidFill>
              </a:rPr>
              <a:t>Colours</a:t>
            </a:r>
            <a:endParaRPr lang="en-US" sz="3200" b="1" dirty="0">
              <a:solidFill>
                <a:schemeClr val="accent4"/>
              </a:solidFill>
            </a:endParaRPr>
          </a:p>
        </p:txBody>
      </p:sp>
      <p:sp>
        <p:nvSpPr>
          <p:cNvPr id="3" name="Content Placeholder 2"/>
          <p:cNvSpPr>
            <a:spLocks noGrp="1"/>
          </p:cNvSpPr>
          <p:nvPr>
            <p:ph idx="1"/>
          </p:nvPr>
        </p:nvSpPr>
        <p:spPr>
          <a:xfrm>
            <a:off x="837314" y="669155"/>
            <a:ext cx="9720073" cy="4728754"/>
          </a:xfrm>
        </p:spPr>
        <p:txBody>
          <a:bodyPr>
            <a:normAutofit/>
          </a:bodyPr>
          <a:lstStyle/>
          <a:p>
            <a:pPr marL="0" indent="0">
              <a:buNone/>
            </a:pPr>
            <a:r>
              <a:rPr lang="en-US" sz="2000" dirty="0">
                <a:latin typeface="Calibri" panose="020F0502020204030204" pitchFamily="34" charset="0"/>
              </a:rPr>
              <a:t>Common Python syntax colors:</a:t>
            </a:r>
          </a:p>
          <a:p>
            <a:pPr marL="0" indent="0">
              <a:buNone/>
            </a:pPr>
            <a:r>
              <a:rPr lang="en-US" sz="2000" dirty="0">
                <a:latin typeface="Calibri" panose="020F0502020204030204" pitchFamily="34" charset="0"/>
              </a:rPr>
              <a:t> </a:t>
            </a:r>
          </a:p>
          <a:p>
            <a:pPr>
              <a:buFont typeface="Wingdings" panose="05000000000000000000" pitchFamily="2" charset="2"/>
              <a:buChar char="Ø"/>
            </a:pPr>
            <a:r>
              <a:rPr lang="en-US" sz="2000" dirty="0">
                <a:latin typeface="Calibri" panose="020F0502020204030204" pitchFamily="34" charset="0"/>
              </a:rPr>
              <a:t> Keywords    	</a:t>
            </a:r>
            <a:r>
              <a:rPr lang="en-US" sz="2000" dirty="0">
                <a:solidFill>
                  <a:srgbClr val="FFC000"/>
                </a:solidFill>
                <a:latin typeface="Calibri" panose="020F0502020204030204" pitchFamily="34" charset="0"/>
              </a:rPr>
              <a:t>Orange</a:t>
            </a:r>
          </a:p>
          <a:p>
            <a:pPr>
              <a:buFont typeface="Wingdings" panose="05000000000000000000" pitchFamily="2" charset="2"/>
              <a:buChar char="Ø"/>
            </a:pPr>
            <a:r>
              <a:rPr lang="en-US" sz="2000" dirty="0">
                <a:latin typeface="Calibri" panose="020F0502020204030204" pitchFamily="34" charset="0"/>
              </a:rPr>
              <a:t> Strings	</a:t>
            </a:r>
            <a:r>
              <a:rPr lang="en-US" sz="2000" dirty="0">
                <a:solidFill>
                  <a:srgbClr val="92D050"/>
                </a:solidFill>
                <a:latin typeface="Calibri" panose="020F0502020204030204" pitchFamily="34" charset="0"/>
              </a:rPr>
              <a:t>Green</a:t>
            </a:r>
          </a:p>
          <a:p>
            <a:pPr>
              <a:buFont typeface="Wingdings" panose="05000000000000000000" pitchFamily="2" charset="2"/>
              <a:buChar char="Ø"/>
            </a:pPr>
            <a:r>
              <a:rPr lang="en-US" sz="2000" dirty="0">
                <a:latin typeface="Calibri" panose="020F0502020204030204" pitchFamily="34" charset="0"/>
              </a:rPr>
              <a:t> Comments	</a:t>
            </a:r>
            <a:r>
              <a:rPr lang="en-US" sz="2000" dirty="0">
                <a:solidFill>
                  <a:srgbClr val="FF0000"/>
                </a:solidFill>
                <a:latin typeface="Calibri" panose="020F0502020204030204" pitchFamily="34" charset="0"/>
              </a:rPr>
              <a:t>Red</a:t>
            </a:r>
          </a:p>
          <a:p>
            <a:pPr>
              <a:buFont typeface="Wingdings" panose="05000000000000000000" pitchFamily="2" charset="2"/>
              <a:buChar char="Ø"/>
            </a:pPr>
            <a:r>
              <a:rPr lang="en-US" sz="2000" dirty="0">
                <a:latin typeface="Calibri" panose="020F0502020204030204" pitchFamily="34" charset="0"/>
              </a:rPr>
              <a:t> Definitions	</a:t>
            </a:r>
            <a:r>
              <a:rPr lang="en-US" sz="2000" dirty="0">
                <a:solidFill>
                  <a:srgbClr val="00B0F0"/>
                </a:solidFill>
                <a:latin typeface="Calibri" panose="020F0502020204030204" pitchFamily="34" charset="0"/>
              </a:rPr>
              <a:t>Blue</a:t>
            </a:r>
          </a:p>
          <a:p>
            <a:pPr>
              <a:buFont typeface="Wingdings" panose="05000000000000000000" pitchFamily="2" charset="2"/>
              <a:buChar char="Ø"/>
            </a:pPr>
            <a:r>
              <a:rPr lang="en-US" sz="2000" dirty="0">
                <a:latin typeface="Calibri" panose="020F0502020204030204" pitchFamily="34" charset="0"/>
              </a:rPr>
              <a:t>Misc. Words	Black</a:t>
            </a:r>
          </a:p>
          <a:p>
            <a:pPr marL="0" indent="0">
              <a:buNone/>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p:txBody>
      </p:sp>
      <p:pic>
        <p:nvPicPr>
          <p:cNvPr id="8" name="Picture 7"/>
          <p:cNvPicPr>
            <a:picLocks noChangeAspect="1"/>
          </p:cNvPicPr>
          <p:nvPr/>
        </p:nvPicPr>
        <p:blipFill>
          <a:blip r:embed="rId2"/>
          <a:stretch>
            <a:fillRect/>
          </a:stretch>
        </p:blipFill>
        <p:spPr>
          <a:xfrm>
            <a:off x="356602" y="3522383"/>
            <a:ext cx="11486353" cy="2686687"/>
          </a:xfrm>
          <a:prstGeom prst="rect">
            <a:avLst/>
          </a:prstGeom>
        </p:spPr>
      </p:pic>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501295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29184"/>
          </a:xfrm>
        </p:spPr>
        <p:txBody>
          <a:bodyPr>
            <a:noAutofit/>
          </a:bodyPr>
          <a:lstStyle/>
          <a:p>
            <a:r>
              <a:rPr lang="en-US" sz="3200" b="1" dirty="0">
                <a:solidFill>
                  <a:schemeClr val="accent4"/>
                </a:solidFill>
              </a:rPr>
              <a:t>Code Blocks &amp; Line Indentation</a:t>
            </a:r>
          </a:p>
        </p:txBody>
      </p:sp>
      <p:sp>
        <p:nvSpPr>
          <p:cNvPr id="4" name="Content Placeholder 3"/>
          <p:cNvSpPr>
            <a:spLocks noGrp="1"/>
          </p:cNvSpPr>
          <p:nvPr>
            <p:ph idx="1"/>
          </p:nvPr>
        </p:nvSpPr>
        <p:spPr>
          <a:xfrm>
            <a:off x="557094" y="658621"/>
            <a:ext cx="11634906" cy="5373469"/>
          </a:xfrm>
        </p:spPr>
        <p:txBody>
          <a:bodyPr>
            <a:noAutofit/>
          </a:bodyPr>
          <a:lstStyle/>
          <a:p>
            <a:pPr>
              <a:lnSpc>
                <a:spcPct val="110000"/>
              </a:lnSpc>
              <a:buFont typeface="Wingdings" panose="05000000000000000000" pitchFamily="2" charset="2"/>
              <a:buChar char="Ø"/>
            </a:pPr>
            <a:r>
              <a:rPr lang="en-US" sz="2000" dirty="0">
                <a:latin typeface="Calibri" panose="020F0502020204030204" pitchFamily="34" charset="0"/>
              </a:rPr>
              <a:t>Blocks of code are denoted by line indentation. No braces or any keywords to indicate blocks of code for class and function definitions or flow control. </a:t>
            </a:r>
          </a:p>
          <a:p>
            <a:pPr>
              <a:lnSpc>
                <a:spcPct val="110000"/>
              </a:lnSpc>
              <a:buFont typeface="Wingdings" panose="05000000000000000000" pitchFamily="2" charset="2"/>
              <a:buChar char="Ø"/>
            </a:pPr>
            <a:r>
              <a:rPr lang="en-US" sz="2000" dirty="0">
                <a:latin typeface="Calibri" panose="020F0502020204030204" pitchFamily="34" charset="0"/>
              </a:rPr>
              <a:t>The number of spaces in the indentation is variable, but all statements within the block must be indented   by the same amount. </a:t>
            </a:r>
          </a:p>
          <a:p>
            <a:pPr>
              <a:lnSpc>
                <a:spcPct val="110000"/>
              </a:lnSpc>
              <a:buFont typeface="Wingdings" panose="05000000000000000000" pitchFamily="2" charset="2"/>
              <a:buChar char="Ø"/>
            </a:pPr>
            <a:endParaRPr lang="en-US" sz="2000" dirty="0">
              <a:latin typeface="Calibri" panose="020F0502020204030204" pitchFamily="34" charset="0"/>
            </a:endParaRPr>
          </a:p>
          <a:p>
            <a:pPr marL="0" indent="0">
              <a:lnSpc>
                <a:spcPct val="110000"/>
              </a:lnSpc>
              <a:buNone/>
            </a:pPr>
            <a:r>
              <a:rPr lang="en-US" sz="2000" b="1" u="sng" dirty="0">
                <a:latin typeface="Calibri" panose="020F0502020204030204" pitchFamily="34" charset="0"/>
              </a:rPr>
              <a:t>Correct</a:t>
            </a:r>
          </a:p>
          <a:p>
            <a:pPr marL="173736" lvl="1" indent="0" algn="just">
              <a:lnSpc>
                <a:spcPct val="110000"/>
              </a:lnSpc>
              <a:buNone/>
            </a:pPr>
            <a:r>
              <a:rPr lang="en-US" sz="2000" dirty="0">
                <a:latin typeface="Calibri" panose="020F0502020204030204" pitchFamily="34" charset="0"/>
              </a:rPr>
              <a:t>&gt;&gt;&gt; if True:</a:t>
            </a:r>
          </a:p>
          <a:p>
            <a:pPr marL="173736" lvl="1" indent="0" algn="just">
              <a:lnSpc>
                <a:spcPct val="110000"/>
              </a:lnSpc>
              <a:buNone/>
            </a:pPr>
            <a:r>
              <a:rPr lang="en-US" sz="2000" dirty="0">
                <a:latin typeface="Calibri" panose="020F0502020204030204" pitchFamily="34" charset="0"/>
              </a:rPr>
              <a:t>    print(x)</a:t>
            </a:r>
          </a:p>
          <a:p>
            <a:pPr marL="173736" lvl="1" indent="0" algn="just">
              <a:lnSpc>
                <a:spcPct val="110000"/>
              </a:lnSpc>
              <a:buNone/>
            </a:pPr>
            <a:r>
              <a:rPr lang="en-US" sz="2000" dirty="0">
                <a:latin typeface="Calibri" panose="020F0502020204030204" pitchFamily="34" charset="0"/>
              </a:rPr>
              <a:t>else:</a:t>
            </a:r>
          </a:p>
          <a:p>
            <a:pPr marL="173736" lvl="1" indent="0" algn="just">
              <a:lnSpc>
                <a:spcPct val="110000"/>
              </a:lnSpc>
              <a:buNone/>
            </a:pPr>
            <a:r>
              <a:rPr lang="en-US" sz="2000" dirty="0">
                <a:latin typeface="Calibri" panose="020F0502020204030204" pitchFamily="34" charset="0"/>
              </a:rPr>
              <a:t>    print("False")</a:t>
            </a:r>
          </a:p>
          <a:p>
            <a:pPr marL="0" indent="0">
              <a:lnSpc>
                <a:spcPct val="110000"/>
              </a:lnSpc>
              <a:buNone/>
            </a:pPr>
            <a:r>
              <a:rPr lang="en-US" sz="2000" b="1" u="sng" dirty="0">
                <a:latin typeface="Calibri" panose="020F0502020204030204" pitchFamily="34" charset="0"/>
              </a:rPr>
              <a:t>Wrong</a:t>
            </a:r>
          </a:p>
          <a:p>
            <a:pPr marL="173736" lvl="1" indent="0" algn="just">
              <a:lnSpc>
                <a:spcPct val="110000"/>
              </a:lnSpc>
              <a:buNone/>
            </a:pPr>
            <a:r>
              <a:rPr lang="en-US" sz="2000" dirty="0">
                <a:latin typeface="Calibri" panose="020F0502020204030204" pitchFamily="34" charset="0"/>
              </a:rPr>
              <a:t>“Try out a line of code without indentation and observe the output”. </a:t>
            </a:r>
          </a:p>
          <a:p>
            <a:pPr marL="0" indent="0">
              <a:lnSpc>
                <a:spcPct val="110000"/>
              </a:lnSpc>
              <a:buNone/>
            </a:pPr>
            <a:endParaRPr lang="en-US" sz="2000" dirty="0">
              <a:latin typeface="Calibri" panose="020F050202020403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060939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447171"/>
          </a:xfrm>
        </p:spPr>
        <p:txBody>
          <a:bodyPr>
            <a:noAutofit/>
          </a:bodyPr>
          <a:lstStyle/>
          <a:p>
            <a:r>
              <a:rPr lang="en-US" sz="3200" b="1" dirty="0">
                <a:solidFill>
                  <a:schemeClr val="accent4"/>
                </a:solidFill>
              </a:rPr>
              <a:t>Multiline Statements</a:t>
            </a:r>
          </a:p>
        </p:txBody>
      </p:sp>
      <p:sp>
        <p:nvSpPr>
          <p:cNvPr id="4" name="Content Placeholder 3"/>
          <p:cNvSpPr>
            <a:spLocks noGrp="1"/>
          </p:cNvSpPr>
          <p:nvPr>
            <p:ph idx="1"/>
          </p:nvPr>
        </p:nvSpPr>
        <p:spPr>
          <a:xfrm>
            <a:off x="817649" y="643873"/>
            <a:ext cx="11084299" cy="5992901"/>
          </a:xfrm>
        </p:spPr>
        <p:txBody>
          <a:bodyPr>
            <a:normAutofit/>
          </a:bodyPr>
          <a:lstStyle/>
          <a:p>
            <a:pPr>
              <a:lnSpc>
                <a:spcPct val="110000"/>
              </a:lnSpc>
              <a:buFont typeface="Wingdings" panose="05000000000000000000" pitchFamily="2" charset="2"/>
              <a:buChar char="Ø"/>
            </a:pPr>
            <a:r>
              <a:rPr lang="en-US" sz="2000" dirty="0">
                <a:latin typeface="Calibri" panose="020F0502020204030204" pitchFamily="34" charset="0"/>
              </a:rPr>
              <a:t>Code blocks spreading over to multiple lines.</a:t>
            </a:r>
          </a:p>
          <a:p>
            <a:pPr>
              <a:lnSpc>
                <a:spcPct val="110000"/>
              </a:lnSpc>
              <a:buFont typeface="Wingdings" panose="05000000000000000000" pitchFamily="2" charset="2"/>
              <a:buChar char="Ø"/>
            </a:pPr>
            <a:r>
              <a:rPr lang="en-US" sz="2000" dirty="0">
                <a:latin typeface="Calibri" panose="020F0502020204030204" pitchFamily="34" charset="0"/>
              </a:rPr>
              <a:t>Deal  with them by putting a “\” at the end of each line.</a:t>
            </a:r>
          </a:p>
          <a:p>
            <a:pPr>
              <a:lnSpc>
                <a:spcPct val="110000"/>
              </a:lnSpc>
              <a:buFont typeface="Wingdings" panose="05000000000000000000" pitchFamily="2" charset="2"/>
              <a:buChar char="Ø"/>
            </a:pPr>
            <a:r>
              <a:rPr lang="en-US" sz="2000" dirty="0">
                <a:latin typeface="Calibri" panose="020F0502020204030204" pitchFamily="34" charset="0"/>
              </a:rPr>
              <a:t> Statements contained within brackets( [],{},()) don’t need multi-line breakers.</a:t>
            </a:r>
          </a:p>
          <a:p>
            <a:pPr marL="0" indent="0">
              <a:lnSpc>
                <a:spcPct val="110000"/>
              </a:lnSpc>
              <a:buNone/>
            </a:pPr>
            <a:r>
              <a:rPr lang="en-US" sz="2000" u="sng" dirty="0">
                <a:solidFill>
                  <a:srgbClr val="00B050"/>
                </a:solidFill>
                <a:latin typeface="Calibri" panose="020F0502020204030204" pitchFamily="34" charset="0"/>
              </a:rPr>
              <a:t> </a:t>
            </a:r>
            <a:r>
              <a:rPr lang="de-DE" sz="2000" dirty="0">
                <a:solidFill>
                  <a:srgbClr val="00B050"/>
                </a:solidFill>
                <a:latin typeface="Calibri" panose="020F0502020204030204" pitchFamily="34" charset="0"/>
              </a:rPr>
              <a:t>&gt;&gt;&gt; My_Name = "Diptarko \</a:t>
            </a:r>
          </a:p>
          <a:p>
            <a:pPr marL="0" indent="0">
              <a:lnSpc>
                <a:spcPct val="110000"/>
              </a:lnSpc>
              <a:buNone/>
            </a:pPr>
            <a:r>
              <a:rPr lang="de-DE" sz="2000" dirty="0">
                <a:solidFill>
                  <a:srgbClr val="00B050"/>
                </a:solidFill>
                <a:latin typeface="Calibri" panose="020F0502020204030204" pitchFamily="34" charset="0"/>
              </a:rPr>
              <a:t>			Das \</a:t>
            </a:r>
          </a:p>
          <a:p>
            <a:pPr marL="0" indent="0">
              <a:lnSpc>
                <a:spcPct val="110000"/>
              </a:lnSpc>
              <a:buNone/>
            </a:pPr>
            <a:r>
              <a:rPr lang="de-DE" sz="2000" dirty="0">
                <a:solidFill>
                  <a:srgbClr val="00B050"/>
                </a:solidFill>
                <a:latin typeface="Calibri" panose="020F0502020204030204" pitchFamily="34" charset="0"/>
              </a:rPr>
              <a:t>			Sarma„</a:t>
            </a:r>
          </a:p>
          <a:p>
            <a:pPr marL="0" indent="0">
              <a:lnSpc>
                <a:spcPct val="110000"/>
              </a:lnSpc>
              <a:buNone/>
            </a:pPr>
            <a:r>
              <a:rPr lang="de-DE" sz="2000" dirty="0">
                <a:solidFill>
                  <a:srgbClr val="00B050"/>
                </a:solidFill>
                <a:latin typeface="Calibri" panose="020F0502020204030204" pitchFamily="34" charset="0"/>
              </a:rPr>
              <a:t>&gt;&gt;&gt; print(My_Name)</a:t>
            </a:r>
          </a:p>
          <a:p>
            <a:pPr marL="0" indent="0">
              <a:lnSpc>
                <a:spcPct val="110000"/>
              </a:lnSpc>
              <a:buNone/>
            </a:pPr>
            <a:r>
              <a:rPr lang="de-DE" sz="2000" dirty="0">
                <a:solidFill>
                  <a:srgbClr val="00B050"/>
                </a:solidFill>
                <a:latin typeface="Calibri" panose="020F0502020204030204" pitchFamily="34" charset="0"/>
              </a:rPr>
              <a:t>Diptarko 		Das 		Sarma</a:t>
            </a:r>
          </a:p>
          <a:p>
            <a:pPr marL="914400" lvl="2" indent="0">
              <a:lnSpc>
                <a:spcPct val="110000"/>
              </a:lnSpc>
              <a:buNone/>
            </a:pPr>
            <a:endParaRPr lang="de-DE" sz="2000" dirty="0">
              <a:latin typeface="Calibri" panose="020F0502020204030204" pitchFamily="34" charset="0"/>
            </a:endParaRPr>
          </a:p>
          <a:p>
            <a:pPr>
              <a:lnSpc>
                <a:spcPct val="110000"/>
              </a:lnSpc>
              <a:buFont typeface="Wingdings" panose="05000000000000000000" pitchFamily="2" charset="2"/>
              <a:buChar char="Ø"/>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244226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17674"/>
          </a:xfrm>
        </p:spPr>
        <p:txBody>
          <a:bodyPr>
            <a:normAutofit fontScale="90000"/>
          </a:bodyPr>
          <a:lstStyle/>
          <a:p>
            <a:r>
              <a:rPr lang="en-US" sz="3600" b="1" dirty="0">
                <a:solidFill>
                  <a:schemeClr val="accent4"/>
                </a:solidFill>
              </a:rPr>
              <a:t>Food</a:t>
            </a:r>
            <a:r>
              <a:rPr lang="en-US" sz="3200" b="1" dirty="0"/>
              <a:t> </a:t>
            </a:r>
            <a:r>
              <a:rPr lang="en-US" sz="3600" b="1" dirty="0">
                <a:solidFill>
                  <a:schemeClr val="accent4"/>
                </a:solidFill>
              </a:rPr>
              <a:t>for</a:t>
            </a:r>
            <a:r>
              <a:rPr lang="en-US" sz="3200" b="1" dirty="0"/>
              <a:t> </a:t>
            </a:r>
            <a:r>
              <a:rPr lang="en-US" sz="3600" b="1" dirty="0">
                <a:solidFill>
                  <a:schemeClr val="accent4"/>
                </a:solidFill>
              </a:rPr>
              <a:t>thought</a:t>
            </a:r>
          </a:p>
        </p:txBody>
      </p:sp>
      <p:sp>
        <p:nvSpPr>
          <p:cNvPr id="4" name="Content Placeholder 3"/>
          <p:cNvSpPr>
            <a:spLocks noGrp="1"/>
          </p:cNvSpPr>
          <p:nvPr>
            <p:ph idx="1"/>
          </p:nvPr>
        </p:nvSpPr>
        <p:spPr>
          <a:xfrm>
            <a:off x="837314" y="667329"/>
            <a:ext cx="9720073" cy="5191717"/>
          </a:xfrm>
        </p:spPr>
        <p:txBody>
          <a:bodyPr>
            <a:normAutofit/>
          </a:bodyPr>
          <a:lstStyle/>
          <a:p>
            <a:pPr>
              <a:lnSpc>
                <a:spcPct val="110000"/>
              </a:lnSpc>
              <a:buFont typeface="Wingdings" panose="05000000000000000000" pitchFamily="2" charset="2"/>
              <a:buChar char="Ø"/>
            </a:pPr>
            <a:endParaRPr lang="en-US" sz="2000" dirty="0">
              <a:latin typeface="Calibri" panose="020F0502020204030204" pitchFamily="34" charset="0"/>
            </a:endParaRPr>
          </a:p>
          <a:p>
            <a:pPr>
              <a:lnSpc>
                <a:spcPct val="110000"/>
              </a:lnSpc>
              <a:buFont typeface="Wingdings" panose="05000000000000000000" pitchFamily="2" charset="2"/>
              <a:buChar char="Ø"/>
            </a:pPr>
            <a:r>
              <a:rPr lang="en-US" sz="3600" dirty="0">
                <a:latin typeface="Calibri" panose="020F0502020204030204" pitchFamily="34" charset="0"/>
              </a:rPr>
              <a:t>Name some of the features of Python.</a:t>
            </a:r>
          </a:p>
          <a:p>
            <a:pPr>
              <a:lnSpc>
                <a:spcPct val="110000"/>
              </a:lnSpc>
              <a:buFont typeface="Wingdings" panose="05000000000000000000" pitchFamily="2" charset="2"/>
              <a:buChar char="Ø"/>
            </a:pPr>
            <a:r>
              <a:rPr lang="en-US" sz="3600" dirty="0">
                <a:latin typeface="Calibri" panose="020F0502020204030204" pitchFamily="34" charset="0"/>
              </a:rPr>
              <a:t> What is the purpose of PATH environment variable?</a:t>
            </a:r>
          </a:p>
          <a:p>
            <a:pPr>
              <a:lnSpc>
                <a:spcPct val="110000"/>
              </a:lnSpc>
              <a:buFont typeface="Wingdings" panose="05000000000000000000" pitchFamily="2" charset="2"/>
              <a:buChar char="Ø"/>
            </a:pPr>
            <a:r>
              <a:rPr lang="en-US" sz="3600" dirty="0">
                <a:latin typeface="Calibri" panose="020F0502020204030204" pitchFamily="34" charset="0"/>
              </a:rPr>
              <a:t>Is python a case sensitive language?</a:t>
            </a:r>
          </a:p>
          <a:p>
            <a:pPr>
              <a:lnSpc>
                <a:spcPct val="110000"/>
              </a:lnSpc>
              <a:buFont typeface="Wingdings" panose="05000000000000000000" pitchFamily="2" charset="2"/>
              <a:buChar char="Ø"/>
            </a:pPr>
            <a:endParaRPr lang="de-DE" sz="3600" dirty="0">
              <a:latin typeface="Calibri" panose="020F0502020204030204" pitchFamily="34" charset="0"/>
            </a:endParaRPr>
          </a:p>
          <a:p>
            <a:pPr lvl="2">
              <a:lnSpc>
                <a:spcPct val="110000"/>
              </a:lnSpc>
              <a:buFont typeface="Wingdings" panose="05000000000000000000" pitchFamily="2" charset="2"/>
              <a:buChar char="§"/>
            </a:pPr>
            <a:endParaRPr lang="de-DE" sz="2000" dirty="0">
              <a:latin typeface="Calibri" panose="020F0502020204030204" pitchFamily="34" charset="0"/>
            </a:endParaRPr>
          </a:p>
          <a:p>
            <a:pPr>
              <a:lnSpc>
                <a:spcPct val="110000"/>
              </a:lnSpc>
              <a:buFont typeface="Wingdings" panose="05000000000000000000" pitchFamily="2" charset="2"/>
              <a:buChar char="Ø"/>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970856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20072" cy="851698"/>
          </a:xfrm>
        </p:spPr>
        <p:txBody>
          <a:bodyPr>
            <a:normAutofit/>
          </a:bodyPr>
          <a:lstStyle/>
          <a:p>
            <a:r>
              <a:rPr lang="en-US" sz="4000" b="1" dirty="0">
                <a:solidFill>
                  <a:schemeClr val="accent4"/>
                </a:solidFill>
              </a:rPr>
              <a:t>PYTHON LEXICON</a:t>
            </a:r>
          </a:p>
        </p:txBody>
      </p:sp>
      <p:sp>
        <p:nvSpPr>
          <p:cNvPr id="4" name="Content Placeholder 3"/>
          <p:cNvSpPr>
            <a:spLocks noGrp="1"/>
          </p:cNvSpPr>
          <p:nvPr>
            <p:ph idx="1"/>
          </p:nvPr>
        </p:nvSpPr>
        <p:spPr>
          <a:xfrm>
            <a:off x="1024128" y="2830426"/>
            <a:ext cx="9720073" cy="738684"/>
          </a:xfrm>
        </p:spPr>
        <p:txBody>
          <a:bodyPr>
            <a:normAutofit/>
          </a:bodyPr>
          <a:lstStyle/>
          <a:p>
            <a:pPr marL="0" indent="0" algn="ctr">
              <a:lnSpc>
                <a:spcPct val="70000"/>
              </a:lnSpc>
              <a:buNone/>
            </a:pPr>
            <a:endParaRPr lang="en-US" sz="1800" dirty="0">
              <a:solidFill>
                <a:schemeClr val="accent5">
                  <a:lumMod val="50000"/>
                </a:schemeClr>
              </a:solidFill>
            </a:endParaRPr>
          </a:p>
          <a:p>
            <a:pPr marL="310896" lvl="2" indent="0" algn="ctr">
              <a:lnSpc>
                <a:spcPct val="70000"/>
              </a:lnSpc>
              <a:buNone/>
            </a:pPr>
            <a:r>
              <a:rPr lang="en-US" sz="3200" b="1" dirty="0">
                <a:solidFill>
                  <a:schemeClr val="accent5">
                    <a:lumMod val="50000"/>
                  </a:schemeClr>
                </a:solidFill>
              </a:rPr>
              <a:t>Stimulants</a:t>
            </a:r>
            <a:endParaRPr lang="en-US" sz="1800" dirty="0">
              <a:solidFill>
                <a:schemeClr val="accent5">
                  <a:lumMod val="50000"/>
                </a:schemeClr>
              </a:solidFill>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902764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5632311"/>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sz="2000" b="1" i="1" u="sng" dirty="0">
              <a:latin typeface="Calibri" panose="020F0502020204030204" pitchFamily="34" charset="0"/>
            </a:endParaRPr>
          </a:p>
          <a:p>
            <a:r>
              <a:rPr lang="en-US" sz="2000" b="1" dirty="0">
                <a:solidFill>
                  <a:srgbClr val="00B050"/>
                </a:solidFill>
                <a:latin typeface="Calibri" panose="020F0502020204030204" pitchFamily="34" charset="0"/>
              </a:rPr>
              <a:t>1. Is Python case sensitive when dealing with identifiers?</a:t>
            </a:r>
          </a:p>
          <a:p>
            <a:pPr lvl="1"/>
            <a:r>
              <a:rPr lang="en-US" sz="2000" dirty="0">
                <a:latin typeface="Calibri" panose="020F0502020204030204" pitchFamily="34" charset="0"/>
              </a:rPr>
              <a:t>a) yes</a:t>
            </a:r>
          </a:p>
          <a:p>
            <a:pPr lvl="1"/>
            <a:r>
              <a:rPr lang="en-US" sz="2000" dirty="0">
                <a:latin typeface="Calibri" panose="020F0502020204030204" pitchFamily="34" charset="0"/>
              </a:rPr>
              <a:t>b) no</a:t>
            </a:r>
          </a:p>
          <a:p>
            <a:pPr lvl="1"/>
            <a:r>
              <a:rPr lang="en-US" sz="2000" dirty="0">
                <a:latin typeface="Calibri" panose="020F0502020204030204" pitchFamily="34" charset="0"/>
              </a:rPr>
              <a:t>c) machine dependent</a:t>
            </a:r>
          </a:p>
          <a:p>
            <a:pPr lvl="1"/>
            <a:r>
              <a:rPr lang="en-US" sz="2000" dirty="0">
                <a:latin typeface="Calibri" panose="020F0502020204030204" pitchFamily="34" charset="0"/>
              </a:rPr>
              <a:t>d) none of the mentioned</a:t>
            </a: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2. What is the maximum possible length of an identifier?</a:t>
            </a:r>
          </a:p>
          <a:p>
            <a:pPr lvl="1"/>
            <a:r>
              <a:rPr lang="en-US" sz="2000" dirty="0">
                <a:latin typeface="Calibri" panose="020F0502020204030204" pitchFamily="34" charset="0"/>
              </a:rPr>
              <a:t>a) 31 characters</a:t>
            </a:r>
          </a:p>
          <a:p>
            <a:pPr lvl="1"/>
            <a:r>
              <a:rPr lang="en-US" sz="2000" dirty="0">
                <a:latin typeface="Calibri" panose="020F0502020204030204" pitchFamily="34" charset="0"/>
              </a:rPr>
              <a:t>b) 63 characters</a:t>
            </a:r>
          </a:p>
          <a:p>
            <a:pPr lvl="1"/>
            <a:r>
              <a:rPr lang="en-US" sz="2000" dirty="0">
                <a:latin typeface="Calibri" panose="020F0502020204030204" pitchFamily="34" charset="0"/>
              </a:rPr>
              <a:t>c) 79 characters</a:t>
            </a:r>
          </a:p>
          <a:p>
            <a:pPr lvl="1"/>
            <a:r>
              <a:rPr lang="en-US" sz="2000" dirty="0">
                <a:latin typeface="Calibri" panose="020F0502020204030204" pitchFamily="34" charset="0"/>
              </a:rPr>
              <a:t>d) none of the mentioned</a:t>
            </a:r>
          </a:p>
          <a:p>
            <a:r>
              <a:rPr lang="en-US" sz="2000" b="1" dirty="0">
                <a:solidFill>
                  <a:srgbClr val="00B050"/>
                </a:solidFill>
                <a:latin typeface="Calibri" panose="020F0502020204030204" pitchFamily="34" charset="0"/>
              </a:rPr>
              <a:t>3.Which of the following is invalid?</a:t>
            </a:r>
          </a:p>
          <a:p>
            <a:pPr lvl="1"/>
            <a:r>
              <a:rPr lang="en-US" sz="2000" dirty="0">
                <a:latin typeface="Calibri" panose="020F0502020204030204" pitchFamily="34" charset="0"/>
              </a:rPr>
              <a:t>a) _a = 1</a:t>
            </a:r>
          </a:p>
          <a:p>
            <a:pPr lvl="1"/>
            <a:r>
              <a:rPr lang="en-US" sz="2000" dirty="0">
                <a:latin typeface="Calibri" panose="020F0502020204030204" pitchFamily="34" charset="0"/>
              </a:rPr>
              <a:t>b) __a = 1</a:t>
            </a:r>
          </a:p>
          <a:p>
            <a:pPr lvl="1"/>
            <a:r>
              <a:rPr lang="en-US" sz="2000" dirty="0">
                <a:latin typeface="Calibri" panose="020F0502020204030204" pitchFamily="34" charset="0"/>
              </a:rPr>
              <a:t>c) __</a:t>
            </a:r>
            <a:r>
              <a:rPr lang="en-US" sz="2000" dirty="0" err="1">
                <a:latin typeface="Calibri" panose="020F0502020204030204" pitchFamily="34" charset="0"/>
              </a:rPr>
              <a:t>str</a:t>
            </a:r>
            <a:r>
              <a:rPr lang="en-US" sz="2000" dirty="0">
                <a:latin typeface="Calibri" panose="020F0502020204030204" pitchFamily="34" charset="0"/>
              </a:rPr>
              <a:t>__ = 1</a:t>
            </a:r>
          </a:p>
          <a:p>
            <a:pPr lvl="1"/>
            <a:r>
              <a:rPr lang="en-US" sz="2000" dirty="0">
                <a:latin typeface="Calibri" panose="020F0502020204030204" pitchFamily="34" charset="0"/>
              </a:rPr>
              <a:t>d) none of the mentioned</a:t>
            </a:r>
          </a:p>
        </p:txBody>
      </p:sp>
      <p:sp>
        <p:nvSpPr>
          <p:cNvPr id="2" name="Title 1"/>
          <p:cNvSpPr>
            <a:spLocks noGrp="1"/>
          </p:cNvSpPr>
          <p:nvPr>
            <p:ph type="title"/>
          </p:nvPr>
        </p:nvSpPr>
        <p:spPr>
          <a:xfrm>
            <a:off x="632020" y="70632"/>
            <a:ext cx="9720072" cy="447171"/>
          </a:xfrm>
        </p:spPr>
        <p:txBody>
          <a:bodyPr>
            <a:noAutofit/>
          </a:bodyPr>
          <a:lstStyle/>
          <a:p>
            <a:r>
              <a:rPr lang="en-US" sz="3200" dirty="0">
                <a:solidFill>
                  <a:schemeClr val="accent4"/>
                </a:solidFill>
              </a:rPr>
              <a:t>Python Lexicon</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536131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5324535"/>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sz="2000" b="1" i="1" u="sng" dirty="0">
              <a:latin typeface="Calibri" panose="020F0502020204030204" pitchFamily="34" charset="0"/>
            </a:endParaRPr>
          </a:p>
          <a:p>
            <a:r>
              <a:rPr lang="en-US" sz="2000" b="1" dirty="0">
                <a:solidFill>
                  <a:srgbClr val="00B050"/>
                </a:solidFill>
                <a:latin typeface="Calibri" panose="020F0502020204030204" pitchFamily="34" charset="0"/>
              </a:rPr>
              <a:t>4. Which of the following is an invalid variable?</a:t>
            </a:r>
          </a:p>
          <a:p>
            <a:pPr lvl="1"/>
            <a:r>
              <a:rPr lang="en-US" sz="2000" dirty="0">
                <a:latin typeface="Calibri" panose="020F0502020204030204" pitchFamily="34" charset="0"/>
              </a:rPr>
              <a:t>a) my_string_1</a:t>
            </a:r>
          </a:p>
          <a:p>
            <a:pPr lvl="1"/>
            <a:r>
              <a:rPr lang="en-US" sz="2000" dirty="0">
                <a:latin typeface="Calibri" panose="020F0502020204030204" pitchFamily="34" charset="0"/>
              </a:rPr>
              <a:t>b) 1st_string</a:t>
            </a:r>
          </a:p>
          <a:p>
            <a:pPr lvl="1"/>
            <a:r>
              <a:rPr lang="en-US" sz="2000" dirty="0">
                <a:latin typeface="Calibri" panose="020F0502020204030204" pitchFamily="34" charset="0"/>
              </a:rPr>
              <a:t>c) foo</a:t>
            </a:r>
          </a:p>
          <a:p>
            <a:pPr lvl="1"/>
            <a:r>
              <a:rPr lang="en-US" sz="2000" dirty="0">
                <a:latin typeface="Calibri" panose="020F0502020204030204" pitchFamily="34" charset="0"/>
              </a:rPr>
              <a:t>d) _</a:t>
            </a:r>
          </a:p>
          <a:p>
            <a:r>
              <a:rPr lang="en-US" sz="2000" b="1" dirty="0">
                <a:solidFill>
                  <a:srgbClr val="00B050"/>
                </a:solidFill>
                <a:latin typeface="Calibri" panose="020F0502020204030204" pitchFamily="34" charset="0"/>
              </a:rPr>
              <a:t>5. Why are local variable names beginning with an underscore discouraged?</a:t>
            </a:r>
          </a:p>
          <a:p>
            <a:pPr lvl="1"/>
            <a:r>
              <a:rPr lang="en-US" sz="2000" dirty="0">
                <a:latin typeface="Calibri" panose="020F0502020204030204" pitchFamily="34" charset="0"/>
              </a:rPr>
              <a:t>a) they are used to indicate a private variables of a class</a:t>
            </a:r>
          </a:p>
          <a:p>
            <a:pPr lvl="1"/>
            <a:r>
              <a:rPr lang="en-US" sz="2000" dirty="0">
                <a:latin typeface="Calibri" panose="020F0502020204030204" pitchFamily="34" charset="0"/>
              </a:rPr>
              <a:t>b) they confuse the interpreter</a:t>
            </a:r>
          </a:p>
          <a:p>
            <a:pPr lvl="1"/>
            <a:r>
              <a:rPr lang="en-US" sz="2000" dirty="0">
                <a:latin typeface="Calibri" panose="020F0502020204030204" pitchFamily="34" charset="0"/>
              </a:rPr>
              <a:t>c) they are used to indicate global variables</a:t>
            </a:r>
          </a:p>
          <a:p>
            <a:pPr lvl="1"/>
            <a:r>
              <a:rPr lang="en-US" sz="2000" dirty="0">
                <a:latin typeface="Calibri" panose="020F0502020204030204" pitchFamily="34" charset="0"/>
              </a:rPr>
              <a:t>d) they slow down execution</a:t>
            </a:r>
          </a:p>
          <a:p>
            <a:r>
              <a:rPr lang="en-US" sz="2000" b="1" dirty="0">
                <a:solidFill>
                  <a:srgbClr val="00B050"/>
                </a:solidFill>
                <a:latin typeface="Calibri" panose="020F0502020204030204" pitchFamily="34" charset="0"/>
              </a:rPr>
              <a:t>6. All keywords in Python are in</a:t>
            </a:r>
          </a:p>
          <a:p>
            <a:pPr lvl="1"/>
            <a:r>
              <a:rPr lang="en-US" sz="2000" dirty="0">
                <a:latin typeface="Calibri" panose="020F0502020204030204" pitchFamily="34" charset="0"/>
              </a:rPr>
              <a:t>a) lower case</a:t>
            </a:r>
          </a:p>
          <a:p>
            <a:pPr lvl="1"/>
            <a:r>
              <a:rPr lang="en-US" sz="2000" dirty="0">
                <a:latin typeface="Calibri" panose="020F0502020204030204" pitchFamily="34" charset="0"/>
              </a:rPr>
              <a:t>b) UPPER CASE</a:t>
            </a:r>
          </a:p>
          <a:p>
            <a:pPr lvl="1"/>
            <a:r>
              <a:rPr lang="en-US" sz="2000" dirty="0">
                <a:latin typeface="Calibri" panose="020F0502020204030204" pitchFamily="34" charset="0"/>
              </a:rPr>
              <a:t>c) Capitalized</a:t>
            </a:r>
          </a:p>
          <a:p>
            <a:pPr lvl="1"/>
            <a:r>
              <a:rPr lang="en-US" sz="2000" dirty="0">
                <a:latin typeface="Calibri" panose="020F0502020204030204" pitchFamily="34" charset="0"/>
              </a:rPr>
              <a:t>d) None of the mentioned</a:t>
            </a:r>
          </a:p>
        </p:txBody>
      </p:sp>
      <p:sp>
        <p:nvSpPr>
          <p:cNvPr id="2" name="Title 1"/>
          <p:cNvSpPr>
            <a:spLocks noGrp="1"/>
          </p:cNvSpPr>
          <p:nvPr>
            <p:ph type="title"/>
          </p:nvPr>
        </p:nvSpPr>
        <p:spPr>
          <a:xfrm>
            <a:off x="632020" y="70632"/>
            <a:ext cx="9720072" cy="447171"/>
          </a:xfrm>
        </p:spPr>
        <p:txBody>
          <a:bodyPr>
            <a:noAutofit/>
          </a:bodyPr>
          <a:lstStyle/>
          <a:p>
            <a:r>
              <a:rPr lang="en-US" sz="3200" dirty="0">
                <a:solidFill>
                  <a:schemeClr val="accent4"/>
                </a:solidFill>
              </a:rPr>
              <a:t>Python Lexicon</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136921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5324535"/>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sz="2000" b="1" i="1" u="sng" dirty="0">
              <a:latin typeface="Calibri" panose="020F0502020204030204" pitchFamily="34" charset="0"/>
            </a:endParaRPr>
          </a:p>
          <a:p>
            <a:r>
              <a:rPr lang="en-US" sz="2000" b="1" dirty="0">
                <a:solidFill>
                  <a:srgbClr val="00B050"/>
                </a:solidFill>
                <a:latin typeface="Calibri" panose="020F0502020204030204" pitchFamily="34" charset="0"/>
              </a:rPr>
              <a:t>7. Which of the following is true for variable names in Python?</a:t>
            </a:r>
          </a:p>
          <a:p>
            <a:pPr lvl="1"/>
            <a:r>
              <a:rPr lang="en-US" sz="2000" dirty="0">
                <a:latin typeface="Calibri" panose="020F0502020204030204" pitchFamily="34" charset="0"/>
              </a:rPr>
              <a:t>a) unlimited length</a:t>
            </a:r>
          </a:p>
          <a:p>
            <a:pPr lvl="1"/>
            <a:r>
              <a:rPr lang="en-US" sz="2000" dirty="0">
                <a:latin typeface="Calibri" panose="020F0502020204030204" pitchFamily="34" charset="0"/>
              </a:rPr>
              <a:t>b) all private members must have leading and trailing underscores</a:t>
            </a:r>
          </a:p>
          <a:p>
            <a:pPr lvl="1"/>
            <a:r>
              <a:rPr lang="en-US" sz="2000" dirty="0">
                <a:latin typeface="Calibri" panose="020F0502020204030204" pitchFamily="34" charset="0"/>
              </a:rPr>
              <a:t>c) underscore and ampersand are the only two special characters allowed</a:t>
            </a:r>
          </a:p>
          <a:p>
            <a:pPr lvl="1"/>
            <a:r>
              <a:rPr lang="en-US" sz="2000" dirty="0">
                <a:latin typeface="Calibri" panose="020F0502020204030204" pitchFamily="34" charset="0"/>
              </a:rPr>
              <a:t>d) none of the mentioned</a:t>
            </a:r>
          </a:p>
          <a:p>
            <a:r>
              <a:rPr lang="en-US" sz="2000" b="1" dirty="0">
                <a:solidFill>
                  <a:srgbClr val="00B050"/>
                </a:solidFill>
                <a:latin typeface="Calibri" panose="020F0502020204030204" pitchFamily="34" charset="0"/>
              </a:rPr>
              <a:t>8. Which of the following is an invalid statement?</a:t>
            </a:r>
          </a:p>
          <a:p>
            <a:pPr lvl="1"/>
            <a:r>
              <a:rPr lang="en-US" sz="2000" dirty="0">
                <a:latin typeface="Calibri" panose="020F0502020204030204" pitchFamily="34" charset="0"/>
              </a:rPr>
              <a:t>a) </a:t>
            </a:r>
            <a:r>
              <a:rPr lang="en-US" sz="2000" dirty="0" err="1">
                <a:latin typeface="Calibri" panose="020F0502020204030204" pitchFamily="34" charset="0"/>
              </a:rPr>
              <a:t>abc</a:t>
            </a:r>
            <a:r>
              <a:rPr lang="en-US" sz="2000" dirty="0">
                <a:latin typeface="Calibri" panose="020F0502020204030204" pitchFamily="34" charset="0"/>
              </a:rPr>
              <a:t> = 1,000,000</a:t>
            </a:r>
          </a:p>
          <a:p>
            <a:pPr lvl="1"/>
            <a:r>
              <a:rPr lang="en-US" sz="2000" dirty="0">
                <a:latin typeface="Calibri" panose="020F0502020204030204" pitchFamily="34" charset="0"/>
              </a:rPr>
              <a:t>b) a b c = 1000 2000 3000</a:t>
            </a:r>
          </a:p>
          <a:p>
            <a:pPr lvl="1"/>
            <a:r>
              <a:rPr lang="en-US" sz="2000" dirty="0">
                <a:latin typeface="Calibri" panose="020F0502020204030204" pitchFamily="34" charset="0"/>
              </a:rPr>
              <a:t>c) </a:t>
            </a:r>
            <a:r>
              <a:rPr lang="en-US" sz="2000" dirty="0" err="1">
                <a:latin typeface="Calibri" panose="020F0502020204030204" pitchFamily="34" charset="0"/>
              </a:rPr>
              <a:t>a,b,c</a:t>
            </a:r>
            <a:r>
              <a:rPr lang="en-US" sz="2000" dirty="0">
                <a:latin typeface="Calibri" panose="020F0502020204030204" pitchFamily="34" charset="0"/>
              </a:rPr>
              <a:t> = 1000, 2000, 3000</a:t>
            </a:r>
          </a:p>
          <a:p>
            <a:r>
              <a:rPr lang="en-US" sz="2000" dirty="0">
                <a:latin typeface="Calibri" panose="020F0502020204030204" pitchFamily="34" charset="0"/>
              </a:rPr>
              <a:t>	d) a_b_c = 1,000,000</a:t>
            </a:r>
          </a:p>
          <a:p>
            <a:r>
              <a:rPr lang="en-US" sz="2000" b="1" dirty="0">
                <a:solidFill>
                  <a:srgbClr val="00B050"/>
                </a:solidFill>
                <a:latin typeface="Calibri" panose="020F0502020204030204" pitchFamily="34" charset="0"/>
              </a:rPr>
              <a:t>9. Which of the following cannot be a variable?</a:t>
            </a:r>
          </a:p>
          <a:p>
            <a:pPr lvl="1"/>
            <a:r>
              <a:rPr lang="en-US" sz="2000" dirty="0">
                <a:latin typeface="Calibri" panose="020F0502020204030204" pitchFamily="34" charset="0"/>
              </a:rPr>
              <a:t>a) __</a:t>
            </a:r>
            <a:r>
              <a:rPr lang="en-US" sz="2000" dirty="0" err="1">
                <a:latin typeface="Calibri" panose="020F0502020204030204" pitchFamily="34" charset="0"/>
              </a:rPr>
              <a:t>init</a:t>
            </a:r>
            <a:r>
              <a:rPr lang="en-US" sz="2000" dirty="0">
                <a:latin typeface="Calibri" panose="020F0502020204030204" pitchFamily="34" charset="0"/>
              </a:rPr>
              <a:t>__</a:t>
            </a:r>
          </a:p>
          <a:p>
            <a:pPr lvl="1"/>
            <a:r>
              <a:rPr lang="en-US" sz="2000" dirty="0">
                <a:latin typeface="Calibri" panose="020F0502020204030204" pitchFamily="34" charset="0"/>
              </a:rPr>
              <a:t>b) in</a:t>
            </a:r>
          </a:p>
          <a:p>
            <a:pPr lvl="1"/>
            <a:r>
              <a:rPr lang="en-US" sz="2000" dirty="0">
                <a:latin typeface="Calibri" panose="020F0502020204030204" pitchFamily="34" charset="0"/>
              </a:rPr>
              <a:t>c) it</a:t>
            </a:r>
          </a:p>
          <a:p>
            <a:pPr lvl="1"/>
            <a:r>
              <a:rPr lang="en-US" sz="2000" dirty="0">
                <a:latin typeface="Calibri" panose="020F0502020204030204" pitchFamily="34" charset="0"/>
              </a:rPr>
              <a:t>d) on</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721564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347" y="2565145"/>
            <a:ext cx="10515600" cy="989216"/>
          </a:xfrm>
        </p:spPr>
        <p:txBody>
          <a:bodyPr/>
          <a:lstStyle/>
          <a:p>
            <a:pPr algn="ctr"/>
            <a:r>
              <a:rPr lang="en-US" dirty="0">
                <a:solidFill>
                  <a:schemeClr val="accent5">
                    <a:lumMod val="50000"/>
                  </a:schemeClr>
                </a:solidFill>
              </a:rPr>
              <a:t>PYTHON DATA TYPES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02517"/>
            <a:ext cx="2228735" cy="1504396"/>
          </a:xfrm>
          <a:prstGeom prst="rect">
            <a:avLst/>
          </a:prstGeom>
        </p:spPr>
      </p:pic>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278728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147" y="4973"/>
            <a:ext cx="9720072" cy="491416"/>
          </a:xfrm>
        </p:spPr>
        <p:txBody>
          <a:bodyPr>
            <a:noAutofit/>
          </a:bodyPr>
          <a:lstStyle/>
          <a:p>
            <a:r>
              <a:rPr lang="en-US" sz="3200" dirty="0">
                <a:solidFill>
                  <a:schemeClr val="accent4"/>
                </a:solidFill>
              </a:rPr>
              <a:t>Python Data Types – An Introduction</a:t>
            </a:r>
          </a:p>
        </p:txBody>
      </p:sp>
      <p:sp>
        <p:nvSpPr>
          <p:cNvPr id="4" name="Content Placeholder 3"/>
          <p:cNvSpPr>
            <a:spLocks noGrp="1"/>
          </p:cNvSpPr>
          <p:nvPr>
            <p:ph idx="1"/>
          </p:nvPr>
        </p:nvSpPr>
        <p:spPr>
          <a:xfrm>
            <a:off x="847147" y="688118"/>
            <a:ext cx="9720073" cy="4532811"/>
          </a:xfrm>
        </p:spPr>
        <p:txBody>
          <a:bodyPr>
            <a:normAutofit/>
          </a:bodyPr>
          <a:lstStyle/>
          <a:p>
            <a:pPr marL="0" indent="0">
              <a:lnSpc>
                <a:spcPct val="110000"/>
              </a:lnSpc>
              <a:buNone/>
            </a:pPr>
            <a:r>
              <a:rPr lang="en-US" sz="2000" dirty="0">
                <a:latin typeface="Calibri" panose="020F0502020204030204" pitchFamily="34" charset="0"/>
              </a:rPr>
              <a:t>Python supports the following data types:</a:t>
            </a:r>
          </a:p>
          <a:p>
            <a:pPr marL="0" indent="0">
              <a:lnSpc>
                <a:spcPct val="110000"/>
              </a:lnSpc>
              <a:buNone/>
            </a:pPr>
            <a:endParaRPr lang="en-US" sz="2000" dirty="0">
              <a:latin typeface="Calibri" panose="020F0502020204030204" pitchFamily="34" charset="0"/>
            </a:endParaRPr>
          </a:p>
          <a:p>
            <a:pPr lvl="1">
              <a:lnSpc>
                <a:spcPct val="110000"/>
              </a:lnSpc>
              <a:buFont typeface="Wingdings" panose="05000000000000000000" pitchFamily="2" charset="2"/>
              <a:buChar char="Ø"/>
            </a:pPr>
            <a:r>
              <a:rPr lang="en-US" sz="2000" dirty="0">
                <a:latin typeface="Calibri" panose="020F0502020204030204" pitchFamily="34" charset="0"/>
              </a:rPr>
              <a:t> Numbers</a:t>
            </a:r>
          </a:p>
          <a:p>
            <a:pPr lvl="1">
              <a:lnSpc>
                <a:spcPct val="110000"/>
              </a:lnSpc>
              <a:buFont typeface="Wingdings" panose="05000000000000000000" pitchFamily="2" charset="2"/>
              <a:buChar char="Ø"/>
            </a:pPr>
            <a:r>
              <a:rPr lang="en-US" sz="2000" dirty="0">
                <a:latin typeface="Calibri" panose="020F0502020204030204" pitchFamily="34" charset="0"/>
              </a:rPr>
              <a:t> String</a:t>
            </a:r>
          </a:p>
          <a:p>
            <a:pPr lvl="1">
              <a:lnSpc>
                <a:spcPct val="110000"/>
              </a:lnSpc>
              <a:buFont typeface="Wingdings" panose="05000000000000000000" pitchFamily="2" charset="2"/>
              <a:buChar char="Ø"/>
            </a:pPr>
            <a:r>
              <a:rPr lang="en-US" sz="2000" dirty="0">
                <a:latin typeface="Calibri" panose="020F0502020204030204" pitchFamily="34" charset="0"/>
              </a:rPr>
              <a:t> Boolean</a:t>
            </a:r>
          </a:p>
          <a:p>
            <a:pPr lvl="1">
              <a:lnSpc>
                <a:spcPct val="110000"/>
              </a:lnSpc>
              <a:buFont typeface="Wingdings" panose="05000000000000000000" pitchFamily="2" charset="2"/>
              <a:buChar char="Ø"/>
            </a:pPr>
            <a:r>
              <a:rPr lang="en-US" sz="2000" dirty="0">
                <a:latin typeface="Calibri" panose="020F0502020204030204" pitchFamily="34" charset="0"/>
              </a:rPr>
              <a:t> List</a:t>
            </a:r>
          </a:p>
          <a:p>
            <a:pPr lvl="1">
              <a:lnSpc>
                <a:spcPct val="110000"/>
              </a:lnSpc>
              <a:buFont typeface="Wingdings" panose="05000000000000000000" pitchFamily="2" charset="2"/>
              <a:buChar char="Ø"/>
            </a:pPr>
            <a:r>
              <a:rPr lang="en-US" sz="2000" dirty="0">
                <a:latin typeface="Calibri" panose="020F0502020204030204" pitchFamily="34" charset="0"/>
              </a:rPr>
              <a:t> Tuples</a:t>
            </a:r>
          </a:p>
          <a:p>
            <a:pPr lvl="1">
              <a:lnSpc>
                <a:spcPct val="110000"/>
              </a:lnSpc>
              <a:buFont typeface="Wingdings" panose="05000000000000000000" pitchFamily="2" charset="2"/>
              <a:buChar char="Ø"/>
            </a:pPr>
            <a:r>
              <a:rPr lang="en-US" sz="2000" dirty="0">
                <a:latin typeface="Calibri" panose="020F0502020204030204" pitchFamily="34" charset="0"/>
              </a:rPr>
              <a:t> Set</a:t>
            </a:r>
          </a:p>
          <a:p>
            <a:pPr lvl="1">
              <a:lnSpc>
                <a:spcPct val="110000"/>
              </a:lnSpc>
              <a:buFont typeface="Wingdings" panose="05000000000000000000" pitchFamily="2" charset="2"/>
              <a:buChar char="Ø"/>
            </a:pPr>
            <a:r>
              <a:rPr lang="en-US" sz="2000" dirty="0">
                <a:latin typeface="Calibri" panose="020F0502020204030204" pitchFamily="34" charset="0"/>
              </a:rPr>
              <a:t> Dictionary</a:t>
            </a:r>
          </a:p>
          <a:p>
            <a:pPr marL="0" indent="0">
              <a:lnSpc>
                <a:spcPct val="110000"/>
              </a:lnSpc>
              <a:buNone/>
            </a:pPr>
            <a:endParaRPr lang="en-US" sz="2000" dirty="0">
              <a:latin typeface="Calibri" panose="020F0502020204030204" pitchFamily="34" charset="0"/>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87115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074400" cy="457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r>
              <a:rPr lang="en-US" sz="3200" b="1" dirty="0">
                <a:solidFill>
                  <a:schemeClr val="accent4"/>
                </a:solidFill>
              </a:rPr>
              <a:t>WHERE  is  python USED ?</a:t>
            </a:r>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97494" y="1034324"/>
            <a:ext cx="5837128" cy="5086256"/>
          </a:xfrm>
        </p:spPr>
      </p:pic>
      <p:sp>
        <p:nvSpPr>
          <p:cNvPr id="5" name="Content Placeholder 4"/>
          <p:cNvSpPr>
            <a:spLocks noGrp="1"/>
          </p:cNvSpPr>
          <p:nvPr>
            <p:ph sz="half" idx="2"/>
          </p:nvPr>
        </p:nvSpPr>
        <p:spPr>
          <a:xfrm>
            <a:off x="5501772" y="3642611"/>
            <a:ext cx="4118477" cy="3215390"/>
          </a:xfrm>
        </p:spPr>
        <p:txBody>
          <a:bodyPr/>
          <a:lstStyle/>
          <a:p>
            <a:endParaRPr lang="en-US" sz="2000" dirty="0">
              <a:latin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rPr>
              <a:t> Systems Programming.</a:t>
            </a:r>
          </a:p>
          <a:p>
            <a:pPr>
              <a:buFont typeface="Wingdings" panose="05000000000000000000" pitchFamily="2" charset="2"/>
              <a:buChar char="§"/>
            </a:pPr>
            <a:r>
              <a:rPr lang="en-US" sz="2000" dirty="0">
                <a:latin typeface="Calibri" panose="020F0502020204030204" pitchFamily="34" charset="0"/>
              </a:rPr>
              <a:t> Web Application Development.</a:t>
            </a:r>
          </a:p>
          <a:p>
            <a:pPr>
              <a:buFont typeface="Wingdings" panose="05000000000000000000" pitchFamily="2" charset="2"/>
              <a:buChar char="§"/>
            </a:pPr>
            <a:r>
              <a:rPr lang="en-US" sz="2000" dirty="0">
                <a:latin typeface="Calibri" panose="020F0502020204030204" pitchFamily="34" charset="0"/>
              </a:rPr>
              <a:t> GUI  and Scientific programming</a:t>
            </a:r>
          </a:p>
          <a:p>
            <a:pPr>
              <a:buFont typeface="Wingdings" panose="05000000000000000000" pitchFamily="2" charset="2"/>
              <a:buChar char="§"/>
            </a:pPr>
            <a:r>
              <a:rPr lang="en-US" sz="2000" dirty="0">
                <a:latin typeface="Calibri" panose="020F0502020204030204" pitchFamily="34" charset="0"/>
              </a:rPr>
              <a:t> Data Analytics</a:t>
            </a:r>
          </a:p>
          <a:p>
            <a:pPr>
              <a:buFont typeface="Wingdings" panose="05000000000000000000" pitchFamily="2" charset="2"/>
              <a:buChar char="§"/>
            </a:pPr>
            <a:r>
              <a:rPr lang="en-US" sz="2000" dirty="0">
                <a:latin typeface="Calibri" panose="020F0502020204030204" pitchFamily="34" charset="0"/>
              </a:rPr>
              <a:t> </a:t>
            </a:r>
            <a:r>
              <a:rPr lang="en-US" sz="2000" dirty="0" err="1">
                <a:latin typeface="Calibri" panose="020F0502020204030204" pitchFamily="34" charset="0"/>
              </a:rPr>
              <a:t>IoT</a:t>
            </a:r>
            <a:endParaRPr lang="en-US" sz="2000" dirty="0">
              <a:latin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rPr>
              <a:t>Machine Learning</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484" y="860424"/>
            <a:ext cx="2600325" cy="1752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0249" y="5057775"/>
            <a:ext cx="2543175" cy="180022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4080" y="2567940"/>
            <a:ext cx="2407920" cy="1752600"/>
          </a:xfrm>
          <a:prstGeom prst="rect">
            <a:avLst/>
          </a:prstGeom>
        </p:spPr>
      </p:pic>
      <p:sp>
        <p:nvSpPr>
          <p:cNvPr id="9" name="TextBox 8"/>
          <p:cNvSpPr txBox="1"/>
          <p:nvPr/>
        </p:nvSpPr>
        <p:spPr>
          <a:xfrm>
            <a:off x="1007390" y="6230319"/>
            <a:ext cx="4664990" cy="646331"/>
          </a:xfrm>
          <a:prstGeom prst="rect">
            <a:avLst/>
          </a:prstGeom>
          <a:noFill/>
        </p:spPr>
        <p:txBody>
          <a:bodyPr wrap="square" rtlCol="0">
            <a:spAutoFit/>
          </a:bodyPr>
          <a:lstStyle/>
          <a:p>
            <a:r>
              <a:rPr lang="en-US" dirty="0">
                <a:solidFill>
                  <a:schemeClr val="bg2">
                    <a:lumMod val="75000"/>
                  </a:schemeClr>
                </a:solidFill>
              </a:rPr>
              <a:t>Most Popular coding languages of 2015 : Source </a:t>
            </a:r>
            <a:r>
              <a:rPr lang="en-US" b="1" i="1" dirty="0">
                <a:solidFill>
                  <a:schemeClr val="bg2">
                    <a:lumMod val="75000"/>
                  </a:schemeClr>
                </a:solidFill>
              </a:rPr>
              <a:t>blogs.codeeval.com</a:t>
            </a:r>
          </a:p>
        </p:txBody>
      </p:sp>
      <p:sp>
        <p:nvSpPr>
          <p:cNvPr id="10" name="Footer Placeholder 9"/>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90800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729161" y="29496"/>
            <a:ext cx="9720072" cy="417674"/>
          </a:xfrm>
        </p:spPr>
        <p:txBody>
          <a:bodyPr>
            <a:noAutofit/>
          </a:bodyPr>
          <a:lstStyle/>
          <a:p>
            <a:r>
              <a:rPr lang="en-US" sz="3200" dirty="0">
                <a:solidFill>
                  <a:schemeClr val="accent4"/>
                </a:solidFill>
              </a:rPr>
              <a:t>Python Numbers</a:t>
            </a:r>
          </a:p>
        </p:txBody>
      </p:sp>
      <p:sp>
        <p:nvSpPr>
          <p:cNvPr id="4" name="Content Placeholder 3"/>
          <p:cNvSpPr>
            <a:spLocks noGrp="1"/>
          </p:cNvSpPr>
          <p:nvPr>
            <p:ph idx="1"/>
          </p:nvPr>
        </p:nvSpPr>
        <p:spPr>
          <a:xfrm>
            <a:off x="228601" y="677162"/>
            <a:ext cx="11963400" cy="6180838"/>
          </a:xfrm>
        </p:spPr>
        <p:txBody>
          <a:bodyPr>
            <a:noAutofit/>
          </a:bodyPr>
          <a:lstStyle/>
          <a:p>
            <a:pPr>
              <a:lnSpc>
                <a:spcPct val="110000"/>
              </a:lnSpc>
              <a:buFont typeface="Wingdings" panose="05000000000000000000" pitchFamily="2" charset="2"/>
              <a:buChar char="Ø"/>
            </a:pPr>
            <a:r>
              <a:rPr lang="en-US" sz="1800" dirty="0">
                <a:latin typeface="Calibri" panose="020F0502020204030204" pitchFamily="34" charset="0"/>
              </a:rPr>
              <a:t> Any variable which  stores  </a:t>
            </a:r>
            <a:r>
              <a:rPr lang="en-US" sz="1800" b="1" i="1" dirty="0">
                <a:latin typeface="Calibri" panose="020F0502020204030204" pitchFamily="34" charset="0"/>
              </a:rPr>
              <a:t>Numeric</a:t>
            </a:r>
            <a:r>
              <a:rPr lang="en-US" sz="1800" dirty="0">
                <a:latin typeface="Calibri" panose="020F0502020204030204" pitchFamily="34" charset="0"/>
              </a:rPr>
              <a:t> values are numeric datatypes. </a:t>
            </a:r>
          </a:p>
          <a:p>
            <a:pPr marL="0" indent="0">
              <a:lnSpc>
                <a:spcPct val="110000"/>
              </a:lnSpc>
              <a:buNone/>
            </a:pPr>
            <a:r>
              <a:rPr lang="en-US" sz="1800" dirty="0">
                <a:latin typeface="Calibri" panose="020F0502020204030204" pitchFamily="34" charset="0"/>
              </a:rPr>
              <a:t>	Example of </a:t>
            </a:r>
            <a:r>
              <a:rPr lang="en-US" sz="1800" dirty="0" err="1">
                <a:latin typeface="Calibri" panose="020F0502020204030204" pitchFamily="34" charset="0"/>
              </a:rPr>
              <a:t>numerics</a:t>
            </a:r>
            <a:r>
              <a:rPr lang="en-US" sz="1800" dirty="0">
                <a:latin typeface="Calibri" panose="020F0502020204030204" pitchFamily="34" charset="0"/>
              </a:rPr>
              <a:t>: </a:t>
            </a:r>
          </a:p>
          <a:p>
            <a:pPr marL="0" indent="0">
              <a:lnSpc>
                <a:spcPct val="110000"/>
              </a:lnSpc>
              <a:buNone/>
            </a:pPr>
            <a:r>
              <a:rPr lang="en-US" sz="1800" dirty="0">
                <a:latin typeface="Calibri" panose="020F0502020204030204" pitchFamily="34" charset="0"/>
              </a:rPr>
              <a:t>	</a:t>
            </a:r>
            <a:r>
              <a:rPr lang="en-US" sz="1800" dirty="0">
                <a:solidFill>
                  <a:srgbClr val="00B0F0"/>
                </a:solidFill>
                <a:latin typeface="Calibri" panose="020F0502020204030204" pitchFamily="34" charset="0"/>
              </a:rPr>
              <a:t>10</a:t>
            </a:r>
            <a:r>
              <a:rPr lang="en-US" sz="1800" dirty="0">
                <a:latin typeface="Calibri" panose="020F0502020204030204" pitchFamily="34" charset="0"/>
              </a:rPr>
              <a:t>   </a:t>
            </a:r>
            <a:r>
              <a:rPr lang="en-US" sz="1800" dirty="0">
                <a:solidFill>
                  <a:schemeClr val="bg2">
                    <a:lumMod val="60000"/>
                    <a:lumOff val="40000"/>
                  </a:schemeClr>
                </a:solidFill>
                <a:latin typeface="Calibri" panose="020F0502020204030204" pitchFamily="34" charset="0"/>
              </a:rPr>
              <a:t>100.000 </a:t>
            </a:r>
            <a:r>
              <a:rPr lang="en-US" sz="1800" dirty="0">
                <a:latin typeface="Calibri" panose="020F0502020204030204" pitchFamily="34" charset="0"/>
              </a:rPr>
              <a:t>  </a:t>
            </a:r>
            <a:r>
              <a:rPr lang="en-US" sz="1800" dirty="0">
                <a:solidFill>
                  <a:srgbClr val="FFC000"/>
                </a:solidFill>
                <a:latin typeface="Calibri" panose="020F0502020204030204" pitchFamily="34" charset="0"/>
              </a:rPr>
              <a:t>51924361L</a:t>
            </a:r>
            <a:r>
              <a:rPr lang="en-US" sz="1800" dirty="0">
                <a:latin typeface="Calibri" panose="020F0502020204030204" pitchFamily="34" charset="0"/>
              </a:rPr>
              <a:t>    </a:t>
            </a:r>
            <a:r>
              <a:rPr lang="en-US" sz="1800" dirty="0">
                <a:solidFill>
                  <a:srgbClr val="FFC000"/>
                </a:solidFill>
                <a:latin typeface="Calibri" panose="020F0502020204030204" pitchFamily="34" charset="0"/>
              </a:rPr>
              <a:t>9.32</a:t>
            </a:r>
            <a:r>
              <a:rPr lang="en-US" sz="1800" dirty="0">
                <a:latin typeface="Calibri" panose="020F0502020204030204" pitchFamily="34" charset="0"/>
              </a:rPr>
              <a:t>2e-</a:t>
            </a:r>
            <a:r>
              <a:rPr lang="en-US" sz="1800" dirty="0">
                <a:solidFill>
                  <a:srgbClr val="00B050"/>
                </a:solidFill>
                <a:latin typeface="Calibri" panose="020F0502020204030204" pitchFamily="34" charset="0"/>
              </a:rPr>
              <a:t>36j</a:t>
            </a:r>
          </a:p>
          <a:p>
            <a:pPr>
              <a:lnSpc>
                <a:spcPct val="110000"/>
              </a:lnSpc>
              <a:buFont typeface="Wingdings" panose="05000000000000000000" pitchFamily="2" charset="2"/>
              <a:buChar char="Ø"/>
            </a:pPr>
            <a:r>
              <a:rPr lang="en-US" sz="1800" dirty="0">
                <a:latin typeface="Calibri" panose="020F0502020204030204" pitchFamily="34" charset="0"/>
              </a:rPr>
              <a:t>Whenever you assign a value to the Numeric datatype, it creates a Numeric object.</a:t>
            </a:r>
          </a:p>
          <a:p>
            <a:pPr marL="0" indent="0">
              <a:lnSpc>
                <a:spcPct val="110000"/>
              </a:lnSpc>
              <a:buNone/>
            </a:pPr>
            <a:r>
              <a:rPr lang="en-US" sz="1800" dirty="0">
                <a:latin typeface="Calibri" panose="020F0502020204030204" pitchFamily="34" charset="0"/>
              </a:rPr>
              <a:t> Example,  </a:t>
            </a:r>
          </a:p>
          <a:p>
            <a:pPr marL="800100" lvl="2" indent="0">
              <a:lnSpc>
                <a:spcPct val="110000"/>
              </a:lnSpc>
              <a:buNone/>
            </a:pPr>
            <a:r>
              <a:rPr lang="en-US" sz="1800" b="1" dirty="0">
                <a:latin typeface="Calibri" panose="020F0502020204030204" pitchFamily="34" charset="0"/>
              </a:rPr>
              <a:t>&gt;&gt;&gt;var1=10 </a:t>
            </a:r>
          </a:p>
          <a:p>
            <a:pPr marL="800100" lvl="2" indent="0">
              <a:lnSpc>
                <a:spcPct val="110000"/>
              </a:lnSpc>
              <a:buNone/>
            </a:pPr>
            <a:r>
              <a:rPr lang="en-US" sz="1800" b="1" dirty="0">
                <a:latin typeface="Calibri" panose="020F0502020204030204" pitchFamily="34" charset="0"/>
              </a:rPr>
              <a:t>type(var1)</a:t>
            </a:r>
          </a:p>
          <a:p>
            <a:pPr marL="800100" lvl="2" indent="0">
              <a:lnSpc>
                <a:spcPct val="110000"/>
              </a:lnSpc>
              <a:buNone/>
            </a:pPr>
            <a:r>
              <a:rPr lang="en-US" sz="1800" b="1" dirty="0">
                <a:latin typeface="Calibri" panose="020F0502020204030204" pitchFamily="34" charset="0"/>
              </a:rPr>
              <a:t>&lt;class '</a:t>
            </a:r>
            <a:r>
              <a:rPr lang="en-US" sz="1800" b="1" dirty="0" err="1">
                <a:latin typeface="Calibri" panose="020F0502020204030204" pitchFamily="34" charset="0"/>
              </a:rPr>
              <a:t>int</a:t>
            </a:r>
            <a:r>
              <a:rPr lang="en-US" sz="1800" b="1" dirty="0">
                <a:latin typeface="Calibri" panose="020F0502020204030204" pitchFamily="34" charset="0"/>
              </a:rPr>
              <a:t>'&gt;</a:t>
            </a:r>
          </a:p>
          <a:p>
            <a:pPr marL="0" indent="0">
              <a:lnSpc>
                <a:spcPct val="110000"/>
              </a:lnSpc>
              <a:buNone/>
            </a:pPr>
            <a:r>
              <a:rPr lang="en-US" sz="1800" dirty="0">
                <a:latin typeface="Calibri" panose="020F0502020204030204" pitchFamily="34" charset="0"/>
              </a:rPr>
              <a:t> Numeric datatypes are </a:t>
            </a:r>
            <a:r>
              <a:rPr lang="en-US" sz="1800" b="1" i="1" dirty="0">
                <a:latin typeface="Calibri" panose="020F0502020204030204" pitchFamily="34" charset="0"/>
              </a:rPr>
              <a:t>immutable. </a:t>
            </a:r>
            <a:r>
              <a:rPr lang="en-US" sz="1800" i="1" dirty="0">
                <a:latin typeface="Calibri" panose="020F0502020204030204" pitchFamily="34" charset="0"/>
              </a:rPr>
              <a:t>This means changing the value of a numeric variable actually results in the creation of a new object.</a:t>
            </a:r>
          </a:p>
          <a:p>
            <a:pPr marL="0" indent="0">
              <a:lnSpc>
                <a:spcPct val="110000"/>
              </a:lnSpc>
              <a:buNone/>
            </a:pPr>
            <a:r>
              <a:rPr lang="en-US" sz="1800" b="1" i="1" u="sng" dirty="0">
                <a:latin typeface="Calibri" panose="020F0502020204030204" pitchFamily="34" charset="0"/>
              </a:rPr>
              <a:t>Lets try and learn</a:t>
            </a:r>
          </a:p>
          <a:p>
            <a:pPr marL="800100" lvl="2" indent="0">
              <a:lnSpc>
                <a:spcPct val="110000"/>
              </a:lnSpc>
              <a:buNone/>
            </a:pPr>
            <a:r>
              <a:rPr lang="en-US" sz="1400" b="1" i="1" dirty="0">
                <a:latin typeface="Calibri" panose="020F0502020204030204" pitchFamily="34" charset="0"/>
              </a:rPr>
              <a:t>&gt;&gt;&gt; var1 = 10</a:t>
            </a:r>
          </a:p>
          <a:p>
            <a:pPr marL="800100" lvl="2" indent="0">
              <a:lnSpc>
                <a:spcPct val="110000"/>
              </a:lnSpc>
              <a:buNone/>
            </a:pPr>
            <a:r>
              <a:rPr lang="en-US" sz="1400" b="1" i="1" dirty="0">
                <a:latin typeface="Calibri" panose="020F0502020204030204" pitchFamily="34" charset="0"/>
              </a:rPr>
              <a:t>&gt;&gt;&gt; id(var1)</a:t>
            </a:r>
          </a:p>
          <a:p>
            <a:pPr marL="800100" lvl="2" indent="0">
              <a:lnSpc>
                <a:spcPct val="110000"/>
              </a:lnSpc>
              <a:buNone/>
            </a:pPr>
            <a:r>
              <a:rPr lang="en-US" sz="1400" b="1" i="1" dirty="0">
                <a:latin typeface="Calibri" panose="020F0502020204030204" pitchFamily="34" charset="0"/>
              </a:rPr>
              <a:t>505702672</a:t>
            </a:r>
          </a:p>
          <a:p>
            <a:pPr marL="800100" lvl="2" indent="0">
              <a:lnSpc>
                <a:spcPct val="110000"/>
              </a:lnSpc>
              <a:buNone/>
            </a:pPr>
            <a:r>
              <a:rPr lang="en-US" sz="1400" b="1" i="1" dirty="0">
                <a:latin typeface="Calibri" panose="020F0502020204030204" pitchFamily="34" charset="0"/>
              </a:rPr>
              <a:t>&gt;&gt;&gt; var1=20</a:t>
            </a:r>
          </a:p>
          <a:p>
            <a:pPr marL="800100" lvl="2" indent="0">
              <a:lnSpc>
                <a:spcPct val="110000"/>
              </a:lnSpc>
              <a:buNone/>
            </a:pPr>
            <a:r>
              <a:rPr lang="en-US" sz="1400" b="1" i="1" dirty="0">
                <a:latin typeface="Calibri" panose="020F0502020204030204" pitchFamily="34" charset="0"/>
              </a:rPr>
              <a:t>&gt;&gt;&gt; id(var1)</a:t>
            </a:r>
          </a:p>
          <a:p>
            <a:pPr marL="800100" lvl="2" indent="0">
              <a:lnSpc>
                <a:spcPct val="110000"/>
              </a:lnSpc>
              <a:buNone/>
            </a:pPr>
            <a:r>
              <a:rPr lang="en-US" sz="1400" b="1" i="1" dirty="0">
                <a:latin typeface="Calibri" panose="020F0502020204030204" pitchFamily="34" charset="0"/>
              </a:rPr>
              <a:t>505702832</a:t>
            </a: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5085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 calcmode="lin" valueType="num">
                                      <p:cBhvr additive="base">
                                        <p:cTn id="5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anim calcmode="lin" valueType="num">
                                      <p:cBhvr additive="base">
                                        <p:cTn id="6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anim calcmode="lin" valueType="num">
                                      <p:cBhvr additive="base">
                                        <p:cTn id="6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 calcmode="lin" valueType="num">
                                      <p:cBhvr additive="base">
                                        <p:cTn id="71"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399" y="0"/>
            <a:ext cx="9720072" cy="460208"/>
          </a:xfrm>
        </p:spPr>
        <p:txBody>
          <a:bodyPr>
            <a:noAutofit/>
          </a:bodyPr>
          <a:lstStyle/>
          <a:p>
            <a:r>
              <a:rPr lang="en-US" sz="3200" dirty="0">
                <a:solidFill>
                  <a:schemeClr val="accent4"/>
                </a:solidFill>
              </a:rPr>
              <a:t>Python Numbers (</a:t>
            </a:r>
            <a:r>
              <a:rPr lang="en-US" sz="3200" dirty="0" err="1">
                <a:solidFill>
                  <a:schemeClr val="accent4"/>
                </a:solidFill>
              </a:rPr>
              <a:t>Cntd</a:t>
            </a:r>
            <a:r>
              <a:rPr lang="en-US" sz="3200" dirty="0">
                <a:solidFill>
                  <a:schemeClr val="accent4"/>
                </a:solidFill>
              </a:rPr>
              <a:t>..)</a:t>
            </a:r>
          </a:p>
        </p:txBody>
      </p:sp>
      <p:sp>
        <p:nvSpPr>
          <p:cNvPr id="4" name="Content Placeholder 3"/>
          <p:cNvSpPr>
            <a:spLocks noGrp="1"/>
          </p:cNvSpPr>
          <p:nvPr>
            <p:ph idx="1"/>
          </p:nvPr>
        </p:nvSpPr>
        <p:spPr>
          <a:xfrm>
            <a:off x="832399" y="638279"/>
            <a:ext cx="10738381" cy="6116482"/>
          </a:xfrm>
        </p:spPr>
        <p:txBody>
          <a:bodyPr>
            <a:noAutofit/>
          </a:bodyPr>
          <a:lstStyle/>
          <a:p>
            <a:pPr marL="0" indent="0">
              <a:lnSpc>
                <a:spcPct val="110000"/>
              </a:lnSpc>
              <a:buNone/>
            </a:pPr>
            <a:r>
              <a:rPr lang="en-US" sz="2000" dirty="0">
                <a:latin typeface="Calibri" panose="020F0502020204030204" pitchFamily="34" charset="0"/>
              </a:rPr>
              <a:t>Deleting a Python Number Type:</a:t>
            </a:r>
          </a:p>
          <a:p>
            <a:pPr>
              <a:buFont typeface="Wingdings" panose="05000000000000000000" pitchFamily="2" charset="2"/>
              <a:buChar char="Ø"/>
            </a:pPr>
            <a:r>
              <a:rPr lang="en-US" sz="2000" dirty="0">
                <a:latin typeface="Calibri" panose="020F0502020204030204" pitchFamily="34" charset="0"/>
              </a:rPr>
              <a:t> To delete the reference to a number object using the del statement. </a:t>
            </a:r>
          </a:p>
          <a:p>
            <a:pPr>
              <a:buFont typeface="Wingdings" panose="05000000000000000000" pitchFamily="2" charset="2"/>
              <a:buChar char="Ø"/>
            </a:pPr>
            <a:r>
              <a:rPr lang="en-US" sz="2000" dirty="0">
                <a:latin typeface="Calibri" panose="020F0502020204030204" pitchFamily="34" charset="0"/>
              </a:rPr>
              <a:t> Whenever we use del, the reference to the numeric object is deleted. Example below.</a:t>
            </a:r>
          </a:p>
          <a:p>
            <a:pPr marL="0" indent="0">
              <a:buNone/>
            </a:pPr>
            <a:r>
              <a:rPr lang="en-US" sz="2000" b="1" dirty="0">
                <a:solidFill>
                  <a:srgbClr val="00B050"/>
                </a:solidFill>
                <a:latin typeface="Calibri" panose="020F0502020204030204" pitchFamily="34" charset="0"/>
              </a:rPr>
              <a:t>&gt;&gt;&gt; var1 = 10.0</a:t>
            </a:r>
          </a:p>
          <a:p>
            <a:pPr marL="0" indent="0">
              <a:buNone/>
            </a:pPr>
            <a:r>
              <a:rPr lang="en-US" sz="2000" b="1" dirty="0">
                <a:solidFill>
                  <a:srgbClr val="00B050"/>
                </a:solidFill>
                <a:latin typeface="Calibri" panose="020F0502020204030204" pitchFamily="34" charset="0"/>
              </a:rPr>
              <a:t>&gt;&gt;&gt; type(var1)</a:t>
            </a:r>
          </a:p>
          <a:p>
            <a:pPr marL="0" indent="0">
              <a:buNone/>
            </a:pPr>
            <a:r>
              <a:rPr lang="en-US" sz="2000" b="1" dirty="0">
                <a:solidFill>
                  <a:srgbClr val="00B050"/>
                </a:solidFill>
                <a:latin typeface="Calibri" panose="020F0502020204030204" pitchFamily="34" charset="0"/>
              </a:rPr>
              <a:t>&lt;class 'float'&gt;</a:t>
            </a:r>
          </a:p>
          <a:p>
            <a:pPr marL="0" indent="0">
              <a:buNone/>
            </a:pPr>
            <a:r>
              <a:rPr lang="en-US" sz="2000" b="1" dirty="0">
                <a:solidFill>
                  <a:srgbClr val="00B050"/>
                </a:solidFill>
                <a:latin typeface="Calibri" panose="020F0502020204030204" pitchFamily="34" charset="0"/>
              </a:rPr>
              <a:t>&gt;&gt;&gt; print(var1)</a:t>
            </a:r>
          </a:p>
          <a:p>
            <a:pPr marL="0" indent="0">
              <a:buNone/>
            </a:pPr>
            <a:r>
              <a:rPr lang="en-US" sz="2000" b="1" dirty="0">
                <a:solidFill>
                  <a:srgbClr val="00B050"/>
                </a:solidFill>
                <a:latin typeface="Calibri" panose="020F0502020204030204" pitchFamily="34" charset="0"/>
              </a:rPr>
              <a:t>10.0</a:t>
            </a:r>
          </a:p>
          <a:p>
            <a:pPr marL="0" indent="0">
              <a:buNone/>
            </a:pPr>
            <a:r>
              <a:rPr lang="en-US" sz="2000" b="1" dirty="0">
                <a:solidFill>
                  <a:srgbClr val="00B050"/>
                </a:solidFill>
                <a:latin typeface="Calibri" panose="020F0502020204030204" pitchFamily="34" charset="0"/>
              </a:rPr>
              <a:t>&gt;&gt;&gt; del var1</a:t>
            </a:r>
          </a:p>
          <a:p>
            <a:pPr marL="0" indent="0">
              <a:buNone/>
            </a:pPr>
            <a:r>
              <a:rPr lang="en-US" sz="2000" b="1" dirty="0">
                <a:solidFill>
                  <a:srgbClr val="00B050"/>
                </a:solidFill>
                <a:latin typeface="Calibri" panose="020F0502020204030204" pitchFamily="34" charset="0"/>
              </a:rPr>
              <a:t>&gt;&gt;&gt; type(var1)</a:t>
            </a:r>
          </a:p>
          <a:p>
            <a:pPr marL="0" indent="0">
              <a:buNone/>
            </a:pPr>
            <a:r>
              <a:rPr lang="en-US" sz="2000" b="1" dirty="0">
                <a:solidFill>
                  <a:srgbClr val="00B050"/>
                </a:solidFill>
                <a:latin typeface="Calibri" panose="020F0502020204030204" pitchFamily="34" charset="0"/>
              </a:rPr>
              <a:t>Traceback (most recent call last):</a:t>
            </a:r>
          </a:p>
          <a:p>
            <a:pPr marL="0" indent="0">
              <a:buNone/>
            </a:pPr>
            <a:r>
              <a:rPr lang="en-US" sz="2000" b="1" dirty="0">
                <a:solidFill>
                  <a:srgbClr val="00B050"/>
                </a:solidFill>
                <a:latin typeface="Calibri" panose="020F0502020204030204" pitchFamily="34" charset="0"/>
              </a:rPr>
              <a:t>  File "&lt;pyshell#5&gt;", line 1, in &lt;module&gt;</a:t>
            </a:r>
          </a:p>
          <a:p>
            <a:pPr marL="0" indent="0">
              <a:buNone/>
            </a:pPr>
            <a:r>
              <a:rPr lang="en-US" sz="2000" b="1" dirty="0">
                <a:solidFill>
                  <a:srgbClr val="00B050"/>
                </a:solidFill>
                <a:latin typeface="Calibri" panose="020F0502020204030204" pitchFamily="34" charset="0"/>
              </a:rPr>
              <a:t>    type(var1)</a:t>
            </a:r>
          </a:p>
          <a:p>
            <a:pPr marL="0" indent="0">
              <a:buNone/>
            </a:pPr>
            <a:r>
              <a:rPr lang="en-US" sz="2000" b="1" dirty="0" err="1">
                <a:solidFill>
                  <a:srgbClr val="00B050"/>
                </a:solidFill>
                <a:latin typeface="Calibri" panose="020F0502020204030204" pitchFamily="34" charset="0"/>
              </a:rPr>
              <a:t>NameError</a:t>
            </a:r>
            <a:r>
              <a:rPr lang="en-US" sz="2000" b="1" dirty="0">
                <a:solidFill>
                  <a:srgbClr val="00B050"/>
                </a:solidFill>
                <a:latin typeface="Calibri" panose="020F0502020204030204" pitchFamily="34" charset="0"/>
              </a:rPr>
              <a:t>: name 'var1' is not defined</a:t>
            </a:r>
          </a:p>
          <a:p>
            <a:pPr marL="0" indent="0">
              <a:lnSpc>
                <a:spcPct val="11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a:p>
            <a:pPr marL="128016" lvl="1" indent="0">
              <a:lnSpc>
                <a:spcPct val="11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548914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70167" y="0"/>
            <a:ext cx="9720072" cy="481584"/>
          </a:xfrm>
        </p:spPr>
        <p:txBody>
          <a:bodyPr>
            <a:noAutofit/>
          </a:bodyPr>
          <a:lstStyle/>
          <a:p>
            <a:r>
              <a:rPr lang="en-US" sz="3200" dirty="0">
                <a:solidFill>
                  <a:schemeClr val="accent4"/>
                </a:solidFill>
              </a:rPr>
              <a:t>Python Numbers: Different NUMERIC TYPES</a:t>
            </a:r>
          </a:p>
        </p:txBody>
      </p:sp>
      <p:sp>
        <p:nvSpPr>
          <p:cNvPr id="4" name="Content Placeholder 3"/>
          <p:cNvSpPr>
            <a:spLocks noGrp="1"/>
          </p:cNvSpPr>
          <p:nvPr>
            <p:ph idx="1"/>
          </p:nvPr>
        </p:nvSpPr>
        <p:spPr>
          <a:xfrm>
            <a:off x="670167" y="638278"/>
            <a:ext cx="11320272" cy="6219721"/>
          </a:xfrm>
        </p:spPr>
        <p:txBody>
          <a:bodyPr>
            <a:noAutofit/>
          </a:bodyPr>
          <a:lstStyle/>
          <a:p>
            <a:pPr marL="0" indent="0">
              <a:lnSpc>
                <a:spcPct val="110000"/>
              </a:lnSpc>
              <a:buNone/>
            </a:pPr>
            <a:r>
              <a:rPr lang="en-US" sz="2000" dirty="0">
                <a:latin typeface="Calibri" panose="020F0502020204030204" pitchFamily="34" charset="0"/>
              </a:rPr>
              <a:t>Python supports four different numerical types:</a:t>
            </a:r>
          </a:p>
          <a:p>
            <a:pPr marL="0" indent="0">
              <a:lnSpc>
                <a:spcPct val="110000"/>
              </a:lnSpc>
              <a:buNone/>
            </a:pPr>
            <a:endParaRPr lang="en-US" sz="2000" dirty="0">
              <a:latin typeface="Calibri" panose="020F0502020204030204" pitchFamily="34" charset="0"/>
            </a:endParaRPr>
          </a:p>
          <a:p>
            <a:pPr>
              <a:buFont typeface="Wingdings" panose="05000000000000000000" pitchFamily="2" charset="2"/>
              <a:buChar char="Ø"/>
            </a:pPr>
            <a:r>
              <a:rPr lang="en-US" sz="2000" b="1" dirty="0" err="1">
                <a:latin typeface="Calibri" panose="020F0502020204030204" pitchFamily="34" charset="0"/>
              </a:rPr>
              <a:t>int</a:t>
            </a:r>
            <a:r>
              <a:rPr lang="en-US" sz="2000" b="1" dirty="0">
                <a:latin typeface="Calibri" panose="020F0502020204030204" pitchFamily="34" charset="0"/>
              </a:rPr>
              <a:t> (signed integers)</a:t>
            </a:r>
            <a:r>
              <a:rPr lang="en-US" sz="2000" dirty="0">
                <a:latin typeface="Calibri" panose="020F0502020204030204" pitchFamily="34" charset="0"/>
              </a:rPr>
              <a:t>: They are often called just integers or </a:t>
            </a:r>
            <a:r>
              <a:rPr lang="en-US" sz="2000" dirty="0" err="1">
                <a:latin typeface="Calibri" panose="020F0502020204030204" pitchFamily="34" charset="0"/>
              </a:rPr>
              <a:t>ints</a:t>
            </a:r>
            <a:r>
              <a:rPr lang="en-US" sz="2000" dirty="0">
                <a:latin typeface="Calibri" panose="020F0502020204030204" pitchFamily="34" charset="0"/>
              </a:rPr>
              <a:t>, are positive or negative whole numbers </a:t>
            </a:r>
            <a:br>
              <a:rPr lang="en-US" sz="2000" dirty="0">
                <a:latin typeface="Calibri" panose="020F0502020204030204" pitchFamily="34" charset="0"/>
              </a:rPr>
            </a:br>
            <a:r>
              <a:rPr lang="en-US" sz="2000" dirty="0">
                <a:latin typeface="Calibri" panose="020F0502020204030204" pitchFamily="34" charset="0"/>
              </a:rPr>
              <a:t> with no decimal point.</a:t>
            </a:r>
          </a:p>
          <a:p>
            <a:pPr marL="859536" lvl="2" indent="-285750">
              <a:buFont typeface="Arial" panose="020B0604020202020204" pitchFamily="34" charset="0"/>
              <a:buChar char="•"/>
            </a:pPr>
            <a:r>
              <a:rPr lang="en-US" sz="1800" dirty="0">
                <a:latin typeface="Calibri" panose="020F0502020204030204" pitchFamily="34" charset="0"/>
              </a:rPr>
              <a:t>Octal Ex:  0o12 </a:t>
            </a:r>
          </a:p>
          <a:p>
            <a:pPr marL="859536" lvl="2" indent="-285750">
              <a:buFont typeface="Arial" panose="020B0604020202020204" pitchFamily="34" charset="0"/>
              <a:buChar char="•"/>
            </a:pPr>
            <a:r>
              <a:rPr lang="en-US" sz="1800" dirty="0">
                <a:latin typeface="Calibri" panose="020F0502020204030204" pitchFamily="34" charset="0"/>
              </a:rPr>
              <a:t>Hexadecimal Ex:  0xF </a:t>
            </a:r>
          </a:p>
          <a:p>
            <a:pPr marL="459486" lvl="1" indent="-285750">
              <a:buFont typeface="Arial" panose="020B0604020202020204" pitchFamily="34" charset="0"/>
              <a:buChar char="•"/>
            </a:pPr>
            <a:endParaRPr lang="en-US" sz="2000" dirty="0">
              <a:latin typeface="Calibri" panose="020F0502020204030204" pitchFamily="34" charset="0"/>
            </a:endParaRPr>
          </a:p>
          <a:p>
            <a:pPr>
              <a:buFont typeface="Wingdings" panose="05000000000000000000" pitchFamily="2" charset="2"/>
              <a:buChar char="Ø"/>
            </a:pPr>
            <a:r>
              <a:rPr lang="en-US" sz="2000" b="1" dirty="0">
                <a:latin typeface="Calibri" panose="020F0502020204030204" pitchFamily="34" charset="0"/>
              </a:rPr>
              <a:t>float (floating point real values)</a:t>
            </a:r>
            <a:r>
              <a:rPr lang="en-US" sz="2000" dirty="0">
                <a:latin typeface="Calibri" panose="020F0502020204030204" pitchFamily="34" charset="0"/>
              </a:rPr>
              <a:t> : Also called floats, they represent real numbers and are written with a decimal point dividing the integer and fractional parts. Floats may also be in scientific notation, with E or e indicating the power of 10 (2.5e2 = 2.5 x 10</a:t>
            </a:r>
            <a:r>
              <a:rPr lang="en-US" sz="2000" baseline="30000" dirty="0">
                <a:latin typeface="Calibri" panose="020F0502020204030204" pitchFamily="34" charset="0"/>
              </a:rPr>
              <a:t>2</a:t>
            </a:r>
            <a:r>
              <a:rPr lang="en-US" sz="2000" dirty="0">
                <a:latin typeface="Calibri" panose="020F0502020204030204" pitchFamily="34" charset="0"/>
              </a:rPr>
              <a:t> = 250).</a:t>
            </a: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r>
              <a:rPr lang="en-US" sz="2000" b="1" dirty="0">
                <a:latin typeface="Calibri" panose="020F0502020204030204" pitchFamily="34" charset="0"/>
              </a:rPr>
              <a:t>complex (complex numbers)</a:t>
            </a:r>
            <a:r>
              <a:rPr lang="en-US" sz="2000" dirty="0">
                <a:latin typeface="Calibri" panose="020F0502020204030204" pitchFamily="34" charset="0"/>
              </a:rPr>
              <a:t> : are of the form a + </a:t>
            </a:r>
            <a:r>
              <a:rPr lang="en-US" sz="2000" dirty="0" err="1">
                <a:latin typeface="Calibri" panose="020F0502020204030204" pitchFamily="34" charset="0"/>
              </a:rPr>
              <a:t>bJ</a:t>
            </a:r>
            <a:r>
              <a:rPr lang="en-US" sz="2000" dirty="0">
                <a:latin typeface="Calibri" panose="020F0502020204030204" pitchFamily="34" charset="0"/>
              </a:rPr>
              <a:t>, where a and b are floats and J (or j) represents the square root of -1 (which is an imaginary number). The real part of the number is a, and the imaginary part is b. Complex numbers are not used much in Python programming.</a:t>
            </a:r>
          </a:p>
          <a:p>
            <a:pPr>
              <a:lnSpc>
                <a:spcPct val="110000"/>
              </a:lnSpc>
              <a:buFont typeface="Wingdings" panose="05000000000000000000" pitchFamily="2" charset="2"/>
              <a:buChar char="Ø"/>
            </a:pPr>
            <a:endParaRPr lang="en-US" sz="2000" b="1" u="sng" dirty="0">
              <a:latin typeface="Calibri" panose="020F0502020204030204" pitchFamily="34" charset="0"/>
            </a:endParaRPr>
          </a:p>
          <a:p>
            <a:pPr marL="0" indent="0">
              <a:lnSpc>
                <a:spcPct val="110000"/>
              </a:lnSpc>
              <a:buNone/>
            </a:pPr>
            <a:endParaRPr lang="en-US" sz="2000" b="1" u="sng" dirty="0">
              <a:solidFill>
                <a:srgbClr val="00B050"/>
              </a:solidFill>
              <a:latin typeface="Calibri" panose="020F0502020204030204" pitchFamily="34" charset="0"/>
            </a:endParaRPr>
          </a:p>
          <a:p>
            <a:pPr marL="0" indent="0">
              <a:lnSpc>
                <a:spcPct val="11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a:p>
            <a:pPr marL="128016" lvl="1" indent="0">
              <a:lnSpc>
                <a:spcPct val="11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165102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66985" y="0"/>
            <a:ext cx="9720072" cy="481584"/>
          </a:xfrm>
        </p:spPr>
        <p:txBody>
          <a:bodyPr>
            <a:noAutofit/>
          </a:bodyPr>
          <a:lstStyle/>
          <a:p>
            <a:r>
              <a:rPr lang="en-US" sz="3200" dirty="0">
                <a:solidFill>
                  <a:schemeClr val="accent4"/>
                </a:solidFill>
              </a:rPr>
              <a:t>Python Numbers (</a:t>
            </a:r>
            <a:r>
              <a:rPr lang="en-US" sz="3200" dirty="0" err="1">
                <a:solidFill>
                  <a:schemeClr val="accent4"/>
                </a:solidFill>
              </a:rPr>
              <a:t>Cntd</a:t>
            </a:r>
            <a:r>
              <a:rPr lang="en-US" sz="3200" dirty="0">
                <a:solidFill>
                  <a:schemeClr val="accent4"/>
                </a:solidFill>
              </a:rPr>
              <a:t>..)</a:t>
            </a:r>
          </a:p>
        </p:txBody>
      </p:sp>
      <p:sp>
        <p:nvSpPr>
          <p:cNvPr id="4" name="Content Placeholder 3"/>
          <p:cNvSpPr>
            <a:spLocks noGrp="1"/>
          </p:cNvSpPr>
          <p:nvPr>
            <p:ph idx="1"/>
          </p:nvPr>
        </p:nvSpPr>
        <p:spPr>
          <a:xfrm>
            <a:off x="1024128" y="1571897"/>
            <a:ext cx="10738381" cy="4759630"/>
          </a:xfrm>
        </p:spPr>
        <p:txBody>
          <a:bodyPr>
            <a:normAutofit/>
          </a:bodyPr>
          <a:lstStyle/>
          <a:p>
            <a:pPr marL="0" indent="0">
              <a:lnSpc>
                <a:spcPct val="110000"/>
              </a:lnSpc>
              <a:buNone/>
            </a:pPr>
            <a:endParaRPr lang="en-US" sz="1800" b="1" u="sng" dirty="0">
              <a:solidFill>
                <a:srgbClr val="00B050"/>
              </a:solidFill>
            </a:endParaRPr>
          </a:p>
          <a:p>
            <a:pPr marL="0" indent="0">
              <a:lnSpc>
                <a:spcPct val="110000"/>
              </a:lnSpc>
              <a:buNone/>
            </a:pPr>
            <a:endParaRPr lang="en-US" sz="3500" dirty="0"/>
          </a:p>
          <a:p>
            <a:pPr marL="0" indent="0">
              <a:lnSpc>
                <a:spcPct val="110000"/>
              </a:lnSpc>
              <a:buNone/>
            </a:pPr>
            <a:endParaRPr lang="en-US" sz="3100" dirty="0"/>
          </a:p>
          <a:p>
            <a:pPr marL="128016" lvl="1" indent="0">
              <a:lnSpc>
                <a:spcPct val="110000"/>
              </a:lnSpc>
              <a:buNone/>
            </a:pPr>
            <a:endParaRPr lang="en-US" sz="3100" dirty="0"/>
          </a:p>
          <a:p>
            <a:pPr marL="0" indent="0">
              <a:lnSpc>
                <a:spcPct val="110000"/>
              </a:lnSpc>
              <a:buNone/>
            </a:pP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3702459647"/>
              </p:ext>
            </p:extLst>
          </p:nvPr>
        </p:nvGraphicFramePr>
        <p:xfrm>
          <a:off x="1024129" y="745587"/>
          <a:ext cx="8936994" cy="3610779"/>
        </p:xfrm>
        <a:graphic>
          <a:graphicData uri="http://schemas.openxmlformats.org/drawingml/2006/table">
            <a:tbl>
              <a:tblPr firstRow="1" bandRow="1">
                <a:tableStyleId>{5C22544A-7EE6-4342-B048-85BDC9FD1C3A}</a:tableStyleId>
              </a:tblPr>
              <a:tblGrid>
                <a:gridCol w="2726529">
                  <a:extLst>
                    <a:ext uri="{9D8B030D-6E8A-4147-A177-3AD203B41FA5}">
                      <a16:colId xmlns:a16="http://schemas.microsoft.com/office/drawing/2014/main" val="2048720223"/>
                    </a:ext>
                  </a:extLst>
                </a:gridCol>
                <a:gridCol w="2920281">
                  <a:extLst>
                    <a:ext uri="{9D8B030D-6E8A-4147-A177-3AD203B41FA5}">
                      <a16:colId xmlns:a16="http://schemas.microsoft.com/office/drawing/2014/main" val="3576131654"/>
                    </a:ext>
                  </a:extLst>
                </a:gridCol>
                <a:gridCol w="3290184">
                  <a:extLst>
                    <a:ext uri="{9D8B030D-6E8A-4147-A177-3AD203B41FA5}">
                      <a16:colId xmlns:a16="http://schemas.microsoft.com/office/drawing/2014/main" val="1415770413"/>
                    </a:ext>
                  </a:extLst>
                </a:gridCol>
              </a:tblGrid>
              <a:tr h="362196">
                <a:tc>
                  <a:txBody>
                    <a:bodyPr/>
                    <a:lstStyle/>
                    <a:p>
                      <a:pPr algn="ctr"/>
                      <a:r>
                        <a:rPr lang="en-US" dirty="0" err="1">
                          <a:latin typeface="Calibri" panose="020F0502020204030204" pitchFamily="34" charset="0"/>
                        </a:rPr>
                        <a:t>int</a:t>
                      </a:r>
                      <a:endParaRPr lang="en-US" dirty="0">
                        <a:latin typeface="Calibri" panose="020F0502020204030204" pitchFamily="34" charset="0"/>
                      </a:endParaRPr>
                    </a:p>
                  </a:txBody>
                  <a:tcPr/>
                </a:tc>
                <a:tc>
                  <a:txBody>
                    <a:bodyPr/>
                    <a:lstStyle/>
                    <a:p>
                      <a:pPr algn="ctr"/>
                      <a:r>
                        <a:rPr lang="en-US" dirty="0">
                          <a:latin typeface="Calibri" panose="020F0502020204030204" pitchFamily="34" charset="0"/>
                        </a:rPr>
                        <a:t>float</a:t>
                      </a:r>
                    </a:p>
                  </a:txBody>
                  <a:tcPr/>
                </a:tc>
                <a:tc>
                  <a:txBody>
                    <a:bodyPr/>
                    <a:lstStyle/>
                    <a:p>
                      <a:pPr algn="ctr"/>
                      <a:r>
                        <a:rPr lang="en-US" dirty="0">
                          <a:latin typeface="Calibri" panose="020F0502020204030204" pitchFamily="34" charset="0"/>
                        </a:rPr>
                        <a:t>complex</a:t>
                      </a:r>
                    </a:p>
                  </a:txBody>
                  <a:tcPr/>
                </a:tc>
                <a:extLst>
                  <a:ext uri="{0D108BD9-81ED-4DB2-BD59-A6C34878D82A}">
                    <a16:rowId xmlns:a16="http://schemas.microsoft.com/office/drawing/2014/main" val="3821491416"/>
                  </a:ext>
                </a:extLst>
              </a:tr>
              <a:tr h="416773">
                <a:tc>
                  <a:txBody>
                    <a:bodyPr/>
                    <a:lstStyle/>
                    <a:p>
                      <a:pPr fontAlgn="t"/>
                      <a:r>
                        <a:rPr lang="en-US" dirty="0">
                          <a:effectLst/>
                          <a:latin typeface="Calibri" panose="020F0502020204030204" pitchFamily="34" charset="0"/>
                        </a:rPr>
                        <a:t>10</a:t>
                      </a:r>
                    </a:p>
                  </a:txBody>
                  <a:tcPr marL="76200" marR="76200" marT="76200" marB="76200"/>
                </a:tc>
                <a:tc>
                  <a:txBody>
                    <a:bodyPr/>
                    <a:lstStyle/>
                    <a:p>
                      <a:pPr fontAlgn="t"/>
                      <a:r>
                        <a:rPr lang="en-US" dirty="0">
                          <a:effectLst/>
                          <a:latin typeface="Calibri" panose="020F0502020204030204" pitchFamily="34" charset="0"/>
                        </a:rPr>
                        <a:t>0.0</a:t>
                      </a:r>
                    </a:p>
                  </a:txBody>
                  <a:tcPr marL="76200" marR="76200" marT="76200" marB="76200"/>
                </a:tc>
                <a:tc>
                  <a:txBody>
                    <a:bodyPr/>
                    <a:lstStyle/>
                    <a:p>
                      <a:pPr fontAlgn="t"/>
                      <a:r>
                        <a:rPr lang="en-US">
                          <a:effectLst/>
                          <a:latin typeface="Calibri" panose="020F0502020204030204" pitchFamily="34" charset="0"/>
                        </a:rPr>
                        <a:t>3.14j</a:t>
                      </a:r>
                    </a:p>
                  </a:txBody>
                  <a:tcPr marL="76200" marR="76200" marT="76200" marB="76200"/>
                </a:tc>
                <a:extLst>
                  <a:ext uri="{0D108BD9-81ED-4DB2-BD59-A6C34878D82A}">
                    <a16:rowId xmlns:a16="http://schemas.microsoft.com/office/drawing/2014/main" val="18286986"/>
                  </a:ext>
                </a:extLst>
              </a:tr>
              <a:tr h="416773">
                <a:tc>
                  <a:txBody>
                    <a:bodyPr/>
                    <a:lstStyle/>
                    <a:p>
                      <a:pPr fontAlgn="t"/>
                      <a:r>
                        <a:rPr lang="en-US" dirty="0">
                          <a:effectLst/>
                          <a:latin typeface="Calibri" panose="020F0502020204030204" pitchFamily="34" charset="0"/>
                        </a:rPr>
                        <a:t>100</a:t>
                      </a:r>
                    </a:p>
                  </a:txBody>
                  <a:tcPr marL="76200" marR="76200" marT="76200" marB="76200"/>
                </a:tc>
                <a:tc>
                  <a:txBody>
                    <a:bodyPr/>
                    <a:lstStyle/>
                    <a:p>
                      <a:pPr fontAlgn="t"/>
                      <a:r>
                        <a:rPr lang="en-US">
                          <a:effectLst/>
                          <a:latin typeface="Calibri" panose="020F0502020204030204" pitchFamily="34" charset="0"/>
                        </a:rPr>
                        <a:t>15.20</a:t>
                      </a:r>
                    </a:p>
                  </a:txBody>
                  <a:tcPr marL="76200" marR="76200" marT="76200" marB="76200"/>
                </a:tc>
                <a:tc>
                  <a:txBody>
                    <a:bodyPr/>
                    <a:lstStyle/>
                    <a:p>
                      <a:pPr fontAlgn="t"/>
                      <a:r>
                        <a:rPr lang="en-US">
                          <a:effectLst/>
                          <a:latin typeface="Calibri" panose="020F0502020204030204" pitchFamily="34" charset="0"/>
                        </a:rPr>
                        <a:t>45.j</a:t>
                      </a:r>
                    </a:p>
                  </a:txBody>
                  <a:tcPr marL="76200" marR="76200" marT="76200" marB="76200"/>
                </a:tc>
                <a:extLst>
                  <a:ext uri="{0D108BD9-81ED-4DB2-BD59-A6C34878D82A}">
                    <a16:rowId xmlns:a16="http://schemas.microsoft.com/office/drawing/2014/main" val="4206977706"/>
                  </a:ext>
                </a:extLst>
              </a:tr>
              <a:tr h="416773">
                <a:tc>
                  <a:txBody>
                    <a:bodyPr/>
                    <a:lstStyle/>
                    <a:p>
                      <a:pPr fontAlgn="t"/>
                      <a:r>
                        <a:rPr lang="en-US" dirty="0">
                          <a:effectLst/>
                          <a:latin typeface="Calibri" panose="020F0502020204030204" pitchFamily="34" charset="0"/>
                        </a:rPr>
                        <a:t>-786</a:t>
                      </a:r>
                    </a:p>
                  </a:txBody>
                  <a:tcPr marL="76200" marR="76200" marT="76200" marB="76200"/>
                </a:tc>
                <a:tc>
                  <a:txBody>
                    <a:bodyPr/>
                    <a:lstStyle/>
                    <a:p>
                      <a:pPr fontAlgn="t"/>
                      <a:r>
                        <a:rPr lang="en-US" dirty="0">
                          <a:effectLst/>
                          <a:latin typeface="Calibri" panose="020F0502020204030204" pitchFamily="34" charset="0"/>
                        </a:rPr>
                        <a:t>-21.9</a:t>
                      </a:r>
                    </a:p>
                  </a:txBody>
                  <a:tcPr marL="76200" marR="76200" marT="76200" marB="76200"/>
                </a:tc>
                <a:tc>
                  <a:txBody>
                    <a:bodyPr/>
                    <a:lstStyle/>
                    <a:p>
                      <a:pPr fontAlgn="t"/>
                      <a:r>
                        <a:rPr lang="en-US" dirty="0">
                          <a:effectLst/>
                          <a:latin typeface="Calibri" panose="020F0502020204030204" pitchFamily="34" charset="0"/>
                        </a:rPr>
                        <a:t>9.322e-36j</a:t>
                      </a:r>
                    </a:p>
                  </a:txBody>
                  <a:tcPr marL="76200" marR="76200" marT="76200" marB="76200"/>
                </a:tc>
                <a:extLst>
                  <a:ext uri="{0D108BD9-81ED-4DB2-BD59-A6C34878D82A}">
                    <a16:rowId xmlns:a16="http://schemas.microsoft.com/office/drawing/2014/main" val="3080645304"/>
                  </a:ext>
                </a:extLst>
              </a:tr>
              <a:tr h="684699">
                <a:tc>
                  <a:txBody>
                    <a:bodyPr/>
                    <a:lstStyle/>
                    <a:p>
                      <a:pPr fontAlgn="t"/>
                      <a:r>
                        <a:rPr lang="en-US">
                          <a:effectLst/>
                          <a:latin typeface="Calibri" panose="020F0502020204030204" pitchFamily="34" charset="0"/>
                        </a:rPr>
                        <a:t>080</a:t>
                      </a:r>
                    </a:p>
                  </a:txBody>
                  <a:tcPr marL="76200" marR="76200" marT="76200" marB="76200"/>
                </a:tc>
                <a:tc>
                  <a:txBody>
                    <a:bodyPr/>
                    <a:lstStyle/>
                    <a:p>
                      <a:pPr fontAlgn="t"/>
                      <a:r>
                        <a:rPr lang="en-US">
                          <a:effectLst/>
                          <a:latin typeface="Calibri" panose="020F0502020204030204" pitchFamily="34" charset="0"/>
                        </a:rPr>
                        <a:t>32.3+e18</a:t>
                      </a:r>
                    </a:p>
                  </a:txBody>
                  <a:tcPr marL="76200" marR="76200" marT="76200" marB="76200"/>
                </a:tc>
                <a:tc>
                  <a:txBody>
                    <a:bodyPr/>
                    <a:lstStyle/>
                    <a:p>
                      <a:pPr fontAlgn="t"/>
                      <a:r>
                        <a:rPr lang="en-US">
                          <a:effectLst/>
                          <a:latin typeface="Calibri" panose="020F0502020204030204" pitchFamily="34" charset="0"/>
                        </a:rPr>
                        <a:t>.876j</a:t>
                      </a:r>
                    </a:p>
                  </a:txBody>
                  <a:tcPr marL="76200" marR="76200" marT="76200" marB="76200"/>
                </a:tc>
                <a:extLst>
                  <a:ext uri="{0D108BD9-81ED-4DB2-BD59-A6C34878D82A}">
                    <a16:rowId xmlns:a16="http://schemas.microsoft.com/office/drawing/2014/main" val="656971136"/>
                  </a:ext>
                </a:extLst>
              </a:tr>
              <a:tr h="416773">
                <a:tc>
                  <a:txBody>
                    <a:bodyPr/>
                    <a:lstStyle/>
                    <a:p>
                      <a:pPr fontAlgn="t"/>
                      <a:r>
                        <a:rPr lang="en-US">
                          <a:effectLst/>
                          <a:latin typeface="Calibri" panose="020F0502020204030204" pitchFamily="34" charset="0"/>
                        </a:rPr>
                        <a:t>-0490</a:t>
                      </a:r>
                    </a:p>
                  </a:txBody>
                  <a:tcPr marL="76200" marR="76200" marT="76200" marB="76200"/>
                </a:tc>
                <a:tc>
                  <a:txBody>
                    <a:bodyPr/>
                    <a:lstStyle/>
                    <a:p>
                      <a:pPr fontAlgn="t"/>
                      <a:r>
                        <a:rPr lang="en-US">
                          <a:effectLst/>
                          <a:latin typeface="Calibri" panose="020F0502020204030204" pitchFamily="34" charset="0"/>
                        </a:rPr>
                        <a:t>-90.</a:t>
                      </a:r>
                    </a:p>
                  </a:txBody>
                  <a:tcPr marL="76200" marR="76200" marT="76200" marB="76200"/>
                </a:tc>
                <a:tc>
                  <a:txBody>
                    <a:bodyPr/>
                    <a:lstStyle/>
                    <a:p>
                      <a:pPr fontAlgn="t"/>
                      <a:r>
                        <a:rPr lang="en-US">
                          <a:effectLst/>
                          <a:latin typeface="Calibri" panose="020F0502020204030204" pitchFamily="34" charset="0"/>
                        </a:rPr>
                        <a:t>-.6545+0J</a:t>
                      </a:r>
                    </a:p>
                  </a:txBody>
                  <a:tcPr marL="76200" marR="76200" marT="76200" marB="76200"/>
                </a:tc>
                <a:extLst>
                  <a:ext uri="{0D108BD9-81ED-4DB2-BD59-A6C34878D82A}">
                    <a16:rowId xmlns:a16="http://schemas.microsoft.com/office/drawing/2014/main" val="1267036195"/>
                  </a:ext>
                </a:extLst>
              </a:tr>
              <a:tr h="416773">
                <a:tc>
                  <a:txBody>
                    <a:bodyPr/>
                    <a:lstStyle/>
                    <a:p>
                      <a:pPr fontAlgn="t"/>
                      <a:r>
                        <a:rPr lang="en-US" dirty="0">
                          <a:effectLst/>
                          <a:latin typeface="Calibri" panose="020F0502020204030204" pitchFamily="34" charset="0"/>
                        </a:rPr>
                        <a:t>-0x260</a:t>
                      </a:r>
                    </a:p>
                  </a:txBody>
                  <a:tcPr marL="76200" marR="76200" marT="76200" marB="76200"/>
                </a:tc>
                <a:tc>
                  <a:txBody>
                    <a:bodyPr/>
                    <a:lstStyle/>
                    <a:p>
                      <a:pPr fontAlgn="t"/>
                      <a:r>
                        <a:rPr lang="en-US" dirty="0">
                          <a:effectLst/>
                          <a:latin typeface="Calibri" panose="020F0502020204030204" pitchFamily="34" charset="0"/>
                        </a:rPr>
                        <a:t>-32.54e100</a:t>
                      </a:r>
                    </a:p>
                  </a:txBody>
                  <a:tcPr marL="76200" marR="76200" marT="76200" marB="76200"/>
                </a:tc>
                <a:tc>
                  <a:txBody>
                    <a:bodyPr/>
                    <a:lstStyle/>
                    <a:p>
                      <a:pPr fontAlgn="t"/>
                      <a:r>
                        <a:rPr lang="en-US">
                          <a:effectLst/>
                          <a:latin typeface="Calibri" panose="020F0502020204030204" pitchFamily="34" charset="0"/>
                        </a:rPr>
                        <a:t>3e+26J</a:t>
                      </a:r>
                    </a:p>
                  </a:txBody>
                  <a:tcPr marL="76200" marR="76200" marT="76200" marB="76200"/>
                </a:tc>
                <a:extLst>
                  <a:ext uri="{0D108BD9-81ED-4DB2-BD59-A6C34878D82A}">
                    <a16:rowId xmlns:a16="http://schemas.microsoft.com/office/drawing/2014/main" val="1295204308"/>
                  </a:ext>
                </a:extLst>
              </a:tr>
              <a:tr h="416773">
                <a:tc>
                  <a:txBody>
                    <a:bodyPr/>
                    <a:lstStyle/>
                    <a:p>
                      <a:pPr fontAlgn="t"/>
                      <a:r>
                        <a:rPr lang="en-US" dirty="0">
                          <a:effectLst/>
                          <a:latin typeface="Calibri" panose="020F0502020204030204" pitchFamily="34" charset="0"/>
                        </a:rPr>
                        <a:t>0x69</a:t>
                      </a:r>
                    </a:p>
                  </a:txBody>
                  <a:tcPr marL="76200" marR="76200" marT="76200" marB="76200"/>
                </a:tc>
                <a:tc>
                  <a:txBody>
                    <a:bodyPr/>
                    <a:lstStyle/>
                    <a:p>
                      <a:pPr fontAlgn="t"/>
                      <a:r>
                        <a:rPr lang="en-US" dirty="0">
                          <a:effectLst/>
                          <a:latin typeface="Calibri" panose="020F0502020204030204" pitchFamily="34" charset="0"/>
                        </a:rPr>
                        <a:t>70.2-E12</a:t>
                      </a:r>
                    </a:p>
                  </a:txBody>
                  <a:tcPr marL="76200" marR="76200" marT="76200" marB="76200"/>
                </a:tc>
                <a:tc>
                  <a:txBody>
                    <a:bodyPr/>
                    <a:lstStyle/>
                    <a:p>
                      <a:pPr fontAlgn="t"/>
                      <a:r>
                        <a:rPr lang="en-US" dirty="0">
                          <a:effectLst/>
                          <a:latin typeface="Calibri" panose="020F0502020204030204" pitchFamily="34" charset="0"/>
                        </a:rPr>
                        <a:t>4.53e-7j</a:t>
                      </a:r>
                    </a:p>
                  </a:txBody>
                  <a:tcPr marL="76200" marR="76200" marT="76200" marB="76200"/>
                </a:tc>
                <a:extLst>
                  <a:ext uri="{0D108BD9-81ED-4DB2-BD59-A6C34878D82A}">
                    <a16:rowId xmlns:a16="http://schemas.microsoft.com/office/drawing/2014/main" val="166288217"/>
                  </a:ext>
                </a:extLst>
              </a:tr>
            </a:tbl>
          </a:graphicData>
        </a:graphic>
      </p:graphicFrame>
      <p:sp>
        <p:nvSpPr>
          <p:cNvPr id="7" name="Rectangle 6"/>
          <p:cNvSpPr/>
          <p:nvPr/>
        </p:nvSpPr>
        <p:spPr>
          <a:xfrm>
            <a:off x="427703" y="4561377"/>
            <a:ext cx="11334805" cy="707886"/>
          </a:xfrm>
          <a:prstGeom prst="rect">
            <a:avLst/>
          </a:prstGeom>
        </p:spPr>
        <p:txBody>
          <a:bodyPr wrap="square">
            <a:spAutoFit/>
          </a:bodyPr>
          <a:lstStyle/>
          <a:p>
            <a:pPr marL="342900" indent="-342900" algn="just">
              <a:buFont typeface="Wingdings" panose="05000000000000000000" pitchFamily="2" charset="2"/>
              <a:buChar char="Ø"/>
            </a:pPr>
            <a:r>
              <a:rPr lang="en-US" sz="2000">
                <a:latin typeface="Calibri" panose="020F0502020204030204" pitchFamily="34" charset="0"/>
              </a:rPr>
              <a:t>A </a:t>
            </a:r>
            <a:r>
              <a:rPr lang="en-US" sz="2000" dirty="0">
                <a:latin typeface="Calibri" panose="020F0502020204030204" pitchFamily="34" charset="0"/>
              </a:rPr>
              <a:t>complex number consists of an ordered pair of real floating point numbers denoted by a + </a:t>
            </a:r>
            <a:r>
              <a:rPr lang="en-US" sz="2000" dirty="0" err="1">
                <a:latin typeface="Calibri" panose="020F0502020204030204" pitchFamily="34" charset="0"/>
              </a:rPr>
              <a:t>bj</a:t>
            </a:r>
            <a:r>
              <a:rPr lang="en-US" sz="2000" dirty="0">
                <a:latin typeface="Calibri" panose="020F0502020204030204" pitchFamily="34" charset="0"/>
              </a:rPr>
              <a:t>, where a is the real part and b is the imaginary part of the complex number.</a:t>
            </a:r>
          </a:p>
        </p:txBody>
      </p:sp>
      <p:sp>
        <p:nvSpPr>
          <p:cNvPr id="8" name="Footer Placeholder 7"/>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35033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399" y="-36227"/>
            <a:ext cx="9720072" cy="514183"/>
          </a:xfrm>
        </p:spPr>
        <p:txBody>
          <a:bodyPr>
            <a:noAutofit/>
          </a:bodyPr>
          <a:lstStyle/>
          <a:p>
            <a:r>
              <a:rPr lang="en-US" sz="3200" dirty="0">
                <a:solidFill>
                  <a:schemeClr val="accent4"/>
                </a:solidFill>
              </a:rPr>
              <a:t>Python Numbers</a:t>
            </a:r>
          </a:p>
        </p:txBody>
      </p:sp>
      <p:sp>
        <p:nvSpPr>
          <p:cNvPr id="3" name="TextBox 2"/>
          <p:cNvSpPr txBox="1"/>
          <p:nvPr/>
        </p:nvSpPr>
        <p:spPr>
          <a:xfrm>
            <a:off x="832399" y="739452"/>
            <a:ext cx="8216854" cy="4708981"/>
          </a:xfrm>
          <a:prstGeom prst="rect">
            <a:avLst/>
          </a:prstGeom>
          <a:noFill/>
        </p:spPr>
        <p:txBody>
          <a:bodyPr wrap="square" rtlCol="0">
            <a:spAutoFit/>
          </a:bodyPr>
          <a:lstStyle/>
          <a:p>
            <a:r>
              <a:rPr lang="en-US" sz="2000" b="1" i="1" dirty="0">
                <a:latin typeface="Calibri" panose="020F0502020204030204" pitchFamily="34" charset="0"/>
              </a:rPr>
              <a:t>Complex Number Mathematics</a:t>
            </a:r>
          </a:p>
          <a:p>
            <a:endParaRPr lang="en-US" sz="2000" dirty="0">
              <a:latin typeface="Calibri" panose="020F0502020204030204" pitchFamily="34" charset="0"/>
            </a:endParaRPr>
          </a:p>
          <a:p>
            <a:r>
              <a:rPr lang="en-US" sz="2000" dirty="0">
                <a:latin typeface="Calibri" panose="020F0502020204030204" pitchFamily="34" charset="0"/>
              </a:rPr>
              <a:t>&gt;&gt;&gt; 3.14j</a:t>
            </a:r>
          </a:p>
          <a:p>
            <a:r>
              <a:rPr lang="en-US" sz="2000" dirty="0">
                <a:latin typeface="Calibri" panose="020F0502020204030204" pitchFamily="34" charset="0"/>
              </a:rPr>
              <a:t>3.14j</a:t>
            </a:r>
          </a:p>
          <a:p>
            <a:r>
              <a:rPr lang="en-US" sz="2000" dirty="0">
                <a:latin typeface="Calibri" panose="020F0502020204030204" pitchFamily="34" charset="0"/>
              </a:rPr>
              <a:t>&gt;&gt;&gt; (0+1j) * (0+1J)</a:t>
            </a:r>
          </a:p>
          <a:p>
            <a:r>
              <a:rPr lang="en-US" sz="2000" dirty="0">
                <a:latin typeface="Calibri" panose="020F0502020204030204" pitchFamily="34" charset="0"/>
              </a:rPr>
              <a:t>(-1+0j)</a:t>
            </a:r>
          </a:p>
          <a:p>
            <a:r>
              <a:rPr lang="en-US" sz="2000" dirty="0">
                <a:latin typeface="Calibri" panose="020F0502020204030204" pitchFamily="34" charset="0"/>
              </a:rPr>
              <a:t>&gt;&gt;&gt; 1j*(0+1j)</a:t>
            </a:r>
          </a:p>
          <a:p>
            <a:r>
              <a:rPr lang="en-US" sz="2000" dirty="0">
                <a:latin typeface="Calibri" panose="020F0502020204030204" pitchFamily="34" charset="0"/>
              </a:rPr>
              <a:t>(-1+0j)</a:t>
            </a:r>
          </a:p>
          <a:p>
            <a:r>
              <a:rPr lang="en-US" sz="2000" dirty="0">
                <a:latin typeface="Calibri" panose="020F0502020204030204" pitchFamily="34" charset="0"/>
              </a:rPr>
              <a:t>&gt;&gt;&gt; 3+1j*3</a:t>
            </a:r>
          </a:p>
          <a:p>
            <a:r>
              <a:rPr lang="en-US" sz="2000" dirty="0">
                <a:latin typeface="Calibri" panose="020F0502020204030204" pitchFamily="34" charset="0"/>
              </a:rPr>
              <a:t>(3+3j)</a:t>
            </a:r>
          </a:p>
          <a:p>
            <a:r>
              <a:rPr lang="en-US" sz="2000" dirty="0">
                <a:latin typeface="Calibri" panose="020F0502020204030204" pitchFamily="34" charset="0"/>
              </a:rPr>
              <a:t>&gt;&gt;&gt; (3+1j)*3</a:t>
            </a:r>
          </a:p>
          <a:p>
            <a:r>
              <a:rPr lang="en-US" sz="2000" dirty="0">
                <a:latin typeface="Calibri" panose="020F0502020204030204" pitchFamily="34" charset="0"/>
              </a:rPr>
              <a:t>(9+3j)</a:t>
            </a:r>
          </a:p>
          <a:p>
            <a:r>
              <a:rPr lang="en-US" sz="2000" dirty="0">
                <a:latin typeface="Calibri" panose="020F0502020204030204" pitchFamily="34" charset="0"/>
              </a:rPr>
              <a:t>&gt;&gt;&gt; a=1.5+0.5j</a:t>
            </a:r>
          </a:p>
          <a:p>
            <a:r>
              <a:rPr lang="en-US" sz="2000" dirty="0">
                <a:latin typeface="Calibri" panose="020F0502020204030204" pitchFamily="34" charset="0"/>
              </a:rPr>
              <a:t>&gt;&gt;&gt; </a:t>
            </a:r>
            <a:r>
              <a:rPr lang="en-US" sz="2000" dirty="0" err="1">
                <a:latin typeface="Calibri" panose="020F0502020204030204" pitchFamily="34" charset="0"/>
              </a:rPr>
              <a:t>a.real</a:t>
            </a:r>
            <a:endParaRPr lang="en-US" sz="2000" dirty="0">
              <a:latin typeface="Calibri" panose="020F0502020204030204" pitchFamily="34" charset="0"/>
            </a:endParaRPr>
          </a:p>
          <a:p>
            <a:r>
              <a:rPr lang="en-US" sz="2000" dirty="0">
                <a:latin typeface="Calibri" panose="020F0502020204030204" pitchFamily="34" charset="0"/>
              </a:rPr>
              <a:t>1.5</a:t>
            </a: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934008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99663" y="27020"/>
            <a:ext cx="9720072" cy="457719"/>
          </a:xfrm>
        </p:spPr>
        <p:txBody>
          <a:bodyPr>
            <a:noAutofit/>
          </a:bodyPr>
          <a:lstStyle/>
          <a:p>
            <a:r>
              <a:rPr lang="en-US" sz="3200" dirty="0">
                <a:solidFill>
                  <a:schemeClr val="accent4"/>
                </a:solidFill>
              </a:rPr>
              <a:t>Python Numbers – Mathematical Functions</a:t>
            </a:r>
          </a:p>
        </p:txBody>
      </p:sp>
      <p:graphicFrame>
        <p:nvGraphicFramePr>
          <p:cNvPr id="7" name="Table 6"/>
          <p:cNvGraphicFramePr>
            <a:graphicFrameLocks noGrp="1"/>
          </p:cNvGraphicFramePr>
          <p:nvPr>
            <p:extLst>
              <p:ext uri="{D42A27DB-BD31-4B8C-83A1-F6EECF244321}">
                <p14:modId xmlns:p14="http://schemas.microsoft.com/office/powerpoint/2010/main" val="2033683563"/>
              </p:ext>
            </p:extLst>
          </p:nvPr>
        </p:nvGraphicFramePr>
        <p:xfrm>
          <a:off x="552179" y="649962"/>
          <a:ext cx="11290776" cy="6105363"/>
        </p:xfrm>
        <a:graphic>
          <a:graphicData uri="http://schemas.openxmlformats.org/drawingml/2006/table">
            <a:tbl>
              <a:tblPr firstRow="1" bandRow="1">
                <a:tableStyleId>{5C22544A-7EE6-4342-B048-85BDC9FD1C3A}</a:tableStyleId>
              </a:tblPr>
              <a:tblGrid>
                <a:gridCol w="937408">
                  <a:extLst>
                    <a:ext uri="{9D8B030D-6E8A-4147-A177-3AD203B41FA5}">
                      <a16:colId xmlns:a16="http://schemas.microsoft.com/office/drawing/2014/main" val="3812237707"/>
                    </a:ext>
                  </a:extLst>
                </a:gridCol>
                <a:gridCol w="10353368">
                  <a:extLst>
                    <a:ext uri="{9D8B030D-6E8A-4147-A177-3AD203B41FA5}">
                      <a16:colId xmlns:a16="http://schemas.microsoft.com/office/drawing/2014/main" val="253999618"/>
                    </a:ext>
                  </a:extLst>
                </a:gridCol>
              </a:tblGrid>
              <a:tr h="398379">
                <a:tc>
                  <a:txBody>
                    <a:bodyPr/>
                    <a:lstStyle/>
                    <a:p>
                      <a:r>
                        <a:rPr lang="en-US" sz="2000" dirty="0"/>
                        <a:t>Sl. No.</a:t>
                      </a:r>
                      <a:endParaRPr lang="en-US" sz="2000" dirty="0">
                        <a:solidFill>
                          <a:schemeClr val="bg1"/>
                        </a:solidFill>
                        <a:latin typeface="Calibri" panose="020F0502020204030204" pitchFamily="34" charset="0"/>
                      </a:endParaRPr>
                    </a:p>
                  </a:txBody>
                  <a:tcPr/>
                </a:tc>
                <a:tc>
                  <a:txBody>
                    <a:bodyPr/>
                    <a:lstStyle/>
                    <a:p>
                      <a:r>
                        <a:rPr lang="en-US" sz="2000" dirty="0"/>
                        <a:t>Mathematical Functions</a:t>
                      </a:r>
                      <a:endParaRPr lang="en-US" sz="2000" dirty="0">
                        <a:solidFill>
                          <a:schemeClr val="bg1"/>
                        </a:solidFill>
                        <a:latin typeface="Calibri" panose="020F0502020204030204" pitchFamily="34" charset="0"/>
                      </a:endParaRPr>
                    </a:p>
                  </a:txBody>
                  <a:tcPr/>
                </a:tc>
                <a:extLst>
                  <a:ext uri="{0D108BD9-81ED-4DB2-BD59-A6C34878D82A}">
                    <a16:rowId xmlns:a16="http://schemas.microsoft.com/office/drawing/2014/main" val="1578284476"/>
                  </a:ext>
                </a:extLst>
              </a:tr>
              <a:tr h="464776">
                <a:tc>
                  <a:txBody>
                    <a:bodyPr/>
                    <a:lstStyle/>
                    <a:p>
                      <a:pPr lvl="0" algn="ctr" fontAlgn="t"/>
                      <a:r>
                        <a:rPr lang="en-US" sz="2000" dirty="0">
                          <a:effectLst/>
                        </a:rPr>
                        <a:t>1</a:t>
                      </a:r>
                      <a:endParaRPr lang="en-US" sz="2000" dirty="0">
                        <a:solidFill>
                          <a:srgbClr val="000000"/>
                        </a:solidFill>
                        <a:effectLst/>
                        <a:latin typeface="Calibri" panose="020F0502020204030204" pitchFamily="34" charset="0"/>
                      </a:endParaRPr>
                    </a:p>
                  </a:txBody>
                  <a:tcPr marL="76200" marR="76200" marT="76200" marB="76200"/>
                </a:tc>
                <a:tc>
                  <a:txBody>
                    <a:bodyPr/>
                    <a:lstStyle/>
                    <a:p>
                      <a:r>
                        <a:rPr lang="en-US" sz="2000" u="none" strike="noStrike" dirty="0">
                          <a:effectLst/>
                          <a:hlinkClick r:id="rId3"/>
                        </a:rPr>
                        <a:t>abs(x)</a:t>
                      </a:r>
                      <a:r>
                        <a:rPr lang="en-US" sz="2000" dirty="0">
                          <a:effectLst/>
                        </a:rPr>
                        <a:t>The absolute value of x: the (positive) distance between x and zero.[Function]</a:t>
                      </a:r>
                      <a:endParaRPr lang="en-US" sz="2000" dirty="0">
                        <a:latin typeface="Calibri" panose="020F0502020204030204" pitchFamily="34" charset="0"/>
                      </a:endParaRPr>
                    </a:p>
                  </a:txBody>
                  <a:tcPr/>
                </a:tc>
                <a:extLst>
                  <a:ext uri="{0D108BD9-81ED-4DB2-BD59-A6C34878D82A}">
                    <a16:rowId xmlns:a16="http://schemas.microsoft.com/office/drawing/2014/main" val="724121139"/>
                  </a:ext>
                </a:extLst>
              </a:tr>
              <a:tr h="464776">
                <a:tc>
                  <a:txBody>
                    <a:bodyPr/>
                    <a:lstStyle/>
                    <a:p>
                      <a:pPr algn="ctr" fontAlgn="ctr"/>
                      <a:r>
                        <a:rPr lang="en-US" sz="2000">
                          <a:effectLst/>
                        </a:rPr>
                        <a:t>2</a:t>
                      </a:r>
                      <a:endParaRPr lang="en-US" sz="200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4"/>
                        </a:rPr>
                        <a:t>ceil(x)</a:t>
                      </a:r>
                      <a:r>
                        <a:rPr lang="en-US" sz="2000" dirty="0">
                          <a:effectLst/>
                        </a:rPr>
                        <a:t>The ceiling of x: the largest integer greater than x.[math method]</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3686734578"/>
                  </a:ext>
                </a:extLst>
              </a:tr>
              <a:tr h="735821">
                <a:tc>
                  <a:txBody>
                    <a:bodyPr/>
                    <a:lstStyle/>
                    <a:p>
                      <a:pPr algn="ctr" fontAlgn="ctr"/>
                      <a:r>
                        <a:rPr lang="en-US" sz="2000">
                          <a:effectLst/>
                        </a:rPr>
                        <a:t>3</a:t>
                      </a:r>
                      <a:endParaRPr lang="en-US" sz="2000">
                        <a:effectLst/>
                        <a:latin typeface="Calibri" panose="020F0502020204030204" pitchFamily="34" charset="0"/>
                      </a:endParaRPr>
                    </a:p>
                  </a:txBody>
                  <a:tcPr marL="76200" marR="76200" marT="76200" marB="76200" anchor="ctr"/>
                </a:tc>
                <a:tc>
                  <a:txBody>
                    <a:bodyPr/>
                    <a:lstStyle/>
                    <a:p>
                      <a:pPr algn="just" fontAlgn="t"/>
                      <a:r>
                        <a:rPr lang="en-US" sz="2000" dirty="0" err="1">
                          <a:effectLst/>
                        </a:rPr>
                        <a:t>cmp</a:t>
                      </a:r>
                      <a:r>
                        <a:rPr lang="en-US" sz="2000" dirty="0">
                          <a:effectLst/>
                        </a:rPr>
                        <a:t>(x, y)</a:t>
                      </a:r>
                    </a:p>
                    <a:p>
                      <a:pPr algn="just" fontAlgn="t"/>
                      <a:r>
                        <a:rPr lang="en-US" sz="2000" dirty="0">
                          <a:effectLst/>
                        </a:rPr>
                        <a:t>-1 if x &lt; y, 0 if x == y, or 1 if x &gt; y. Deprecated in Python 3. Instead use return (x&gt;y)-(x&lt;y).</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3846843747"/>
                  </a:ext>
                </a:extLst>
              </a:tr>
              <a:tr h="464776">
                <a:tc>
                  <a:txBody>
                    <a:bodyPr/>
                    <a:lstStyle/>
                    <a:p>
                      <a:pPr algn="ctr" fontAlgn="ctr"/>
                      <a:r>
                        <a:rPr lang="en-US" sz="2000" dirty="0">
                          <a:effectLst/>
                        </a:rPr>
                        <a:t>4</a:t>
                      </a:r>
                      <a:endParaRPr lang="en-US" sz="2000" dirty="0">
                        <a:effectLst/>
                        <a:latin typeface="Calibri" panose="020F0502020204030204" pitchFamily="34" charset="0"/>
                      </a:endParaRPr>
                    </a:p>
                  </a:txBody>
                  <a:tcPr marL="76200" marR="76200" marT="76200" marB="76200" anchor="ctr"/>
                </a:tc>
                <a:tc>
                  <a:txBody>
                    <a:bodyPr/>
                    <a:lstStyle/>
                    <a:p>
                      <a:pPr marL="0" algn="just" defTabSz="914400" rtl="0" eaLnBrk="1" fontAlgn="t" latinLnBrk="0" hangingPunct="1"/>
                      <a:r>
                        <a:rPr lang="en-US" sz="2000" u="none" strike="noStrike" dirty="0" err="1">
                          <a:effectLst/>
                          <a:hlinkClick r:id="rId5"/>
                        </a:rPr>
                        <a:t>exp</a:t>
                      </a:r>
                      <a:r>
                        <a:rPr lang="en-US" sz="2000" u="none" strike="noStrike" dirty="0">
                          <a:effectLst/>
                          <a:hlinkClick r:id="rId5"/>
                        </a:rPr>
                        <a:t>(x)</a:t>
                      </a:r>
                      <a:r>
                        <a:rPr lang="en-US" sz="2000" dirty="0">
                          <a:effectLst/>
                        </a:rPr>
                        <a:t>The exponential of x: e</a:t>
                      </a:r>
                      <a:r>
                        <a:rPr lang="en-US" sz="2000" baseline="30000" dirty="0">
                          <a:effectLst/>
                        </a:rPr>
                        <a:t>x      </a:t>
                      </a:r>
                      <a:r>
                        <a:rPr lang="en-US" sz="2000" kern="1200" dirty="0">
                          <a:effectLst/>
                        </a:rPr>
                        <a:t>[math method]</a:t>
                      </a:r>
                      <a:endParaRPr lang="en-US" sz="2000" kern="1200" dirty="0">
                        <a:solidFill>
                          <a:srgbClr val="000000"/>
                        </a:solidFill>
                        <a:effectLst/>
                        <a:latin typeface="Calibri" panose="020F0502020204030204" pitchFamily="34" charset="0"/>
                        <a:ea typeface="+mn-ea"/>
                        <a:cs typeface="+mn-cs"/>
                      </a:endParaRPr>
                    </a:p>
                  </a:txBody>
                  <a:tcPr marL="76200" marR="76200" marT="76200" marB="76200"/>
                </a:tc>
                <a:extLst>
                  <a:ext uri="{0D108BD9-81ED-4DB2-BD59-A6C34878D82A}">
                    <a16:rowId xmlns:a16="http://schemas.microsoft.com/office/drawing/2014/main" val="386979418"/>
                  </a:ext>
                </a:extLst>
              </a:tr>
              <a:tr h="464776">
                <a:tc>
                  <a:txBody>
                    <a:bodyPr/>
                    <a:lstStyle/>
                    <a:p>
                      <a:pPr algn="ctr" fontAlgn="ctr"/>
                      <a:r>
                        <a:rPr lang="en-US" sz="2000" dirty="0">
                          <a:effectLst/>
                        </a:rPr>
                        <a:t>5</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err="1">
                          <a:effectLst/>
                          <a:hlinkClick r:id="rId6"/>
                        </a:rPr>
                        <a:t>fabs</a:t>
                      </a:r>
                      <a:r>
                        <a:rPr lang="en-US" sz="2000" u="none" strike="noStrike" dirty="0">
                          <a:effectLst/>
                          <a:hlinkClick r:id="rId6"/>
                        </a:rPr>
                        <a:t>(x)</a:t>
                      </a:r>
                      <a:r>
                        <a:rPr lang="en-US" sz="2000" dirty="0">
                          <a:effectLst/>
                        </a:rPr>
                        <a:t>The absolute value of x.[math method]</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1113611471"/>
                  </a:ext>
                </a:extLst>
              </a:tr>
              <a:tr h="464776">
                <a:tc>
                  <a:txBody>
                    <a:bodyPr/>
                    <a:lstStyle/>
                    <a:p>
                      <a:pPr algn="ctr" fontAlgn="ctr"/>
                      <a:r>
                        <a:rPr lang="en-US" sz="2000">
                          <a:effectLst/>
                        </a:rPr>
                        <a:t>6</a:t>
                      </a:r>
                      <a:endParaRPr lang="en-US" sz="200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7"/>
                        </a:rPr>
                        <a:t>floor(x)</a:t>
                      </a:r>
                      <a:r>
                        <a:rPr lang="en-US" sz="2000" dirty="0">
                          <a:effectLst/>
                        </a:rPr>
                        <a:t>The floor of x: the smallest integer not greater than x.[math method]</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3943959945"/>
                  </a:ext>
                </a:extLst>
              </a:tr>
              <a:tr h="464776">
                <a:tc>
                  <a:txBody>
                    <a:bodyPr/>
                    <a:lstStyle/>
                    <a:p>
                      <a:pPr algn="ctr" fontAlgn="ctr"/>
                      <a:r>
                        <a:rPr lang="en-US" sz="2000">
                          <a:effectLst/>
                        </a:rPr>
                        <a:t>7</a:t>
                      </a:r>
                      <a:endParaRPr lang="en-US" sz="200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8"/>
                        </a:rPr>
                        <a:t>log(x)</a:t>
                      </a:r>
                      <a:r>
                        <a:rPr lang="en-US" sz="2000" dirty="0">
                          <a:effectLst/>
                        </a:rPr>
                        <a:t>The natural logarithm of x, for x &gt; 0. [math method]</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3502039705"/>
                  </a:ext>
                </a:extLst>
              </a:tr>
              <a:tr h="464776">
                <a:tc>
                  <a:txBody>
                    <a:bodyPr/>
                    <a:lstStyle/>
                    <a:p>
                      <a:pPr algn="ctr" fontAlgn="ctr"/>
                      <a:r>
                        <a:rPr lang="en-US" sz="2000" dirty="0">
                          <a:effectLst/>
                        </a:rPr>
                        <a:t>8</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9"/>
                        </a:rPr>
                        <a:t>log10(x)</a:t>
                      </a:r>
                      <a:r>
                        <a:rPr lang="en-US" sz="2000" dirty="0">
                          <a:effectLst/>
                        </a:rPr>
                        <a:t>The base-10 logarithm of x for x &gt; 0. [math method]</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10008"/>
                  </a:ext>
                </a:extLst>
              </a:tr>
              <a:tr h="464776">
                <a:tc>
                  <a:txBody>
                    <a:bodyPr/>
                    <a:lstStyle/>
                    <a:p>
                      <a:pPr algn="ctr" fontAlgn="ctr"/>
                      <a:r>
                        <a:rPr lang="en-US" sz="2000" dirty="0">
                          <a:effectLst/>
                        </a:rPr>
                        <a:t>9</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10"/>
                        </a:rPr>
                        <a:t>max(x1, x2,...)</a:t>
                      </a:r>
                      <a:r>
                        <a:rPr lang="en-US" sz="2000" dirty="0">
                          <a:effectLst/>
                        </a:rPr>
                        <a:t>The largest of its arguments: the value closest to positive infinity</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10009"/>
                  </a:ext>
                </a:extLst>
              </a:tr>
              <a:tr h="464776">
                <a:tc>
                  <a:txBody>
                    <a:bodyPr/>
                    <a:lstStyle/>
                    <a:p>
                      <a:pPr algn="ctr" fontAlgn="ctr"/>
                      <a:r>
                        <a:rPr lang="en-US" sz="2000" dirty="0">
                          <a:effectLst/>
                        </a:rPr>
                        <a:t>10</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11"/>
                        </a:rPr>
                        <a:t>min(x1, x2,...)</a:t>
                      </a:r>
                      <a:r>
                        <a:rPr lang="en-US" sz="2000" dirty="0">
                          <a:effectLst/>
                        </a:rPr>
                        <a:t>The smallest of its arguments: the value closest to negative infinity.</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10010"/>
                  </a:ext>
                </a:extLst>
              </a:tr>
              <a:tr h="464776">
                <a:tc>
                  <a:txBody>
                    <a:bodyPr/>
                    <a:lstStyle/>
                    <a:p>
                      <a:pPr algn="ctr" fontAlgn="ctr"/>
                      <a:r>
                        <a:rPr lang="en-US" sz="2000" dirty="0">
                          <a:effectLst/>
                        </a:rPr>
                        <a:t>11</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err="1">
                          <a:effectLst/>
                          <a:hlinkClick r:id="rId12"/>
                        </a:rPr>
                        <a:t>modf</a:t>
                      </a:r>
                      <a:r>
                        <a:rPr lang="en-US" sz="2000" u="none" strike="noStrike" dirty="0">
                          <a:effectLst/>
                          <a:hlinkClick r:id="rId12"/>
                        </a:rPr>
                        <a:t>(x)</a:t>
                      </a:r>
                      <a:r>
                        <a:rPr lang="en-US" sz="2000" dirty="0">
                          <a:effectLst/>
                        </a:rPr>
                        <a:t>The fractional and integer parts of x in a two-item tuple. Both parts have the same sign as x. The integer part is returned as a float.</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10011"/>
                  </a:ext>
                </a:extLst>
              </a:tr>
            </a:tbl>
          </a:graphicData>
        </a:graphic>
      </p:graphicFrame>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908910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99663" y="27020"/>
            <a:ext cx="9720072" cy="457719"/>
          </a:xfrm>
        </p:spPr>
        <p:txBody>
          <a:bodyPr>
            <a:noAutofit/>
          </a:bodyPr>
          <a:lstStyle/>
          <a:p>
            <a:r>
              <a:rPr lang="en-US" sz="3200" dirty="0">
                <a:solidFill>
                  <a:schemeClr val="accent4"/>
                </a:solidFill>
              </a:rPr>
              <a:t>Python Numbers – Mathematical Functions (</a:t>
            </a:r>
            <a:r>
              <a:rPr lang="en-US" sz="3200" dirty="0" err="1">
                <a:solidFill>
                  <a:schemeClr val="accent4"/>
                </a:solidFill>
              </a:rPr>
              <a:t>Cntd</a:t>
            </a:r>
            <a:r>
              <a:rPr lang="en-US" sz="3200" dirty="0">
                <a:solidFill>
                  <a:schemeClr val="accent4"/>
                </a:solidFill>
              </a:rPr>
              <a:t>..)</a:t>
            </a:r>
          </a:p>
        </p:txBody>
      </p:sp>
      <p:graphicFrame>
        <p:nvGraphicFramePr>
          <p:cNvPr id="7" name="Table 6"/>
          <p:cNvGraphicFramePr>
            <a:graphicFrameLocks noGrp="1"/>
          </p:cNvGraphicFramePr>
          <p:nvPr>
            <p:extLst>
              <p:ext uri="{D42A27DB-BD31-4B8C-83A1-F6EECF244321}">
                <p14:modId xmlns:p14="http://schemas.microsoft.com/office/powerpoint/2010/main" val="3795950788"/>
              </p:ext>
            </p:extLst>
          </p:nvPr>
        </p:nvGraphicFramePr>
        <p:xfrm>
          <a:off x="552179" y="649962"/>
          <a:ext cx="11290776" cy="2360976"/>
        </p:xfrm>
        <a:graphic>
          <a:graphicData uri="http://schemas.openxmlformats.org/drawingml/2006/table">
            <a:tbl>
              <a:tblPr firstRow="1" bandRow="1">
                <a:tableStyleId>{5C22544A-7EE6-4342-B048-85BDC9FD1C3A}</a:tableStyleId>
              </a:tblPr>
              <a:tblGrid>
                <a:gridCol w="937408">
                  <a:extLst>
                    <a:ext uri="{9D8B030D-6E8A-4147-A177-3AD203B41FA5}">
                      <a16:colId xmlns:a16="http://schemas.microsoft.com/office/drawing/2014/main" val="3812237707"/>
                    </a:ext>
                  </a:extLst>
                </a:gridCol>
                <a:gridCol w="10353368">
                  <a:extLst>
                    <a:ext uri="{9D8B030D-6E8A-4147-A177-3AD203B41FA5}">
                      <a16:colId xmlns:a16="http://schemas.microsoft.com/office/drawing/2014/main" val="253999618"/>
                    </a:ext>
                  </a:extLst>
                </a:gridCol>
              </a:tblGrid>
              <a:tr h="398379">
                <a:tc>
                  <a:txBody>
                    <a:bodyPr/>
                    <a:lstStyle/>
                    <a:p>
                      <a:r>
                        <a:rPr lang="en-US" sz="2000" dirty="0"/>
                        <a:t>Sl. No.</a:t>
                      </a:r>
                      <a:endParaRPr lang="en-US" sz="2000" dirty="0">
                        <a:solidFill>
                          <a:schemeClr val="bg1"/>
                        </a:solidFill>
                        <a:latin typeface="Calibri" panose="020F0502020204030204" pitchFamily="34" charset="0"/>
                      </a:endParaRPr>
                    </a:p>
                  </a:txBody>
                  <a:tcPr/>
                </a:tc>
                <a:tc>
                  <a:txBody>
                    <a:bodyPr/>
                    <a:lstStyle/>
                    <a:p>
                      <a:r>
                        <a:rPr lang="en-US" sz="2000" dirty="0"/>
                        <a:t>Mathematical Functions</a:t>
                      </a:r>
                      <a:endParaRPr lang="en-US" sz="2000" dirty="0">
                        <a:solidFill>
                          <a:schemeClr val="bg1"/>
                        </a:solidFill>
                        <a:latin typeface="Calibri" panose="020F0502020204030204" pitchFamily="34" charset="0"/>
                      </a:endParaRPr>
                    </a:p>
                  </a:txBody>
                  <a:tcPr/>
                </a:tc>
                <a:extLst>
                  <a:ext uri="{0D108BD9-81ED-4DB2-BD59-A6C34878D82A}">
                    <a16:rowId xmlns:a16="http://schemas.microsoft.com/office/drawing/2014/main" val="1578284476"/>
                  </a:ext>
                </a:extLst>
              </a:tr>
              <a:tr h="464776">
                <a:tc>
                  <a:txBody>
                    <a:bodyPr/>
                    <a:lstStyle/>
                    <a:p>
                      <a:pPr lvl="0" algn="ctr" fontAlgn="t"/>
                      <a:r>
                        <a:rPr lang="en-US" sz="2000" dirty="0">
                          <a:effectLst/>
                        </a:rPr>
                        <a:t>12</a:t>
                      </a:r>
                      <a:endParaRPr lang="en-US" sz="2000" dirty="0">
                        <a:solidFill>
                          <a:srgbClr val="000000"/>
                        </a:solidFill>
                        <a:effectLst/>
                        <a:latin typeface="Calibri" panose="020F0502020204030204" pitchFamily="34" charset="0"/>
                      </a:endParaRPr>
                    </a:p>
                  </a:txBody>
                  <a:tcPr marL="76200" marR="76200" marT="76200" marB="76200"/>
                </a:tc>
                <a:tc>
                  <a:txBody>
                    <a:bodyPr/>
                    <a:lstStyle/>
                    <a:p>
                      <a:pPr algn="just" fontAlgn="t"/>
                      <a:r>
                        <a:rPr lang="en-US" sz="2000" u="none" strike="noStrike" dirty="0">
                          <a:effectLst/>
                          <a:hlinkClick r:id="rId2"/>
                        </a:rPr>
                        <a:t>pow(x, y)</a:t>
                      </a:r>
                      <a:r>
                        <a:rPr lang="en-US" sz="2000" dirty="0">
                          <a:effectLst/>
                        </a:rPr>
                        <a:t>The value of x**y.</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724121139"/>
                  </a:ext>
                </a:extLst>
              </a:tr>
              <a:tr h="464776">
                <a:tc>
                  <a:txBody>
                    <a:bodyPr/>
                    <a:lstStyle/>
                    <a:p>
                      <a:pPr algn="ctr" fontAlgn="ctr"/>
                      <a:r>
                        <a:rPr lang="en-US" sz="2000" dirty="0">
                          <a:effectLst/>
                        </a:rPr>
                        <a:t>13</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a:effectLst/>
                          <a:hlinkClick r:id="rId3"/>
                        </a:rPr>
                        <a:t>round(x [,n])</a:t>
                      </a:r>
                      <a:r>
                        <a:rPr lang="en-US" sz="2000" dirty="0">
                          <a:effectLst/>
                        </a:rPr>
                        <a:t>x rounded to n digits from the decimal point. Python rounds away from zero as a tie-breaker: round(0.5) is 1.0 and round(-0.5) is -1.0.</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3686734578"/>
                  </a:ext>
                </a:extLst>
              </a:tr>
              <a:tr h="735821">
                <a:tc>
                  <a:txBody>
                    <a:bodyPr/>
                    <a:lstStyle/>
                    <a:p>
                      <a:pPr algn="ctr" fontAlgn="ctr"/>
                      <a:r>
                        <a:rPr lang="en-US" sz="2000" dirty="0">
                          <a:effectLst/>
                        </a:rPr>
                        <a:t>14</a:t>
                      </a:r>
                      <a:endParaRPr lang="en-US" sz="2000" dirty="0">
                        <a:effectLst/>
                        <a:latin typeface="Calibri" panose="020F0502020204030204" pitchFamily="34" charset="0"/>
                      </a:endParaRPr>
                    </a:p>
                  </a:txBody>
                  <a:tcPr marL="76200" marR="76200" marT="76200" marB="76200" anchor="ctr"/>
                </a:tc>
                <a:tc>
                  <a:txBody>
                    <a:bodyPr/>
                    <a:lstStyle/>
                    <a:p>
                      <a:pPr algn="just" fontAlgn="t"/>
                      <a:r>
                        <a:rPr lang="en-US" sz="2000" u="none" strike="noStrike" dirty="0" err="1">
                          <a:effectLst/>
                          <a:hlinkClick r:id="rId4"/>
                        </a:rPr>
                        <a:t>sqrt</a:t>
                      </a:r>
                      <a:r>
                        <a:rPr lang="en-US" sz="2000" u="none" strike="noStrike" dirty="0">
                          <a:effectLst/>
                          <a:hlinkClick r:id="rId4"/>
                        </a:rPr>
                        <a:t>(x)</a:t>
                      </a:r>
                      <a:r>
                        <a:rPr lang="en-US" sz="2000" dirty="0">
                          <a:effectLst/>
                        </a:rPr>
                        <a:t>The square root of x for x &gt; 0.</a:t>
                      </a:r>
                      <a:endParaRPr lang="en-US" sz="2000" dirty="0">
                        <a:solidFill>
                          <a:srgbClr val="000000"/>
                        </a:solidFill>
                        <a:effectLst/>
                        <a:latin typeface="Calibri" panose="020F0502020204030204" pitchFamily="34" charset="0"/>
                      </a:endParaRPr>
                    </a:p>
                  </a:txBody>
                  <a:tcPr marL="76200" marR="76200" marT="76200" marB="76200"/>
                </a:tc>
                <a:extLst>
                  <a:ext uri="{0D108BD9-81ED-4DB2-BD59-A6C34878D82A}">
                    <a16:rowId xmlns:a16="http://schemas.microsoft.com/office/drawing/2014/main" val="3846843747"/>
                  </a:ext>
                </a:extLst>
              </a:tr>
            </a:tbl>
          </a:graphicData>
        </a:graphic>
      </p:graphicFrame>
      <p:sp>
        <p:nvSpPr>
          <p:cNvPr id="5" name="TextBox 4"/>
          <p:cNvSpPr txBox="1"/>
          <p:nvPr/>
        </p:nvSpPr>
        <p:spPr>
          <a:xfrm>
            <a:off x="552179" y="3252491"/>
            <a:ext cx="11639821" cy="3477875"/>
          </a:xfrm>
          <a:prstGeom prst="rect">
            <a:avLst/>
          </a:prstGeom>
          <a:noFill/>
        </p:spPr>
        <p:txBody>
          <a:bodyPr wrap="square" rtlCol="0">
            <a:spAutoFit/>
          </a:bodyPr>
          <a:lstStyle/>
          <a:p>
            <a:r>
              <a:rPr lang="en-US" sz="2000" dirty="0">
                <a:latin typeface="Calibri" panose="020F0502020204030204" pitchFamily="34" charset="0"/>
              </a:rPr>
              <a:t>Python converts numbers internally in an expression containing mixed types to a common type for evaluation. </a:t>
            </a:r>
          </a:p>
          <a:p>
            <a:endParaRPr lang="en-US" sz="2000" dirty="0">
              <a:latin typeface="Calibri" panose="020F0502020204030204" pitchFamily="34" charset="0"/>
            </a:endParaRPr>
          </a:p>
          <a:p>
            <a:r>
              <a:rPr lang="en-US" sz="2000" dirty="0">
                <a:latin typeface="Calibri" panose="020F0502020204030204" pitchFamily="34" charset="0"/>
              </a:rPr>
              <a:t>But sometimes, you need to coerce a number explicitly from one type to another to satisfy the requirements of an operator or function parameter.</a:t>
            </a:r>
          </a:p>
          <a:p>
            <a:endParaRPr lang="en-US" sz="2000" dirty="0">
              <a:latin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rPr>
              <a:t>Type </a:t>
            </a:r>
            <a:r>
              <a:rPr lang="en-US" sz="2000" b="1" dirty="0" err="1">
                <a:latin typeface="Calibri" panose="020F0502020204030204" pitchFamily="34" charset="0"/>
              </a:rPr>
              <a:t>int</a:t>
            </a:r>
            <a:r>
              <a:rPr lang="en-US" sz="2000" b="1" dirty="0">
                <a:latin typeface="Calibri" panose="020F0502020204030204" pitchFamily="34" charset="0"/>
              </a:rPr>
              <a:t>(x)</a:t>
            </a:r>
            <a:r>
              <a:rPr lang="en-US" sz="2000" dirty="0">
                <a:latin typeface="Calibri" panose="020F0502020204030204" pitchFamily="34" charset="0"/>
              </a:rPr>
              <a:t> to convert x to a plain integer.</a:t>
            </a:r>
          </a:p>
          <a:p>
            <a:pPr marL="342900" indent="-342900">
              <a:buFont typeface="Wingdings" panose="05000000000000000000" pitchFamily="2" charset="2"/>
              <a:buChar char="Ø"/>
            </a:pPr>
            <a:r>
              <a:rPr lang="en-US" sz="2000" dirty="0">
                <a:latin typeface="Calibri" panose="020F0502020204030204" pitchFamily="34" charset="0"/>
              </a:rPr>
              <a:t>Type </a:t>
            </a:r>
            <a:r>
              <a:rPr lang="en-US" sz="2000" b="1" dirty="0">
                <a:latin typeface="Calibri" panose="020F0502020204030204" pitchFamily="34" charset="0"/>
              </a:rPr>
              <a:t>long(x)</a:t>
            </a:r>
            <a:r>
              <a:rPr lang="en-US" sz="2000" dirty="0">
                <a:latin typeface="Calibri" panose="020F0502020204030204" pitchFamily="34" charset="0"/>
              </a:rPr>
              <a:t> to convert x to a long integer.</a:t>
            </a:r>
          </a:p>
          <a:p>
            <a:pPr marL="342900" indent="-342900">
              <a:buFont typeface="Wingdings" panose="05000000000000000000" pitchFamily="2" charset="2"/>
              <a:buChar char="Ø"/>
            </a:pPr>
            <a:r>
              <a:rPr lang="en-US" sz="2000" dirty="0">
                <a:latin typeface="Calibri" panose="020F0502020204030204" pitchFamily="34" charset="0"/>
              </a:rPr>
              <a:t>Type </a:t>
            </a:r>
            <a:r>
              <a:rPr lang="en-US" sz="2000" b="1" dirty="0">
                <a:latin typeface="Calibri" panose="020F0502020204030204" pitchFamily="34" charset="0"/>
              </a:rPr>
              <a:t>float(x)</a:t>
            </a:r>
            <a:r>
              <a:rPr lang="en-US" sz="2000" dirty="0">
                <a:latin typeface="Calibri" panose="020F0502020204030204" pitchFamily="34" charset="0"/>
              </a:rPr>
              <a:t> to convert x to a floating-point number.</a:t>
            </a:r>
          </a:p>
          <a:p>
            <a:pPr marL="342900" indent="-342900">
              <a:buFont typeface="Wingdings" panose="05000000000000000000" pitchFamily="2" charset="2"/>
              <a:buChar char="Ø"/>
            </a:pPr>
            <a:r>
              <a:rPr lang="en-US" sz="2000" dirty="0">
                <a:latin typeface="Calibri" panose="020F0502020204030204" pitchFamily="34" charset="0"/>
              </a:rPr>
              <a:t>Type </a:t>
            </a:r>
            <a:r>
              <a:rPr lang="en-US" sz="2000" b="1" dirty="0">
                <a:latin typeface="Calibri" panose="020F0502020204030204" pitchFamily="34" charset="0"/>
              </a:rPr>
              <a:t>complex(x)</a:t>
            </a:r>
            <a:r>
              <a:rPr lang="en-US" sz="2000" dirty="0">
                <a:latin typeface="Calibri" panose="020F0502020204030204" pitchFamily="34" charset="0"/>
              </a:rPr>
              <a:t> to convert x to a complex number with real part x and imaginary part zero.</a:t>
            </a:r>
          </a:p>
          <a:p>
            <a:pPr marL="342900" indent="-342900">
              <a:buFont typeface="Wingdings" panose="05000000000000000000" pitchFamily="2" charset="2"/>
              <a:buChar char="Ø"/>
            </a:pPr>
            <a:r>
              <a:rPr lang="en-US" sz="2000" dirty="0">
                <a:latin typeface="Calibri" panose="020F0502020204030204" pitchFamily="34" charset="0"/>
              </a:rPr>
              <a:t>Type </a:t>
            </a:r>
            <a:r>
              <a:rPr lang="en-US" sz="2000" b="1" dirty="0">
                <a:latin typeface="Calibri" panose="020F0502020204030204" pitchFamily="34" charset="0"/>
              </a:rPr>
              <a:t>complex(x, y)</a:t>
            </a:r>
            <a:r>
              <a:rPr lang="en-US" sz="2000" dirty="0">
                <a:latin typeface="Calibri" panose="020F0502020204030204" pitchFamily="34" charset="0"/>
              </a:rPr>
              <a:t> to convert x and y to a complex number with real part x and imaginary part y. x and y are numeric expressions</a:t>
            </a: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571754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625921" y="44343"/>
            <a:ext cx="9720072" cy="412857"/>
          </a:xfrm>
        </p:spPr>
        <p:txBody>
          <a:bodyPr>
            <a:noAutofit/>
          </a:bodyPr>
          <a:lstStyle/>
          <a:p>
            <a:r>
              <a:rPr lang="en-US" sz="3200" dirty="0">
                <a:solidFill>
                  <a:schemeClr val="accent4"/>
                </a:solidFill>
              </a:rPr>
              <a:t>Python Numbers: Mathematical Operators</a:t>
            </a:r>
          </a:p>
        </p:txBody>
      </p:sp>
      <p:graphicFrame>
        <p:nvGraphicFramePr>
          <p:cNvPr id="5" name="Table 4"/>
          <p:cNvGraphicFramePr>
            <a:graphicFrameLocks noGrp="1"/>
          </p:cNvGraphicFramePr>
          <p:nvPr>
            <p:extLst>
              <p:ext uri="{D42A27DB-BD31-4B8C-83A1-F6EECF244321}">
                <p14:modId xmlns:p14="http://schemas.microsoft.com/office/powerpoint/2010/main" val="2645826964"/>
              </p:ext>
            </p:extLst>
          </p:nvPr>
        </p:nvGraphicFramePr>
        <p:xfrm>
          <a:off x="625920" y="1064669"/>
          <a:ext cx="10411428" cy="4084320"/>
        </p:xfrm>
        <a:graphic>
          <a:graphicData uri="http://schemas.openxmlformats.org/drawingml/2006/table">
            <a:tbl>
              <a:tblPr firstRow="1" bandRow="1">
                <a:tableStyleId>{5C22544A-7EE6-4342-B048-85BDC9FD1C3A}</a:tableStyleId>
              </a:tblPr>
              <a:tblGrid>
                <a:gridCol w="1735238">
                  <a:extLst>
                    <a:ext uri="{9D8B030D-6E8A-4147-A177-3AD203B41FA5}">
                      <a16:colId xmlns:a16="http://schemas.microsoft.com/office/drawing/2014/main" val="542952112"/>
                    </a:ext>
                  </a:extLst>
                </a:gridCol>
                <a:gridCol w="1735238">
                  <a:extLst>
                    <a:ext uri="{9D8B030D-6E8A-4147-A177-3AD203B41FA5}">
                      <a16:colId xmlns:a16="http://schemas.microsoft.com/office/drawing/2014/main" val="2716122441"/>
                    </a:ext>
                  </a:extLst>
                </a:gridCol>
                <a:gridCol w="1735238">
                  <a:extLst>
                    <a:ext uri="{9D8B030D-6E8A-4147-A177-3AD203B41FA5}">
                      <a16:colId xmlns:a16="http://schemas.microsoft.com/office/drawing/2014/main" val="2980345405"/>
                    </a:ext>
                  </a:extLst>
                </a:gridCol>
                <a:gridCol w="1735238">
                  <a:extLst>
                    <a:ext uri="{9D8B030D-6E8A-4147-A177-3AD203B41FA5}">
                      <a16:colId xmlns:a16="http://schemas.microsoft.com/office/drawing/2014/main" val="3830594231"/>
                    </a:ext>
                  </a:extLst>
                </a:gridCol>
                <a:gridCol w="1735238">
                  <a:extLst>
                    <a:ext uri="{9D8B030D-6E8A-4147-A177-3AD203B41FA5}">
                      <a16:colId xmlns:a16="http://schemas.microsoft.com/office/drawing/2014/main" val="3701563999"/>
                    </a:ext>
                  </a:extLst>
                </a:gridCol>
                <a:gridCol w="1735238">
                  <a:extLst>
                    <a:ext uri="{9D8B030D-6E8A-4147-A177-3AD203B41FA5}">
                      <a16:colId xmlns:a16="http://schemas.microsoft.com/office/drawing/2014/main" val="2604645578"/>
                    </a:ext>
                  </a:extLst>
                </a:gridCol>
              </a:tblGrid>
              <a:tr h="1239405">
                <a:tc>
                  <a:txBody>
                    <a:bodyPr/>
                    <a:lstStyle/>
                    <a:p>
                      <a:r>
                        <a:rPr lang="en-US" sz="2000" dirty="0">
                          <a:latin typeface="Calibri" panose="020F0502020204030204" pitchFamily="34" charset="0"/>
                        </a:rPr>
                        <a:t>Arithmetic Operators</a:t>
                      </a:r>
                    </a:p>
                  </a:txBody>
                  <a:tcPr/>
                </a:tc>
                <a:tc>
                  <a:txBody>
                    <a:bodyPr/>
                    <a:lstStyle/>
                    <a:p>
                      <a:r>
                        <a:rPr lang="en-US" sz="2000" dirty="0">
                          <a:latin typeface="Calibri" panose="020F0502020204030204" pitchFamily="34" charset="0"/>
                        </a:rPr>
                        <a:t>Comparison Operators</a:t>
                      </a:r>
                    </a:p>
                  </a:txBody>
                  <a:tcPr/>
                </a:tc>
                <a:tc>
                  <a:txBody>
                    <a:bodyPr/>
                    <a:lstStyle/>
                    <a:p>
                      <a:r>
                        <a:rPr lang="en-US" sz="2000" dirty="0">
                          <a:latin typeface="Calibri" panose="020F0502020204030204" pitchFamily="34" charset="0"/>
                        </a:rPr>
                        <a:t>Logical Operators</a:t>
                      </a:r>
                    </a:p>
                  </a:txBody>
                  <a:tcPr/>
                </a:tc>
                <a:tc>
                  <a:txBody>
                    <a:bodyPr/>
                    <a:lstStyle/>
                    <a:p>
                      <a:r>
                        <a:rPr lang="en-US" sz="2000" dirty="0">
                          <a:latin typeface="Calibri" panose="020F0502020204030204" pitchFamily="34" charset="0"/>
                        </a:rPr>
                        <a:t>Assignment Operators</a:t>
                      </a:r>
                    </a:p>
                  </a:txBody>
                  <a:tcPr/>
                </a:tc>
                <a:tc>
                  <a:txBody>
                    <a:bodyPr/>
                    <a:lstStyle/>
                    <a:p>
                      <a:r>
                        <a:rPr lang="en-US" sz="2000" dirty="0">
                          <a:latin typeface="Calibri" panose="020F0502020204030204" pitchFamily="34" charset="0"/>
                        </a:rPr>
                        <a:t>Bitwise Operators</a:t>
                      </a:r>
                    </a:p>
                  </a:txBody>
                  <a:tcPr/>
                </a:tc>
                <a:tc>
                  <a:txBody>
                    <a:bodyPr/>
                    <a:lstStyle/>
                    <a:p>
                      <a:r>
                        <a:rPr lang="en-US" sz="2000" dirty="0">
                          <a:latin typeface="Calibri" panose="020F0502020204030204" pitchFamily="34" charset="0"/>
                        </a:rPr>
                        <a:t>Membership Operators and</a:t>
                      </a:r>
                    </a:p>
                    <a:p>
                      <a:r>
                        <a:rPr lang="en-US" sz="2000" dirty="0">
                          <a:latin typeface="Calibri" panose="020F0502020204030204" pitchFamily="34" charset="0"/>
                        </a:rPr>
                        <a:t>Identity Operators</a:t>
                      </a:r>
                    </a:p>
                  </a:txBody>
                  <a:tcPr/>
                </a:tc>
                <a:extLst>
                  <a:ext uri="{0D108BD9-81ED-4DB2-BD59-A6C34878D82A}">
                    <a16:rowId xmlns:a16="http://schemas.microsoft.com/office/drawing/2014/main" val="807223860"/>
                  </a:ext>
                </a:extLst>
              </a:tr>
              <a:tr h="374704">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&gt;</a:t>
                      </a:r>
                    </a:p>
                  </a:txBody>
                  <a:tcPr/>
                </a:tc>
                <a:tc>
                  <a:txBody>
                    <a:bodyPr/>
                    <a:lstStyle/>
                    <a:p>
                      <a:r>
                        <a:rPr lang="en-US" sz="2000" dirty="0">
                          <a:latin typeface="Calibri" panose="020F0502020204030204" pitchFamily="34" charset="0"/>
                        </a:rPr>
                        <a:t> and</a:t>
                      </a:r>
                    </a:p>
                  </a:txBody>
                  <a:tcPr/>
                </a:tc>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&amp;</a:t>
                      </a:r>
                    </a:p>
                  </a:txBody>
                  <a:tcPr/>
                </a:tc>
                <a:tc>
                  <a:txBody>
                    <a:bodyPr/>
                    <a:lstStyle/>
                    <a:p>
                      <a:r>
                        <a:rPr lang="en-US" sz="2000" dirty="0">
                          <a:latin typeface="Calibri" panose="020F0502020204030204" pitchFamily="34" charset="0"/>
                        </a:rPr>
                        <a:t>in</a:t>
                      </a:r>
                    </a:p>
                  </a:txBody>
                  <a:tcPr/>
                </a:tc>
                <a:extLst>
                  <a:ext uri="{0D108BD9-81ED-4DB2-BD59-A6C34878D82A}">
                    <a16:rowId xmlns:a16="http://schemas.microsoft.com/office/drawing/2014/main" val="3795967071"/>
                  </a:ext>
                </a:extLst>
              </a:tr>
              <a:tr h="374704">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&lt;</a:t>
                      </a:r>
                    </a:p>
                  </a:txBody>
                  <a:tcPr/>
                </a:tc>
                <a:tc>
                  <a:txBody>
                    <a:bodyPr/>
                    <a:lstStyle/>
                    <a:p>
                      <a:r>
                        <a:rPr lang="en-US" sz="2000" dirty="0">
                          <a:latin typeface="Calibri" panose="020F0502020204030204" pitchFamily="34" charset="0"/>
                        </a:rPr>
                        <a:t> or</a:t>
                      </a:r>
                    </a:p>
                  </a:txBody>
                  <a:tcPr/>
                </a:tc>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not in</a:t>
                      </a:r>
                    </a:p>
                  </a:txBody>
                  <a:tcPr/>
                </a:tc>
                <a:extLst>
                  <a:ext uri="{0D108BD9-81ED-4DB2-BD59-A6C34878D82A}">
                    <a16:rowId xmlns:a16="http://schemas.microsoft.com/office/drawing/2014/main" val="2655531002"/>
                  </a:ext>
                </a:extLst>
              </a:tr>
              <a:tr h="374704">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&gt;=</a:t>
                      </a:r>
                    </a:p>
                  </a:txBody>
                  <a:tcPr/>
                </a:tc>
                <a:tc>
                  <a:txBody>
                    <a:bodyPr/>
                    <a:lstStyle/>
                    <a:p>
                      <a:r>
                        <a:rPr lang="en-US" sz="2000" dirty="0">
                          <a:latin typeface="Calibri" panose="020F0502020204030204" pitchFamily="34" charset="0"/>
                        </a:rPr>
                        <a:t>not</a:t>
                      </a:r>
                    </a:p>
                  </a:txBody>
                  <a:tcPr/>
                </a:tc>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Is</a:t>
                      </a:r>
                    </a:p>
                  </a:txBody>
                  <a:tcPr/>
                </a:tc>
                <a:extLst>
                  <a:ext uri="{0D108BD9-81ED-4DB2-BD59-A6C34878D82A}">
                    <a16:rowId xmlns:a16="http://schemas.microsoft.com/office/drawing/2014/main" val="3921792038"/>
                  </a:ext>
                </a:extLst>
              </a:tr>
              <a:tr h="374704">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&lt;=</a:t>
                      </a:r>
                    </a:p>
                  </a:txBody>
                  <a:tcPr/>
                </a:tc>
                <a:tc>
                  <a:txBody>
                    <a:bodyPr/>
                    <a:lstStyle/>
                    <a:p>
                      <a:endParaRPr lang="en-US" sz="2000">
                        <a:latin typeface="Calibri" panose="020F0502020204030204" pitchFamily="34" charset="0"/>
                      </a:endParaRPr>
                    </a:p>
                  </a:txBody>
                  <a:tcPr/>
                </a:tc>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is not</a:t>
                      </a:r>
                    </a:p>
                  </a:txBody>
                  <a:tcPr/>
                </a:tc>
                <a:extLst>
                  <a:ext uri="{0D108BD9-81ED-4DB2-BD59-A6C34878D82A}">
                    <a16:rowId xmlns:a16="http://schemas.microsoft.com/office/drawing/2014/main" val="4275755109"/>
                  </a:ext>
                </a:extLst>
              </a:tr>
              <a:tr h="374704">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a:t>
                      </a:r>
                    </a:p>
                  </a:txBody>
                  <a:tcPr/>
                </a:tc>
                <a:tc>
                  <a:txBody>
                    <a:bodyPr/>
                    <a:lstStyle/>
                    <a:p>
                      <a:endParaRPr lang="en-US" sz="2000">
                        <a:latin typeface="Calibri" panose="020F0502020204030204" pitchFamily="34" charset="0"/>
                      </a:endParaRPr>
                    </a:p>
                  </a:txBody>
                  <a:tcPr/>
                </a:tc>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&gt;&gt;</a:t>
                      </a:r>
                    </a:p>
                  </a:txBody>
                  <a:tcPr/>
                </a:tc>
                <a:tc>
                  <a:txBody>
                    <a:bodyPr/>
                    <a:lstStyle/>
                    <a:p>
                      <a:endParaRPr lang="en-US" sz="2000" dirty="0">
                        <a:latin typeface="Calibri" panose="020F0502020204030204" pitchFamily="34" charset="0"/>
                      </a:endParaRPr>
                    </a:p>
                  </a:txBody>
                  <a:tcPr/>
                </a:tc>
                <a:extLst>
                  <a:ext uri="{0D108BD9-81ED-4DB2-BD59-A6C34878D82A}">
                    <a16:rowId xmlns:a16="http://schemas.microsoft.com/office/drawing/2014/main" val="1461651449"/>
                  </a:ext>
                </a:extLst>
              </a:tr>
              <a:tr h="374704">
                <a:tc>
                  <a:txBody>
                    <a:bodyPr/>
                    <a:lstStyle/>
                    <a:p>
                      <a:r>
                        <a:rPr lang="en-US" sz="2000" dirty="0">
                          <a:latin typeface="Calibri" panose="020F0502020204030204" pitchFamily="34" charset="0"/>
                        </a:rPr>
                        <a:t>**</a:t>
                      </a:r>
                    </a:p>
                  </a:txBody>
                  <a:tcPr/>
                </a:tc>
                <a:tc>
                  <a:txBody>
                    <a:bodyPr/>
                    <a:lstStyle/>
                    <a:p>
                      <a:r>
                        <a:rPr lang="en-US" sz="2000" dirty="0">
                          <a:latin typeface="Calibri" panose="020F0502020204030204" pitchFamily="34" charset="0"/>
                        </a:rPr>
                        <a:t>!=</a:t>
                      </a:r>
                    </a:p>
                  </a:txBody>
                  <a:tcPr/>
                </a:tc>
                <a:tc>
                  <a:txBody>
                    <a:bodyPr/>
                    <a:lstStyle/>
                    <a:p>
                      <a:endParaRPr lang="en-US" sz="2000">
                        <a:latin typeface="Calibri" panose="020F0502020204030204" pitchFamily="34" charset="0"/>
                      </a:endParaRPr>
                    </a:p>
                  </a:txBody>
                  <a:tcPr/>
                </a:tc>
                <a:tc>
                  <a:txBody>
                    <a:bodyPr/>
                    <a:lstStyle/>
                    <a:p>
                      <a:endParaRPr lang="en-US" sz="2000" dirty="0">
                        <a:latin typeface="Calibri" panose="020F0502020204030204" pitchFamily="34" charset="0"/>
                      </a:endParaRPr>
                    </a:p>
                  </a:txBody>
                  <a:tcPr/>
                </a:tc>
                <a:tc>
                  <a:txBody>
                    <a:bodyPr/>
                    <a:lstStyle/>
                    <a:p>
                      <a:r>
                        <a:rPr lang="en-US" sz="2000" dirty="0">
                          <a:latin typeface="Calibri" panose="020F0502020204030204" pitchFamily="34" charset="0"/>
                        </a:rPr>
                        <a:t>&lt;&lt;</a:t>
                      </a:r>
                    </a:p>
                  </a:txBody>
                  <a:tcPr/>
                </a:tc>
                <a:tc>
                  <a:txBody>
                    <a:bodyPr/>
                    <a:lstStyle/>
                    <a:p>
                      <a:endParaRPr lang="en-US" sz="2000" dirty="0">
                        <a:latin typeface="Calibri" panose="020F0502020204030204" pitchFamily="34" charset="0"/>
                      </a:endParaRPr>
                    </a:p>
                  </a:txBody>
                  <a:tcPr/>
                </a:tc>
                <a:extLst>
                  <a:ext uri="{0D108BD9-81ED-4DB2-BD59-A6C34878D82A}">
                    <a16:rowId xmlns:a16="http://schemas.microsoft.com/office/drawing/2014/main" val="3324536899"/>
                  </a:ext>
                </a:extLst>
              </a:tr>
              <a:tr h="374704">
                <a:tc>
                  <a:txBody>
                    <a:bodyPr/>
                    <a:lstStyle/>
                    <a:p>
                      <a:r>
                        <a:rPr lang="en-US" sz="2000" dirty="0">
                          <a:latin typeface="Calibri" panose="020F0502020204030204" pitchFamily="34" charset="0"/>
                        </a:rPr>
                        <a:t>//</a:t>
                      </a:r>
                    </a:p>
                  </a:txBody>
                  <a:tcPr/>
                </a:tc>
                <a:tc>
                  <a:txBody>
                    <a:bodyPr/>
                    <a:lstStyle/>
                    <a:p>
                      <a:endParaRPr lang="en-US" sz="2000" dirty="0">
                        <a:latin typeface="Calibri" panose="020F0502020204030204" pitchFamily="34" charset="0"/>
                      </a:endParaRPr>
                    </a:p>
                  </a:txBody>
                  <a:tcPr/>
                </a:tc>
                <a:tc>
                  <a:txBody>
                    <a:bodyPr/>
                    <a:lstStyle/>
                    <a:p>
                      <a:endParaRPr lang="en-US" sz="2000" dirty="0">
                        <a:latin typeface="Calibri" panose="020F0502020204030204" pitchFamily="34" charset="0"/>
                      </a:endParaRPr>
                    </a:p>
                  </a:txBody>
                  <a:tcPr/>
                </a:tc>
                <a:tc>
                  <a:txBody>
                    <a:bodyPr/>
                    <a:lstStyle/>
                    <a:p>
                      <a:endParaRPr lang="en-US" sz="2000">
                        <a:latin typeface="Calibri" panose="020F0502020204030204" pitchFamily="34" charset="0"/>
                      </a:endParaRPr>
                    </a:p>
                  </a:txBody>
                  <a:tcPr/>
                </a:tc>
                <a:tc>
                  <a:txBody>
                    <a:bodyPr/>
                    <a:lstStyle/>
                    <a:p>
                      <a:endParaRPr lang="en-US" sz="2000">
                        <a:latin typeface="Calibri" panose="020F0502020204030204" pitchFamily="34" charset="0"/>
                      </a:endParaRPr>
                    </a:p>
                  </a:txBody>
                  <a:tcPr/>
                </a:tc>
                <a:tc>
                  <a:txBody>
                    <a:bodyPr/>
                    <a:lstStyle/>
                    <a:p>
                      <a:endParaRPr lang="en-US" sz="2000" dirty="0">
                        <a:latin typeface="Calibri" panose="020F0502020204030204" pitchFamily="34" charset="0"/>
                      </a:endParaRPr>
                    </a:p>
                  </a:txBody>
                  <a:tcPr/>
                </a:tc>
                <a:extLst>
                  <a:ext uri="{0D108BD9-81ED-4DB2-BD59-A6C34878D82A}">
                    <a16:rowId xmlns:a16="http://schemas.microsoft.com/office/drawing/2014/main" val="2106959261"/>
                  </a:ext>
                </a:extLst>
              </a:tr>
            </a:tbl>
          </a:graphicData>
        </a:graphic>
      </p:graphicFrame>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45008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lnSpc>
                <a:spcPct val="110000"/>
              </a:lnSpc>
              <a:buNone/>
            </a:pPr>
            <a:endParaRPr lang="en-US" sz="1800" b="1" u="sng" dirty="0">
              <a:solidFill>
                <a:srgbClr val="00B050"/>
              </a:solidFill>
            </a:endParaRPr>
          </a:p>
          <a:p>
            <a:pPr marL="0" indent="0">
              <a:lnSpc>
                <a:spcPct val="110000"/>
              </a:lnSpc>
              <a:buNone/>
            </a:pPr>
            <a:endParaRPr lang="en-US" sz="3500" dirty="0"/>
          </a:p>
          <a:p>
            <a:pPr marL="0" indent="0">
              <a:lnSpc>
                <a:spcPct val="110000"/>
              </a:lnSpc>
              <a:buNone/>
            </a:pPr>
            <a:endParaRPr lang="en-US" sz="3100" dirty="0"/>
          </a:p>
          <a:p>
            <a:pPr marL="128016" lvl="1" indent="0">
              <a:lnSpc>
                <a:spcPct val="110000"/>
              </a:lnSpc>
              <a:buNone/>
            </a:pPr>
            <a:endParaRPr lang="en-US" sz="3100" dirty="0"/>
          </a:p>
          <a:p>
            <a:pPr marL="0" indent="0">
              <a:lnSpc>
                <a:spcPct val="110000"/>
              </a:lnSpc>
              <a:buNone/>
            </a:pPr>
            <a:endParaRPr lang="en-US" sz="18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9" name="Title 1"/>
          <p:cNvSpPr>
            <a:spLocks noGrp="1"/>
          </p:cNvSpPr>
          <p:nvPr>
            <p:ph type="title"/>
          </p:nvPr>
        </p:nvSpPr>
        <p:spPr>
          <a:xfrm>
            <a:off x="625921" y="44343"/>
            <a:ext cx="9720072" cy="412857"/>
          </a:xfrm>
        </p:spPr>
        <p:txBody>
          <a:bodyPr>
            <a:noAutofit/>
          </a:bodyPr>
          <a:lstStyle/>
          <a:p>
            <a:r>
              <a:rPr lang="en-US" sz="3200" dirty="0">
                <a:solidFill>
                  <a:schemeClr val="accent4"/>
                </a:solidFill>
              </a:rPr>
              <a:t>Python Numbers: Operator Precedence</a:t>
            </a:r>
          </a:p>
        </p:txBody>
      </p:sp>
      <p:graphicFrame>
        <p:nvGraphicFramePr>
          <p:cNvPr id="7" name="Table 6"/>
          <p:cNvGraphicFramePr>
            <a:graphicFrameLocks noGrp="1"/>
          </p:cNvGraphicFramePr>
          <p:nvPr>
            <p:extLst>
              <p:ext uri="{D42A27DB-BD31-4B8C-83A1-F6EECF244321}">
                <p14:modId xmlns:p14="http://schemas.microsoft.com/office/powerpoint/2010/main" val="2078100454"/>
              </p:ext>
            </p:extLst>
          </p:nvPr>
        </p:nvGraphicFramePr>
        <p:xfrm>
          <a:off x="625921" y="579120"/>
          <a:ext cx="11290775" cy="5410200"/>
        </p:xfrm>
        <a:graphic>
          <a:graphicData uri="http://schemas.openxmlformats.org/drawingml/2006/table">
            <a:tbl>
              <a:tblPr firstRow="1" bandRow="1">
                <a:tableStyleId>{5C22544A-7EE6-4342-B048-85BDC9FD1C3A}</a:tableStyleId>
              </a:tblPr>
              <a:tblGrid>
                <a:gridCol w="2775101">
                  <a:extLst>
                    <a:ext uri="{9D8B030D-6E8A-4147-A177-3AD203B41FA5}">
                      <a16:colId xmlns:a16="http://schemas.microsoft.com/office/drawing/2014/main" val="20000"/>
                    </a:ext>
                  </a:extLst>
                </a:gridCol>
                <a:gridCol w="8515674">
                  <a:extLst>
                    <a:ext uri="{9D8B030D-6E8A-4147-A177-3AD203B41FA5}">
                      <a16:colId xmlns:a16="http://schemas.microsoft.com/office/drawing/2014/main" val="20001"/>
                    </a:ext>
                  </a:extLst>
                </a:gridCol>
              </a:tblGrid>
              <a:tr h="370840">
                <a:tc>
                  <a:txBody>
                    <a:bodyPr/>
                    <a:lstStyle/>
                    <a:p>
                      <a:r>
                        <a:rPr lang="en-US" sz="1800" dirty="0">
                          <a:latin typeface="Calibri" panose="020F0502020204030204" pitchFamily="34" charset="0"/>
                        </a:rPr>
                        <a:t>Operator</a:t>
                      </a:r>
                      <a:endParaRPr lang="en-GB" sz="1800" dirty="0">
                        <a:latin typeface="Calibri" panose="020F0502020204030204" pitchFamily="34" charset="0"/>
                      </a:endParaRPr>
                    </a:p>
                  </a:txBody>
                  <a:tcPr/>
                </a:tc>
                <a:tc>
                  <a:txBody>
                    <a:bodyPr/>
                    <a:lstStyle/>
                    <a:p>
                      <a:r>
                        <a:rPr lang="en-US" sz="1800" dirty="0">
                          <a:latin typeface="Calibri" panose="020F0502020204030204" pitchFamily="34" charset="0"/>
                        </a:rPr>
                        <a:t>Description</a:t>
                      </a:r>
                      <a:endParaRPr lang="en-GB" sz="1800"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sz="1800" dirty="0">
                          <a:solidFill>
                            <a:srgbClr val="000000"/>
                          </a:solidFill>
                          <a:latin typeface="Calibri" panose="020F0502020204030204" pitchFamily="34" charset="0"/>
                        </a:rPr>
                        <a:t>**</a:t>
                      </a:r>
                      <a:endParaRPr lang="en-GB" sz="1800" dirty="0">
                        <a:latin typeface="Calibri" panose="020F0502020204030204" pitchFamily="34" charset="0"/>
                      </a:endParaRPr>
                    </a:p>
                  </a:txBody>
                  <a:tcPr/>
                </a:tc>
                <a:tc>
                  <a:txBody>
                    <a:bodyPr/>
                    <a:lstStyle/>
                    <a:p>
                      <a:r>
                        <a:rPr lang="en-US" sz="1800">
                          <a:solidFill>
                            <a:srgbClr val="000000"/>
                          </a:solidFill>
                          <a:latin typeface="Calibri" panose="020F0502020204030204" pitchFamily="34" charset="0"/>
                        </a:rPr>
                        <a:t>(raise </a:t>
                      </a:r>
                      <a:r>
                        <a:rPr lang="en-US" sz="1800" dirty="0">
                          <a:solidFill>
                            <a:srgbClr val="000000"/>
                          </a:solidFill>
                          <a:latin typeface="Calibri" panose="020F0502020204030204" pitchFamily="34" charset="0"/>
                        </a:rPr>
                        <a:t>to the power) ~ Unlike other operators has a right to left associativity.</a:t>
                      </a:r>
                      <a:endParaRPr lang="en-GB" sz="1800" dirty="0">
                        <a:latin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endParaRPr lang="en-GB" sz="1800" dirty="0">
                        <a:latin typeface="Calibri" panose="020F0502020204030204" pitchFamily="34" charset="0"/>
                      </a:endParaRPr>
                    </a:p>
                  </a:txBody>
                  <a:tcPr/>
                </a:tc>
                <a:tc>
                  <a:txBody>
                    <a:bodyPr/>
                    <a:lstStyle/>
                    <a:p>
                      <a:r>
                        <a:rPr lang="en-US" sz="1800" dirty="0">
                          <a:solidFill>
                            <a:srgbClr val="000000"/>
                          </a:solidFill>
                          <a:latin typeface="Calibri" panose="020F0502020204030204" pitchFamily="34" charset="0"/>
                        </a:rPr>
                        <a:t>Complement</a:t>
                      </a:r>
                    </a:p>
                    <a:p>
                      <a:r>
                        <a:rPr lang="en-US" sz="1800" dirty="0">
                          <a:solidFill>
                            <a:srgbClr val="000000"/>
                          </a:solidFill>
                          <a:latin typeface="Calibri" panose="020F0502020204030204" pitchFamily="34" charset="0"/>
                        </a:rPr>
                        <a:t>Unary plus </a:t>
                      </a:r>
                    </a:p>
                    <a:p>
                      <a:r>
                        <a:rPr lang="en-US" sz="1800" dirty="0">
                          <a:solidFill>
                            <a:srgbClr val="000000"/>
                          </a:solidFill>
                          <a:latin typeface="Calibri" panose="020F0502020204030204" pitchFamily="34" charset="0"/>
                        </a:rPr>
                        <a:t>Unary minus </a:t>
                      </a:r>
                    </a:p>
                    <a:p>
                      <a:r>
                        <a:rPr lang="en-US" sz="1800" dirty="0">
                          <a:solidFill>
                            <a:srgbClr val="000000"/>
                          </a:solidFill>
                          <a:latin typeface="Calibri" panose="020F0502020204030204" pitchFamily="34" charset="0"/>
                        </a:rPr>
                        <a:t>(method names for the last two are +@ and -@) </a:t>
                      </a:r>
                      <a:endParaRPr lang="en-GB" sz="1800" dirty="0">
                        <a:latin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endParaRPr lang="en-GB" sz="1800" dirty="0">
                        <a:latin typeface="Calibri" panose="020F0502020204030204" pitchFamily="34" charset="0"/>
                      </a:endParaRPr>
                    </a:p>
                  </a:txBody>
                  <a:tcPr/>
                </a:tc>
                <a:tc>
                  <a:txBody>
                    <a:bodyPr/>
                    <a:lstStyle/>
                    <a:p>
                      <a:r>
                        <a:rPr lang="en-US" sz="1800" dirty="0">
                          <a:solidFill>
                            <a:srgbClr val="000000"/>
                          </a:solidFill>
                          <a:latin typeface="Calibri" panose="020F0502020204030204" pitchFamily="34" charset="0"/>
                        </a:rPr>
                        <a:t>Multiply</a:t>
                      </a:r>
                    </a:p>
                    <a:p>
                      <a:r>
                        <a:rPr lang="en-US" sz="1800" dirty="0">
                          <a:solidFill>
                            <a:srgbClr val="000000"/>
                          </a:solidFill>
                          <a:latin typeface="Calibri" panose="020F0502020204030204" pitchFamily="34" charset="0"/>
                        </a:rPr>
                        <a:t>Divide</a:t>
                      </a:r>
                    </a:p>
                    <a:p>
                      <a:r>
                        <a:rPr lang="en-US" sz="1800" dirty="0">
                          <a:solidFill>
                            <a:srgbClr val="000000"/>
                          </a:solidFill>
                          <a:latin typeface="Calibri" panose="020F0502020204030204" pitchFamily="34" charset="0"/>
                        </a:rPr>
                        <a:t>Modulo </a:t>
                      </a:r>
                    </a:p>
                    <a:p>
                      <a:r>
                        <a:rPr lang="en-US" sz="1800" dirty="0">
                          <a:solidFill>
                            <a:srgbClr val="000000"/>
                          </a:solidFill>
                          <a:latin typeface="Calibri" panose="020F0502020204030204" pitchFamily="34" charset="0"/>
                        </a:rPr>
                        <a:t>Floor division </a:t>
                      </a:r>
                      <a:endParaRPr lang="en-GB" sz="1800" dirty="0">
                        <a:latin typeface="Calibri" panose="020F0502020204030204" pitchFamily="34" charset="0"/>
                      </a:endParaRPr>
                    </a:p>
                  </a:txBody>
                  <a:tcPr/>
                </a:tc>
                <a:extLst>
                  <a:ext uri="{0D108BD9-81ED-4DB2-BD59-A6C34878D82A}">
                    <a16:rowId xmlns:a16="http://schemas.microsoft.com/office/drawing/2014/main" val="10003"/>
                  </a:ext>
                </a:extLst>
              </a:tr>
              <a:tr h="370840">
                <a:tc>
                  <a:txBody>
                    <a:bodyPr/>
                    <a:lstStyle/>
                    <a:p>
                      <a:r>
                        <a:rPr lang="en-US" sz="1800" dirty="0">
                          <a:solidFill>
                            <a:srgbClr val="000000"/>
                          </a:solidFill>
                          <a:latin typeface="Calibri" panose="020F0502020204030204" pitchFamily="34" charset="0"/>
                        </a:rPr>
                        <a:t>+</a:t>
                      </a:r>
                    </a:p>
                    <a:p>
                      <a:r>
                        <a:rPr lang="en-US" sz="1800" dirty="0">
                          <a:solidFill>
                            <a:srgbClr val="000000"/>
                          </a:solidFill>
                          <a:latin typeface="Calibri" panose="020F0502020204030204" pitchFamily="34" charset="0"/>
                        </a:rPr>
                        <a:t>-</a:t>
                      </a:r>
                      <a:endParaRPr lang="en-GB" sz="1800" dirty="0">
                        <a:latin typeface="Calibri" panose="020F0502020204030204" pitchFamily="34" charset="0"/>
                      </a:endParaRPr>
                    </a:p>
                  </a:txBody>
                  <a:tcPr/>
                </a:tc>
                <a:tc>
                  <a:txBody>
                    <a:bodyPr/>
                    <a:lstStyle/>
                    <a:p>
                      <a:r>
                        <a:rPr lang="en-US" sz="1800" dirty="0">
                          <a:solidFill>
                            <a:srgbClr val="000000"/>
                          </a:solidFill>
                          <a:latin typeface="Calibri" panose="020F0502020204030204" pitchFamily="34" charset="0"/>
                        </a:rPr>
                        <a:t>Addition </a:t>
                      </a:r>
                    </a:p>
                    <a:p>
                      <a:r>
                        <a:rPr lang="en-US" sz="1800" dirty="0">
                          <a:solidFill>
                            <a:srgbClr val="000000"/>
                          </a:solidFill>
                          <a:latin typeface="Calibri" panose="020F0502020204030204" pitchFamily="34" charset="0"/>
                        </a:rPr>
                        <a:t>Subtraction </a:t>
                      </a:r>
                      <a:endParaRPr lang="en-GB" sz="1800" dirty="0">
                        <a:latin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sz="1800" dirty="0">
                          <a:solidFill>
                            <a:srgbClr val="000000"/>
                          </a:solidFill>
                          <a:latin typeface="Calibri" panose="020F0502020204030204" pitchFamily="34" charset="0"/>
                        </a:rPr>
                        <a:t>&gt;&gt; </a:t>
                      </a:r>
                    </a:p>
                    <a:p>
                      <a:r>
                        <a:rPr lang="en-US" sz="1800" dirty="0">
                          <a:solidFill>
                            <a:srgbClr val="000000"/>
                          </a:solidFill>
                          <a:latin typeface="Calibri" panose="020F0502020204030204" pitchFamily="34" charset="0"/>
                        </a:rPr>
                        <a:t>&lt;&lt; </a:t>
                      </a:r>
                      <a:endParaRPr lang="en-GB" sz="1800" dirty="0">
                        <a:latin typeface="Calibri" panose="020F0502020204030204" pitchFamily="34" charset="0"/>
                      </a:endParaRPr>
                    </a:p>
                  </a:txBody>
                  <a:tcPr/>
                </a:tc>
                <a:tc>
                  <a:txBody>
                    <a:bodyPr/>
                    <a:lstStyle/>
                    <a:p>
                      <a:r>
                        <a:rPr lang="en-US" sz="1800" dirty="0">
                          <a:solidFill>
                            <a:srgbClr val="000000"/>
                          </a:solidFill>
                          <a:latin typeface="Calibri" panose="020F0502020204030204" pitchFamily="34" charset="0"/>
                        </a:rPr>
                        <a:t>Right bitwise shift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Left bitwise shift </a:t>
                      </a:r>
                      <a:endParaRPr lang="en-GB" sz="1800" dirty="0">
                        <a:latin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r>
                        <a:rPr lang="en-US" sz="1800" dirty="0">
                          <a:solidFill>
                            <a:srgbClr val="000000"/>
                          </a:solidFill>
                          <a:latin typeface="Calibri" panose="020F0502020204030204" pitchFamily="34" charset="0"/>
                        </a:rPr>
                        <a:t>&amp; </a:t>
                      </a:r>
                      <a:endParaRPr lang="en-GB" sz="1800" dirty="0">
                        <a:latin typeface="Calibri" panose="020F0502020204030204" pitchFamily="34" charset="0"/>
                      </a:endParaRPr>
                    </a:p>
                  </a:txBody>
                  <a:tcPr/>
                </a:tc>
                <a:tc>
                  <a:txBody>
                    <a:bodyPr/>
                    <a:lstStyle/>
                    <a:p>
                      <a:r>
                        <a:rPr lang="en-US" sz="1800" dirty="0">
                          <a:solidFill>
                            <a:srgbClr val="000000"/>
                          </a:solidFill>
                          <a:latin typeface="Calibri" panose="020F0502020204030204" pitchFamily="34" charset="0"/>
                        </a:rPr>
                        <a:t>Bitwise 'AND' </a:t>
                      </a:r>
                      <a:endParaRPr lang="en-GB" sz="1800" dirty="0">
                        <a:latin typeface="Calibri" panose="020F0502020204030204" pitchFamily="34" charset="0"/>
                      </a:endParaRPr>
                    </a:p>
                  </a:txBody>
                  <a:tcPr/>
                </a:tc>
                <a:extLst>
                  <a:ext uri="{0D108BD9-81ED-4DB2-BD59-A6C34878D82A}">
                    <a16:rowId xmlns:a16="http://schemas.microsoft.com/office/drawing/2014/main" val="10006"/>
                  </a:ext>
                </a:extLst>
              </a:tr>
              <a:tr h="370840">
                <a:tc>
                  <a:txBody>
                    <a:bodyPr/>
                    <a:lstStyle/>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Bitwise exclusive `OR'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Regular `OR' 	</a:t>
                      </a:r>
                    </a:p>
                  </a:txBody>
                  <a:tcPr/>
                </a:tc>
                <a:extLst>
                  <a:ext uri="{0D108BD9-81ED-4DB2-BD59-A6C34878D82A}">
                    <a16:rowId xmlns:a16="http://schemas.microsoft.com/office/drawing/2014/main" val="10007"/>
                  </a:ext>
                </a:extLst>
              </a:tr>
            </a:tbl>
          </a:graphicData>
        </a:graphic>
      </p:graphicFrame>
      <p:sp>
        <p:nvSpPr>
          <p:cNvPr id="3" name="Footer Placeholder 2"/>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030764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lnSpc>
                <a:spcPct val="110000"/>
              </a:lnSpc>
              <a:buNone/>
            </a:pPr>
            <a:endParaRPr lang="en-US" sz="1800" b="1" u="sng" dirty="0">
              <a:solidFill>
                <a:srgbClr val="00B050"/>
              </a:solidFill>
            </a:endParaRPr>
          </a:p>
          <a:p>
            <a:pPr marL="0" indent="0">
              <a:lnSpc>
                <a:spcPct val="110000"/>
              </a:lnSpc>
              <a:buNone/>
            </a:pPr>
            <a:endParaRPr lang="en-US" sz="3500" dirty="0"/>
          </a:p>
          <a:p>
            <a:pPr marL="0" indent="0">
              <a:lnSpc>
                <a:spcPct val="110000"/>
              </a:lnSpc>
              <a:buNone/>
            </a:pPr>
            <a:endParaRPr lang="en-US" sz="3100" dirty="0"/>
          </a:p>
          <a:p>
            <a:pPr marL="128016" lvl="1" indent="0">
              <a:lnSpc>
                <a:spcPct val="110000"/>
              </a:lnSpc>
              <a:buNone/>
            </a:pPr>
            <a:endParaRPr lang="en-US" sz="3100" dirty="0"/>
          </a:p>
          <a:p>
            <a:pPr marL="0" indent="0">
              <a:lnSpc>
                <a:spcPct val="110000"/>
              </a:lnSpc>
              <a:buNone/>
            </a:pPr>
            <a:endParaRPr lang="en-US" sz="1800" dirty="0"/>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9" name="Title 1"/>
          <p:cNvSpPr>
            <a:spLocks noGrp="1"/>
          </p:cNvSpPr>
          <p:nvPr>
            <p:ph type="title"/>
          </p:nvPr>
        </p:nvSpPr>
        <p:spPr>
          <a:xfrm>
            <a:off x="625921" y="44343"/>
            <a:ext cx="9720072" cy="412857"/>
          </a:xfrm>
        </p:spPr>
        <p:txBody>
          <a:bodyPr>
            <a:noAutofit/>
          </a:bodyPr>
          <a:lstStyle/>
          <a:p>
            <a:r>
              <a:rPr lang="en-US" sz="3200" dirty="0">
                <a:solidFill>
                  <a:schemeClr val="accent4"/>
                </a:solidFill>
              </a:rPr>
              <a:t>Python Numbers: Operator Precedence (</a:t>
            </a:r>
            <a:r>
              <a:rPr lang="en-US" sz="3200" dirty="0" err="1">
                <a:solidFill>
                  <a:schemeClr val="accent4"/>
                </a:solidFill>
              </a:rPr>
              <a:t>Cntd</a:t>
            </a:r>
            <a:r>
              <a:rPr lang="en-US" sz="3200" dirty="0">
                <a:solidFill>
                  <a:schemeClr val="accent4"/>
                </a:solidFill>
              </a:rPr>
              <a:t>..)</a:t>
            </a:r>
          </a:p>
        </p:txBody>
      </p:sp>
      <p:graphicFrame>
        <p:nvGraphicFramePr>
          <p:cNvPr id="7" name="Table 6"/>
          <p:cNvGraphicFramePr>
            <a:graphicFrameLocks noGrp="1"/>
          </p:cNvGraphicFramePr>
          <p:nvPr>
            <p:extLst>
              <p:ext uri="{D42A27DB-BD31-4B8C-83A1-F6EECF244321}">
                <p14:modId xmlns:p14="http://schemas.microsoft.com/office/powerpoint/2010/main" val="3188574067"/>
              </p:ext>
            </p:extLst>
          </p:nvPr>
        </p:nvGraphicFramePr>
        <p:xfrm>
          <a:off x="625921" y="579120"/>
          <a:ext cx="11290775" cy="6136640"/>
        </p:xfrm>
        <a:graphic>
          <a:graphicData uri="http://schemas.openxmlformats.org/drawingml/2006/table">
            <a:tbl>
              <a:tblPr firstRow="1" bandRow="1">
                <a:tableStyleId>{5C22544A-7EE6-4342-B048-85BDC9FD1C3A}</a:tableStyleId>
              </a:tblPr>
              <a:tblGrid>
                <a:gridCol w="2775101">
                  <a:extLst>
                    <a:ext uri="{9D8B030D-6E8A-4147-A177-3AD203B41FA5}">
                      <a16:colId xmlns:a16="http://schemas.microsoft.com/office/drawing/2014/main" val="20000"/>
                    </a:ext>
                  </a:extLst>
                </a:gridCol>
                <a:gridCol w="8515674">
                  <a:extLst>
                    <a:ext uri="{9D8B030D-6E8A-4147-A177-3AD203B41FA5}">
                      <a16:colId xmlns:a16="http://schemas.microsoft.com/office/drawing/2014/main" val="20001"/>
                    </a:ext>
                  </a:extLst>
                </a:gridCol>
              </a:tblGrid>
              <a:tr h="370840">
                <a:tc>
                  <a:txBody>
                    <a:bodyPr/>
                    <a:lstStyle/>
                    <a:p>
                      <a:r>
                        <a:rPr lang="en-US" sz="1800" dirty="0">
                          <a:latin typeface="Calibri" panose="020F0502020204030204" pitchFamily="34" charset="0"/>
                        </a:rPr>
                        <a:t>Operator</a:t>
                      </a:r>
                      <a:endParaRPr lang="en-GB" sz="1800" dirty="0">
                        <a:latin typeface="Calibri" panose="020F0502020204030204" pitchFamily="34" charset="0"/>
                      </a:endParaRPr>
                    </a:p>
                  </a:txBody>
                  <a:tcPr/>
                </a:tc>
                <a:tc>
                  <a:txBody>
                    <a:bodyPr/>
                    <a:lstStyle/>
                    <a:p>
                      <a:r>
                        <a:rPr lang="en-US" sz="1800" dirty="0">
                          <a:latin typeface="Calibri" panose="020F0502020204030204" pitchFamily="34" charset="0"/>
                        </a:rPr>
                        <a:t>Description</a:t>
                      </a:r>
                      <a:endParaRPr lang="en-GB" sz="1800"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sz="1800" dirty="0">
                          <a:solidFill>
                            <a:srgbClr val="000000"/>
                          </a:solidFill>
                          <a:latin typeface="Calibri" panose="020F0502020204030204" pitchFamily="34" charset="0"/>
                        </a:rPr>
                        <a:t>&lt;= </a:t>
                      </a:r>
                    </a:p>
                    <a:p>
                      <a:r>
                        <a:rPr lang="en-US" sz="1800" dirty="0">
                          <a:solidFill>
                            <a:srgbClr val="000000"/>
                          </a:solidFill>
                          <a:latin typeface="Calibri" panose="020F0502020204030204" pitchFamily="34" charset="0"/>
                        </a:rPr>
                        <a:t>&lt; </a:t>
                      </a:r>
                    </a:p>
                    <a:p>
                      <a:r>
                        <a:rPr lang="en-US" sz="1800" dirty="0">
                          <a:solidFill>
                            <a:srgbClr val="000000"/>
                          </a:solidFill>
                          <a:latin typeface="Calibri" panose="020F0502020204030204" pitchFamily="34" charset="0"/>
                        </a:rPr>
                        <a:t>&gt; </a:t>
                      </a:r>
                    </a:p>
                    <a:p>
                      <a:r>
                        <a:rPr lang="en-US" sz="1800" dirty="0">
                          <a:solidFill>
                            <a:srgbClr val="000000"/>
                          </a:solidFill>
                          <a:latin typeface="Calibri" panose="020F0502020204030204" pitchFamily="34" charset="0"/>
                        </a:rPr>
                        <a:t>&gt;=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Comparison operator</a:t>
                      </a:r>
                      <a:r>
                        <a:rPr lang="en-US" sz="1800" baseline="0" dirty="0">
                          <a:solidFill>
                            <a:srgbClr val="000000"/>
                          </a:solidFill>
                          <a:latin typeface="Calibri" panose="020F0502020204030204" pitchFamily="34" charset="0"/>
                        </a:rPr>
                        <a:t> – Less than or equal to</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Comparison operator</a:t>
                      </a:r>
                      <a:r>
                        <a:rPr lang="en-US" sz="1800" baseline="0" dirty="0">
                          <a:solidFill>
                            <a:srgbClr val="000000"/>
                          </a:solidFill>
                          <a:latin typeface="Calibri" panose="020F0502020204030204" pitchFamily="34" charset="0"/>
                        </a:rPr>
                        <a:t> – Less than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Comparison operator</a:t>
                      </a:r>
                      <a:r>
                        <a:rPr lang="en-US" sz="1800" baseline="0" dirty="0">
                          <a:solidFill>
                            <a:srgbClr val="000000"/>
                          </a:solidFill>
                          <a:latin typeface="Calibri" panose="020F0502020204030204" pitchFamily="34" charset="0"/>
                        </a:rPr>
                        <a:t> – Greater than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Comparison operator</a:t>
                      </a:r>
                      <a:r>
                        <a:rPr lang="en-US" sz="1800" baseline="0" dirty="0">
                          <a:solidFill>
                            <a:srgbClr val="000000"/>
                          </a:solidFill>
                          <a:latin typeface="Calibri" panose="020F0502020204030204" pitchFamily="34" charset="0"/>
                        </a:rPr>
                        <a:t> – Greater than or equal to</a:t>
                      </a:r>
                    </a:p>
                  </a:txBody>
                  <a:tcPr/>
                </a:tc>
                <a:extLst>
                  <a:ext uri="{0D108BD9-81ED-4DB2-BD59-A6C34878D82A}">
                    <a16:rowId xmlns:a16="http://schemas.microsoft.com/office/drawing/2014/main" val="10001"/>
                  </a:ext>
                </a:extLst>
              </a:tr>
              <a:tr h="370840">
                <a:tc>
                  <a:txBody>
                    <a:bodyPr/>
                    <a:lstStyle/>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Equality operator</a:t>
                      </a:r>
                      <a:r>
                        <a:rPr lang="en-US" sz="1800" baseline="0" dirty="0">
                          <a:solidFill>
                            <a:srgbClr val="000000"/>
                          </a:solidFill>
                          <a:latin typeface="Calibri" panose="020F0502020204030204" pitchFamily="34" charset="0"/>
                        </a:rPr>
                        <a:t>s</a:t>
                      </a:r>
                      <a:endParaRPr lang="en-US" sz="1800" dirty="0">
                        <a:solidFill>
                          <a:srgbClr val="000000"/>
                        </a:solidFill>
                        <a:latin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p>
                    <a:p>
                      <a:r>
                        <a:rPr lang="en-US" sz="1800" dirty="0">
                          <a:solidFill>
                            <a:srgbClr val="000000"/>
                          </a:solidFill>
                          <a:latin typeface="Calibri" panose="020F0502020204030204" pitchFamily="34" charset="0"/>
                        </a:rPr>
                        <a:t>**=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Assignment operators </a:t>
                      </a:r>
                    </a:p>
                  </a:txBody>
                  <a:tcPr/>
                </a:tc>
                <a:extLst>
                  <a:ext uri="{0D108BD9-81ED-4DB2-BD59-A6C34878D82A}">
                    <a16:rowId xmlns:a16="http://schemas.microsoft.com/office/drawing/2014/main" val="10003"/>
                  </a:ext>
                </a:extLst>
              </a:tr>
              <a:tr h="370840">
                <a:tc>
                  <a:txBody>
                    <a:bodyPr/>
                    <a:lstStyle/>
                    <a:p>
                      <a:r>
                        <a:rPr lang="en-US" sz="1800" dirty="0">
                          <a:solidFill>
                            <a:srgbClr val="000000"/>
                          </a:solidFill>
                          <a:latin typeface="Calibri" panose="020F0502020204030204" pitchFamily="34" charset="0"/>
                        </a:rPr>
                        <a:t>is </a:t>
                      </a:r>
                    </a:p>
                    <a:p>
                      <a:r>
                        <a:rPr lang="en-US" sz="1800" dirty="0">
                          <a:solidFill>
                            <a:srgbClr val="000000"/>
                          </a:solidFill>
                          <a:latin typeface="Calibri" panose="020F0502020204030204" pitchFamily="34" charset="0"/>
                        </a:rPr>
                        <a:t>is not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Identity operators </a:t>
                      </a:r>
                    </a:p>
                  </a:txBody>
                  <a:tcPr/>
                </a:tc>
                <a:extLst>
                  <a:ext uri="{0D108BD9-81ED-4DB2-BD59-A6C34878D82A}">
                    <a16:rowId xmlns:a16="http://schemas.microsoft.com/office/drawing/2014/main" val="10004"/>
                  </a:ext>
                </a:extLst>
              </a:tr>
              <a:tr h="370840">
                <a:tc>
                  <a:txBody>
                    <a:bodyPr/>
                    <a:lstStyle/>
                    <a:p>
                      <a:r>
                        <a:rPr lang="en-US" sz="1800" dirty="0">
                          <a:solidFill>
                            <a:srgbClr val="000000"/>
                          </a:solidFill>
                          <a:latin typeface="Calibri" panose="020F0502020204030204" pitchFamily="34" charset="0"/>
                        </a:rPr>
                        <a:t>in </a:t>
                      </a:r>
                    </a:p>
                    <a:p>
                      <a:r>
                        <a:rPr lang="en-US" sz="1800" dirty="0">
                          <a:solidFill>
                            <a:srgbClr val="000000"/>
                          </a:solidFill>
                          <a:latin typeface="Calibri" panose="020F0502020204030204" pitchFamily="34" charset="0"/>
                        </a:rPr>
                        <a:t>not in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Membership operators </a:t>
                      </a:r>
                    </a:p>
                  </a:txBody>
                  <a:tcPr/>
                </a:tc>
                <a:extLst>
                  <a:ext uri="{0D108BD9-81ED-4DB2-BD59-A6C34878D82A}">
                    <a16:rowId xmlns:a16="http://schemas.microsoft.com/office/drawing/2014/main" val="10005"/>
                  </a:ext>
                </a:extLst>
              </a:tr>
              <a:tr h="370840">
                <a:tc>
                  <a:txBody>
                    <a:bodyPr/>
                    <a:lstStyle/>
                    <a:p>
                      <a:r>
                        <a:rPr lang="en-US" sz="1800" dirty="0">
                          <a:solidFill>
                            <a:srgbClr val="000000"/>
                          </a:solidFill>
                          <a:latin typeface="Calibri" panose="020F0502020204030204" pitchFamily="34" charset="0"/>
                        </a:rPr>
                        <a:t>not or and </a:t>
                      </a:r>
                      <a:endParaRPr lang="en-GB" sz="18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Calibri" panose="020F0502020204030204" pitchFamily="34" charset="0"/>
                        </a:rPr>
                        <a:t>Logical operators </a:t>
                      </a:r>
                    </a:p>
                  </a:txBody>
                  <a:tcPr/>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81733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67745" cy="457200"/>
          </a:xfrm>
        </p:spPr>
        <p:txBody>
          <a:bodyPr>
            <a:normAutofit fontScale="90000"/>
          </a:bodyPr>
          <a:lstStyle/>
          <a:p>
            <a:r>
              <a:rPr lang="en-US" sz="3600" b="1" dirty="0">
                <a:solidFill>
                  <a:schemeClr val="accent4"/>
                </a:solidFill>
              </a:rPr>
              <a:t>Installing</a:t>
            </a:r>
            <a:r>
              <a:rPr lang="en-US" sz="3200" dirty="0"/>
              <a:t> </a:t>
            </a:r>
            <a:r>
              <a:rPr lang="en-US" sz="3600" b="1" dirty="0">
                <a:solidFill>
                  <a:schemeClr val="accent4"/>
                </a:solidFill>
              </a:rPr>
              <a:t>python</a:t>
            </a:r>
          </a:p>
        </p:txBody>
      </p:sp>
      <p:sp>
        <p:nvSpPr>
          <p:cNvPr id="7" name="Content Placeholder 6"/>
          <p:cNvSpPr>
            <a:spLocks noGrp="1"/>
          </p:cNvSpPr>
          <p:nvPr>
            <p:ph idx="1"/>
          </p:nvPr>
        </p:nvSpPr>
        <p:spPr>
          <a:xfrm>
            <a:off x="870154" y="820994"/>
            <a:ext cx="11135033" cy="4023360"/>
          </a:xfrm>
        </p:spPr>
        <p:txBody>
          <a:bodyPr>
            <a:normAutofit lnSpcReduction="10000"/>
          </a:bodyPr>
          <a:lstStyle/>
          <a:p>
            <a:pPr>
              <a:buFont typeface="Wingdings" panose="05000000000000000000" pitchFamily="2" charset="2"/>
              <a:buChar char="Ø"/>
            </a:pPr>
            <a:r>
              <a:rPr lang="en-US" sz="2000" dirty="0">
                <a:latin typeface="Calibri" panose="020F0502020204030204" pitchFamily="34" charset="0"/>
              </a:rPr>
              <a:t> Version to Install : Python 3.9.0</a:t>
            </a: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rPr>
              <a:t> OS Needed :Not supported on windows 7 or earlier Versions.</a:t>
            </a: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rPr>
              <a:t> OS can be 32 Bit or 64 bit. Both types of installable supported.</a:t>
            </a: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rPr>
              <a:t>Standard Hardware configurations(1 GB RAM)</a:t>
            </a: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rPr>
              <a:t>How to download :-</a:t>
            </a:r>
          </a:p>
          <a:p>
            <a:pPr lvl="1">
              <a:buFont typeface="Wingdings" panose="05000000000000000000" pitchFamily="2" charset="2"/>
              <a:buChar char="§"/>
            </a:pPr>
            <a:r>
              <a:rPr lang="en-US" sz="1800" dirty="0">
                <a:latin typeface="Calibri" panose="020F0502020204030204" pitchFamily="34" charset="0"/>
              </a:rPr>
              <a:t>Ensure you have admin rights to download and install executables. </a:t>
            </a:r>
          </a:p>
          <a:p>
            <a:pPr lvl="1">
              <a:buFont typeface="Wingdings" panose="05000000000000000000" pitchFamily="2" charset="2"/>
              <a:buChar char="§"/>
            </a:pPr>
            <a:r>
              <a:rPr lang="en-US" sz="1800" dirty="0">
                <a:latin typeface="Calibri" panose="020F0502020204030204" pitchFamily="34" charset="0"/>
              </a:rPr>
              <a:t>Go to </a:t>
            </a:r>
            <a:r>
              <a:rPr lang="en-US" sz="1800" b="1" dirty="0">
                <a:latin typeface="Calibri" panose="020F0502020204030204" pitchFamily="34" charset="0"/>
              </a:rPr>
              <a:t>www. Python.org/downloads</a:t>
            </a:r>
          </a:p>
          <a:p>
            <a:pPr>
              <a:buFont typeface="Wingdings" panose="05000000000000000000" pitchFamily="2" charset="2"/>
              <a:buChar char="§"/>
            </a:pPr>
            <a:endParaRPr lang="en-US" sz="2000" dirty="0">
              <a:latin typeface="Calibri" panose="020F0502020204030204" pitchFamily="34" charset="0"/>
            </a:endParaRPr>
          </a:p>
        </p:txBody>
      </p:sp>
      <p:sp>
        <p:nvSpPr>
          <p:cNvPr id="4" name="Rectangle 3"/>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206513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51698"/>
          </a:xfrm>
        </p:spPr>
        <p:txBody>
          <a:bodyPr>
            <a:normAutofit/>
          </a:bodyPr>
          <a:lstStyle/>
          <a:p>
            <a:r>
              <a:rPr lang="en-US" sz="4000" dirty="0">
                <a:solidFill>
                  <a:schemeClr val="accent4"/>
                </a:solidFill>
              </a:rPr>
              <a:t>PYTHON NUMERICS</a:t>
            </a:r>
          </a:p>
        </p:txBody>
      </p:sp>
      <p:sp>
        <p:nvSpPr>
          <p:cNvPr id="4" name="Content Placeholder 3"/>
          <p:cNvSpPr>
            <a:spLocks noGrp="1"/>
          </p:cNvSpPr>
          <p:nvPr>
            <p:ph idx="1"/>
          </p:nvPr>
        </p:nvSpPr>
        <p:spPr>
          <a:xfrm>
            <a:off x="1024128" y="2830426"/>
            <a:ext cx="9720073" cy="738684"/>
          </a:xfrm>
        </p:spPr>
        <p:txBody>
          <a:bodyPr>
            <a:normAutofit/>
          </a:bodyPr>
          <a:lstStyle/>
          <a:p>
            <a:pPr marL="0" indent="0" algn="ctr">
              <a:lnSpc>
                <a:spcPct val="70000"/>
              </a:lnSpc>
              <a:buNone/>
            </a:pPr>
            <a:endParaRPr lang="en-US" sz="1800" dirty="0">
              <a:solidFill>
                <a:schemeClr val="accent5">
                  <a:lumMod val="50000"/>
                </a:schemeClr>
              </a:solidFill>
            </a:endParaRPr>
          </a:p>
          <a:p>
            <a:pPr marL="310896" lvl="2" indent="0" algn="ctr">
              <a:lnSpc>
                <a:spcPct val="70000"/>
              </a:lnSpc>
              <a:buNone/>
            </a:pPr>
            <a:r>
              <a:rPr lang="en-US" sz="3200" b="1" dirty="0">
                <a:solidFill>
                  <a:schemeClr val="accent5">
                    <a:lumMod val="50000"/>
                  </a:schemeClr>
                </a:solidFill>
              </a:rPr>
              <a:t>Stimulants</a:t>
            </a:r>
            <a:endParaRPr lang="en-US" sz="1800" dirty="0">
              <a:solidFill>
                <a:schemeClr val="accent5">
                  <a:lumMod val="50000"/>
                </a:schemeClr>
              </a:solidFill>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902764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517803"/>
            <a:ext cx="9876483" cy="4401205"/>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sz="2000" b="1" i="1" u="sng" dirty="0">
              <a:latin typeface="Calibri" panose="020F0502020204030204" pitchFamily="34" charset="0"/>
            </a:endParaRPr>
          </a:p>
          <a:p>
            <a:r>
              <a:rPr lang="en-US" sz="2000" b="1" dirty="0">
                <a:solidFill>
                  <a:srgbClr val="00B050"/>
                </a:solidFill>
                <a:latin typeface="Calibri" panose="020F0502020204030204" pitchFamily="34" charset="0"/>
              </a:rPr>
              <a:t>1. What is the output </a:t>
            </a:r>
            <a:r>
              <a:rPr lang="en-US" sz="2000" b="1">
                <a:solidFill>
                  <a:srgbClr val="00B050"/>
                </a:solidFill>
                <a:latin typeface="Calibri" panose="020F0502020204030204" pitchFamily="34" charset="0"/>
              </a:rPr>
              <a:t>of print( </a:t>
            </a:r>
            <a:r>
              <a:rPr lang="en-US" sz="2000" b="1" dirty="0">
                <a:solidFill>
                  <a:srgbClr val="00B050"/>
                </a:solidFill>
                <a:latin typeface="Calibri" panose="020F0502020204030204" pitchFamily="34" charset="0"/>
              </a:rPr>
              <a:t>0.1 + 0.2 </a:t>
            </a:r>
            <a:r>
              <a:rPr lang="en-US" sz="2000" b="1">
                <a:solidFill>
                  <a:srgbClr val="00B050"/>
                </a:solidFill>
                <a:latin typeface="Calibri" panose="020F0502020204030204" pitchFamily="34" charset="0"/>
              </a:rPr>
              <a:t>== 0.3)?</a:t>
            </a:r>
            <a:endParaRPr lang="en-US" sz="2000" b="1" dirty="0">
              <a:solidFill>
                <a:srgbClr val="00B050"/>
              </a:solidFill>
              <a:latin typeface="Calibri" panose="020F0502020204030204" pitchFamily="34" charset="0"/>
            </a:endParaRPr>
          </a:p>
          <a:p>
            <a:pPr lvl="1"/>
            <a:r>
              <a:rPr lang="en-US" sz="2000" dirty="0">
                <a:latin typeface="Calibri" panose="020F0502020204030204" pitchFamily="34" charset="0"/>
              </a:rPr>
              <a:t>a) True</a:t>
            </a:r>
          </a:p>
          <a:p>
            <a:pPr lvl="1"/>
            <a:r>
              <a:rPr lang="en-US" sz="2000" dirty="0">
                <a:latin typeface="Calibri" panose="020F0502020204030204" pitchFamily="34" charset="0"/>
              </a:rPr>
              <a:t>b) False</a:t>
            </a:r>
          </a:p>
          <a:p>
            <a:pPr lvl="1"/>
            <a:r>
              <a:rPr lang="en-US" sz="2000" dirty="0">
                <a:latin typeface="Calibri" panose="020F0502020204030204" pitchFamily="34" charset="0"/>
              </a:rPr>
              <a:t>c) Machine dependent</a:t>
            </a:r>
          </a:p>
          <a:p>
            <a:pPr lvl="1"/>
            <a:r>
              <a:rPr lang="en-US" sz="2000" dirty="0">
                <a:latin typeface="Calibri" panose="020F0502020204030204" pitchFamily="34" charset="0"/>
              </a:rPr>
              <a:t>d) Error</a:t>
            </a: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2. Which of the following is not a complex number?</a:t>
            </a:r>
          </a:p>
          <a:p>
            <a:pPr lvl="1"/>
            <a:r>
              <a:rPr lang="en-US" sz="2000" dirty="0">
                <a:latin typeface="Calibri" panose="020F0502020204030204" pitchFamily="34" charset="0"/>
              </a:rPr>
              <a:t>a) k = 2 + 3j</a:t>
            </a:r>
          </a:p>
          <a:p>
            <a:pPr lvl="1"/>
            <a:r>
              <a:rPr lang="en-US" sz="2000" dirty="0">
                <a:latin typeface="Calibri" panose="020F0502020204030204" pitchFamily="34" charset="0"/>
              </a:rPr>
              <a:t>b) k = complex(2, 3)</a:t>
            </a:r>
          </a:p>
          <a:p>
            <a:pPr lvl="1"/>
            <a:r>
              <a:rPr lang="en-US" sz="2000" dirty="0">
                <a:latin typeface="Calibri" panose="020F0502020204030204" pitchFamily="34" charset="0"/>
              </a:rPr>
              <a:t>c) k = 2 + 3l</a:t>
            </a:r>
          </a:p>
          <a:p>
            <a:pPr lvl="1"/>
            <a:r>
              <a:rPr lang="en-US" sz="2000" dirty="0">
                <a:latin typeface="Calibri" panose="020F0502020204030204" pitchFamily="34" charset="0"/>
              </a:rPr>
              <a:t>d) k = 2 + 3J</a:t>
            </a:r>
          </a:p>
          <a:p>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452512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3814" y="659998"/>
            <a:ext cx="9876483" cy="5016758"/>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sz="2000" b="1" i="1" u="sng" dirty="0">
              <a:solidFill>
                <a:srgbClr val="00B050"/>
              </a:solidFill>
              <a:latin typeface="Calibri" panose="020F0502020204030204" pitchFamily="34" charset="0"/>
            </a:endParaRPr>
          </a:p>
          <a:p>
            <a:r>
              <a:rPr lang="en-US" sz="2000" b="1" dirty="0">
                <a:solidFill>
                  <a:srgbClr val="00B050"/>
                </a:solidFill>
                <a:latin typeface="Calibri" panose="020F0502020204030204" pitchFamily="34" charset="0"/>
              </a:rPr>
              <a:t>3.The value of the expressions 4/(3*(2-1)) and 4/3*(2-1) is the same. State whether true or false.</a:t>
            </a:r>
            <a:br>
              <a:rPr lang="en-US" sz="2000" b="1" dirty="0">
                <a:solidFill>
                  <a:srgbClr val="00B050"/>
                </a:solidFill>
                <a:latin typeface="Calibri" panose="020F0502020204030204" pitchFamily="34" charset="0"/>
              </a:rPr>
            </a:br>
            <a:r>
              <a:rPr lang="en-US" sz="2000" b="1" dirty="0">
                <a:solidFill>
                  <a:srgbClr val="00B050"/>
                </a:solidFill>
                <a:latin typeface="Calibri" panose="020F0502020204030204" pitchFamily="34" charset="0"/>
              </a:rPr>
              <a:t>	</a:t>
            </a:r>
            <a:r>
              <a:rPr lang="en-US" dirty="0"/>
              <a:t>a) True</a:t>
            </a:r>
            <a:br>
              <a:rPr lang="en-US" sz="2000" dirty="0"/>
            </a:br>
            <a:r>
              <a:rPr lang="en-US" sz="2000" dirty="0"/>
              <a:t>	</a:t>
            </a:r>
            <a:r>
              <a:rPr lang="en-US" dirty="0"/>
              <a:t>b) False</a:t>
            </a:r>
            <a:endParaRPr lang="en-US" sz="2000" dirty="0">
              <a:latin typeface="Calibri" panose="020F0502020204030204" pitchFamily="34" charset="0"/>
            </a:endParaRPr>
          </a:p>
          <a:p>
            <a:endParaRPr lang="en-US" sz="2000" b="1" dirty="0">
              <a:solidFill>
                <a:srgbClr val="00B050"/>
              </a:solidFill>
              <a:latin typeface="Calibri" panose="020F0502020204030204" pitchFamily="34" charset="0"/>
            </a:endParaRPr>
          </a:p>
          <a:p>
            <a:r>
              <a:rPr lang="en-US" sz="2000" b="1" dirty="0">
                <a:solidFill>
                  <a:srgbClr val="00B050"/>
                </a:solidFill>
                <a:latin typeface="Calibri" panose="020F0502020204030204" pitchFamily="34" charset="0"/>
              </a:rPr>
              <a:t>4. What is the value of x if:</a:t>
            </a:r>
          </a:p>
          <a:p>
            <a:r>
              <a:rPr lang="en-US" sz="2000" b="1" dirty="0">
                <a:solidFill>
                  <a:srgbClr val="00B050"/>
                </a:solidFill>
                <a:latin typeface="Calibri" panose="020F0502020204030204" pitchFamily="34" charset="0"/>
              </a:rPr>
              <a:t>x = </a:t>
            </a:r>
            <a:r>
              <a:rPr lang="en-US" sz="2000" b="1" dirty="0" err="1">
                <a:solidFill>
                  <a:srgbClr val="00B050"/>
                </a:solidFill>
                <a:latin typeface="Calibri" panose="020F0502020204030204" pitchFamily="34" charset="0"/>
              </a:rPr>
              <a:t>int</a:t>
            </a:r>
            <a:r>
              <a:rPr lang="en-US" sz="2000" b="1" dirty="0">
                <a:solidFill>
                  <a:srgbClr val="00B050"/>
                </a:solidFill>
                <a:latin typeface="Calibri" panose="020F0502020204030204" pitchFamily="34" charset="0"/>
              </a:rPr>
              <a:t>(43.55+2/2)</a:t>
            </a:r>
          </a:p>
          <a:p>
            <a:pPr lvl="1"/>
            <a:r>
              <a:rPr lang="en-US" sz="2000" dirty="0">
                <a:latin typeface="Calibri" panose="020F0502020204030204" pitchFamily="34" charset="0"/>
              </a:rPr>
              <a:t>a) 43</a:t>
            </a:r>
          </a:p>
          <a:p>
            <a:pPr lvl="1"/>
            <a:r>
              <a:rPr lang="en-US" sz="2000" dirty="0">
                <a:latin typeface="Calibri" panose="020F0502020204030204" pitchFamily="34" charset="0"/>
              </a:rPr>
              <a:t>b) 44</a:t>
            </a:r>
          </a:p>
          <a:p>
            <a:pPr lvl="1"/>
            <a:r>
              <a:rPr lang="en-US" sz="2000" dirty="0">
                <a:latin typeface="Calibri" panose="020F0502020204030204" pitchFamily="34" charset="0"/>
              </a:rPr>
              <a:t>c) 22</a:t>
            </a:r>
          </a:p>
          <a:p>
            <a:pPr lvl="1"/>
            <a:r>
              <a:rPr lang="en-US" sz="2000" dirty="0">
                <a:latin typeface="Calibri" panose="020F0502020204030204" pitchFamily="34" charset="0"/>
              </a:rPr>
              <a:t>d) 23</a:t>
            </a:r>
          </a:p>
          <a:p>
            <a:pPr lvl="1"/>
            <a:endParaRPr lang="en-US" sz="2000" dirty="0">
              <a:latin typeface="Calibri" panose="020F0502020204030204" pitchFamily="34" charset="0"/>
            </a:endParaRPr>
          </a:p>
          <a:p>
            <a:pPr lvl="1"/>
            <a:endParaRPr lang="en-US" sz="2000" dirty="0">
              <a:latin typeface="Calibri" panose="020F0502020204030204" pitchFamily="34" charset="0"/>
            </a:endParaRPr>
          </a:p>
          <a:p>
            <a:pPr lvl="1"/>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480005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3814" y="0"/>
            <a:ext cx="9876483" cy="4093428"/>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5. Which of the following is incorrect?</a:t>
            </a:r>
          </a:p>
          <a:p>
            <a:pPr lvl="1"/>
            <a:r>
              <a:rPr lang="en-US" sz="2000" dirty="0">
                <a:latin typeface="Calibri" panose="020F0502020204030204" pitchFamily="34" charset="0"/>
              </a:rPr>
              <a:t>a) float(‘</a:t>
            </a:r>
            <a:r>
              <a:rPr lang="en-US" sz="2000" dirty="0" err="1">
                <a:latin typeface="Calibri" panose="020F0502020204030204" pitchFamily="34" charset="0"/>
              </a:rPr>
              <a:t>inf</a:t>
            </a:r>
            <a:r>
              <a:rPr lang="en-US" sz="2000" dirty="0">
                <a:latin typeface="Calibri" panose="020F0502020204030204" pitchFamily="34" charset="0"/>
              </a:rPr>
              <a:t>’)</a:t>
            </a:r>
          </a:p>
          <a:p>
            <a:pPr lvl="1"/>
            <a:r>
              <a:rPr lang="en-US" sz="2000" dirty="0">
                <a:latin typeface="Calibri" panose="020F0502020204030204" pitchFamily="34" charset="0"/>
              </a:rPr>
              <a:t>b) float(‘nan’)</a:t>
            </a:r>
          </a:p>
          <a:p>
            <a:pPr lvl="1"/>
            <a:r>
              <a:rPr lang="en-US" sz="2000" dirty="0">
                <a:latin typeface="Calibri" panose="020F0502020204030204" pitchFamily="34" charset="0"/>
              </a:rPr>
              <a:t>c) float(’56’+’78’)</a:t>
            </a:r>
          </a:p>
          <a:p>
            <a:pPr lvl="1"/>
            <a:r>
              <a:rPr lang="en-US" sz="2000" dirty="0">
                <a:latin typeface="Calibri" panose="020F0502020204030204" pitchFamily="34" charset="0"/>
              </a:rPr>
              <a:t>d) float(’12+34′)</a:t>
            </a: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6. What does (1&gt;3)-(1&lt;3) evaluate to?</a:t>
            </a:r>
          </a:p>
          <a:p>
            <a:pPr lvl="1"/>
            <a:r>
              <a:rPr lang="en-US" sz="2000" dirty="0">
                <a:latin typeface="Calibri" panose="020F0502020204030204" pitchFamily="34" charset="0"/>
              </a:rPr>
              <a:t>a) -1</a:t>
            </a:r>
          </a:p>
          <a:p>
            <a:pPr lvl="1"/>
            <a:r>
              <a:rPr lang="en-US" sz="2000" dirty="0">
                <a:latin typeface="Calibri" panose="020F0502020204030204" pitchFamily="34" charset="0"/>
              </a:rPr>
              <a:t>b) 1</a:t>
            </a:r>
          </a:p>
          <a:p>
            <a:pPr lvl="1"/>
            <a:r>
              <a:rPr lang="en-US" sz="2000" dirty="0">
                <a:latin typeface="Calibri" panose="020F0502020204030204" pitchFamily="34" charset="0"/>
              </a:rPr>
              <a:t>c) 0</a:t>
            </a:r>
          </a:p>
          <a:p>
            <a:pPr lvl="1"/>
            <a:r>
              <a:rPr lang="en-US" sz="2000" dirty="0">
                <a:latin typeface="Calibri" panose="020F0502020204030204" pitchFamily="34" charset="0"/>
              </a:rPr>
              <a:t>d) Unknown</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032119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0904" y="659998"/>
            <a:ext cx="9876483" cy="5632311"/>
          </a:xfrm>
          <a:prstGeom prst="rect">
            <a:avLst/>
          </a:prstGeom>
          <a:noFill/>
        </p:spPr>
        <p:txBody>
          <a:bodyPr wrap="square" rtlCol="0">
            <a:spAutoFit/>
          </a:bodyPr>
          <a:lstStyle/>
          <a:p>
            <a:r>
              <a:rPr lang="en-US" sz="2000" b="1" i="1" u="sng" dirty="0">
                <a:latin typeface="Calibri" panose="020F0502020204030204" pitchFamily="34" charset="0"/>
              </a:rPr>
              <a:t>Stimulants</a:t>
            </a:r>
          </a:p>
          <a:p>
            <a:r>
              <a:rPr lang="en-US" sz="2000" b="1" dirty="0">
                <a:solidFill>
                  <a:srgbClr val="00B050"/>
                </a:solidFill>
                <a:latin typeface="Calibri" panose="020F0502020204030204" pitchFamily="34" charset="0"/>
              </a:rPr>
              <a:t>7. What are the values of the following expressions:</a:t>
            </a:r>
          </a:p>
          <a:p>
            <a:pPr lvl="1"/>
            <a:r>
              <a:rPr lang="en-US" sz="2000" b="1" dirty="0">
                <a:solidFill>
                  <a:srgbClr val="00B050"/>
                </a:solidFill>
                <a:latin typeface="Calibri" panose="020F0502020204030204" pitchFamily="34" charset="0"/>
              </a:rPr>
              <a:t> </a:t>
            </a:r>
            <a:r>
              <a:rPr lang="en-US" sz="2000" dirty="0">
                <a:latin typeface="Calibri" panose="020F0502020204030204" pitchFamily="34" charset="0"/>
              </a:rPr>
              <a:t>2**(3**2)</a:t>
            </a:r>
          </a:p>
          <a:p>
            <a:pPr lvl="1"/>
            <a:r>
              <a:rPr lang="en-US" sz="2000" dirty="0">
                <a:latin typeface="Calibri" panose="020F0502020204030204" pitchFamily="34" charset="0"/>
              </a:rPr>
              <a:t> (2**3)**2</a:t>
            </a:r>
          </a:p>
          <a:p>
            <a:pPr lvl="1"/>
            <a:r>
              <a:rPr lang="en-US" sz="2000" dirty="0">
                <a:latin typeface="Calibri" panose="020F0502020204030204" pitchFamily="34" charset="0"/>
              </a:rPr>
              <a:t> 2**3**2</a:t>
            </a:r>
          </a:p>
          <a:p>
            <a:pPr lvl="1"/>
            <a:endParaRPr lang="en-US" sz="2000" dirty="0">
              <a:latin typeface="Calibri" panose="020F0502020204030204" pitchFamily="34" charset="0"/>
            </a:endParaRPr>
          </a:p>
          <a:p>
            <a:pPr lvl="1"/>
            <a:r>
              <a:rPr lang="en-US" sz="2000" dirty="0">
                <a:latin typeface="Calibri" panose="020F0502020204030204" pitchFamily="34" charset="0"/>
              </a:rPr>
              <a:t>a) 64, 512, 64</a:t>
            </a:r>
          </a:p>
          <a:p>
            <a:pPr lvl="1"/>
            <a:r>
              <a:rPr lang="en-US" sz="2000" dirty="0">
                <a:latin typeface="Calibri" panose="020F0502020204030204" pitchFamily="34" charset="0"/>
              </a:rPr>
              <a:t>b) 64, 64, 64</a:t>
            </a:r>
          </a:p>
          <a:p>
            <a:pPr lvl="1"/>
            <a:r>
              <a:rPr lang="en-US" sz="2000" dirty="0">
                <a:latin typeface="Calibri" panose="020F0502020204030204" pitchFamily="34" charset="0"/>
              </a:rPr>
              <a:t>c) 512, 512, 512</a:t>
            </a:r>
          </a:p>
          <a:p>
            <a:pPr lvl="1"/>
            <a:r>
              <a:rPr lang="en-US" sz="2000" dirty="0">
                <a:latin typeface="Calibri" panose="020F0502020204030204" pitchFamily="34" charset="0"/>
              </a:rPr>
              <a:t>d) 512, 64, 512</a:t>
            </a:r>
          </a:p>
          <a:p>
            <a:pPr lvl="1"/>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8. What is the value of the following expression:</a:t>
            </a:r>
          </a:p>
          <a:p>
            <a:r>
              <a:rPr lang="en-US" sz="2000" dirty="0">
                <a:latin typeface="Calibri" panose="020F0502020204030204" pitchFamily="34" charset="0"/>
              </a:rPr>
              <a:t>	float(22//3+3/3)</a:t>
            </a:r>
          </a:p>
          <a:p>
            <a:pPr lvl="1"/>
            <a:r>
              <a:rPr lang="en-US" sz="2000" dirty="0">
                <a:latin typeface="Calibri" panose="020F0502020204030204" pitchFamily="34" charset="0"/>
              </a:rPr>
              <a:t>a) 8</a:t>
            </a:r>
          </a:p>
          <a:p>
            <a:pPr lvl="1"/>
            <a:r>
              <a:rPr lang="en-US" sz="2000" dirty="0">
                <a:latin typeface="Calibri" panose="020F0502020204030204" pitchFamily="34" charset="0"/>
              </a:rPr>
              <a:t>b) 8.0</a:t>
            </a:r>
          </a:p>
          <a:p>
            <a:pPr lvl="1"/>
            <a:r>
              <a:rPr lang="en-US" sz="2000" dirty="0">
                <a:latin typeface="Calibri" panose="020F0502020204030204" pitchFamily="34" charset="0"/>
              </a:rPr>
              <a:t>c) 8.3</a:t>
            </a:r>
          </a:p>
          <a:p>
            <a:pPr lvl="1"/>
            <a:r>
              <a:rPr lang="en-US" sz="2000" dirty="0">
                <a:latin typeface="Calibri" panose="020F0502020204030204" pitchFamily="34" charset="0"/>
              </a:rPr>
              <a:t>d) 8.33</a:t>
            </a:r>
          </a:p>
          <a:p>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804493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dirty="0">
                <a:solidFill>
                  <a:schemeClr val="accent4"/>
                </a:solidFill>
              </a:rPr>
              <a:t>Python Strings</a:t>
            </a:r>
          </a:p>
        </p:txBody>
      </p:sp>
      <p:sp>
        <p:nvSpPr>
          <p:cNvPr id="4" name="Content Placeholder 3"/>
          <p:cNvSpPr>
            <a:spLocks noGrp="1"/>
          </p:cNvSpPr>
          <p:nvPr>
            <p:ph idx="1"/>
          </p:nvPr>
        </p:nvSpPr>
        <p:spPr>
          <a:xfrm>
            <a:off x="732699" y="721407"/>
            <a:ext cx="11198746" cy="5959612"/>
          </a:xfrm>
        </p:spPr>
        <p:txBody>
          <a:bodyPr>
            <a:normAutofit fontScale="77500" lnSpcReduction="20000"/>
          </a:bodyPr>
          <a:lstStyle/>
          <a:p>
            <a:pPr>
              <a:lnSpc>
                <a:spcPct val="110000"/>
              </a:lnSpc>
              <a:buFont typeface="Wingdings" panose="05000000000000000000" pitchFamily="2" charset="2"/>
              <a:buChar char="Ø"/>
            </a:pPr>
            <a:r>
              <a:rPr lang="en-US" sz="2000" dirty="0">
                <a:latin typeface="Calibri" panose="020F0502020204030204" pitchFamily="34" charset="0"/>
              </a:rPr>
              <a:t>A group of characters strung together into a </a:t>
            </a:r>
            <a:r>
              <a:rPr lang="en-US" sz="2000" dirty="0" err="1">
                <a:latin typeface="Calibri" panose="020F0502020204030204" pitchFamily="34" charset="0"/>
              </a:rPr>
              <a:t>word,sentence</a:t>
            </a:r>
            <a:r>
              <a:rPr lang="en-US" sz="2000" dirty="0">
                <a:latin typeface="Calibri" panose="020F0502020204030204" pitchFamily="34" charset="0"/>
              </a:rPr>
              <a:t>, line or even paragraph is a string</a:t>
            </a:r>
          </a:p>
          <a:p>
            <a:pPr marL="0" indent="0">
              <a:lnSpc>
                <a:spcPct val="110000"/>
              </a:lnSpc>
              <a:buNone/>
            </a:pPr>
            <a:r>
              <a:rPr lang="en-US" sz="2000" dirty="0">
                <a:latin typeface="Calibri" panose="020F0502020204030204" pitchFamily="34" charset="0"/>
              </a:rPr>
              <a:t> </a:t>
            </a:r>
            <a:r>
              <a:rPr lang="en-US" sz="2000" dirty="0">
                <a:solidFill>
                  <a:srgbClr val="FF0000"/>
                </a:solidFill>
                <a:latin typeface="Calibri" panose="020F0502020204030204" pitchFamily="34" charset="0"/>
              </a:rPr>
              <a:t>“Hi” </a:t>
            </a:r>
            <a:r>
              <a:rPr lang="en-US" sz="2000" dirty="0">
                <a:latin typeface="Calibri" panose="020F0502020204030204" pitchFamily="34" charset="0"/>
              </a:rPr>
              <a:t>  </a:t>
            </a:r>
            <a:r>
              <a:rPr lang="en-US" sz="2000" dirty="0">
                <a:solidFill>
                  <a:schemeClr val="tx2">
                    <a:lumMod val="60000"/>
                    <a:lumOff val="40000"/>
                  </a:schemeClr>
                </a:solidFill>
                <a:latin typeface="Calibri" panose="020F0502020204030204" pitchFamily="34" charset="0"/>
              </a:rPr>
              <a:t>“Hi There”  </a:t>
            </a:r>
            <a:r>
              <a:rPr lang="en-US" sz="2000" dirty="0">
                <a:solidFill>
                  <a:srgbClr val="0070C0"/>
                </a:solidFill>
                <a:latin typeface="Calibri" panose="020F0502020204030204" pitchFamily="34" charset="0"/>
              </a:rPr>
              <a:t>“</a:t>
            </a:r>
            <a:r>
              <a:rPr lang="en-US" sz="2000" dirty="0" err="1">
                <a:solidFill>
                  <a:srgbClr val="0070C0"/>
                </a:solidFill>
                <a:latin typeface="Calibri" panose="020F0502020204030204" pitchFamily="34" charset="0"/>
              </a:rPr>
              <a:t>Yo</a:t>
            </a:r>
            <a:r>
              <a:rPr lang="en-US" sz="2000" dirty="0">
                <a:solidFill>
                  <a:srgbClr val="0070C0"/>
                </a:solidFill>
                <a:latin typeface="Calibri" panose="020F0502020204030204" pitchFamily="34" charset="0"/>
              </a:rPr>
              <a:t> Man!! </a:t>
            </a:r>
            <a:r>
              <a:rPr lang="en-US" sz="2000" dirty="0" err="1">
                <a:solidFill>
                  <a:srgbClr val="0070C0"/>
                </a:solidFill>
                <a:latin typeface="Calibri" panose="020F0502020204030204" pitchFamily="34" charset="0"/>
              </a:rPr>
              <a:t>Oppa</a:t>
            </a:r>
            <a:r>
              <a:rPr lang="en-US" sz="2000" dirty="0">
                <a:solidFill>
                  <a:srgbClr val="0070C0"/>
                </a:solidFill>
                <a:latin typeface="Calibri" panose="020F0502020204030204" pitchFamily="34" charset="0"/>
              </a:rPr>
              <a:t> Gangnam Style”</a:t>
            </a:r>
          </a:p>
          <a:p>
            <a:pPr marL="0" indent="0">
              <a:lnSpc>
                <a:spcPct val="110000"/>
              </a:lnSpc>
              <a:buNone/>
            </a:pPr>
            <a:endParaRPr lang="en-US" sz="2000" dirty="0">
              <a:latin typeface="Calibri" panose="020F0502020204030204" pitchFamily="34" charset="0"/>
            </a:endParaRPr>
          </a:p>
          <a:p>
            <a:pPr>
              <a:lnSpc>
                <a:spcPct val="110000"/>
              </a:lnSpc>
              <a:buFont typeface="Wingdings" panose="05000000000000000000" pitchFamily="2" charset="2"/>
              <a:buChar char="Ø"/>
            </a:pPr>
            <a:r>
              <a:rPr lang="en-US" sz="2000" dirty="0">
                <a:latin typeface="Calibri" panose="020F0502020204030204" pitchFamily="34" charset="0"/>
              </a:rPr>
              <a:t>Strings are amongst the most popular types in Python. We can create them simply by enclosing characters in quotes. Python treats single quotes the same as double quotes. Creating strings is as simple as assigning a value to a variable. </a:t>
            </a:r>
          </a:p>
          <a:p>
            <a:pPr marL="0" indent="0">
              <a:lnSpc>
                <a:spcPct val="110000"/>
              </a:lnSpc>
              <a:buNone/>
            </a:pPr>
            <a:endParaRPr lang="en-US" sz="2000" dirty="0">
              <a:latin typeface="Calibri" panose="020F0502020204030204" pitchFamily="34" charset="0"/>
            </a:endParaRPr>
          </a:p>
          <a:p>
            <a:pPr marL="0" indent="0">
              <a:lnSpc>
                <a:spcPct val="110000"/>
              </a:lnSpc>
              <a:buNone/>
            </a:pPr>
            <a:r>
              <a:rPr lang="en-US" sz="2000" b="1" u="sng" dirty="0">
                <a:latin typeface="Calibri" panose="020F0502020204030204" pitchFamily="34" charset="0"/>
              </a:rPr>
              <a:t>For example:</a:t>
            </a:r>
          </a:p>
          <a:p>
            <a:pPr marL="0" indent="0">
              <a:lnSpc>
                <a:spcPct val="110000"/>
              </a:lnSpc>
              <a:buNone/>
            </a:pPr>
            <a:endParaRPr lang="en-US" sz="2000" dirty="0">
              <a:latin typeface="Calibri" panose="020F0502020204030204" pitchFamily="34" charset="0"/>
            </a:endParaRPr>
          </a:p>
          <a:p>
            <a:pPr marL="0" indent="0">
              <a:lnSpc>
                <a:spcPct val="100000"/>
              </a:lnSpc>
              <a:buNone/>
            </a:pPr>
            <a:r>
              <a:rPr lang="en-US" sz="2000" dirty="0">
                <a:latin typeface="Calibri" panose="020F0502020204030204" pitchFamily="34" charset="0"/>
              </a:rPr>
              <a:t>var1 = 'Hello World!‘</a:t>
            </a:r>
          </a:p>
          <a:p>
            <a:pPr marL="0" indent="0">
              <a:lnSpc>
                <a:spcPct val="100000"/>
              </a:lnSpc>
              <a:buNone/>
            </a:pPr>
            <a:r>
              <a:rPr lang="en-US" sz="2000" dirty="0">
                <a:latin typeface="Calibri" panose="020F0502020204030204" pitchFamily="34" charset="0"/>
              </a:rPr>
              <a:t>var2 = "Python Programming“</a:t>
            </a:r>
          </a:p>
          <a:p>
            <a:pPr marL="0" indent="0">
              <a:lnSpc>
                <a:spcPct val="100000"/>
              </a:lnSpc>
              <a:buNone/>
            </a:pPr>
            <a:r>
              <a:rPr lang="en-US" sz="2000" dirty="0">
                <a:latin typeface="Calibri" panose="020F0502020204030204" pitchFamily="34" charset="0"/>
              </a:rPr>
              <a:t>&gt;&gt;&gt;word = 'word'</a:t>
            </a:r>
          </a:p>
          <a:p>
            <a:pPr marL="0" indent="0">
              <a:lnSpc>
                <a:spcPct val="100000"/>
              </a:lnSpc>
              <a:buNone/>
            </a:pPr>
            <a:r>
              <a:rPr lang="en-US" sz="2000" dirty="0">
                <a:latin typeface="Calibri" panose="020F0502020204030204" pitchFamily="34" charset="0"/>
              </a:rPr>
              <a:t>&gt;&gt;&gt;sentence = "This is a sentence."</a:t>
            </a:r>
          </a:p>
          <a:p>
            <a:pPr marL="0" indent="0">
              <a:lnSpc>
                <a:spcPct val="100000"/>
              </a:lnSpc>
              <a:buNone/>
            </a:pPr>
            <a:r>
              <a:rPr lang="en-US" sz="2000" dirty="0">
                <a:latin typeface="Calibri" panose="020F0502020204030204" pitchFamily="34" charset="0"/>
              </a:rPr>
              <a:t>&gt;&gt;&gt;paragraph = “““This is a \</a:t>
            </a:r>
          </a:p>
          <a:p>
            <a:pPr marL="0" indent="0">
              <a:lnSpc>
                <a:spcPct val="100000"/>
              </a:lnSpc>
              <a:buNone/>
            </a:pPr>
            <a:r>
              <a:rPr lang="en-US" sz="2000" dirty="0">
                <a:latin typeface="Calibri" panose="020F0502020204030204" pitchFamily="34" charset="0"/>
              </a:rPr>
              <a:t>paragraph \</a:t>
            </a:r>
          </a:p>
          <a:p>
            <a:pPr marL="0" indent="0">
              <a:lnSpc>
                <a:spcPct val="100000"/>
              </a:lnSpc>
              <a:buNone/>
            </a:pPr>
            <a:r>
              <a:rPr lang="en-US" sz="2000" dirty="0">
                <a:latin typeface="Calibri" panose="020F0502020204030204" pitchFamily="34" charset="0"/>
              </a:rPr>
              <a:t>across \</a:t>
            </a:r>
          </a:p>
          <a:p>
            <a:pPr marL="0" indent="0">
              <a:lnSpc>
                <a:spcPct val="100000"/>
              </a:lnSpc>
              <a:buNone/>
            </a:pPr>
            <a:r>
              <a:rPr lang="en-US" sz="2000" dirty="0">
                <a:latin typeface="Calibri" panose="020F0502020204030204" pitchFamily="34" charset="0"/>
              </a:rPr>
              <a:t>multiple lines.”””</a:t>
            </a:r>
          </a:p>
          <a:p>
            <a:pPr marL="0" indent="0">
              <a:lnSpc>
                <a:spcPct val="100000"/>
              </a:lnSpc>
              <a:buNone/>
            </a:pPr>
            <a:r>
              <a:rPr lang="en-US" sz="2000" dirty="0">
                <a:latin typeface="Calibri" panose="020F0502020204030204" pitchFamily="34" charset="0"/>
              </a:rPr>
              <a:t>&gt;&gt;&gt; type("Hello World")</a:t>
            </a:r>
          </a:p>
          <a:p>
            <a:pPr marL="0" indent="0">
              <a:lnSpc>
                <a:spcPct val="100000"/>
              </a:lnSpc>
              <a:buNone/>
            </a:pPr>
            <a:r>
              <a:rPr lang="en-US" sz="2000" dirty="0">
                <a:latin typeface="Calibri" panose="020F0502020204030204" pitchFamily="34" charset="0"/>
              </a:rPr>
              <a:t>&lt;class '</a:t>
            </a:r>
            <a:r>
              <a:rPr lang="en-US" sz="2000" dirty="0" err="1">
                <a:latin typeface="Calibri" panose="020F0502020204030204" pitchFamily="34" charset="0"/>
              </a:rPr>
              <a:t>str</a:t>
            </a:r>
            <a:r>
              <a:rPr lang="en-US" sz="2000" dirty="0">
                <a:latin typeface="Calibri" panose="020F0502020204030204" pitchFamily="34" charset="0"/>
              </a:rPr>
              <a:t>'&gt;</a:t>
            </a: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14838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 calcmode="lin" valueType="num">
                                      <p:cBhvr additive="base">
                                        <p:cTn id="3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 calcmode="lin" valueType="num">
                                      <p:cBhvr additive="base">
                                        <p:cTn id="4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anim calcmode="lin" valueType="num">
                                      <p:cBhvr additive="base">
                                        <p:cTn id="5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 calcmode="lin" valueType="num">
                                      <p:cBhvr additive="base">
                                        <p:cTn id="55"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anim calcmode="lin" valueType="num">
                                      <p:cBhvr additive="base">
                                        <p:cTn id="5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anim calcmode="lin" valueType="num">
                                      <p:cBhvr additive="base">
                                        <p:cTn id="63"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399" y="44244"/>
            <a:ext cx="9720072" cy="402926"/>
          </a:xfrm>
        </p:spPr>
        <p:txBody>
          <a:bodyPr>
            <a:noAutofit/>
          </a:bodyPr>
          <a:lstStyle/>
          <a:p>
            <a:r>
              <a:rPr lang="en-US" sz="3200" dirty="0">
                <a:solidFill>
                  <a:schemeClr val="accent4"/>
                </a:solidFill>
              </a:rPr>
              <a:t>Python Strings (</a:t>
            </a:r>
            <a:r>
              <a:rPr lang="en-US" sz="3200" dirty="0" err="1">
                <a:solidFill>
                  <a:schemeClr val="accent4"/>
                </a:solidFill>
              </a:rPr>
              <a:t>Cntd</a:t>
            </a:r>
            <a:r>
              <a:rPr lang="en-US" sz="3200" dirty="0">
                <a:solidFill>
                  <a:schemeClr val="accent4"/>
                </a:solidFill>
              </a:rPr>
              <a:t>..)</a:t>
            </a:r>
          </a:p>
        </p:txBody>
      </p:sp>
      <p:sp>
        <p:nvSpPr>
          <p:cNvPr id="4" name="Content Placeholder 3"/>
          <p:cNvSpPr>
            <a:spLocks noGrp="1"/>
          </p:cNvSpPr>
          <p:nvPr>
            <p:ph idx="1"/>
          </p:nvPr>
        </p:nvSpPr>
        <p:spPr>
          <a:xfrm>
            <a:off x="832399" y="721405"/>
            <a:ext cx="9720073" cy="5807731"/>
          </a:xfrm>
        </p:spPr>
        <p:txBody>
          <a:bodyPr>
            <a:normAutofit/>
          </a:bodyPr>
          <a:lstStyle/>
          <a:p>
            <a:pPr marL="0" indent="0">
              <a:lnSpc>
                <a:spcPct val="70000"/>
              </a:lnSpc>
              <a:buNone/>
            </a:pPr>
            <a:r>
              <a:rPr lang="en-US" sz="2000" b="1" u="sng" dirty="0">
                <a:latin typeface="Calibri" panose="020F0502020204030204" pitchFamily="34" charset="0"/>
              </a:rPr>
              <a:t>Try and Learn:</a:t>
            </a:r>
          </a:p>
          <a:p>
            <a:pPr marL="0" indent="0">
              <a:lnSpc>
                <a:spcPct val="70000"/>
              </a:lnSpc>
              <a:buNone/>
            </a:pPr>
            <a:r>
              <a:rPr lang="en-US" sz="2000" dirty="0">
                <a:latin typeface="Calibri" panose="020F0502020204030204" pitchFamily="34" charset="0"/>
              </a:rPr>
              <a:t>Type  out the code, observe the output and lets try to understand the logic</a:t>
            </a:r>
          </a:p>
          <a:p>
            <a:pPr marL="0" indent="0">
              <a:lnSpc>
                <a:spcPct val="70000"/>
              </a:lnSpc>
              <a:buNone/>
            </a:pPr>
            <a:endParaRPr lang="en-US" sz="2000" dirty="0">
              <a:latin typeface="Calibri" panose="020F0502020204030204" pitchFamily="34" charset="0"/>
            </a:endParaRPr>
          </a:p>
          <a:p>
            <a:pPr marL="0" indent="0">
              <a:lnSpc>
                <a:spcPct val="70000"/>
              </a:lnSpc>
              <a:buNone/>
            </a:pPr>
            <a:r>
              <a:rPr lang="en-US" sz="2000" dirty="0">
                <a:latin typeface="Calibri" panose="020F0502020204030204" pitchFamily="34" charset="0"/>
              </a:rPr>
              <a:t>var1 = 'Hello World!'</a:t>
            </a:r>
          </a:p>
          <a:p>
            <a:pPr marL="0" indent="0">
              <a:lnSpc>
                <a:spcPct val="70000"/>
              </a:lnSpc>
              <a:buNone/>
            </a:pPr>
            <a:r>
              <a:rPr lang="en-US" sz="2000" dirty="0">
                <a:latin typeface="Calibri" panose="020F0502020204030204" pitchFamily="34" charset="0"/>
              </a:rPr>
              <a:t>var2 = "Python Programming"</a:t>
            </a:r>
          </a:p>
          <a:p>
            <a:pPr marL="0" indent="0">
              <a:lnSpc>
                <a:spcPct val="70000"/>
              </a:lnSpc>
              <a:buNone/>
            </a:pPr>
            <a:r>
              <a:rPr lang="en-US" sz="2000" dirty="0">
                <a:latin typeface="Calibri" panose="020F0502020204030204" pitchFamily="34" charset="0"/>
              </a:rPr>
              <a:t>print ("var1[0]: ", var1[0])</a:t>
            </a:r>
          </a:p>
          <a:p>
            <a:pPr marL="0" indent="0">
              <a:lnSpc>
                <a:spcPct val="70000"/>
              </a:lnSpc>
              <a:buNone/>
            </a:pPr>
            <a:r>
              <a:rPr lang="en-US" sz="2000" dirty="0">
                <a:latin typeface="Calibri" panose="020F0502020204030204" pitchFamily="34" charset="0"/>
              </a:rPr>
              <a:t>print ("var2[1:5]: ", var2[1:5])</a:t>
            </a:r>
          </a:p>
          <a:p>
            <a:pPr marL="0" indent="0">
              <a:lnSpc>
                <a:spcPct val="70000"/>
              </a:lnSpc>
              <a:buNone/>
            </a:pPr>
            <a:endParaRPr lang="en-US" sz="2000" dirty="0">
              <a:latin typeface="Calibri" panose="020F0502020204030204" pitchFamily="34" charset="0"/>
            </a:endParaRPr>
          </a:p>
          <a:p>
            <a:pPr marL="0" indent="0">
              <a:lnSpc>
                <a:spcPct val="70000"/>
              </a:lnSpc>
              <a:buNone/>
            </a:pPr>
            <a:r>
              <a:rPr lang="en-US" sz="2000" dirty="0">
                <a:latin typeface="Calibri" panose="020F0502020204030204" pitchFamily="34" charset="0"/>
              </a:rPr>
              <a:t>Lets try a few more, lets bring it on!!</a:t>
            </a:r>
          </a:p>
          <a:p>
            <a:pPr marL="0" indent="0">
              <a:lnSpc>
                <a:spcPct val="70000"/>
              </a:lnSpc>
              <a:buNone/>
            </a:pPr>
            <a:endParaRPr lang="en-US" sz="2000" dirty="0">
              <a:latin typeface="Calibri" panose="020F0502020204030204" pitchFamily="34" charset="0"/>
            </a:endParaRPr>
          </a:p>
          <a:p>
            <a:pPr>
              <a:lnSpc>
                <a:spcPct val="70000"/>
              </a:lnSpc>
              <a:buFont typeface="Wingdings" panose="05000000000000000000" pitchFamily="2" charset="2"/>
              <a:buChar char="Ø"/>
            </a:pPr>
            <a:r>
              <a:rPr lang="en-US" sz="2000" dirty="0">
                <a:latin typeface="Calibri" panose="020F0502020204030204" pitchFamily="34" charset="0"/>
              </a:rPr>
              <a:t> print("Hello Students"*2)</a:t>
            </a:r>
          </a:p>
          <a:p>
            <a:pPr>
              <a:lnSpc>
                <a:spcPct val="70000"/>
              </a:lnSpc>
              <a:buFont typeface="Wingdings" panose="05000000000000000000" pitchFamily="2" charset="2"/>
              <a:buChar char="Ø"/>
            </a:pPr>
            <a:r>
              <a:rPr lang="en-US" sz="2000" dirty="0">
                <a:latin typeface="Calibri" panose="020F0502020204030204" pitchFamily="34" charset="0"/>
              </a:rPr>
              <a:t> var1 =“Python Programming“</a:t>
            </a:r>
          </a:p>
          <a:p>
            <a:pPr>
              <a:lnSpc>
                <a:spcPct val="70000"/>
              </a:lnSpc>
              <a:buFont typeface="Wingdings" panose="05000000000000000000" pitchFamily="2" charset="2"/>
              <a:buChar char="Ø"/>
            </a:pPr>
            <a:r>
              <a:rPr lang="en-US" sz="2000" dirty="0">
                <a:latin typeface="Calibri" panose="020F0502020204030204" pitchFamily="34" charset="0"/>
              </a:rPr>
              <a:t> print(var1[-5:-1]+'</a:t>
            </a:r>
            <a:r>
              <a:rPr lang="en-US" sz="2000" dirty="0" err="1">
                <a:latin typeface="Calibri" panose="020F0502020204030204" pitchFamily="34" charset="0"/>
              </a:rPr>
              <a:t>Abdracadabra</a:t>
            </a:r>
            <a:r>
              <a:rPr lang="en-US" sz="2000" dirty="0">
                <a:latin typeface="Calibri" panose="020F0502020204030204" pitchFamily="34" charset="0"/>
              </a:rPr>
              <a:t>')</a:t>
            </a:r>
          </a:p>
          <a:p>
            <a:pPr>
              <a:lnSpc>
                <a:spcPct val="70000"/>
              </a:lnSpc>
              <a:buFont typeface="Wingdings" panose="05000000000000000000" pitchFamily="2" charset="2"/>
              <a:buChar char="Ø"/>
            </a:pPr>
            <a:endParaRPr lang="en-US" sz="2000" dirty="0">
              <a:latin typeface="Calibri" panose="020F0502020204030204" pitchFamily="34" charset="0"/>
            </a:endParaRPr>
          </a:p>
          <a:p>
            <a:pPr marL="0" indent="0">
              <a:lnSpc>
                <a:spcPct val="10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894738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2399" y="839394"/>
            <a:ext cx="10805596" cy="5447212"/>
          </a:xfrm>
        </p:spPr>
        <p:txBody>
          <a:bodyPr>
            <a:normAutofit fontScale="92500" lnSpcReduction="20000"/>
          </a:bodyPr>
          <a:lstStyle/>
          <a:p>
            <a:pPr marL="0" indent="0">
              <a:lnSpc>
                <a:spcPct val="100000"/>
              </a:lnSpc>
              <a:spcBef>
                <a:spcPct val="0"/>
              </a:spcBef>
              <a:buNone/>
            </a:pPr>
            <a:r>
              <a:rPr lang="en-US" sz="2000" b="1" u="sng" cap="all" spc="100" dirty="0">
                <a:solidFill>
                  <a:schemeClr val="tx1">
                    <a:lumMod val="95000"/>
                    <a:lumOff val="5000"/>
                  </a:schemeClr>
                </a:solidFill>
                <a:latin typeface="Calibri" panose="020F0502020204030204" pitchFamily="34" charset="0"/>
                <a:ea typeface="+mj-ea"/>
                <a:cs typeface="+mj-cs"/>
              </a:rPr>
              <a:t>String Indexing &amp; slicing </a:t>
            </a:r>
          </a:p>
          <a:p>
            <a:pPr marL="0" indent="0">
              <a:lnSpc>
                <a:spcPct val="100000"/>
              </a:lnSpc>
              <a:spcBef>
                <a:spcPct val="0"/>
              </a:spcBef>
              <a:buNone/>
            </a:pPr>
            <a:endParaRPr lang="en-US" sz="2000" b="1" u="sng" cap="all" spc="100" dirty="0">
              <a:solidFill>
                <a:schemeClr val="tx1">
                  <a:lumMod val="95000"/>
                  <a:lumOff val="5000"/>
                </a:schemeClr>
              </a:solidFill>
              <a:latin typeface="Calibri" panose="020F0502020204030204" pitchFamily="34" charset="0"/>
              <a:ea typeface="+mj-ea"/>
              <a:cs typeface="+mj-cs"/>
            </a:endParaRPr>
          </a:p>
          <a:p>
            <a:pPr>
              <a:buFont typeface="Wingdings" panose="05000000000000000000" pitchFamily="2" charset="2"/>
              <a:buChar char="Ø"/>
            </a:pPr>
            <a:r>
              <a:rPr lang="en-US" sz="2000" dirty="0">
                <a:latin typeface="Calibri" panose="020F0502020204030204" pitchFamily="34" charset="0"/>
              </a:rPr>
              <a:t> Remember arrays? A string is an array of characters.</a:t>
            </a:r>
          </a:p>
          <a:p>
            <a:pPr>
              <a:buFont typeface="Wingdings" panose="05000000000000000000" pitchFamily="2" charset="2"/>
              <a:buChar char="Ø"/>
            </a:pPr>
            <a:r>
              <a:rPr lang="en-US" sz="2000" dirty="0">
                <a:latin typeface="Calibri" panose="020F0502020204030204" pitchFamily="34" charset="0"/>
              </a:rPr>
              <a:t> Just like an array, you do have indexes for strings.</a:t>
            </a:r>
          </a:p>
          <a:p>
            <a:pPr>
              <a:buFont typeface="Wingdings" panose="05000000000000000000" pitchFamily="2" charset="2"/>
              <a:buChar char="Ø"/>
            </a:pPr>
            <a:r>
              <a:rPr lang="en-US" sz="2000" dirty="0">
                <a:latin typeface="Calibri" panose="020F0502020204030204" pitchFamily="34" charset="0"/>
              </a:rPr>
              <a:t>Python provides special tools to create substrings out of strings, it is called slicing.</a:t>
            </a:r>
          </a:p>
          <a:p>
            <a:pPr>
              <a:buFont typeface="Wingdings" panose="05000000000000000000" pitchFamily="2" charset="2"/>
              <a:buChar char="Ø"/>
            </a:pPr>
            <a:r>
              <a:rPr lang="en-US" sz="2000" dirty="0">
                <a:latin typeface="Calibri" panose="020F0502020204030204" pitchFamily="34" charset="0"/>
              </a:rPr>
              <a:t>Let’s do and learn Slicing, we have already seen a few scenarios on the last slide.</a:t>
            </a:r>
          </a:p>
          <a:p>
            <a:pPr marL="0" indent="0">
              <a:buNone/>
            </a:pPr>
            <a:endParaRPr lang="en-US" sz="2100" dirty="0">
              <a:latin typeface="Calibri" panose="020F0502020204030204" pitchFamily="34" charset="0"/>
            </a:endParaRPr>
          </a:p>
          <a:p>
            <a:pPr marL="0" indent="0">
              <a:buNone/>
            </a:pPr>
            <a:r>
              <a:rPr lang="en-US" sz="2100" dirty="0">
                <a:latin typeface="Calibri" panose="020F0502020204030204" pitchFamily="34" charset="0"/>
              </a:rPr>
              <a:t>&gt;&gt;&gt;str = 'Hello World!' </a:t>
            </a:r>
          </a:p>
          <a:p>
            <a:pPr marL="0" indent="0">
              <a:buNone/>
            </a:pPr>
            <a:r>
              <a:rPr lang="en-US" sz="2100" dirty="0">
                <a:latin typeface="Calibri" panose="020F0502020204030204" pitchFamily="34" charset="0"/>
              </a:rPr>
              <a:t>&gt;&gt;&gt;str # Prints complete string </a:t>
            </a:r>
          </a:p>
          <a:p>
            <a:pPr marL="0" indent="0">
              <a:buNone/>
            </a:pPr>
            <a:r>
              <a:rPr lang="en-US" sz="2100" dirty="0">
                <a:latin typeface="Calibri" panose="020F0502020204030204" pitchFamily="34" charset="0"/>
              </a:rPr>
              <a:t>&gt;&gt;&gt;str[0] # Prints first character of the string </a:t>
            </a:r>
          </a:p>
          <a:p>
            <a:pPr marL="0" indent="0">
              <a:buNone/>
            </a:pPr>
            <a:r>
              <a:rPr lang="en-US" sz="2100" dirty="0">
                <a:latin typeface="Calibri" panose="020F0502020204030204" pitchFamily="34" charset="0"/>
              </a:rPr>
              <a:t>&gt;&gt;&gt;str[2:5] # Prints characters starting from 3</a:t>
            </a:r>
            <a:r>
              <a:rPr lang="en-US" sz="2100" baseline="30000" dirty="0">
                <a:latin typeface="Calibri" panose="020F0502020204030204" pitchFamily="34" charset="0"/>
              </a:rPr>
              <a:t>rd</a:t>
            </a:r>
            <a:r>
              <a:rPr lang="en-US" sz="2100" dirty="0">
                <a:latin typeface="Calibri" panose="020F0502020204030204" pitchFamily="34" charset="0"/>
              </a:rPr>
              <a:t>(Included) to 5</a:t>
            </a:r>
            <a:r>
              <a:rPr lang="en-US" sz="2100" baseline="30000" dirty="0">
                <a:latin typeface="Calibri" panose="020F0502020204030204" pitchFamily="34" charset="0"/>
              </a:rPr>
              <a:t>th</a:t>
            </a:r>
            <a:r>
              <a:rPr lang="en-US" sz="2100" dirty="0">
                <a:latin typeface="Calibri" panose="020F0502020204030204" pitchFamily="34" charset="0"/>
              </a:rPr>
              <a:t>(excluded) </a:t>
            </a:r>
          </a:p>
          <a:p>
            <a:pPr marL="0" indent="0">
              <a:buNone/>
            </a:pPr>
            <a:r>
              <a:rPr lang="en-US" sz="2100" dirty="0">
                <a:latin typeface="Calibri" panose="020F0502020204030204" pitchFamily="34" charset="0"/>
              </a:rPr>
              <a:t>&gt;&gt;&gt;str[2:] # Prints string starting from 3rd character </a:t>
            </a:r>
          </a:p>
          <a:p>
            <a:pPr marL="0" indent="0">
              <a:buNone/>
            </a:pPr>
            <a:r>
              <a:rPr lang="en-US" sz="2100" dirty="0">
                <a:latin typeface="Calibri" panose="020F0502020204030204" pitchFamily="34" charset="0"/>
              </a:rPr>
              <a:t>&gt;&gt;&gt; </a:t>
            </a:r>
            <a:r>
              <a:rPr lang="en-US" sz="2100" dirty="0" err="1">
                <a:latin typeface="Calibri" panose="020F0502020204030204" pitchFamily="34" charset="0"/>
              </a:rPr>
              <a:t>str</a:t>
            </a:r>
            <a:r>
              <a:rPr lang="en-US" sz="2100" dirty="0">
                <a:latin typeface="Calibri" panose="020F0502020204030204" pitchFamily="34" charset="0"/>
              </a:rPr>
              <a:t>[::-1] # Prints the string in reverse order, step size of -1.</a:t>
            </a:r>
          </a:p>
          <a:p>
            <a:pPr marL="0" indent="0">
              <a:buNone/>
            </a:pPr>
            <a:r>
              <a:rPr lang="en-US" sz="2100" dirty="0">
                <a:latin typeface="Calibri" panose="020F0502020204030204" pitchFamily="34" charset="0"/>
              </a:rPr>
              <a:t>&gt;&gt;&gt;str[-1] # Prints the last item from the end </a:t>
            </a:r>
          </a:p>
          <a:p>
            <a:pPr marL="0" indent="0">
              <a:buNone/>
            </a:pPr>
            <a:r>
              <a:rPr lang="en-US" sz="2100" dirty="0">
                <a:latin typeface="Calibri" panose="020F0502020204030204" pitchFamily="34" charset="0"/>
              </a:rPr>
              <a:t>&gt;&gt;&gt;str * 2 # Prints string two times </a:t>
            </a:r>
          </a:p>
          <a:p>
            <a:pPr marL="0" indent="0">
              <a:buNone/>
            </a:pPr>
            <a:r>
              <a:rPr lang="en-US" sz="2100" dirty="0">
                <a:latin typeface="Calibri" panose="020F0502020204030204" pitchFamily="34" charset="0"/>
              </a:rPr>
              <a:t>&gt;&gt;&gt;str + "TEST" # Prints concatenated string </a:t>
            </a:r>
          </a:p>
          <a:p>
            <a:pPr>
              <a:buFont typeface="Wingdings" panose="05000000000000000000" pitchFamily="2" charset="2"/>
              <a:buChar char="Ø"/>
            </a:pPr>
            <a:endParaRPr lang="en-US" sz="2000" dirty="0">
              <a:latin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endParaRPr>
          </a:p>
        </p:txBody>
      </p:sp>
      <p:sp>
        <p:nvSpPr>
          <p:cNvPr id="6" name="Title 1"/>
          <p:cNvSpPr>
            <a:spLocks noGrp="1"/>
          </p:cNvSpPr>
          <p:nvPr>
            <p:ph type="title"/>
          </p:nvPr>
        </p:nvSpPr>
        <p:spPr>
          <a:xfrm>
            <a:off x="832399" y="44244"/>
            <a:ext cx="9720072" cy="402926"/>
          </a:xfrm>
        </p:spPr>
        <p:txBody>
          <a:bodyPr>
            <a:noAutofit/>
          </a:bodyPr>
          <a:lstStyle/>
          <a:p>
            <a:r>
              <a:rPr lang="en-US" sz="3200" dirty="0">
                <a:solidFill>
                  <a:schemeClr val="accent4"/>
                </a:solidFill>
              </a:rPr>
              <a:t>Python Strings – Indexing &amp; Slicing</a:t>
            </a:r>
          </a:p>
        </p:txBody>
      </p:sp>
      <p:sp>
        <p:nvSpPr>
          <p:cNvPr id="3" name="Footer Placeholder 2"/>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340808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4"/>
                </a:solidFill>
              </a:rPr>
              <a:t>STRING OPERATIONS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86335161"/>
              </p:ext>
            </p:extLst>
          </p:nvPr>
        </p:nvGraphicFramePr>
        <p:xfrm>
          <a:off x="815926" y="1478264"/>
          <a:ext cx="10758893" cy="4758764"/>
        </p:xfrm>
        <a:graphic>
          <a:graphicData uri="http://schemas.openxmlformats.org/drawingml/2006/table">
            <a:tbl>
              <a:tblPr firstRow="1" bandRow="1">
                <a:tableStyleId>{5C22544A-7EE6-4342-B048-85BDC9FD1C3A}</a:tableStyleId>
              </a:tblPr>
              <a:tblGrid>
                <a:gridCol w="1566915">
                  <a:extLst>
                    <a:ext uri="{9D8B030D-6E8A-4147-A177-3AD203B41FA5}">
                      <a16:colId xmlns:a16="http://schemas.microsoft.com/office/drawing/2014/main" val="20000"/>
                    </a:ext>
                  </a:extLst>
                </a:gridCol>
                <a:gridCol w="5605680">
                  <a:extLst>
                    <a:ext uri="{9D8B030D-6E8A-4147-A177-3AD203B41FA5}">
                      <a16:colId xmlns:a16="http://schemas.microsoft.com/office/drawing/2014/main" val="20001"/>
                    </a:ext>
                  </a:extLst>
                </a:gridCol>
                <a:gridCol w="3586298">
                  <a:extLst>
                    <a:ext uri="{9D8B030D-6E8A-4147-A177-3AD203B41FA5}">
                      <a16:colId xmlns:a16="http://schemas.microsoft.com/office/drawing/2014/main" val="20002"/>
                    </a:ext>
                  </a:extLst>
                </a:gridCol>
              </a:tblGrid>
              <a:tr h="663911">
                <a:tc>
                  <a:txBody>
                    <a:bodyPr/>
                    <a:lstStyle/>
                    <a:p>
                      <a:pPr algn="ctr"/>
                      <a:r>
                        <a:rPr lang="en-US" sz="1800" dirty="0"/>
                        <a:t>OPERATOR</a:t>
                      </a:r>
                    </a:p>
                  </a:txBody>
                  <a:tcPr anchor="ctr"/>
                </a:tc>
                <a:tc>
                  <a:txBody>
                    <a:bodyPr/>
                    <a:lstStyle/>
                    <a:p>
                      <a:pPr algn="ctr"/>
                      <a:r>
                        <a:rPr lang="en-US" sz="1800" dirty="0"/>
                        <a:t>DESCRIPTION</a:t>
                      </a:r>
                    </a:p>
                  </a:txBody>
                  <a:tcPr anchor="ctr"/>
                </a:tc>
                <a:tc>
                  <a:txBody>
                    <a:bodyPr/>
                    <a:lstStyle/>
                    <a:p>
                      <a:pPr algn="ctr"/>
                      <a:r>
                        <a:rPr lang="en-US" sz="1800" dirty="0"/>
                        <a:t>EXAMPLE</a:t>
                      </a:r>
                    </a:p>
                  </a:txBody>
                  <a:tcPr anchor="ctr"/>
                </a:tc>
                <a:extLst>
                  <a:ext uri="{0D108BD9-81ED-4DB2-BD59-A6C34878D82A}">
                    <a16:rowId xmlns:a16="http://schemas.microsoft.com/office/drawing/2014/main" val="10000"/>
                  </a:ext>
                </a:extLst>
              </a:tr>
              <a:tr h="663911">
                <a:tc>
                  <a:txBody>
                    <a:bodyPr/>
                    <a:lstStyle/>
                    <a:p>
                      <a:pPr algn="ctr" fontAlgn="ctr"/>
                      <a:r>
                        <a:rPr lang="en-US" sz="1800" kern="1200" dirty="0">
                          <a:solidFill>
                            <a:schemeClr val="tx1"/>
                          </a:solidFill>
                          <a:latin typeface="Calibri" panose="020F0502020204030204" pitchFamily="34" charset="0"/>
                          <a:ea typeface="+mn-ea"/>
                          <a:cs typeface="+mn-cs"/>
                        </a:rPr>
                        <a:t>+</a:t>
                      </a:r>
                    </a:p>
                  </a:txBody>
                  <a:tcPr marL="76200" marR="76200" marT="76200" marB="76200" anchor="ctr"/>
                </a:tc>
                <a:tc>
                  <a:txBody>
                    <a:bodyPr/>
                    <a:lstStyle/>
                    <a:p>
                      <a:pPr fontAlgn="ctr"/>
                      <a:r>
                        <a:rPr lang="en-US" sz="1800" kern="1200" dirty="0">
                          <a:solidFill>
                            <a:schemeClr val="tx1"/>
                          </a:solidFill>
                          <a:latin typeface="Calibri" panose="020F0502020204030204" pitchFamily="34" charset="0"/>
                          <a:ea typeface="+mn-ea"/>
                          <a:cs typeface="+mn-cs"/>
                        </a:rPr>
                        <a:t>Concatenation - Adds values on either side of the operator</a:t>
                      </a:r>
                    </a:p>
                  </a:txBody>
                  <a:tcPr marL="76200" marR="76200" marT="76200" marB="76200" anchor="ctr"/>
                </a:tc>
                <a:tc>
                  <a:txBody>
                    <a:bodyPr/>
                    <a:lstStyle/>
                    <a:p>
                      <a:pPr algn="ctr" fontAlgn="ctr"/>
                      <a:r>
                        <a:rPr lang="en-US" sz="1800" kern="1200" dirty="0">
                          <a:solidFill>
                            <a:schemeClr val="tx1"/>
                          </a:solidFill>
                          <a:latin typeface="Calibri" panose="020F0502020204030204" pitchFamily="34" charset="0"/>
                          <a:ea typeface="+mn-ea"/>
                          <a:cs typeface="+mn-cs"/>
                        </a:rPr>
                        <a:t>a + b will give </a:t>
                      </a:r>
                      <a:r>
                        <a:rPr lang="en-US" sz="1800" kern="1200" dirty="0" err="1">
                          <a:solidFill>
                            <a:schemeClr val="tx1"/>
                          </a:solidFill>
                          <a:latin typeface="Calibri" panose="020F0502020204030204" pitchFamily="34" charset="0"/>
                          <a:ea typeface="+mn-ea"/>
                          <a:cs typeface="+mn-cs"/>
                        </a:rPr>
                        <a:t>HelloPython</a:t>
                      </a:r>
                      <a:endParaRPr lang="en-US" sz="1800" kern="1200" dirty="0">
                        <a:solidFill>
                          <a:schemeClr val="tx1"/>
                        </a:solidFill>
                        <a:latin typeface="Calibri" panose="020F0502020204030204" pitchFamily="34" charset="0"/>
                        <a:ea typeface="+mn-ea"/>
                        <a:cs typeface="+mn-cs"/>
                      </a:endParaRPr>
                    </a:p>
                  </a:txBody>
                  <a:tcPr marL="76200" marR="76200" marT="76200" marB="76200" anchor="ctr"/>
                </a:tc>
                <a:extLst>
                  <a:ext uri="{0D108BD9-81ED-4DB2-BD59-A6C34878D82A}">
                    <a16:rowId xmlns:a16="http://schemas.microsoft.com/office/drawing/2014/main" val="10001"/>
                  </a:ext>
                </a:extLst>
              </a:tr>
              <a:tr h="663911">
                <a:tc>
                  <a:txBody>
                    <a:bodyPr/>
                    <a:lstStyle/>
                    <a:p>
                      <a:pPr algn="ctr" fontAlgn="ctr"/>
                      <a:r>
                        <a:rPr lang="en-US" sz="1800" kern="1200" dirty="0">
                          <a:solidFill>
                            <a:schemeClr val="tx1"/>
                          </a:solidFill>
                          <a:latin typeface="Calibri" panose="020F0502020204030204" pitchFamily="34" charset="0"/>
                          <a:ea typeface="+mn-ea"/>
                          <a:cs typeface="+mn-cs"/>
                        </a:rPr>
                        <a:t>*</a:t>
                      </a:r>
                    </a:p>
                  </a:txBody>
                  <a:tcPr marL="76200" marR="76200" marT="76200" marB="76200" anchor="ctr"/>
                </a:tc>
                <a:tc>
                  <a:txBody>
                    <a:bodyPr/>
                    <a:lstStyle/>
                    <a:p>
                      <a:pPr fontAlgn="ctr"/>
                      <a:r>
                        <a:rPr lang="en-US" sz="1800" kern="1200" dirty="0">
                          <a:solidFill>
                            <a:schemeClr val="tx1"/>
                          </a:solidFill>
                          <a:latin typeface="Calibri" panose="020F0502020204030204" pitchFamily="34" charset="0"/>
                          <a:ea typeface="+mn-ea"/>
                          <a:cs typeface="+mn-cs"/>
                        </a:rPr>
                        <a:t>Repetition - Creates new strings, concatenating multiple copies of the same string</a:t>
                      </a:r>
                    </a:p>
                  </a:txBody>
                  <a:tcPr marL="76200" marR="76200" marT="76200" marB="76200" anchor="ctr"/>
                </a:tc>
                <a:tc>
                  <a:txBody>
                    <a:bodyPr/>
                    <a:lstStyle/>
                    <a:p>
                      <a:pPr algn="ctr" fontAlgn="ctr"/>
                      <a:r>
                        <a:rPr lang="en-US" sz="1800" kern="1200" dirty="0">
                          <a:solidFill>
                            <a:schemeClr val="tx1"/>
                          </a:solidFill>
                          <a:latin typeface="Calibri" panose="020F0502020204030204" pitchFamily="34" charset="0"/>
                          <a:ea typeface="+mn-ea"/>
                          <a:cs typeface="+mn-cs"/>
                        </a:rPr>
                        <a:t>a*2 will give -</a:t>
                      </a:r>
                      <a:r>
                        <a:rPr lang="en-US" sz="1800" kern="1200" dirty="0" err="1">
                          <a:solidFill>
                            <a:schemeClr val="tx1"/>
                          </a:solidFill>
                          <a:latin typeface="Calibri" panose="020F0502020204030204" pitchFamily="34" charset="0"/>
                          <a:ea typeface="+mn-ea"/>
                          <a:cs typeface="+mn-cs"/>
                        </a:rPr>
                        <a:t>HelloHello</a:t>
                      </a:r>
                      <a:endParaRPr lang="en-US" sz="1800" kern="1200" dirty="0">
                        <a:solidFill>
                          <a:schemeClr val="tx1"/>
                        </a:solidFill>
                        <a:latin typeface="Calibri" panose="020F0502020204030204" pitchFamily="34" charset="0"/>
                        <a:ea typeface="+mn-ea"/>
                        <a:cs typeface="+mn-cs"/>
                      </a:endParaRPr>
                    </a:p>
                  </a:txBody>
                  <a:tcPr marL="76200" marR="76200" marT="76200" marB="76200" anchor="ctr"/>
                </a:tc>
                <a:extLst>
                  <a:ext uri="{0D108BD9-81ED-4DB2-BD59-A6C34878D82A}">
                    <a16:rowId xmlns:a16="http://schemas.microsoft.com/office/drawing/2014/main" val="10002"/>
                  </a:ext>
                </a:extLst>
              </a:tr>
              <a:tr h="663911">
                <a:tc>
                  <a:txBody>
                    <a:bodyPr/>
                    <a:lstStyle/>
                    <a:p>
                      <a:pPr algn="ctr" fontAlgn="ctr"/>
                      <a:r>
                        <a:rPr lang="en-US" sz="1800" kern="1200">
                          <a:solidFill>
                            <a:schemeClr val="tx1"/>
                          </a:solidFill>
                          <a:latin typeface="Calibri" panose="020F0502020204030204" pitchFamily="34" charset="0"/>
                          <a:ea typeface="+mn-ea"/>
                          <a:cs typeface="+mn-cs"/>
                        </a:rPr>
                        <a:t>[]</a:t>
                      </a:r>
                    </a:p>
                  </a:txBody>
                  <a:tcPr marL="76200" marR="76200" marT="76200" marB="76200" anchor="ctr"/>
                </a:tc>
                <a:tc>
                  <a:txBody>
                    <a:bodyPr/>
                    <a:lstStyle/>
                    <a:p>
                      <a:pPr fontAlgn="ctr"/>
                      <a:r>
                        <a:rPr lang="en-US" sz="1800" kern="1200" dirty="0">
                          <a:solidFill>
                            <a:schemeClr val="tx1"/>
                          </a:solidFill>
                          <a:latin typeface="Calibri" panose="020F0502020204030204" pitchFamily="34" charset="0"/>
                          <a:ea typeface="+mn-ea"/>
                          <a:cs typeface="+mn-cs"/>
                        </a:rPr>
                        <a:t>Slice - Gives the character from the given index</a:t>
                      </a:r>
                    </a:p>
                  </a:txBody>
                  <a:tcPr marL="76200" marR="76200" marT="76200" marB="76200" anchor="ctr"/>
                </a:tc>
                <a:tc>
                  <a:txBody>
                    <a:bodyPr/>
                    <a:lstStyle/>
                    <a:p>
                      <a:pPr algn="ctr" fontAlgn="ctr"/>
                      <a:r>
                        <a:rPr lang="en-US" sz="1800" kern="1200" dirty="0">
                          <a:solidFill>
                            <a:schemeClr val="tx1"/>
                          </a:solidFill>
                          <a:latin typeface="Calibri" panose="020F0502020204030204" pitchFamily="34" charset="0"/>
                          <a:ea typeface="+mn-ea"/>
                          <a:cs typeface="+mn-cs"/>
                        </a:rPr>
                        <a:t>a[1] will give e</a:t>
                      </a:r>
                    </a:p>
                  </a:txBody>
                  <a:tcPr marL="76200" marR="76200" marT="76200" marB="76200" anchor="ctr"/>
                </a:tc>
                <a:extLst>
                  <a:ext uri="{0D108BD9-81ED-4DB2-BD59-A6C34878D82A}">
                    <a16:rowId xmlns:a16="http://schemas.microsoft.com/office/drawing/2014/main" val="10003"/>
                  </a:ext>
                </a:extLst>
              </a:tr>
              <a:tr h="663911">
                <a:tc>
                  <a:txBody>
                    <a:bodyPr/>
                    <a:lstStyle/>
                    <a:p>
                      <a:pPr algn="ctr" fontAlgn="ctr"/>
                      <a:r>
                        <a:rPr lang="en-US" sz="1800" kern="1200">
                          <a:solidFill>
                            <a:schemeClr val="tx1"/>
                          </a:solidFill>
                          <a:latin typeface="Calibri" panose="020F0502020204030204" pitchFamily="34" charset="0"/>
                          <a:ea typeface="+mn-ea"/>
                          <a:cs typeface="+mn-cs"/>
                        </a:rPr>
                        <a:t>[ : ]</a:t>
                      </a:r>
                    </a:p>
                  </a:txBody>
                  <a:tcPr marL="76200" marR="76200" marT="76200" marB="76200" anchor="ctr"/>
                </a:tc>
                <a:tc>
                  <a:txBody>
                    <a:bodyPr/>
                    <a:lstStyle/>
                    <a:p>
                      <a:pPr fontAlgn="ctr"/>
                      <a:r>
                        <a:rPr lang="en-US" sz="1800" kern="1200" dirty="0">
                          <a:solidFill>
                            <a:schemeClr val="tx1"/>
                          </a:solidFill>
                          <a:latin typeface="Calibri" panose="020F0502020204030204" pitchFamily="34" charset="0"/>
                          <a:ea typeface="+mn-ea"/>
                          <a:cs typeface="+mn-cs"/>
                        </a:rPr>
                        <a:t>Range Slice - Gives the characters from the given range</a:t>
                      </a:r>
                    </a:p>
                  </a:txBody>
                  <a:tcPr marL="76200" marR="76200" marT="76200" marB="76200" anchor="ctr"/>
                </a:tc>
                <a:tc>
                  <a:txBody>
                    <a:bodyPr/>
                    <a:lstStyle/>
                    <a:p>
                      <a:pPr algn="ctr" fontAlgn="ctr"/>
                      <a:r>
                        <a:rPr lang="en-US" sz="1800" kern="1200" dirty="0">
                          <a:solidFill>
                            <a:schemeClr val="tx1"/>
                          </a:solidFill>
                          <a:latin typeface="Calibri" panose="020F0502020204030204" pitchFamily="34" charset="0"/>
                          <a:ea typeface="+mn-ea"/>
                          <a:cs typeface="+mn-cs"/>
                        </a:rPr>
                        <a:t>a[1:4] will give ell</a:t>
                      </a:r>
                    </a:p>
                  </a:txBody>
                  <a:tcPr marL="76200" marR="76200" marT="76200" marB="76200" anchor="ctr"/>
                </a:tc>
                <a:extLst>
                  <a:ext uri="{0D108BD9-81ED-4DB2-BD59-A6C34878D82A}">
                    <a16:rowId xmlns:a16="http://schemas.microsoft.com/office/drawing/2014/main" val="10004"/>
                  </a:ext>
                </a:extLst>
              </a:tr>
              <a:tr h="663911">
                <a:tc>
                  <a:txBody>
                    <a:bodyPr/>
                    <a:lstStyle/>
                    <a:p>
                      <a:pPr algn="ctr" fontAlgn="ctr"/>
                      <a:r>
                        <a:rPr lang="en-US" sz="1800" kern="1200" dirty="0">
                          <a:solidFill>
                            <a:schemeClr val="tx1"/>
                          </a:solidFill>
                          <a:latin typeface="Calibri" panose="020F0502020204030204" pitchFamily="34" charset="0"/>
                          <a:ea typeface="+mn-ea"/>
                          <a:cs typeface="+mn-cs"/>
                        </a:rPr>
                        <a:t>in</a:t>
                      </a:r>
                    </a:p>
                  </a:txBody>
                  <a:tcPr marL="76200" marR="76200" marT="76200" marB="76200" anchor="ctr"/>
                </a:tc>
                <a:tc>
                  <a:txBody>
                    <a:bodyPr/>
                    <a:lstStyle/>
                    <a:p>
                      <a:pPr fontAlgn="t"/>
                      <a:r>
                        <a:rPr lang="en-US" sz="1800" kern="1200" dirty="0">
                          <a:solidFill>
                            <a:schemeClr val="tx1"/>
                          </a:solidFill>
                          <a:latin typeface="Calibri" panose="020F0502020204030204" pitchFamily="34" charset="0"/>
                          <a:ea typeface="+mn-ea"/>
                          <a:cs typeface="+mn-cs"/>
                        </a:rPr>
                        <a:t>Membership - Returns true if a character exists in the given string</a:t>
                      </a:r>
                    </a:p>
                  </a:txBody>
                  <a:tcPr marL="76200" marR="76200" marT="76200" marB="76200"/>
                </a:tc>
                <a:tc>
                  <a:txBody>
                    <a:bodyPr/>
                    <a:lstStyle/>
                    <a:p>
                      <a:pPr algn="ctr" fontAlgn="ctr"/>
                      <a:r>
                        <a:rPr lang="en-US" sz="1800" kern="1200" dirty="0">
                          <a:solidFill>
                            <a:schemeClr val="tx1"/>
                          </a:solidFill>
                          <a:latin typeface="Calibri" panose="020F0502020204030204" pitchFamily="34" charset="0"/>
                          <a:ea typeface="+mn-ea"/>
                          <a:cs typeface="+mn-cs"/>
                        </a:rPr>
                        <a:t>‘H’ in a will give 1</a:t>
                      </a:r>
                    </a:p>
                  </a:txBody>
                  <a:tcPr marL="76200" marR="76200" marT="76200" marB="76200" anchor="ctr"/>
                </a:tc>
                <a:extLst>
                  <a:ext uri="{0D108BD9-81ED-4DB2-BD59-A6C34878D82A}">
                    <a16:rowId xmlns:a16="http://schemas.microsoft.com/office/drawing/2014/main" val="10005"/>
                  </a:ext>
                </a:extLst>
              </a:tr>
              <a:tr h="663911">
                <a:tc>
                  <a:txBody>
                    <a:bodyPr/>
                    <a:lstStyle/>
                    <a:p>
                      <a:pPr algn="ctr" fontAlgn="ctr"/>
                      <a:r>
                        <a:rPr lang="en-US" sz="1800" kern="1200" dirty="0">
                          <a:solidFill>
                            <a:schemeClr val="tx1"/>
                          </a:solidFill>
                          <a:latin typeface="Calibri" panose="020F0502020204030204" pitchFamily="34" charset="0"/>
                          <a:ea typeface="+mn-ea"/>
                          <a:cs typeface="+mn-cs"/>
                        </a:rPr>
                        <a:t>not in</a:t>
                      </a:r>
                    </a:p>
                  </a:txBody>
                  <a:tcPr marL="76200" marR="76200" marT="76200" marB="76200" anchor="ctr"/>
                </a:tc>
                <a:tc>
                  <a:txBody>
                    <a:bodyPr/>
                    <a:lstStyle/>
                    <a:p>
                      <a:pPr fontAlgn="t"/>
                      <a:r>
                        <a:rPr lang="en-US" sz="1800" kern="1200" dirty="0">
                          <a:solidFill>
                            <a:schemeClr val="tx1"/>
                          </a:solidFill>
                          <a:latin typeface="Calibri" panose="020F0502020204030204" pitchFamily="34" charset="0"/>
                          <a:ea typeface="+mn-ea"/>
                          <a:cs typeface="+mn-cs"/>
                        </a:rPr>
                        <a:t>Membership - Returns true if a character does not exist in the given string</a:t>
                      </a:r>
                    </a:p>
                  </a:txBody>
                  <a:tcPr marL="76200" marR="76200" marT="76200" marB="76200"/>
                </a:tc>
                <a:tc>
                  <a:txBody>
                    <a:bodyPr/>
                    <a:lstStyle/>
                    <a:p>
                      <a:pPr algn="ctr" fontAlgn="ctr"/>
                      <a:r>
                        <a:rPr lang="en-US" sz="1800" kern="1200" dirty="0">
                          <a:solidFill>
                            <a:schemeClr val="tx1"/>
                          </a:solidFill>
                          <a:latin typeface="Calibri" panose="020F0502020204030204" pitchFamily="34" charset="0"/>
                          <a:ea typeface="+mn-ea"/>
                          <a:cs typeface="+mn-cs"/>
                        </a:rPr>
                        <a:t>‘M’ not in a will give 1</a:t>
                      </a:r>
                    </a:p>
                  </a:txBody>
                  <a:tcPr marL="76200" marR="76200" marT="76200" marB="76200" anchor="ct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113180357"/>
      </p:ext>
    </p:extLst>
  </p:cSld>
  <p:clrMapOvr>
    <a:masterClrMapping/>
  </p:clrMapOvr>
  <p:timing>
    <p:tnLst>
      <p:par>
        <p:cTn id="1" dur="indefinite" restart="never" nodeType="tmRoot">
          <p:childTnLst>
            <p:par>
              <p:cTn id="2"/>
            </p:par>
            <p:par>
              <p:cTn id="3"/>
            </p:par>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13509"/>
          </a:xfrm>
        </p:spPr>
        <p:txBody>
          <a:bodyPr>
            <a:normAutofit/>
          </a:bodyPr>
          <a:lstStyle/>
          <a:p>
            <a:r>
              <a:rPr lang="en-US" sz="3200" dirty="0">
                <a:solidFill>
                  <a:schemeClr val="accent4"/>
                </a:solidFill>
              </a:rPr>
              <a:t>STRING METHODS</a:t>
            </a:r>
          </a:p>
        </p:txBody>
      </p:sp>
      <p:sp>
        <p:nvSpPr>
          <p:cNvPr id="3" name="Content Placeholder 2"/>
          <p:cNvSpPr>
            <a:spLocks noGrp="1"/>
          </p:cNvSpPr>
          <p:nvPr>
            <p:ph idx="1"/>
          </p:nvPr>
        </p:nvSpPr>
        <p:spPr>
          <a:xfrm>
            <a:off x="443028" y="1237958"/>
            <a:ext cx="11346408" cy="4670474"/>
          </a:xfrm>
        </p:spPr>
        <p:txBody>
          <a:bodyPr>
            <a:normAutofit/>
          </a:bodyPr>
          <a:lstStyle/>
          <a:p>
            <a:pPr marL="0" indent="0">
              <a:buClr>
                <a:schemeClr val="bg1"/>
              </a:buClr>
              <a:buNone/>
            </a:pPr>
            <a:r>
              <a:rPr lang="en-US" sz="2800" dirty="0">
                <a:latin typeface="Calibri" panose="020F0502020204030204" pitchFamily="34" charset="0"/>
              </a:rPr>
              <a:t>STRINGS are </a:t>
            </a:r>
            <a:r>
              <a:rPr lang="en-US" sz="2800" dirty="0" err="1">
                <a:latin typeface="Calibri" panose="020F0502020204030204" pitchFamily="34" charset="0"/>
              </a:rPr>
              <a:t>classes.They</a:t>
            </a:r>
            <a:r>
              <a:rPr lang="en-US" sz="2800" dirty="0">
                <a:latin typeface="Calibri" panose="020F0502020204030204" pitchFamily="34" charset="0"/>
              </a:rPr>
              <a:t> come inbuilt with lots of useful </a:t>
            </a:r>
            <a:r>
              <a:rPr lang="en-US" sz="2800" dirty="0" err="1">
                <a:latin typeface="Calibri" panose="020F0502020204030204" pitchFamily="34" charset="0"/>
              </a:rPr>
              <a:t>methods.Lots</a:t>
            </a:r>
            <a:r>
              <a:rPr lang="en-US" sz="2800" dirty="0">
                <a:latin typeface="Calibri" panose="020F0502020204030204" pitchFamily="34" charset="0"/>
              </a:rPr>
              <a:t> of string editing stuff becomes easy to carry out because of these inbuilt </a:t>
            </a:r>
            <a:r>
              <a:rPr lang="en-US" sz="2800" dirty="0" err="1">
                <a:latin typeface="Calibri" panose="020F0502020204030204" pitchFamily="34" charset="0"/>
              </a:rPr>
              <a:t>methods.So</a:t>
            </a:r>
            <a:r>
              <a:rPr lang="en-US" sz="2800" dirty="0">
                <a:latin typeface="Calibri" panose="020F0502020204030204" pitchFamily="34" charset="0"/>
              </a:rPr>
              <a:t> here are a few important string methods .</a:t>
            </a:r>
          </a:p>
          <a:p>
            <a:pPr marL="0" indent="0">
              <a:buNone/>
            </a:pPr>
            <a:r>
              <a:rPr lang="en-US" sz="2800" dirty="0">
                <a:latin typeface="Calibri" panose="020F0502020204030204" pitchFamily="34" charset="0"/>
              </a:rPr>
              <a:t>    </a:t>
            </a:r>
            <a:r>
              <a:rPr lang="en-US" sz="2800" dirty="0" err="1">
                <a:latin typeface="Calibri" panose="020F0502020204030204" pitchFamily="34" charset="0"/>
              </a:rPr>
              <a:t>sTr</a:t>
            </a:r>
            <a:r>
              <a:rPr lang="en-US" sz="2800" dirty="0">
                <a:latin typeface="Calibri" panose="020F0502020204030204" pitchFamily="34" charset="0"/>
              </a:rPr>
              <a:t> = ‘Python’</a:t>
            </a:r>
          </a:p>
          <a:p>
            <a:pPr marL="0" indent="0">
              <a:buNone/>
            </a:pPr>
            <a:r>
              <a:rPr lang="en-US" u="sng" dirty="0">
                <a:latin typeface="Calibri" panose="020F0502020204030204" pitchFamily="34" charset="0"/>
              </a:rPr>
              <a:t>Len :  Calculate the length of  a string</a:t>
            </a:r>
          </a:p>
          <a:p>
            <a:pPr marL="0" indent="0">
              <a:buNone/>
            </a:pPr>
            <a:r>
              <a:rPr lang="en-US" sz="2800" dirty="0">
                <a:latin typeface="Calibri" panose="020F0502020204030204" pitchFamily="34" charset="0"/>
              </a:rPr>
              <a:t>&gt;&gt; </a:t>
            </a:r>
            <a:r>
              <a:rPr lang="en-US" sz="2800" dirty="0" err="1">
                <a:latin typeface="Calibri" panose="020F0502020204030204" pitchFamily="34" charset="0"/>
              </a:rPr>
              <a:t>len</a:t>
            </a:r>
            <a:r>
              <a:rPr lang="en-US" sz="2800" dirty="0">
                <a:latin typeface="Calibri" panose="020F0502020204030204" pitchFamily="34" charset="0"/>
              </a:rPr>
              <a:t>(</a:t>
            </a:r>
            <a:r>
              <a:rPr lang="en-US" sz="2800" dirty="0" err="1">
                <a:latin typeface="Calibri" panose="020F0502020204030204" pitchFamily="34" charset="0"/>
              </a:rPr>
              <a:t>sTr</a:t>
            </a:r>
            <a:r>
              <a:rPr lang="en-US" sz="2800" dirty="0">
                <a:latin typeface="Calibri" panose="020F0502020204030204" pitchFamily="34" charset="0"/>
              </a:rPr>
              <a:t>)</a:t>
            </a:r>
          </a:p>
          <a:p>
            <a:pPr marL="0" indent="0">
              <a:buNone/>
            </a:pPr>
            <a:r>
              <a:rPr lang="en-US" sz="2800" dirty="0">
                <a:latin typeface="Calibri" panose="020F0502020204030204" pitchFamily="34" charset="0"/>
              </a:rPr>
              <a:t>	6</a:t>
            </a: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408883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85706"/>
          </a:xfrm>
        </p:spPr>
        <p:txBody>
          <a:bodyPr>
            <a:normAutofit fontScale="90000"/>
          </a:bodyPr>
          <a:lstStyle/>
          <a:p>
            <a:r>
              <a:rPr lang="en-US" sz="3600" b="1" dirty="0">
                <a:solidFill>
                  <a:schemeClr val="accent4"/>
                </a:solidFill>
              </a:rPr>
              <a:t>Installing</a:t>
            </a:r>
            <a:r>
              <a:rPr lang="en-US" sz="3200" dirty="0"/>
              <a:t> </a:t>
            </a:r>
            <a:r>
              <a:rPr lang="en-US" sz="3600" b="1" dirty="0">
                <a:solidFill>
                  <a:schemeClr val="accent4"/>
                </a:solidFill>
              </a:rPr>
              <a:t>python</a:t>
            </a:r>
          </a:p>
        </p:txBody>
      </p:sp>
      <p:pic>
        <p:nvPicPr>
          <p:cNvPr id="1026" name="Picture 2"/>
          <p:cNvPicPr>
            <a:picLocks noChangeAspect="1" noChangeArrowheads="1"/>
          </p:cNvPicPr>
          <p:nvPr/>
        </p:nvPicPr>
        <p:blipFill>
          <a:blip r:embed="rId2"/>
          <a:srcRect/>
          <a:stretch>
            <a:fillRect/>
          </a:stretch>
        </p:blipFill>
        <p:spPr bwMode="auto">
          <a:xfrm>
            <a:off x="981515" y="758996"/>
            <a:ext cx="10172700" cy="3286125"/>
          </a:xfrm>
          <a:prstGeom prst="rect">
            <a:avLst/>
          </a:prstGeom>
          <a:noFill/>
          <a:ln w="9525">
            <a:noFill/>
            <a:miter lim="800000"/>
            <a:headEnd/>
            <a:tailEnd/>
          </a:ln>
          <a:effectLst/>
        </p:spPr>
      </p:pic>
      <p:sp>
        <p:nvSpPr>
          <p:cNvPr id="5" name="TextBox 4"/>
          <p:cNvSpPr txBox="1"/>
          <p:nvPr/>
        </p:nvSpPr>
        <p:spPr>
          <a:xfrm>
            <a:off x="1139483" y="4712677"/>
            <a:ext cx="9228406" cy="707886"/>
          </a:xfrm>
          <a:prstGeom prst="rect">
            <a:avLst/>
          </a:prstGeom>
          <a:noFill/>
        </p:spPr>
        <p:txBody>
          <a:bodyPr wrap="square" rtlCol="0">
            <a:spAutoFit/>
          </a:bodyPr>
          <a:lstStyle/>
          <a:p>
            <a:pPr>
              <a:buFont typeface="Wingdings" pitchFamily="2" charset="2"/>
              <a:buChar char="Ø"/>
            </a:pPr>
            <a:r>
              <a:rPr lang="en-US" dirty="0"/>
              <a:t> </a:t>
            </a:r>
            <a:r>
              <a:rPr lang="en-US" sz="2000" dirty="0">
                <a:latin typeface="Calibri" panose="020F0502020204030204" pitchFamily="34" charset="0"/>
              </a:rPr>
              <a:t>Defaults to Windows 64 Bit Download.</a:t>
            </a:r>
          </a:p>
          <a:p>
            <a:pPr>
              <a:buFont typeface="Wingdings" pitchFamily="2" charset="2"/>
              <a:buChar char="Ø"/>
            </a:pPr>
            <a:r>
              <a:rPr lang="en-US" sz="2000" dirty="0">
                <a:latin typeface="Calibri" panose="020F0502020204030204" pitchFamily="34" charset="0"/>
              </a:rPr>
              <a:t> For other Versions , click on the “View the full list of downloads option”.</a:t>
            </a: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7646557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246"/>
            <a:ext cx="10515600" cy="689952"/>
          </a:xfrm>
        </p:spPr>
        <p:txBody>
          <a:bodyPr>
            <a:normAutofit fontScale="90000"/>
          </a:bodyPr>
          <a:lstStyle/>
          <a:p>
            <a:r>
              <a:rPr lang="en-US" sz="3600" dirty="0">
                <a:solidFill>
                  <a:schemeClr val="accent4"/>
                </a:solidFill>
              </a:rPr>
              <a:t>STRING</a:t>
            </a:r>
            <a:r>
              <a:rPr lang="en-US" dirty="0"/>
              <a:t> </a:t>
            </a:r>
            <a:r>
              <a:rPr lang="en-US" sz="3600" dirty="0">
                <a:solidFill>
                  <a:schemeClr val="accent4"/>
                </a:solidFill>
              </a:rPr>
              <a:t>METHODS</a:t>
            </a:r>
          </a:p>
        </p:txBody>
      </p:sp>
      <p:sp>
        <p:nvSpPr>
          <p:cNvPr id="3" name="Content Placeholder 2"/>
          <p:cNvSpPr>
            <a:spLocks noGrp="1"/>
          </p:cNvSpPr>
          <p:nvPr>
            <p:ph idx="1"/>
          </p:nvPr>
        </p:nvSpPr>
        <p:spPr>
          <a:xfrm>
            <a:off x="305227" y="904256"/>
            <a:ext cx="10959295" cy="5196545"/>
          </a:xfrm>
        </p:spPr>
        <p:txBody>
          <a:bodyPr>
            <a:normAutofit/>
          </a:bodyPr>
          <a:lstStyle/>
          <a:p>
            <a:pPr marL="0" indent="0">
              <a:buClr>
                <a:schemeClr val="bg1"/>
              </a:buClr>
              <a:buNone/>
            </a:pPr>
            <a:r>
              <a:rPr lang="en-US" b="1" i="1" u="sng" dirty="0"/>
              <a:t>Replace : </a:t>
            </a:r>
            <a:r>
              <a:rPr lang="en-US" dirty="0"/>
              <a:t>The replace() method replaces a specified phrase with another specified phrase.</a:t>
            </a:r>
          </a:p>
          <a:p>
            <a:pPr marL="0" indent="0">
              <a:buClr>
                <a:schemeClr val="bg1"/>
              </a:buClr>
              <a:buNone/>
            </a:pPr>
            <a:r>
              <a:rPr lang="en-US" dirty="0"/>
              <a:t> </a:t>
            </a:r>
            <a:r>
              <a:rPr lang="en-US" b="1" i="1" u="sng" dirty="0"/>
              <a:t>Syntax :</a:t>
            </a:r>
            <a:r>
              <a:rPr lang="en-US" i="1" dirty="0"/>
              <a:t>   </a:t>
            </a:r>
            <a:r>
              <a:rPr lang="en-US" dirty="0" err="1"/>
              <a:t>string.replace</a:t>
            </a:r>
            <a:r>
              <a:rPr lang="en-US" dirty="0"/>
              <a:t>(</a:t>
            </a:r>
            <a:r>
              <a:rPr lang="en-US" dirty="0" err="1"/>
              <a:t>oldvalue</a:t>
            </a:r>
            <a:r>
              <a:rPr lang="en-US" dirty="0"/>
              <a:t>, </a:t>
            </a:r>
            <a:r>
              <a:rPr lang="en-US" dirty="0" err="1"/>
              <a:t>newvalue</a:t>
            </a:r>
            <a:r>
              <a:rPr lang="en-US" dirty="0"/>
              <a:t>, count)</a:t>
            </a:r>
          </a:p>
        </p:txBody>
      </p:sp>
      <p:graphicFrame>
        <p:nvGraphicFramePr>
          <p:cNvPr id="4" name="Table 3"/>
          <p:cNvGraphicFramePr>
            <a:graphicFrameLocks noGrp="1"/>
          </p:cNvGraphicFramePr>
          <p:nvPr>
            <p:extLst>
              <p:ext uri="{D42A27DB-BD31-4B8C-83A1-F6EECF244321}">
                <p14:modId xmlns:p14="http://schemas.microsoft.com/office/powerpoint/2010/main" val="1208353451"/>
              </p:ext>
            </p:extLst>
          </p:nvPr>
        </p:nvGraphicFramePr>
        <p:xfrm>
          <a:off x="489971" y="2713945"/>
          <a:ext cx="7937500" cy="2070263"/>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20000"/>
                    </a:ext>
                  </a:extLst>
                </a:gridCol>
                <a:gridCol w="5524500">
                  <a:extLst>
                    <a:ext uri="{9D8B030D-6E8A-4147-A177-3AD203B41FA5}">
                      <a16:colId xmlns:a16="http://schemas.microsoft.com/office/drawing/2014/main" val="20001"/>
                    </a:ext>
                  </a:extLst>
                </a:gridCol>
              </a:tblGrid>
              <a:tr h="0">
                <a:tc>
                  <a:txBody>
                    <a:bodyPr/>
                    <a:lstStyle/>
                    <a:p>
                      <a:pPr algn="ctr"/>
                      <a:r>
                        <a:rPr lang="en-US" dirty="0"/>
                        <a:t>Parameter</a:t>
                      </a:r>
                    </a:p>
                  </a:txBody>
                  <a:tcPr/>
                </a:tc>
                <a:tc>
                  <a:txBody>
                    <a:bodyPr/>
                    <a:lstStyle/>
                    <a:p>
                      <a:pPr algn="ctr"/>
                      <a:r>
                        <a:rPr lang="en-US" dirty="0"/>
                        <a:t>Description</a:t>
                      </a:r>
                    </a:p>
                  </a:txBody>
                  <a:tcPr/>
                </a:tc>
                <a:extLst>
                  <a:ext uri="{0D108BD9-81ED-4DB2-BD59-A6C34878D82A}">
                    <a16:rowId xmlns:a16="http://schemas.microsoft.com/office/drawing/2014/main" val="10000"/>
                  </a:ext>
                </a:extLst>
              </a:tr>
              <a:tr h="425873">
                <a:tc>
                  <a:txBody>
                    <a:bodyPr/>
                    <a:lstStyle/>
                    <a:p>
                      <a:pPr algn="l"/>
                      <a:r>
                        <a:rPr lang="en-US" sz="2400" b="0" i="1" kern="1200" dirty="0" err="1">
                          <a:solidFill>
                            <a:schemeClr val="tx1"/>
                          </a:solidFill>
                          <a:effectLst/>
                          <a:latin typeface="+mn-lt"/>
                          <a:ea typeface="+mn-ea"/>
                          <a:cs typeface="+mn-cs"/>
                        </a:rPr>
                        <a:t>Oldvalue</a:t>
                      </a:r>
                      <a:endParaRPr lang="en-US" sz="2400" b="0" i="1" kern="1200" dirty="0">
                        <a:solidFill>
                          <a:schemeClr val="tx1"/>
                        </a:solidFill>
                        <a:effectLst/>
                        <a:latin typeface="+mn-lt"/>
                        <a:ea typeface="+mn-ea"/>
                        <a:cs typeface="+mn-cs"/>
                      </a:endParaRPr>
                    </a:p>
                  </a:txBody>
                  <a:tcPr/>
                </a:tc>
                <a:tc>
                  <a:txBody>
                    <a:bodyPr/>
                    <a:lstStyle/>
                    <a:p>
                      <a:r>
                        <a:rPr lang="en-US" sz="1800" b="0" i="0" kern="1200" dirty="0">
                          <a:solidFill>
                            <a:schemeClr val="dk1"/>
                          </a:solidFill>
                          <a:effectLst/>
                          <a:latin typeface="+mn-lt"/>
                          <a:ea typeface="+mn-ea"/>
                          <a:cs typeface="+mn-cs"/>
                        </a:rPr>
                        <a:t>Required. The string to search for</a:t>
                      </a:r>
                      <a:endParaRPr lang="en-US" dirty="0"/>
                    </a:p>
                  </a:txBody>
                  <a:tcPr/>
                </a:tc>
                <a:extLst>
                  <a:ext uri="{0D108BD9-81ED-4DB2-BD59-A6C34878D82A}">
                    <a16:rowId xmlns:a16="http://schemas.microsoft.com/office/drawing/2014/main" val="10001"/>
                  </a:ext>
                </a:extLst>
              </a:tr>
              <a:tr h="607223">
                <a:tc>
                  <a:txBody>
                    <a:bodyPr/>
                    <a:lstStyle/>
                    <a:p>
                      <a:pPr algn="l"/>
                      <a:r>
                        <a:rPr lang="en-US" sz="2400" b="0" i="1" kern="1200" dirty="0" err="1">
                          <a:solidFill>
                            <a:schemeClr val="tx1"/>
                          </a:solidFill>
                          <a:effectLst/>
                          <a:latin typeface="+mn-lt"/>
                          <a:ea typeface="+mn-ea"/>
                          <a:cs typeface="+mn-cs"/>
                        </a:rPr>
                        <a:t>newvalue</a:t>
                      </a:r>
                      <a:endParaRPr lang="en-US" sz="2400" dirty="0">
                        <a:solidFill>
                          <a:schemeClr val="tx1"/>
                        </a:solidFill>
                      </a:endParaRPr>
                    </a:p>
                  </a:txBody>
                  <a:tcPr/>
                </a:tc>
                <a:tc>
                  <a:txBody>
                    <a:bodyPr/>
                    <a:lstStyle/>
                    <a:p>
                      <a:r>
                        <a:rPr lang="en-US" sz="1800" b="0" i="0" kern="1200" dirty="0">
                          <a:solidFill>
                            <a:schemeClr val="dk1"/>
                          </a:solidFill>
                          <a:effectLst/>
                          <a:latin typeface="+mn-lt"/>
                          <a:ea typeface="+mn-ea"/>
                          <a:cs typeface="+mn-cs"/>
                        </a:rPr>
                        <a:t>Required. The string to replace the old value with</a:t>
                      </a:r>
                      <a:endParaRPr lang="en-US" dirty="0"/>
                    </a:p>
                  </a:txBody>
                  <a:tcPr/>
                </a:tc>
                <a:extLst>
                  <a:ext uri="{0D108BD9-81ED-4DB2-BD59-A6C34878D82A}">
                    <a16:rowId xmlns:a16="http://schemas.microsoft.com/office/drawing/2014/main" val="10002"/>
                  </a:ext>
                </a:extLst>
              </a:tr>
              <a:tr h="593513">
                <a:tc>
                  <a:txBody>
                    <a:bodyPr/>
                    <a:lstStyle/>
                    <a:p>
                      <a:pPr algn="l"/>
                      <a:r>
                        <a:rPr lang="en-US" sz="2400" b="0" i="1" kern="1200" dirty="0">
                          <a:solidFill>
                            <a:schemeClr val="tx1"/>
                          </a:solidFill>
                          <a:effectLst/>
                          <a:latin typeface="+mn-lt"/>
                          <a:ea typeface="+mn-ea"/>
                          <a:cs typeface="+mn-cs"/>
                        </a:rPr>
                        <a:t>Count</a:t>
                      </a:r>
                    </a:p>
                  </a:txBody>
                  <a:tcPr/>
                </a:tc>
                <a:tc>
                  <a:txBody>
                    <a:bodyPr/>
                    <a:lstStyle/>
                    <a:p>
                      <a:r>
                        <a:rPr lang="en-US" dirty="0"/>
                        <a:t>Optional. A number specifying how many occurrences of the old value you want to replace. Default is all occurrences</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619125" y="5177472"/>
            <a:ext cx="8382000" cy="1846659"/>
          </a:xfrm>
          <a:prstGeom prst="rect">
            <a:avLst/>
          </a:prstGeom>
          <a:noFill/>
        </p:spPr>
        <p:txBody>
          <a:bodyPr wrap="square" rtlCol="0">
            <a:spAutoFit/>
          </a:bodyPr>
          <a:lstStyle/>
          <a:p>
            <a:r>
              <a:rPr lang="en-US" sz="2400" b="1" i="1" u="sng" dirty="0">
                <a:latin typeface="+mj-lt"/>
              </a:rPr>
              <a:t>Usage :</a:t>
            </a:r>
            <a:r>
              <a:rPr lang="en-US" sz="2400" i="1" dirty="0">
                <a:latin typeface="+mj-lt"/>
              </a:rPr>
              <a:t> </a:t>
            </a:r>
          </a:p>
          <a:p>
            <a:r>
              <a:rPr lang="en-US" sz="2400" i="1" dirty="0">
                <a:latin typeface="+mj-lt"/>
              </a:rPr>
              <a:t>&gt;&gt;&gt; txt = "one </a:t>
            </a:r>
            <a:r>
              <a:rPr lang="en-US" sz="2400" i="1" dirty="0" err="1">
                <a:latin typeface="+mj-lt"/>
              </a:rPr>
              <a:t>one</a:t>
            </a:r>
            <a:r>
              <a:rPr lang="en-US" sz="2400" i="1" dirty="0">
                <a:latin typeface="+mj-lt"/>
              </a:rPr>
              <a:t> was a race horse, two </a:t>
            </a:r>
            <a:r>
              <a:rPr lang="en-US" sz="2400" i="1" dirty="0" err="1">
                <a:latin typeface="+mj-lt"/>
              </a:rPr>
              <a:t>two</a:t>
            </a:r>
            <a:r>
              <a:rPr lang="en-US" sz="2400" i="1" dirty="0">
                <a:latin typeface="+mj-lt"/>
              </a:rPr>
              <a:t> was one too.“</a:t>
            </a:r>
          </a:p>
          <a:p>
            <a:r>
              <a:rPr lang="en-US" sz="2400" i="1" dirty="0">
                <a:latin typeface="+mj-lt"/>
              </a:rPr>
              <a:t>&gt;&gt;&gt; </a:t>
            </a:r>
            <a:r>
              <a:rPr lang="en-US" sz="2400" i="1" dirty="0" err="1">
                <a:latin typeface="+mj-lt"/>
              </a:rPr>
              <a:t>txt.replace</a:t>
            </a:r>
            <a:r>
              <a:rPr lang="en-US" sz="2400" i="1" dirty="0">
                <a:latin typeface="+mj-lt"/>
              </a:rPr>
              <a:t>('</a:t>
            </a:r>
            <a:r>
              <a:rPr lang="en-US" sz="2400" i="1" dirty="0" err="1">
                <a:latin typeface="+mj-lt"/>
              </a:rPr>
              <a:t>one','three</a:t>
            </a:r>
            <a:r>
              <a:rPr lang="en-US" sz="2400" i="1" dirty="0">
                <a:latin typeface="+mj-lt"/>
              </a:rPr>
              <a:t>')</a:t>
            </a:r>
          </a:p>
          <a:p>
            <a:r>
              <a:rPr lang="en-US" sz="2400" i="1" dirty="0">
                <a:latin typeface="+mj-lt"/>
              </a:rPr>
              <a:t>'three </a:t>
            </a:r>
            <a:r>
              <a:rPr lang="en-US" sz="2400" i="1" dirty="0" err="1">
                <a:latin typeface="+mj-lt"/>
              </a:rPr>
              <a:t>three</a:t>
            </a:r>
            <a:r>
              <a:rPr lang="en-US" sz="2400" i="1" dirty="0">
                <a:latin typeface="+mj-lt"/>
              </a:rPr>
              <a:t> was a race horse, two </a:t>
            </a:r>
            <a:r>
              <a:rPr lang="en-US" sz="2400" i="1" dirty="0" err="1">
                <a:latin typeface="+mj-lt"/>
              </a:rPr>
              <a:t>two</a:t>
            </a:r>
            <a:r>
              <a:rPr lang="en-US" sz="2400" i="1" dirty="0">
                <a:latin typeface="+mj-lt"/>
              </a:rPr>
              <a:t> was three too.'</a:t>
            </a:r>
          </a:p>
          <a:p>
            <a:endParaRPr lang="en-US" dirty="0"/>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4265934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92" y="0"/>
            <a:ext cx="10515600" cy="773723"/>
          </a:xfrm>
        </p:spPr>
        <p:txBody>
          <a:bodyPr>
            <a:normAutofit/>
          </a:bodyPr>
          <a:lstStyle/>
          <a:p>
            <a:r>
              <a:rPr lang="en-US" sz="3200" dirty="0">
                <a:solidFill>
                  <a:schemeClr val="accent4"/>
                </a:solidFill>
              </a:rPr>
              <a:t>STRING</a:t>
            </a:r>
            <a:r>
              <a:rPr lang="en-US" dirty="0"/>
              <a:t> </a:t>
            </a:r>
            <a:r>
              <a:rPr lang="en-US" sz="3200" dirty="0">
                <a:solidFill>
                  <a:schemeClr val="accent4"/>
                </a:solidFill>
              </a:rPr>
              <a:t>METHODS</a:t>
            </a:r>
          </a:p>
        </p:txBody>
      </p:sp>
      <p:sp>
        <p:nvSpPr>
          <p:cNvPr id="3" name="Content Placeholder 2"/>
          <p:cNvSpPr>
            <a:spLocks noGrp="1"/>
          </p:cNvSpPr>
          <p:nvPr>
            <p:ph idx="1"/>
          </p:nvPr>
        </p:nvSpPr>
        <p:spPr>
          <a:xfrm>
            <a:off x="414409" y="750087"/>
            <a:ext cx="10959295" cy="5196545"/>
          </a:xfrm>
        </p:spPr>
        <p:txBody>
          <a:bodyPr>
            <a:normAutofit/>
          </a:bodyPr>
          <a:lstStyle/>
          <a:p>
            <a:pPr marL="0" indent="0">
              <a:buNone/>
            </a:pPr>
            <a:r>
              <a:rPr lang="en-US" sz="2000" b="1" i="1" u="sng" dirty="0"/>
              <a:t>Find : </a:t>
            </a:r>
            <a:r>
              <a:rPr lang="en-US" sz="2000" dirty="0"/>
              <a:t>Find the first occurrence of an element in the string. Returns the index position of the first occurrence, if the element is found, else  returns -1 if not found. The find() method is almost the same as the index() method, the only difference is that the index() method raises an exception if the value is not found. </a:t>
            </a:r>
          </a:p>
          <a:p>
            <a:pPr marL="0" indent="0">
              <a:buNone/>
            </a:pPr>
            <a:r>
              <a:rPr lang="en-US" sz="2000" b="1" u="sng" dirty="0"/>
              <a:t>Syntax</a:t>
            </a:r>
            <a:r>
              <a:rPr lang="en-US" sz="2000" dirty="0"/>
              <a:t> : </a:t>
            </a:r>
            <a:r>
              <a:rPr lang="en-US" sz="2000" dirty="0" err="1"/>
              <a:t>string.find</a:t>
            </a:r>
            <a:r>
              <a:rPr lang="en-US" sz="2000" dirty="0"/>
              <a:t>(value, start, end)</a:t>
            </a:r>
          </a:p>
          <a:p>
            <a:pPr marL="0" indent="0">
              <a:buNone/>
            </a:pPr>
            <a:endParaRPr lang="en-US" sz="20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09565573"/>
              </p:ext>
            </p:extLst>
          </p:nvPr>
        </p:nvGraphicFramePr>
        <p:xfrm>
          <a:off x="225230" y="2683691"/>
          <a:ext cx="9017000" cy="1995918"/>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6997700">
                  <a:extLst>
                    <a:ext uri="{9D8B030D-6E8A-4147-A177-3AD203B41FA5}">
                      <a16:colId xmlns:a16="http://schemas.microsoft.com/office/drawing/2014/main" val="20001"/>
                    </a:ext>
                  </a:extLst>
                </a:gridCol>
              </a:tblGrid>
              <a:tr h="415920">
                <a:tc>
                  <a:txBody>
                    <a:bodyPr/>
                    <a:lstStyle/>
                    <a:p>
                      <a:pPr algn="ctr"/>
                      <a:r>
                        <a:rPr lang="en-US" dirty="0"/>
                        <a:t>Parameter</a:t>
                      </a:r>
                    </a:p>
                  </a:txBody>
                  <a:tcPr/>
                </a:tc>
                <a:tc>
                  <a:txBody>
                    <a:bodyPr/>
                    <a:lstStyle/>
                    <a:p>
                      <a:pPr algn="ctr"/>
                      <a:r>
                        <a:rPr lang="en-US" dirty="0"/>
                        <a:t>Description</a:t>
                      </a:r>
                    </a:p>
                  </a:txBody>
                  <a:tcPr/>
                </a:tc>
                <a:extLst>
                  <a:ext uri="{0D108BD9-81ED-4DB2-BD59-A6C34878D82A}">
                    <a16:rowId xmlns:a16="http://schemas.microsoft.com/office/drawing/2014/main" val="10000"/>
                  </a:ext>
                </a:extLst>
              </a:tr>
              <a:tr h="410212">
                <a:tc>
                  <a:txBody>
                    <a:bodyPr/>
                    <a:lstStyle/>
                    <a:p>
                      <a:r>
                        <a:rPr lang="en-US" sz="1800" b="0" i="1" kern="1200" dirty="0">
                          <a:solidFill>
                            <a:schemeClr val="dk1"/>
                          </a:solidFill>
                          <a:effectLst/>
                          <a:latin typeface="+mn-lt"/>
                          <a:ea typeface="+mn-ea"/>
                          <a:cs typeface="+mn-cs"/>
                        </a:rPr>
                        <a:t>value</a:t>
                      </a:r>
                    </a:p>
                  </a:txBody>
                  <a:tcPr/>
                </a:tc>
                <a:tc>
                  <a:txBody>
                    <a:bodyPr/>
                    <a:lstStyle/>
                    <a:p>
                      <a:r>
                        <a:rPr lang="en-US" sz="1800" b="0" i="0" kern="1200" dirty="0">
                          <a:solidFill>
                            <a:schemeClr val="dk1"/>
                          </a:solidFill>
                          <a:effectLst/>
                          <a:latin typeface="+mn-lt"/>
                          <a:ea typeface="+mn-ea"/>
                          <a:cs typeface="+mn-cs"/>
                        </a:rPr>
                        <a:t>Required. The value to search for</a:t>
                      </a:r>
                      <a:endParaRPr lang="en-US" dirty="0"/>
                    </a:p>
                  </a:txBody>
                  <a:tcPr/>
                </a:tc>
                <a:extLst>
                  <a:ext uri="{0D108BD9-81ED-4DB2-BD59-A6C34878D82A}">
                    <a16:rowId xmlns:a16="http://schemas.microsoft.com/office/drawing/2014/main" val="10001"/>
                  </a:ext>
                </a:extLst>
              </a:tr>
              <a:tr h="584893">
                <a:tc>
                  <a:txBody>
                    <a:bodyPr/>
                    <a:lstStyle/>
                    <a:p>
                      <a:r>
                        <a:rPr lang="en-US" sz="1800" b="0" i="1" kern="1200" dirty="0">
                          <a:solidFill>
                            <a:schemeClr val="dk1"/>
                          </a:solidFill>
                          <a:effectLst/>
                          <a:latin typeface="+mn-lt"/>
                          <a:ea typeface="+mn-ea"/>
                          <a:cs typeface="+mn-cs"/>
                        </a:rPr>
                        <a:t>start</a:t>
                      </a:r>
                      <a:endParaRPr lang="en-US" dirty="0"/>
                    </a:p>
                  </a:txBody>
                  <a:tcPr/>
                </a:tc>
                <a:tc>
                  <a:txBody>
                    <a:bodyPr/>
                    <a:lstStyle/>
                    <a:p>
                      <a:pPr algn="l" fontAlgn="t"/>
                      <a:r>
                        <a:rPr lang="en-US" dirty="0">
                          <a:effectLst/>
                        </a:rPr>
                        <a:t>Optional. Where to start the search. Default is 0</a:t>
                      </a:r>
                    </a:p>
                  </a:txBody>
                  <a:tcPr marL="76200" marR="76200" marT="76200" marB="76200"/>
                </a:tc>
                <a:extLst>
                  <a:ext uri="{0D108BD9-81ED-4DB2-BD59-A6C34878D82A}">
                    <a16:rowId xmlns:a16="http://schemas.microsoft.com/office/drawing/2014/main" val="10002"/>
                  </a:ext>
                </a:extLst>
              </a:tr>
              <a:tr h="584893">
                <a:tc>
                  <a:txBody>
                    <a:bodyPr/>
                    <a:lstStyle/>
                    <a:p>
                      <a:r>
                        <a:rPr lang="en-US" sz="1800" b="0" i="1" kern="1200" dirty="0">
                          <a:solidFill>
                            <a:schemeClr val="dk1"/>
                          </a:solidFill>
                          <a:effectLst/>
                          <a:latin typeface="+mn-lt"/>
                          <a:ea typeface="+mn-ea"/>
                          <a:cs typeface="+mn-cs"/>
                        </a:rPr>
                        <a:t>end</a:t>
                      </a:r>
                    </a:p>
                  </a:txBody>
                  <a:tcPr/>
                </a:tc>
                <a:tc>
                  <a:txBody>
                    <a:bodyPr/>
                    <a:lstStyle/>
                    <a:p>
                      <a:r>
                        <a:rPr lang="en-US" dirty="0"/>
                        <a:t>Optional. Where to end the search. Default is to the end of the string.</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225230" y="4977136"/>
            <a:ext cx="9917576" cy="1938992"/>
          </a:xfrm>
          <a:prstGeom prst="rect">
            <a:avLst/>
          </a:prstGeom>
          <a:noFill/>
        </p:spPr>
        <p:txBody>
          <a:bodyPr wrap="square" rtlCol="0">
            <a:spAutoFit/>
          </a:bodyPr>
          <a:lstStyle/>
          <a:p>
            <a:r>
              <a:rPr lang="en-US" sz="2400" b="1" u="sng" dirty="0">
                <a:latin typeface="+mj-lt"/>
              </a:rPr>
              <a:t>Usage</a:t>
            </a:r>
            <a:r>
              <a:rPr lang="en-US" sz="2400" dirty="0">
                <a:latin typeface="+mj-lt"/>
              </a:rPr>
              <a:t> :  Where is the first occurrence of the letter ‘e’.</a:t>
            </a:r>
          </a:p>
          <a:p>
            <a:r>
              <a:rPr lang="en-US" dirty="0">
                <a:latin typeface="+mj-lt"/>
              </a:rPr>
              <a:t>&gt;&gt;&gt; txt = "Hello, welcome to my world."</a:t>
            </a:r>
          </a:p>
          <a:p>
            <a:r>
              <a:rPr lang="en-US" dirty="0">
                <a:latin typeface="+mj-lt"/>
              </a:rPr>
              <a:t>&gt;&gt;&gt; x = </a:t>
            </a:r>
            <a:r>
              <a:rPr lang="en-US" dirty="0" err="1">
                <a:latin typeface="+mj-lt"/>
              </a:rPr>
              <a:t>txt.find</a:t>
            </a:r>
            <a:r>
              <a:rPr lang="en-US" dirty="0">
                <a:latin typeface="+mj-lt"/>
              </a:rPr>
              <a:t>("e")</a:t>
            </a:r>
          </a:p>
          <a:p>
            <a:r>
              <a:rPr lang="en-US" dirty="0">
                <a:latin typeface="+mj-lt"/>
              </a:rPr>
              <a:t>&gt;&gt;&gt; x</a:t>
            </a:r>
          </a:p>
          <a:p>
            <a:r>
              <a:rPr lang="en-US" dirty="0">
                <a:latin typeface="+mj-lt"/>
              </a:rPr>
              <a:t>1</a:t>
            </a:r>
          </a:p>
          <a:p>
            <a:endParaRPr lang="en-US" sz="2400" dirty="0">
              <a:solidFill>
                <a:schemeClr val="bg1"/>
              </a:solidFill>
              <a:latin typeface="+mj-lt"/>
            </a:endParaRPr>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847764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6314"/>
            <a:ext cx="10515600" cy="605544"/>
          </a:xfrm>
        </p:spPr>
        <p:txBody>
          <a:bodyPr>
            <a:normAutofit fontScale="90000"/>
          </a:bodyPr>
          <a:lstStyle/>
          <a:p>
            <a:r>
              <a:rPr lang="en-US" sz="3600" dirty="0">
                <a:solidFill>
                  <a:schemeClr val="accent4"/>
                </a:solidFill>
              </a:rPr>
              <a:t>STRING</a:t>
            </a:r>
            <a:r>
              <a:rPr lang="en-US" dirty="0"/>
              <a:t> </a:t>
            </a:r>
            <a:r>
              <a:rPr lang="en-US" sz="3600" dirty="0">
                <a:solidFill>
                  <a:schemeClr val="accent4"/>
                </a:solidFill>
              </a:rPr>
              <a:t>METHODS</a:t>
            </a:r>
          </a:p>
        </p:txBody>
      </p:sp>
      <p:sp>
        <p:nvSpPr>
          <p:cNvPr id="3" name="Content Placeholder 2"/>
          <p:cNvSpPr>
            <a:spLocks noGrp="1"/>
          </p:cNvSpPr>
          <p:nvPr>
            <p:ph idx="1"/>
          </p:nvPr>
        </p:nvSpPr>
        <p:spPr>
          <a:xfrm>
            <a:off x="619125" y="996288"/>
            <a:ext cx="10959295" cy="5455312"/>
          </a:xfrm>
        </p:spPr>
        <p:txBody>
          <a:bodyPr>
            <a:normAutofit fontScale="77500" lnSpcReduction="20000"/>
          </a:bodyPr>
          <a:lstStyle/>
          <a:p>
            <a:pPr marL="0" indent="0">
              <a:buNone/>
            </a:pPr>
            <a:r>
              <a:rPr lang="en-US" b="1" i="1" u="sng" dirty="0" err="1"/>
              <a:t>Isalnum</a:t>
            </a:r>
            <a:r>
              <a:rPr lang="en-US" b="1" i="1" u="sng" dirty="0"/>
              <a:t>()</a:t>
            </a:r>
            <a:r>
              <a:rPr lang="en-US" i="1" u="sng" dirty="0"/>
              <a:t>: </a:t>
            </a:r>
            <a:r>
              <a:rPr lang="en-US" dirty="0"/>
              <a:t>Check if all the characters in the text is alphanumeric. The </a:t>
            </a:r>
            <a:r>
              <a:rPr lang="en-US" dirty="0" err="1"/>
              <a:t>isalnum</a:t>
            </a:r>
            <a:r>
              <a:rPr lang="en-US" dirty="0"/>
              <a:t>() method returns True if all the characters are alphanumeric, meaning alphabet letter (a-z) and numbers (0-9).</a:t>
            </a:r>
          </a:p>
          <a:p>
            <a:pPr marL="0" indent="0">
              <a:buNone/>
            </a:pPr>
            <a:r>
              <a:rPr lang="en-US" dirty="0"/>
              <a:t>Example of characters that are not alphanumeric: (space)!#%&amp;? etc.</a:t>
            </a:r>
          </a:p>
          <a:p>
            <a:pPr marL="0" indent="0">
              <a:buNone/>
            </a:pPr>
            <a:r>
              <a:rPr lang="en-US" u="sng" dirty="0"/>
              <a:t>Syntax</a:t>
            </a:r>
            <a:r>
              <a:rPr lang="en-US" dirty="0"/>
              <a:t> : </a:t>
            </a:r>
            <a:r>
              <a:rPr lang="en-US" b="1" i="1" dirty="0" err="1"/>
              <a:t>string.isalnum</a:t>
            </a:r>
            <a:r>
              <a:rPr lang="en-US" b="1" i="1" dirty="0"/>
              <a:t>()</a:t>
            </a:r>
          </a:p>
          <a:p>
            <a:pPr marL="0" indent="0">
              <a:buNone/>
            </a:pPr>
            <a:r>
              <a:rPr lang="en-US" dirty="0"/>
              <a:t>Parameters : No parameters.</a:t>
            </a:r>
          </a:p>
          <a:p>
            <a:pPr marL="0" indent="0">
              <a:buNone/>
            </a:pPr>
            <a:r>
              <a:rPr lang="en-US" dirty="0"/>
              <a:t>Usage : </a:t>
            </a:r>
          </a:p>
          <a:p>
            <a:pPr marL="0" indent="0">
              <a:buNone/>
            </a:pPr>
            <a:r>
              <a:rPr lang="en-US" dirty="0"/>
              <a:t> &gt;&gt;&gt; txt = "Company 12"</a:t>
            </a:r>
          </a:p>
          <a:p>
            <a:pPr marL="0" indent="0">
              <a:buNone/>
            </a:pPr>
            <a:r>
              <a:rPr lang="en-US" dirty="0"/>
              <a:t>&gt;&gt;&gt; x = </a:t>
            </a:r>
            <a:r>
              <a:rPr lang="en-US" dirty="0" err="1"/>
              <a:t>txt.isalnum</a:t>
            </a:r>
            <a:r>
              <a:rPr lang="en-US" dirty="0"/>
              <a:t>()</a:t>
            </a:r>
          </a:p>
          <a:p>
            <a:pPr marL="0" indent="0">
              <a:buNone/>
            </a:pPr>
            <a:r>
              <a:rPr lang="en-US" dirty="0"/>
              <a:t>&gt;&gt;&gt; x</a:t>
            </a:r>
          </a:p>
          <a:p>
            <a:pPr marL="0" indent="0">
              <a:buNone/>
            </a:pPr>
            <a:r>
              <a:rPr lang="en-US" dirty="0"/>
              <a:t>False</a:t>
            </a:r>
          </a:p>
          <a:p>
            <a:pPr marL="0" indent="0">
              <a:buNone/>
            </a:pPr>
            <a:r>
              <a:rPr lang="en-US" dirty="0"/>
              <a:t>&gt;&gt;&gt; txt = "Company12"</a:t>
            </a:r>
          </a:p>
          <a:p>
            <a:pPr marL="0" indent="0">
              <a:buNone/>
            </a:pPr>
            <a:r>
              <a:rPr lang="en-US" dirty="0"/>
              <a:t>&gt;&gt;&gt; x = </a:t>
            </a:r>
            <a:r>
              <a:rPr lang="en-US" dirty="0" err="1"/>
              <a:t>txt.isalnum</a:t>
            </a:r>
            <a:r>
              <a:rPr lang="en-US" dirty="0"/>
              <a:t>()</a:t>
            </a:r>
          </a:p>
          <a:p>
            <a:pPr marL="0" indent="0">
              <a:buNone/>
            </a:pPr>
            <a:r>
              <a:rPr lang="en-US" dirty="0"/>
              <a:t>&gt;&gt;&gt; x</a:t>
            </a:r>
          </a:p>
          <a:p>
            <a:pPr marL="0" indent="0">
              <a:buNone/>
            </a:pPr>
            <a:r>
              <a:rPr lang="en-US" dirty="0"/>
              <a:t>True</a:t>
            </a:r>
          </a:p>
          <a:p>
            <a:pPr marL="0" indent="0">
              <a:buNone/>
            </a:pPr>
            <a:endParaRPr lang="en-US" dirty="0">
              <a:solidFill>
                <a:schemeClr val="bg1"/>
              </a:solidFill>
            </a:endParaRP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4202201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49" y="182245"/>
            <a:ext cx="10515600" cy="900967"/>
          </a:xfrm>
        </p:spPr>
        <p:txBody>
          <a:bodyPr>
            <a:normAutofit/>
          </a:bodyPr>
          <a:lstStyle/>
          <a:p>
            <a:r>
              <a:rPr lang="en-US" sz="3200" dirty="0">
                <a:solidFill>
                  <a:schemeClr val="accent4"/>
                </a:solidFill>
              </a:rPr>
              <a:t>STRING</a:t>
            </a:r>
            <a:r>
              <a:rPr lang="en-US" dirty="0"/>
              <a:t> </a:t>
            </a:r>
            <a:r>
              <a:rPr lang="en-US" sz="3200" dirty="0">
                <a:solidFill>
                  <a:schemeClr val="accent4"/>
                </a:solidFill>
              </a:rPr>
              <a:t>METHODS</a:t>
            </a:r>
          </a:p>
        </p:txBody>
      </p:sp>
      <p:sp>
        <p:nvSpPr>
          <p:cNvPr id="3" name="Content Placeholder 2"/>
          <p:cNvSpPr>
            <a:spLocks noGrp="1"/>
          </p:cNvSpPr>
          <p:nvPr>
            <p:ph idx="1"/>
          </p:nvPr>
        </p:nvSpPr>
        <p:spPr>
          <a:xfrm>
            <a:off x="717452" y="1097280"/>
            <a:ext cx="10860968" cy="5354320"/>
          </a:xfrm>
        </p:spPr>
        <p:txBody>
          <a:bodyPr>
            <a:normAutofit/>
          </a:bodyPr>
          <a:lstStyle/>
          <a:p>
            <a:pPr marL="0" indent="0">
              <a:buNone/>
            </a:pPr>
            <a:r>
              <a:rPr lang="en-US" sz="2000" b="1" u="sng" dirty="0">
                <a:latin typeface="+mn-lt"/>
              </a:rPr>
              <a:t>Split : </a:t>
            </a:r>
            <a:r>
              <a:rPr lang="en-US" sz="2000" dirty="0">
                <a:latin typeface="+mn-lt"/>
              </a:rPr>
              <a:t>Split a string into a list where each word is a list item. You can specify the separator, default separator is any whitespace.</a:t>
            </a:r>
          </a:p>
          <a:p>
            <a:pPr marL="0" indent="0">
              <a:buNone/>
            </a:pPr>
            <a:r>
              <a:rPr lang="en-US" sz="2000" dirty="0">
                <a:latin typeface="+mn-lt"/>
              </a:rPr>
              <a:t>Note : When </a:t>
            </a:r>
            <a:r>
              <a:rPr lang="en-US" sz="2000" b="1" i="1" dirty="0" err="1">
                <a:latin typeface="+mn-lt"/>
              </a:rPr>
              <a:t>maxsplit</a:t>
            </a:r>
            <a:r>
              <a:rPr lang="en-US" sz="2000" dirty="0">
                <a:latin typeface="+mn-lt"/>
              </a:rPr>
              <a:t> is specified, the list will contain the specified number of elements plus one.</a:t>
            </a:r>
          </a:p>
          <a:p>
            <a:pPr marL="0" indent="0">
              <a:buNone/>
            </a:pPr>
            <a:r>
              <a:rPr lang="en-US" sz="2000" b="1" u="sng" dirty="0">
                <a:latin typeface="+mn-lt"/>
              </a:rPr>
              <a:t>Syntax</a:t>
            </a:r>
            <a:r>
              <a:rPr lang="en-US" sz="2000" dirty="0">
                <a:latin typeface="+mn-lt"/>
              </a:rPr>
              <a:t> : </a:t>
            </a:r>
            <a:r>
              <a:rPr lang="en-US" sz="2000" dirty="0" err="1">
                <a:latin typeface="+mn-lt"/>
              </a:rPr>
              <a:t>string.split</a:t>
            </a:r>
            <a:r>
              <a:rPr lang="en-US" sz="2000" dirty="0">
                <a:latin typeface="+mn-lt"/>
              </a:rPr>
              <a:t>(</a:t>
            </a:r>
            <a:r>
              <a:rPr lang="en-US" sz="2000" dirty="0" err="1">
                <a:latin typeface="+mn-lt"/>
              </a:rPr>
              <a:t>separator,max</a:t>
            </a:r>
            <a:r>
              <a:rPr lang="en-US" sz="2000" dirty="0">
                <a:latin typeface="+mn-lt"/>
              </a:rPr>
              <a:t>)</a:t>
            </a:r>
          </a:p>
          <a:p>
            <a:pPr marL="0" indent="0">
              <a:buNone/>
            </a:pPr>
            <a:endParaRPr lang="en-US"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07390154"/>
              </p:ext>
            </p:extLst>
          </p:nvPr>
        </p:nvGraphicFramePr>
        <p:xfrm>
          <a:off x="619125" y="2497810"/>
          <a:ext cx="9017000" cy="1884502"/>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6997700">
                  <a:extLst>
                    <a:ext uri="{9D8B030D-6E8A-4147-A177-3AD203B41FA5}">
                      <a16:colId xmlns:a16="http://schemas.microsoft.com/office/drawing/2014/main" val="20001"/>
                    </a:ext>
                  </a:extLst>
                </a:gridCol>
              </a:tblGrid>
              <a:tr h="543382">
                <a:tc>
                  <a:txBody>
                    <a:bodyPr/>
                    <a:lstStyle/>
                    <a:p>
                      <a:pPr algn="ctr"/>
                      <a:r>
                        <a:rPr lang="en-US" dirty="0"/>
                        <a:t>Parameter</a:t>
                      </a:r>
                    </a:p>
                  </a:txBody>
                  <a:tcPr/>
                </a:tc>
                <a:tc>
                  <a:txBody>
                    <a:bodyPr/>
                    <a:lstStyle/>
                    <a:p>
                      <a:pPr algn="ctr"/>
                      <a:r>
                        <a:rPr lang="en-US" dirty="0"/>
                        <a:t>Description</a:t>
                      </a:r>
                    </a:p>
                  </a:txBody>
                  <a:tcPr/>
                </a:tc>
                <a:extLst>
                  <a:ext uri="{0D108BD9-81ED-4DB2-BD59-A6C34878D82A}">
                    <a16:rowId xmlns:a16="http://schemas.microsoft.com/office/drawing/2014/main" val="10000"/>
                  </a:ext>
                </a:extLst>
              </a:tr>
              <a:tr h="588099">
                <a:tc>
                  <a:txBody>
                    <a:bodyPr/>
                    <a:lstStyle/>
                    <a:p>
                      <a:r>
                        <a:rPr lang="en-US" sz="1800" b="0" i="1" kern="1200" dirty="0">
                          <a:solidFill>
                            <a:schemeClr val="dk1"/>
                          </a:solidFill>
                          <a:effectLst/>
                          <a:latin typeface="+mn-lt"/>
                          <a:ea typeface="+mn-ea"/>
                          <a:cs typeface="+mn-cs"/>
                        </a:rPr>
                        <a:t>separator</a:t>
                      </a:r>
                    </a:p>
                  </a:txBody>
                  <a:tcPr/>
                </a:tc>
                <a:tc>
                  <a:txBody>
                    <a:bodyPr/>
                    <a:lstStyle/>
                    <a:p>
                      <a:r>
                        <a:rPr lang="en-US" sz="1800" b="0" i="0" kern="1200" dirty="0">
                          <a:solidFill>
                            <a:schemeClr val="dk1"/>
                          </a:solidFill>
                          <a:effectLst/>
                          <a:latin typeface="+mn-lt"/>
                          <a:ea typeface="+mn-ea"/>
                          <a:cs typeface="+mn-cs"/>
                        </a:rPr>
                        <a:t>Optional. Specifies the separator to use when splitting the string. Default value is a whitespace</a:t>
                      </a:r>
                      <a:endParaRPr lang="en-US" dirty="0"/>
                    </a:p>
                  </a:txBody>
                  <a:tcPr/>
                </a:tc>
                <a:extLst>
                  <a:ext uri="{0D108BD9-81ED-4DB2-BD59-A6C34878D82A}">
                    <a16:rowId xmlns:a16="http://schemas.microsoft.com/office/drawing/2014/main" val="10001"/>
                  </a:ext>
                </a:extLst>
              </a:tr>
              <a:tr h="644109">
                <a:tc>
                  <a:txBody>
                    <a:bodyPr/>
                    <a:lstStyle/>
                    <a:p>
                      <a:r>
                        <a:rPr lang="en-US" sz="1800" b="0" i="1" kern="1200" dirty="0" err="1">
                          <a:solidFill>
                            <a:schemeClr val="dk1"/>
                          </a:solidFill>
                          <a:effectLst/>
                          <a:latin typeface="+mn-lt"/>
                          <a:ea typeface="+mn-ea"/>
                          <a:cs typeface="+mn-cs"/>
                        </a:rPr>
                        <a:t>maxsplit</a:t>
                      </a:r>
                      <a:endParaRPr lang="en-US" dirty="0"/>
                    </a:p>
                  </a:txBody>
                  <a:tcPr/>
                </a:tc>
                <a:tc>
                  <a:txBody>
                    <a:bodyPr/>
                    <a:lstStyle/>
                    <a:p>
                      <a:pPr algn="l" fontAlgn="t"/>
                      <a:r>
                        <a:rPr lang="en-US" dirty="0">
                          <a:effectLst/>
                        </a:rPr>
                        <a:t>Optional. Specifies how many splits to do. Default value is -1, which is "all occurrences"</a:t>
                      </a:r>
                    </a:p>
                  </a:txBody>
                  <a:tcPr marL="76200" marR="76200" marT="76200" marB="76200"/>
                </a:tc>
                <a:extLst>
                  <a:ext uri="{0D108BD9-81ED-4DB2-BD59-A6C34878D82A}">
                    <a16:rowId xmlns:a16="http://schemas.microsoft.com/office/drawing/2014/main" val="10002"/>
                  </a:ext>
                </a:extLst>
              </a:tr>
            </a:tbl>
          </a:graphicData>
        </a:graphic>
      </p:graphicFrame>
      <p:sp>
        <p:nvSpPr>
          <p:cNvPr id="6" name="TextBox 5"/>
          <p:cNvSpPr txBox="1"/>
          <p:nvPr/>
        </p:nvSpPr>
        <p:spPr>
          <a:xfrm>
            <a:off x="404505" y="4303455"/>
            <a:ext cx="9429044" cy="2554545"/>
          </a:xfrm>
          <a:prstGeom prst="rect">
            <a:avLst/>
          </a:prstGeom>
          <a:noFill/>
        </p:spPr>
        <p:txBody>
          <a:bodyPr wrap="square" rtlCol="0">
            <a:spAutoFit/>
          </a:bodyPr>
          <a:lstStyle/>
          <a:p>
            <a:r>
              <a:rPr lang="en-US" sz="2400" b="1" u="sng" dirty="0">
                <a:latin typeface="+mj-lt"/>
              </a:rPr>
              <a:t>Usage</a:t>
            </a:r>
            <a:r>
              <a:rPr lang="en-US" sz="2400" dirty="0">
                <a:latin typeface="+mj-lt"/>
              </a:rPr>
              <a:t> :  </a:t>
            </a:r>
          </a:p>
          <a:p>
            <a:r>
              <a:rPr lang="en-US" sz="1600" i="1" dirty="0"/>
              <a:t>&gt;&gt;&gt; txt = "hello, my name is Peter, I am 26 years old"</a:t>
            </a:r>
          </a:p>
          <a:p>
            <a:r>
              <a:rPr lang="en-US" sz="1600" i="1" dirty="0"/>
              <a:t>&gt;&gt;&gt; x = </a:t>
            </a:r>
            <a:r>
              <a:rPr lang="en-US" sz="1600" i="1" dirty="0" err="1"/>
              <a:t>txt.split</a:t>
            </a:r>
            <a:r>
              <a:rPr lang="en-US" sz="1600" i="1" dirty="0"/>
              <a:t>(", ")</a:t>
            </a:r>
          </a:p>
          <a:p>
            <a:r>
              <a:rPr lang="en-US" sz="1600" i="1" dirty="0"/>
              <a:t>&gt;&gt;&gt; x</a:t>
            </a:r>
          </a:p>
          <a:p>
            <a:r>
              <a:rPr lang="en-US" sz="1600" i="1" dirty="0"/>
              <a:t>['hello', 'my name is Peter', 'I am 26 years old']</a:t>
            </a:r>
          </a:p>
          <a:p>
            <a:r>
              <a:rPr lang="en-US" sz="1600" i="1" dirty="0"/>
              <a:t>&gt;&gt;&gt; x = </a:t>
            </a:r>
            <a:r>
              <a:rPr lang="en-US" sz="1600" i="1" dirty="0" err="1"/>
              <a:t>txt.split</a:t>
            </a:r>
            <a:r>
              <a:rPr lang="en-US" sz="1600" i="1" dirty="0"/>
              <a:t>(", ",</a:t>
            </a:r>
            <a:r>
              <a:rPr lang="en-US" sz="1600" i="1" dirty="0" err="1"/>
              <a:t>maxsplit</a:t>
            </a:r>
            <a:r>
              <a:rPr lang="en-US" sz="1600" i="1" dirty="0"/>
              <a:t> = 1)</a:t>
            </a:r>
          </a:p>
          <a:p>
            <a:r>
              <a:rPr lang="en-US" sz="1600" i="1" dirty="0"/>
              <a:t>&gt;&gt;&gt; x</a:t>
            </a:r>
          </a:p>
          <a:p>
            <a:r>
              <a:rPr lang="en-US" sz="1600" i="1" dirty="0"/>
              <a:t>['hello', 'my name is Peter, I am 26 years old']</a:t>
            </a:r>
          </a:p>
          <a:p>
            <a:endParaRPr lang="en-US" sz="2400" i="1" dirty="0">
              <a:solidFill>
                <a:schemeClr val="bg1">
                  <a:lumMod val="95000"/>
                </a:schemeClr>
              </a:solidFill>
              <a:latin typeface="+mj-lt"/>
            </a:endParaRPr>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0040616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6313"/>
            <a:ext cx="9796975" cy="394530"/>
          </a:xfrm>
        </p:spPr>
        <p:txBody>
          <a:bodyPr>
            <a:normAutofit fontScale="90000"/>
          </a:bodyPr>
          <a:lstStyle/>
          <a:p>
            <a:r>
              <a:rPr lang="en-US" sz="3600" dirty="0">
                <a:solidFill>
                  <a:schemeClr val="accent4"/>
                </a:solidFill>
              </a:rPr>
              <a:t>STRING</a:t>
            </a:r>
            <a:r>
              <a:rPr lang="en-US" dirty="0"/>
              <a:t> </a:t>
            </a:r>
            <a:r>
              <a:rPr lang="en-US" sz="3600" dirty="0">
                <a:solidFill>
                  <a:schemeClr val="accent4"/>
                </a:solidFill>
              </a:rPr>
              <a:t>METHODS</a:t>
            </a:r>
          </a:p>
        </p:txBody>
      </p:sp>
      <p:sp>
        <p:nvSpPr>
          <p:cNvPr id="3" name="Content Placeholder 2"/>
          <p:cNvSpPr>
            <a:spLocks noGrp="1"/>
          </p:cNvSpPr>
          <p:nvPr>
            <p:ph idx="1"/>
          </p:nvPr>
        </p:nvSpPr>
        <p:spPr>
          <a:xfrm>
            <a:off x="245661" y="750628"/>
            <a:ext cx="11332760" cy="5882184"/>
          </a:xfrm>
        </p:spPr>
        <p:txBody>
          <a:bodyPr>
            <a:normAutofit/>
          </a:bodyPr>
          <a:lstStyle/>
          <a:p>
            <a:pPr marL="0" indent="0" defTabSz="457200">
              <a:buNone/>
            </a:pPr>
            <a:r>
              <a:rPr lang="en-US" sz="2400" dirty="0">
                <a:latin typeface="+mj-lt"/>
              </a:rPr>
              <a:t>Join all items in a tuple into a string, using a hash character as separator. The join() method takes all items in an iterable and joins them into one string. </a:t>
            </a:r>
          </a:p>
          <a:p>
            <a:pPr marL="0" indent="0" defTabSz="457200">
              <a:buNone/>
            </a:pPr>
            <a:r>
              <a:rPr lang="en-US" sz="2400" dirty="0">
                <a:latin typeface="+mj-lt"/>
              </a:rPr>
              <a:t>The join() method takes all items in an iterable and joins them into one string.</a:t>
            </a:r>
          </a:p>
          <a:p>
            <a:pPr marL="0" indent="0" defTabSz="457200">
              <a:buNone/>
            </a:pPr>
            <a:r>
              <a:rPr lang="en-US" sz="2400" dirty="0">
                <a:latin typeface="+mj-lt"/>
              </a:rPr>
              <a:t>Syntax : </a:t>
            </a:r>
            <a:r>
              <a:rPr lang="en-US" sz="2400" b="1" i="1" dirty="0" err="1">
                <a:latin typeface="+mj-lt"/>
              </a:rPr>
              <a:t>string.join</a:t>
            </a:r>
            <a:r>
              <a:rPr lang="en-US" sz="2400" b="1" i="1" dirty="0">
                <a:latin typeface="+mj-lt"/>
              </a:rPr>
              <a:t>(</a:t>
            </a:r>
            <a:r>
              <a:rPr lang="en-US" sz="2400" b="1" i="1" dirty="0" err="1">
                <a:latin typeface="+mj-lt"/>
              </a:rPr>
              <a:t>iterable</a:t>
            </a:r>
            <a:r>
              <a:rPr lang="en-US" sz="2400" b="1" i="1" dirty="0">
                <a:latin typeface="+mj-lt"/>
              </a:rPr>
              <a:t>)</a:t>
            </a:r>
          </a:p>
          <a:p>
            <a:pPr marL="0" indent="0" defTabSz="457200">
              <a:buNone/>
            </a:pPr>
            <a:endParaRPr lang="en-US" sz="24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530793714"/>
              </p:ext>
            </p:extLst>
          </p:nvPr>
        </p:nvGraphicFramePr>
        <p:xfrm>
          <a:off x="469898" y="2593074"/>
          <a:ext cx="9017000" cy="1213287"/>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6997700">
                  <a:extLst>
                    <a:ext uri="{9D8B030D-6E8A-4147-A177-3AD203B41FA5}">
                      <a16:colId xmlns:a16="http://schemas.microsoft.com/office/drawing/2014/main" val="20001"/>
                    </a:ext>
                  </a:extLst>
                </a:gridCol>
              </a:tblGrid>
              <a:tr h="573207">
                <a:tc>
                  <a:txBody>
                    <a:bodyPr/>
                    <a:lstStyle/>
                    <a:p>
                      <a:pPr algn="ctr"/>
                      <a:r>
                        <a:rPr lang="en-US" dirty="0"/>
                        <a:t>Parameter</a:t>
                      </a:r>
                    </a:p>
                  </a:txBody>
                  <a:tcPr/>
                </a:tc>
                <a:tc>
                  <a:txBody>
                    <a:bodyPr/>
                    <a:lstStyle/>
                    <a:p>
                      <a:pPr algn="ctr"/>
                      <a:r>
                        <a:rPr lang="en-US" dirty="0"/>
                        <a:t>Description</a:t>
                      </a:r>
                    </a:p>
                  </a:txBody>
                  <a:tcPr/>
                </a:tc>
                <a:extLst>
                  <a:ext uri="{0D108BD9-81ED-4DB2-BD59-A6C34878D82A}">
                    <a16:rowId xmlns:a16="http://schemas.microsoft.com/office/drawing/2014/main" val="10000"/>
                  </a:ext>
                </a:extLst>
              </a:tr>
              <a:tr h="448554">
                <a:tc>
                  <a:txBody>
                    <a:bodyPr/>
                    <a:lstStyle/>
                    <a:p>
                      <a:r>
                        <a:rPr lang="en-US" sz="1800" b="0" i="1" kern="1200" dirty="0">
                          <a:solidFill>
                            <a:schemeClr val="dk1"/>
                          </a:solidFill>
                          <a:effectLst/>
                          <a:latin typeface="+mn-lt"/>
                          <a:ea typeface="+mn-ea"/>
                          <a:cs typeface="+mn-cs"/>
                        </a:rPr>
                        <a:t>iterable</a:t>
                      </a:r>
                    </a:p>
                  </a:txBody>
                  <a:tcPr/>
                </a:tc>
                <a:tc>
                  <a:txBody>
                    <a:bodyPr/>
                    <a:lstStyle/>
                    <a:p>
                      <a:r>
                        <a:rPr lang="en-US" dirty="0"/>
                        <a:t>Required. Any iterable object where all the returned values are strings</a:t>
                      </a:r>
                    </a:p>
                    <a:p>
                      <a:endParaRPr lang="en-US" dirty="0"/>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469898" y="4931778"/>
            <a:ext cx="9432925" cy="2010807"/>
          </a:xfrm>
          <a:prstGeom prst="rect">
            <a:avLst/>
          </a:prstGeom>
          <a:noFill/>
        </p:spPr>
        <p:txBody>
          <a:bodyPr wrap="square" rtlCol="0">
            <a:spAutoFit/>
          </a:bodyPr>
          <a:lstStyle/>
          <a:p>
            <a:r>
              <a:rPr lang="en-US" sz="2400" b="1" u="sng" dirty="0">
                <a:latin typeface="+mj-lt"/>
              </a:rPr>
              <a:t>Usage</a:t>
            </a:r>
            <a:r>
              <a:rPr lang="en-US" sz="2400" dirty="0">
                <a:latin typeface="+mj-lt"/>
              </a:rPr>
              <a:t> :</a:t>
            </a:r>
          </a:p>
          <a:p>
            <a:pPr>
              <a:lnSpc>
                <a:spcPct val="90000"/>
              </a:lnSpc>
              <a:spcBef>
                <a:spcPts val="1000"/>
              </a:spcBef>
              <a:buClr>
                <a:schemeClr val="accent3">
                  <a:lumMod val="75000"/>
                </a:schemeClr>
              </a:buClr>
            </a:pPr>
            <a:r>
              <a:rPr lang="en-US" b="1" dirty="0"/>
              <a:t>&gt;&gt;&gt;</a:t>
            </a:r>
            <a:r>
              <a:rPr lang="en-US" sz="2000" b="1" dirty="0">
                <a:latin typeface="+mj-lt"/>
              </a:rPr>
              <a:t> </a:t>
            </a:r>
            <a:r>
              <a:rPr lang="en-US" b="1" dirty="0" err="1"/>
              <a:t>myTuple</a:t>
            </a:r>
            <a:r>
              <a:rPr lang="en-US" b="1" dirty="0"/>
              <a:t> = ("John", "Peter", "Vicky")</a:t>
            </a:r>
          </a:p>
          <a:p>
            <a:pPr>
              <a:lnSpc>
                <a:spcPct val="90000"/>
              </a:lnSpc>
              <a:spcBef>
                <a:spcPts val="1000"/>
              </a:spcBef>
              <a:buClr>
                <a:schemeClr val="accent3">
                  <a:lumMod val="75000"/>
                </a:schemeClr>
              </a:buClr>
            </a:pPr>
            <a:r>
              <a:rPr lang="en-US" b="1" dirty="0"/>
              <a:t>&gt;&gt;&gt;</a:t>
            </a:r>
            <a:r>
              <a:rPr lang="en-US" sz="2000" b="1" dirty="0">
                <a:latin typeface="+mj-lt"/>
              </a:rPr>
              <a:t> </a:t>
            </a:r>
            <a:r>
              <a:rPr lang="en-US" b="1" dirty="0"/>
              <a:t>"#".join(</a:t>
            </a:r>
            <a:r>
              <a:rPr lang="en-US" b="1" dirty="0" err="1"/>
              <a:t>myTuple</a:t>
            </a:r>
            <a:r>
              <a:rPr lang="en-US" b="1" dirty="0"/>
              <a:t>)</a:t>
            </a:r>
          </a:p>
          <a:p>
            <a:r>
              <a:rPr lang="en-US" sz="2000" b="1" dirty="0">
                <a:latin typeface="+mj-lt"/>
              </a:rPr>
              <a:t>      '</a:t>
            </a:r>
            <a:r>
              <a:rPr lang="en-US" sz="2000" b="1" dirty="0" err="1">
                <a:latin typeface="+mj-lt"/>
              </a:rPr>
              <a:t>John#Peter#Vicky</a:t>
            </a:r>
            <a:r>
              <a:rPr lang="en-US" sz="2000" b="1" dirty="0">
                <a:latin typeface="+mj-lt"/>
              </a:rPr>
              <a:t>'</a:t>
            </a:r>
          </a:p>
          <a:p>
            <a:endParaRPr lang="en-US" sz="2400" dirty="0">
              <a:solidFill>
                <a:schemeClr val="bg1"/>
              </a:solidFill>
              <a:latin typeface="+mj-lt"/>
            </a:endParaRPr>
          </a:p>
        </p:txBody>
      </p:sp>
      <p:sp>
        <p:nvSpPr>
          <p:cNvPr id="8" name="Rectangle 7"/>
          <p:cNvSpPr/>
          <p:nvPr/>
        </p:nvSpPr>
        <p:spPr>
          <a:xfrm>
            <a:off x="619124" y="4285447"/>
            <a:ext cx="9134475" cy="646331"/>
          </a:xfrm>
          <a:prstGeom prst="rect">
            <a:avLst/>
          </a:prstGeom>
        </p:spPr>
        <p:txBody>
          <a:bodyPr wrap="square">
            <a:spAutoFit/>
          </a:bodyPr>
          <a:lstStyle/>
          <a:p>
            <a:pPr>
              <a:lnSpc>
                <a:spcPct val="90000"/>
              </a:lnSpc>
              <a:spcBef>
                <a:spcPts val="1000"/>
              </a:spcBef>
              <a:buClr>
                <a:schemeClr val="accent3">
                  <a:lumMod val="75000"/>
                </a:schemeClr>
              </a:buClr>
            </a:pPr>
            <a:r>
              <a:rPr lang="en-US" sz="2000" dirty="0"/>
              <a:t>Note: When using a dictionary as an iterable, the returned values are the keys, not the values.</a:t>
            </a:r>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3749201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a:xfrm>
            <a:off x="832399" y="662413"/>
            <a:ext cx="10110421" cy="5856374"/>
          </a:xfrm>
        </p:spPr>
        <p:txBody>
          <a:bodyPr>
            <a:noAutofit/>
          </a:bodyPr>
          <a:lstStyle/>
          <a:p>
            <a:pPr marL="0" lvl="1" indent="-89154">
              <a:lnSpc>
                <a:spcPct val="70000"/>
              </a:lnSpc>
              <a:buNone/>
            </a:pPr>
            <a:r>
              <a:rPr lang="en-US" sz="2000" b="1" u="sng" dirty="0">
                <a:latin typeface="Calibri" panose="020F0502020204030204" pitchFamily="34" charset="0"/>
              </a:rPr>
              <a:t>A few String Operations &amp; String Methods</a:t>
            </a:r>
          </a:p>
          <a:p>
            <a:pPr marL="0" indent="0">
              <a:buNone/>
            </a:pPr>
            <a:r>
              <a:rPr lang="en-US" sz="2000" dirty="0">
                <a:latin typeface="Calibri" panose="020F0502020204030204" pitchFamily="34" charset="0"/>
              </a:rPr>
              <a:t>&gt;&gt;&gt;s.upper() # Change to upper case </a:t>
            </a:r>
          </a:p>
          <a:p>
            <a:pPr marL="0" indent="0">
              <a:buNone/>
            </a:pPr>
            <a:r>
              <a:rPr lang="en-US" sz="2000" dirty="0">
                <a:latin typeface="Calibri" panose="020F0502020204030204" pitchFamily="34" charset="0"/>
              </a:rPr>
              <a:t>PYTHON </a:t>
            </a:r>
          </a:p>
          <a:p>
            <a:pPr marL="0" indent="0">
              <a:buNone/>
            </a:pPr>
            <a:r>
              <a:rPr lang="en-US" sz="2000" dirty="0">
                <a:latin typeface="Calibri" panose="020F0502020204030204" pitchFamily="34" charset="0"/>
              </a:rPr>
              <a:t>&gt;&gt;&gt;s='</a:t>
            </a:r>
            <a:r>
              <a:rPr lang="en-US" sz="2000" dirty="0" err="1">
                <a:latin typeface="Calibri" panose="020F0502020204030204" pitchFamily="34" charset="0"/>
              </a:rPr>
              <a:t>aaa,bbb,ccc,dd</a:t>
            </a:r>
            <a:r>
              <a:rPr lang="en-US" sz="2000" dirty="0">
                <a:latin typeface="Calibri" panose="020F0502020204030204" pitchFamily="34" charset="0"/>
              </a:rPr>
              <a:t>’ </a:t>
            </a:r>
          </a:p>
          <a:p>
            <a:pPr marL="0" indent="0">
              <a:buNone/>
            </a:pPr>
            <a:r>
              <a:rPr lang="en-US" sz="2000" dirty="0">
                <a:latin typeface="Calibri" panose="020F0502020204030204" pitchFamily="34" charset="0"/>
              </a:rPr>
              <a:t>&gt;&gt;&gt;s.split(“,") # Split the string into parts using ‘,’ as delimiter </a:t>
            </a:r>
          </a:p>
          <a:p>
            <a:pPr marL="0" indent="0">
              <a:buNone/>
            </a:pPr>
            <a:r>
              <a:rPr lang="en-US" sz="2000" dirty="0">
                <a:latin typeface="Calibri" panose="020F0502020204030204" pitchFamily="34" charset="0"/>
              </a:rPr>
              <a:t>['</a:t>
            </a:r>
            <a:r>
              <a:rPr lang="en-US" sz="2000" dirty="0" err="1">
                <a:latin typeface="Calibri" panose="020F0502020204030204" pitchFamily="34" charset="0"/>
              </a:rPr>
              <a:t>aaa</a:t>
            </a:r>
            <a:r>
              <a:rPr lang="en-US" sz="2000" dirty="0">
                <a:latin typeface="Calibri" panose="020F0502020204030204" pitchFamily="34" charset="0"/>
              </a:rPr>
              <a:t>','</a:t>
            </a:r>
            <a:r>
              <a:rPr lang="en-US" sz="2000" dirty="0" err="1">
                <a:latin typeface="Calibri" panose="020F0502020204030204" pitchFamily="34" charset="0"/>
              </a:rPr>
              <a:t>bbb</a:t>
            </a:r>
            <a:r>
              <a:rPr lang="en-US" sz="2000" dirty="0">
                <a:latin typeface="Calibri" panose="020F0502020204030204" pitchFamily="34" charset="0"/>
              </a:rPr>
              <a:t>','ccc','</a:t>
            </a:r>
            <a:r>
              <a:rPr lang="en-US" sz="2000" dirty="0" err="1">
                <a:latin typeface="Calibri" panose="020F0502020204030204" pitchFamily="34" charset="0"/>
              </a:rPr>
              <a:t>dd</a:t>
            </a:r>
            <a:r>
              <a:rPr lang="en-US" sz="2000" dirty="0">
                <a:latin typeface="Calibri" panose="020F0502020204030204" pitchFamily="34" charset="0"/>
              </a:rPr>
              <a:t>'] </a:t>
            </a:r>
          </a:p>
          <a:p>
            <a:pPr marL="0" indent="0">
              <a:buNone/>
            </a:pPr>
            <a:r>
              <a:rPr lang="fr-FR" sz="2000" dirty="0">
                <a:latin typeface="Calibri" panose="020F0502020204030204" pitchFamily="34" charset="0"/>
              </a:rPr>
              <a:t>&gt;&gt;&gt;s.isalpha() # Content tests: isalpha, isdigit, etc. </a:t>
            </a:r>
          </a:p>
          <a:p>
            <a:pPr marL="0" indent="0">
              <a:buNone/>
            </a:pPr>
            <a:r>
              <a:rPr lang="en-US" sz="2000" dirty="0">
                <a:latin typeface="Calibri" panose="020F0502020204030204" pitchFamily="34" charset="0"/>
              </a:rPr>
              <a:t>False</a:t>
            </a:r>
          </a:p>
          <a:p>
            <a:pPr marL="0" indent="0">
              <a:buNone/>
            </a:pPr>
            <a:r>
              <a:rPr lang="en-US" sz="2000" dirty="0">
                <a:latin typeface="Calibri" panose="020F0502020204030204" pitchFamily="34" charset="0"/>
              </a:rPr>
              <a:t>&gt;&gt;&gt;s = ‘</a:t>
            </a:r>
            <a:r>
              <a:rPr lang="en-US" sz="2000" dirty="0" err="1">
                <a:latin typeface="Calibri" panose="020F0502020204030204" pitchFamily="34" charset="0"/>
              </a:rPr>
              <a:t>aaa,bbb,ccc,dd</a:t>
            </a:r>
            <a:r>
              <a:rPr lang="en-US" sz="2000" dirty="0">
                <a:latin typeface="Calibri" panose="020F0502020204030204" pitchFamily="34" charset="0"/>
              </a:rPr>
              <a:t> \n‘ </a:t>
            </a:r>
          </a:p>
          <a:p>
            <a:pPr marL="0" indent="0">
              <a:buNone/>
            </a:pPr>
            <a:r>
              <a:rPr lang="en-US" sz="2000" dirty="0">
                <a:latin typeface="Calibri" panose="020F0502020204030204" pitchFamily="34" charset="0"/>
              </a:rPr>
              <a:t>&gt;&gt;&gt;</a:t>
            </a:r>
            <a:r>
              <a:rPr lang="en-US" sz="2000" dirty="0" err="1">
                <a:latin typeface="Calibri" panose="020F0502020204030204" pitchFamily="34" charset="0"/>
              </a:rPr>
              <a:t>s.rstrip</a:t>
            </a:r>
            <a:r>
              <a:rPr lang="en-US" sz="2000" dirty="0">
                <a:latin typeface="Calibri" panose="020F0502020204030204" pitchFamily="34" charset="0"/>
              </a:rPr>
              <a:t>() # Remove whitespace characters on the right </a:t>
            </a:r>
          </a:p>
          <a:p>
            <a:pPr marL="0" indent="0">
              <a:buNone/>
            </a:pPr>
            <a:r>
              <a:rPr lang="en-US" sz="2000" dirty="0" err="1">
                <a:latin typeface="Calibri" panose="020F0502020204030204" pitchFamily="34" charset="0"/>
              </a:rPr>
              <a:t>aaa,bbb,ccccc,dd</a:t>
            </a:r>
            <a:r>
              <a:rPr lang="en-US" sz="2000" dirty="0">
                <a:latin typeface="Calibri" panose="020F0502020204030204" pitchFamily="34" charset="0"/>
              </a:rPr>
              <a:t> </a:t>
            </a:r>
          </a:p>
          <a:p>
            <a:pPr marL="0" indent="0">
              <a:buNone/>
            </a:pPr>
            <a:r>
              <a:rPr lang="en-US" sz="2000" dirty="0">
                <a:latin typeface="Calibri" panose="020F0502020204030204" pitchFamily="34" charset="0"/>
              </a:rPr>
              <a:t>&gt;&gt;&gt; </a:t>
            </a:r>
            <a:r>
              <a:rPr lang="en-US" sz="2000" dirty="0" err="1">
                <a:latin typeface="Calibri" panose="020F0502020204030204" pitchFamily="34" charset="0"/>
              </a:rPr>
              <a:t>s.startswith</a:t>
            </a:r>
            <a:r>
              <a:rPr lang="en-US" sz="2000" dirty="0">
                <a:latin typeface="Calibri" panose="020F0502020204030204" pitchFamily="34" charset="0"/>
              </a:rPr>
              <a:t>(“a") # Check if the string starts with ‘a’ </a:t>
            </a:r>
          </a:p>
          <a:p>
            <a:pPr marL="0" indent="0">
              <a:buNone/>
            </a:pPr>
            <a:r>
              <a:rPr lang="en-US" sz="2000" dirty="0">
                <a:latin typeface="Calibri" panose="020F0502020204030204" pitchFamily="34" charset="0"/>
              </a:rPr>
              <a:t>True </a:t>
            </a:r>
          </a:p>
          <a:p>
            <a:pPr marL="0" indent="0">
              <a:buNone/>
            </a:pPr>
            <a:r>
              <a:rPr lang="en-US" sz="2000" dirty="0">
                <a:latin typeface="Calibri" panose="020F0502020204030204" pitchFamily="34" charset="0"/>
              </a:rPr>
              <a:t>&gt;&gt;&gt; </a:t>
            </a:r>
            <a:r>
              <a:rPr lang="en-US" sz="2000" dirty="0" err="1">
                <a:latin typeface="Calibri" panose="020F0502020204030204" pitchFamily="34" charset="0"/>
              </a:rPr>
              <a:t>s.endswith</a:t>
            </a:r>
            <a:r>
              <a:rPr lang="en-US" sz="2000" dirty="0">
                <a:latin typeface="Calibri" panose="020F0502020204030204" pitchFamily="34" charset="0"/>
              </a:rPr>
              <a:t>(“c") # Check if the string ends with ‘c’ </a:t>
            </a:r>
          </a:p>
          <a:p>
            <a:pPr marL="0" indent="0">
              <a:buNone/>
            </a:pPr>
            <a:r>
              <a:rPr lang="en-US" sz="2000" dirty="0">
                <a:latin typeface="Calibri" panose="020F0502020204030204" pitchFamily="34" charset="0"/>
              </a:rPr>
              <a:t>False </a:t>
            </a:r>
          </a:p>
          <a:p>
            <a:pPr marL="0" indent="0">
              <a:buNone/>
            </a:pPr>
            <a:endParaRPr lang="en-US" sz="2000" dirty="0">
              <a:latin typeface="Calibri" panose="020F0502020204030204" pitchFamily="34" charset="0"/>
            </a:endParaRPr>
          </a:p>
          <a:p>
            <a:pPr marL="0" indent="0">
              <a:lnSpc>
                <a:spcPct val="10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6" name="Title 1"/>
          <p:cNvSpPr>
            <a:spLocks noGrp="1"/>
          </p:cNvSpPr>
          <p:nvPr>
            <p:ph type="title"/>
          </p:nvPr>
        </p:nvSpPr>
        <p:spPr>
          <a:xfrm>
            <a:off x="832399" y="44244"/>
            <a:ext cx="9720072" cy="402926"/>
          </a:xfrm>
        </p:spPr>
        <p:txBody>
          <a:bodyPr>
            <a:noAutofit/>
          </a:bodyPr>
          <a:lstStyle/>
          <a:p>
            <a:r>
              <a:rPr lang="en-US" sz="3200" dirty="0">
                <a:solidFill>
                  <a:schemeClr val="accent4"/>
                </a:solidFill>
              </a:rPr>
              <a:t>Python</a:t>
            </a:r>
            <a:r>
              <a:rPr lang="en-US" sz="3200" dirty="0"/>
              <a:t> </a:t>
            </a:r>
            <a:r>
              <a:rPr lang="en-US" sz="3200" dirty="0">
                <a:solidFill>
                  <a:schemeClr val="accent4"/>
                </a:solidFill>
              </a:rPr>
              <a:t>Strings</a:t>
            </a:r>
            <a:r>
              <a:rPr lang="en-US" sz="3200" dirty="0"/>
              <a:t> </a:t>
            </a:r>
            <a:r>
              <a:rPr lang="en-US" sz="3200" dirty="0">
                <a:solidFill>
                  <a:schemeClr val="accent4"/>
                </a:solidFill>
              </a:rPr>
              <a:t>–</a:t>
            </a:r>
            <a:r>
              <a:rPr lang="en-US" sz="3200" dirty="0"/>
              <a:t> </a:t>
            </a:r>
            <a:r>
              <a:rPr lang="en-US" sz="3200" dirty="0">
                <a:solidFill>
                  <a:schemeClr val="accent4"/>
                </a:solidFill>
              </a:rPr>
              <a:t>String</a:t>
            </a:r>
            <a:r>
              <a:rPr lang="en-US" sz="3200" dirty="0"/>
              <a:t> </a:t>
            </a:r>
            <a:r>
              <a:rPr lang="en-US" sz="3200" dirty="0">
                <a:solidFill>
                  <a:schemeClr val="accent4"/>
                </a:solidFill>
              </a:rPr>
              <a:t>Operations</a:t>
            </a:r>
          </a:p>
        </p:txBody>
      </p:sp>
      <p:sp>
        <p:nvSpPr>
          <p:cNvPr id="3" name="Footer Placeholder 2"/>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9466339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a:xfrm>
            <a:off x="832399" y="662413"/>
            <a:ext cx="10466972" cy="5856374"/>
          </a:xfrm>
        </p:spPr>
        <p:txBody>
          <a:bodyPr>
            <a:noAutofit/>
          </a:bodyPr>
          <a:lstStyle/>
          <a:p>
            <a:pPr marL="0" indent="0">
              <a:buNone/>
            </a:pPr>
            <a:r>
              <a:rPr lang="en-US" sz="2800" b="1" u="sng" dirty="0">
                <a:latin typeface="Calibri" panose="020F0502020204030204" pitchFamily="34" charset="0"/>
              </a:rPr>
              <a:t>Raw Strings</a:t>
            </a:r>
            <a:endParaRPr lang="en-US" sz="2000" b="1" u="sng" dirty="0">
              <a:latin typeface="Calibri" panose="020F0502020204030204" pitchFamily="34" charset="0"/>
            </a:endParaRPr>
          </a:p>
          <a:p>
            <a:pPr marL="0" indent="0">
              <a:buNone/>
            </a:pPr>
            <a:r>
              <a:rPr lang="en-US" sz="2000" dirty="0">
                <a:latin typeface="Calibri" panose="020F0502020204030204" pitchFamily="34" charset="0"/>
              </a:rPr>
              <a:t>A “raw” string will not convert \n sequences to newlines. A raw string precedes with ‘r’ </a:t>
            </a:r>
          </a:p>
          <a:p>
            <a:pPr marL="0" indent="0">
              <a:buNone/>
            </a:pPr>
            <a:r>
              <a:rPr lang="en-US" sz="2000" dirty="0">
                <a:latin typeface="Calibri" panose="020F0502020204030204" pitchFamily="34" charset="0"/>
              </a:rPr>
              <a:t>&gt;&gt;&gt; print('C:\some\name') </a:t>
            </a:r>
          </a:p>
          <a:p>
            <a:pPr marL="0" indent="0">
              <a:buNone/>
            </a:pPr>
            <a:r>
              <a:rPr lang="en-US" sz="2000" dirty="0">
                <a:latin typeface="Calibri" panose="020F0502020204030204" pitchFamily="34" charset="0"/>
              </a:rPr>
              <a:t>C:\some </a:t>
            </a:r>
          </a:p>
          <a:p>
            <a:pPr marL="0" indent="0">
              <a:buNone/>
            </a:pPr>
            <a:r>
              <a:rPr lang="en-US" sz="2000" dirty="0">
                <a:latin typeface="Calibri" panose="020F0502020204030204" pitchFamily="34" charset="0"/>
              </a:rPr>
              <a:t>ame </a:t>
            </a:r>
          </a:p>
          <a:p>
            <a:pPr marL="0" indent="0">
              <a:buNone/>
            </a:pPr>
            <a:r>
              <a:rPr lang="en-US" sz="2000" dirty="0">
                <a:latin typeface="Calibri" panose="020F0502020204030204" pitchFamily="34" charset="0"/>
              </a:rPr>
              <a:t>&gt;&gt;&gt; print(</a:t>
            </a:r>
            <a:r>
              <a:rPr lang="en-US" sz="2000" dirty="0" err="1">
                <a:latin typeface="Calibri" panose="020F0502020204030204" pitchFamily="34" charset="0"/>
              </a:rPr>
              <a:t>r'C</a:t>
            </a:r>
            <a:r>
              <a:rPr lang="en-US" sz="2000" dirty="0">
                <a:latin typeface="Calibri" panose="020F0502020204030204" pitchFamily="34" charset="0"/>
              </a:rPr>
              <a:t>:\some\name‘) </a:t>
            </a:r>
          </a:p>
          <a:p>
            <a:pPr marL="0" indent="0">
              <a:buNone/>
            </a:pPr>
            <a:r>
              <a:rPr lang="en-US" sz="2000" dirty="0">
                <a:latin typeface="Calibri" panose="020F0502020204030204" pitchFamily="34" charset="0"/>
              </a:rPr>
              <a:t>C:\some\name </a:t>
            </a:r>
          </a:p>
          <a:p>
            <a:pPr marL="0" indent="0">
              <a:lnSpc>
                <a:spcPct val="110000"/>
              </a:lnSpc>
              <a:buNone/>
            </a:pPr>
            <a:r>
              <a:rPr lang="en-US" sz="2000" b="1" u="sng" dirty="0">
                <a:latin typeface="Calibri" panose="020F0502020204030204" pitchFamily="34" charset="0"/>
              </a:rPr>
              <a:t>String Formatting Operators</a:t>
            </a:r>
          </a:p>
          <a:p>
            <a:pPr marL="0" indent="0">
              <a:lnSpc>
                <a:spcPct val="110000"/>
              </a:lnSpc>
              <a:buNone/>
            </a:pPr>
            <a:r>
              <a:rPr lang="en-US" sz="2000" dirty="0">
                <a:latin typeface="Calibri" panose="020F0502020204030204" pitchFamily="34" charset="0"/>
              </a:rPr>
              <a:t>One of Python's coolest features is the string format operator %. This operator is unique to strings and makes up for the pack of having functions from C's </a:t>
            </a:r>
            <a:r>
              <a:rPr lang="en-US" sz="2000" dirty="0" err="1">
                <a:latin typeface="Calibri" panose="020F0502020204030204" pitchFamily="34" charset="0"/>
              </a:rPr>
              <a:t>printf</a:t>
            </a:r>
            <a:r>
              <a:rPr lang="en-US" sz="2000" dirty="0">
                <a:latin typeface="Calibri" panose="020F0502020204030204" pitchFamily="34" charset="0"/>
              </a:rPr>
              <a:t>() family. Following is a simple example −</a:t>
            </a:r>
          </a:p>
          <a:p>
            <a:pPr marL="0" indent="0">
              <a:lnSpc>
                <a:spcPct val="110000"/>
              </a:lnSpc>
              <a:buNone/>
            </a:pPr>
            <a:r>
              <a:rPr lang="en-US" sz="2000" dirty="0">
                <a:latin typeface="Calibri" panose="020F0502020204030204" pitchFamily="34" charset="0"/>
              </a:rPr>
              <a:t>&gt;&gt;print ("My name is %s and weight is %d kg!" % ('Zara', 21)) </a:t>
            </a:r>
          </a:p>
          <a:p>
            <a:pPr marL="0" indent="0">
              <a:lnSpc>
                <a:spcPct val="110000"/>
              </a:lnSpc>
              <a:buNone/>
            </a:pPr>
            <a:r>
              <a:rPr lang="en-US" sz="2000" dirty="0">
                <a:latin typeface="Calibri" panose="020F0502020204030204" pitchFamily="34" charset="0"/>
              </a:rPr>
              <a:t>Can you check what happens when you print the details?</a:t>
            </a:r>
          </a:p>
          <a:p>
            <a:pPr marL="0" indent="0">
              <a:lnSpc>
                <a:spcPct val="110000"/>
              </a:lnSpc>
              <a:buNone/>
            </a:pPr>
            <a:r>
              <a:rPr lang="en-US" sz="2000" b="1" i="1" dirty="0">
                <a:latin typeface="Calibri" panose="020F0502020204030204" pitchFamily="34" charset="0"/>
              </a:rPr>
              <a:t>Strings are immutable .Strings are read only </a:t>
            </a:r>
          </a:p>
          <a:p>
            <a:pPr marL="0" indent="0">
              <a:lnSpc>
                <a:spcPct val="110000"/>
              </a:lnSpc>
              <a:buNone/>
            </a:pPr>
            <a:endParaRPr lang="en-US" sz="2000" dirty="0">
              <a:latin typeface="Calibri" panose="020F0502020204030204" pitchFamily="34" charset="0"/>
            </a:endParaRPr>
          </a:p>
          <a:p>
            <a:pPr marL="0" indent="0">
              <a:lnSpc>
                <a:spcPct val="110000"/>
              </a:lnSpc>
              <a:buNone/>
            </a:pPr>
            <a:endParaRPr lang="en-US" sz="2000" dirty="0">
              <a:latin typeface="Calibri" panose="020F0502020204030204" pitchFamily="34" charset="0"/>
            </a:endParaRPr>
          </a:p>
        </p:txBody>
      </p:sp>
      <p:sp>
        <p:nvSpPr>
          <p:cNvPr id="6" name="Title 1"/>
          <p:cNvSpPr>
            <a:spLocks noGrp="1"/>
          </p:cNvSpPr>
          <p:nvPr>
            <p:ph type="title"/>
          </p:nvPr>
        </p:nvSpPr>
        <p:spPr>
          <a:xfrm>
            <a:off x="832399" y="44244"/>
            <a:ext cx="9720072" cy="402926"/>
          </a:xfrm>
        </p:spPr>
        <p:txBody>
          <a:bodyPr>
            <a:noAutofit/>
          </a:bodyPr>
          <a:lstStyle/>
          <a:p>
            <a:r>
              <a:rPr lang="en-US" sz="3200" dirty="0">
                <a:solidFill>
                  <a:schemeClr val="accent4"/>
                </a:solidFill>
              </a:rPr>
              <a:t>Python Strings – Raw Strings &amp; String </a:t>
            </a:r>
            <a:r>
              <a:rPr lang="en-US" sz="3200" dirty="0" err="1">
                <a:solidFill>
                  <a:schemeClr val="accent4"/>
                </a:solidFill>
              </a:rPr>
              <a:t>Formating</a:t>
            </a:r>
            <a:r>
              <a:rPr lang="en-US" sz="3200" dirty="0">
                <a:solidFill>
                  <a:schemeClr val="accent4"/>
                </a:solidFill>
              </a:rPr>
              <a:t> operators</a:t>
            </a:r>
          </a:p>
        </p:txBody>
      </p:sp>
      <p:sp>
        <p:nvSpPr>
          <p:cNvPr id="3" name="Footer Placeholder 2"/>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61934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a:xfrm>
            <a:off x="832399" y="662413"/>
            <a:ext cx="9720073" cy="5856374"/>
          </a:xfrm>
        </p:spPr>
        <p:txBody>
          <a:bodyPr>
            <a:noAutofit/>
          </a:bodyPr>
          <a:lstStyle/>
          <a:p>
            <a:pPr marL="0" indent="0">
              <a:buNone/>
            </a:pPr>
            <a:r>
              <a:rPr lang="en-US" sz="2800" b="1" u="sng" dirty="0">
                <a:latin typeface="Calibri" panose="020F0502020204030204" pitchFamily="34" charset="0"/>
              </a:rPr>
              <a:t>Triple Quotes</a:t>
            </a:r>
            <a:endParaRPr lang="en-US" sz="2000" b="1" u="sng" dirty="0">
              <a:latin typeface="Calibri" panose="020F0502020204030204" pitchFamily="34" charset="0"/>
            </a:endParaRPr>
          </a:p>
          <a:p>
            <a:r>
              <a:rPr lang="en-US" sz="2000" dirty="0">
                <a:latin typeface="Calibri" panose="020F0502020204030204" pitchFamily="34" charset="0"/>
              </a:rPr>
              <a:t>Python's triple quotes comes to the rescue by allowing strings to span multiple lines, including verbatim NEWLINEs, TABs, and any other special characters.</a:t>
            </a:r>
          </a:p>
          <a:p>
            <a:r>
              <a:rPr lang="en-US" sz="2000" dirty="0">
                <a:latin typeface="Calibri" panose="020F0502020204030204" pitchFamily="34" charset="0"/>
              </a:rPr>
              <a:t>The syntax for triple quotes consists of three consecutive single or doublequotes.</a:t>
            </a:r>
          </a:p>
          <a:p>
            <a:pPr marL="0" indent="0">
              <a:lnSpc>
                <a:spcPct val="110000"/>
              </a:lnSpc>
              <a:buNone/>
            </a:pPr>
            <a:r>
              <a:rPr lang="en-US" sz="1600" dirty="0" err="1">
                <a:latin typeface="Calibri" panose="020F0502020204030204" pitchFamily="34" charset="0"/>
              </a:rPr>
              <a:t>para_str</a:t>
            </a:r>
            <a:r>
              <a:rPr lang="en-US" sz="1600" dirty="0">
                <a:latin typeface="Calibri" panose="020F0502020204030204" pitchFamily="34" charset="0"/>
              </a:rPr>
              <a:t> = """this is a long string that is made up of</a:t>
            </a:r>
          </a:p>
          <a:p>
            <a:pPr marL="0" indent="0">
              <a:lnSpc>
                <a:spcPct val="110000"/>
              </a:lnSpc>
              <a:buNone/>
            </a:pPr>
            <a:r>
              <a:rPr lang="en-US" sz="1600" dirty="0">
                <a:latin typeface="Calibri" panose="020F0502020204030204" pitchFamily="34" charset="0"/>
              </a:rPr>
              <a:t>several lines and non-printable characters such as</a:t>
            </a:r>
          </a:p>
          <a:p>
            <a:pPr marL="0" indent="0">
              <a:lnSpc>
                <a:spcPct val="110000"/>
              </a:lnSpc>
              <a:buNone/>
            </a:pPr>
            <a:r>
              <a:rPr lang="en-US" sz="1600" dirty="0">
                <a:latin typeface="Calibri" panose="020F0502020204030204" pitchFamily="34" charset="0"/>
              </a:rPr>
              <a:t>TAB ( \t ) and they will show up that way when displayed.</a:t>
            </a:r>
          </a:p>
          <a:p>
            <a:pPr marL="0" indent="0">
              <a:lnSpc>
                <a:spcPct val="110000"/>
              </a:lnSpc>
              <a:buNone/>
            </a:pPr>
            <a:r>
              <a:rPr lang="en-US" sz="1600" dirty="0">
                <a:latin typeface="Calibri" panose="020F0502020204030204" pitchFamily="34" charset="0"/>
              </a:rPr>
              <a:t>NEWLINEs within the string, whether explicitly given like</a:t>
            </a:r>
          </a:p>
          <a:p>
            <a:pPr marL="0" indent="0">
              <a:lnSpc>
                <a:spcPct val="110000"/>
              </a:lnSpc>
              <a:buNone/>
            </a:pPr>
            <a:r>
              <a:rPr lang="en-US" sz="1600" dirty="0">
                <a:latin typeface="Calibri" panose="020F0502020204030204" pitchFamily="34" charset="0"/>
              </a:rPr>
              <a:t>this within the brackets [ \n ], or just a NEWLINE within</a:t>
            </a:r>
          </a:p>
          <a:p>
            <a:pPr marL="0" indent="0">
              <a:lnSpc>
                <a:spcPct val="110000"/>
              </a:lnSpc>
              <a:buNone/>
            </a:pPr>
            <a:r>
              <a:rPr lang="en-US" sz="1600" dirty="0">
                <a:latin typeface="Calibri" panose="020F0502020204030204" pitchFamily="34" charset="0"/>
              </a:rPr>
              <a:t>the variable assignment will also show up.</a:t>
            </a:r>
          </a:p>
          <a:p>
            <a:pPr marL="0" indent="0">
              <a:lnSpc>
                <a:spcPct val="110000"/>
              </a:lnSpc>
              <a:buNone/>
            </a:pPr>
            <a:r>
              <a:rPr lang="en-US" sz="1600" dirty="0">
                <a:latin typeface="Calibri" panose="020F0502020204030204" pitchFamily="34" charset="0"/>
              </a:rPr>
              <a:t>""“</a:t>
            </a:r>
          </a:p>
          <a:p>
            <a:pPr marL="0" indent="0">
              <a:lnSpc>
                <a:spcPct val="110000"/>
              </a:lnSpc>
              <a:buNone/>
            </a:pPr>
            <a:r>
              <a:rPr lang="en-US" sz="1600" dirty="0">
                <a:latin typeface="Calibri" panose="020F0502020204030204" pitchFamily="34" charset="0"/>
              </a:rPr>
              <a:t>print(</a:t>
            </a:r>
            <a:r>
              <a:rPr lang="en-US" sz="1600" dirty="0" err="1">
                <a:latin typeface="Calibri" panose="020F0502020204030204" pitchFamily="34" charset="0"/>
              </a:rPr>
              <a:t>para_str</a:t>
            </a:r>
            <a:r>
              <a:rPr lang="en-US" sz="1600" dirty="0">
                <a:latin typeface="Calibri" panose="020F0502020204030204" pitchFamily="34" charset="0"/>
              </a:rPr>
              <a:t>)</a:t>
            </a:r>
          </a:p>
          <a:p>
            <a:pPr marL="0" indent="0">
              <a:lnSpc>
                <a:spcPct val="110000"/>
              </a:lnSpc>
              <a:buNone/>
            </a:pPr>
            <a:r>
              <a:rPr lang="en-US" sz="1600" dirty="0">
                <a:latin typeface="Calibri" panose="020F0502020204030204" pitchFamily="34" charset="0"/>
              </a:rPr>
              <a:t>When the above code is executed, it produces the following result. Note how every single special character has been converted to its printed form, right down to the last NEWLINE at the end of the string between the "up." and closing triple quotes. Also note that NEWLINEs occur either with an explicit carriage return at the end of a line or its escape code (\n) −</a:t>
            </a:r>
          </a:p>
          <a:p>
            <a:pPr marL="0" indent="0">
              <a:lnSpc>
                <a:spcPct val="110000"/>
              </a:lnSpc>
              <a:buNone/>
            </a:pPr>
            <a:endParaRPr lang="en-US" sz="1600" dirty="0">
              <a:latin typeface="Calibri" panose="020F0502020204030204" pitchFamily="34" charset="0"/>
            </a:endParaRPr>
          </a:p>
        </p:txBody>
      </p:sp>
      <p:sp>
        <p:nvSpPr>
          <p:cNvPr id="6" name="Title 1"/>
          <p:cNvSpPr>
            <a:spLocks noGrp="1"/>
          </p:cNvSpPr>
          <p:nvPr>
            <p:ph type="title"/>
          </p:nvPr>
        </p:nvSpPr>
        <p:spPr>
          <a:xfrm>
            <a:off x="832399" y="44244"/>
            <a:ext cx="9720072" cy="402926"/>
          </a:xfrm>
        </p:spPr>
        <p:txBody>
          <a:bodyPr>
            <a:noAutofit/>
          </a:bodyPr>
          <a:lstStyle/>
          <a:p>
            <a:r>
              <a:rPr lang="en-US" sz="3200" dirty="0">
                <a:solidFill>
                  <a:schemeClr val="accent4"/>
                </a:solidFill>
              </a:rPr>
              <a:t>Python Strings – Triple Quotes</a:t>
            </a:r>
          </a:p>
        </p:txBody>
      </p:sp>
      <p:sp>
        <p:nvSpPr>
          <p:cNvPr id="3" name="Footer Placeholder 2"/>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1795025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a:xfrm>
            <a:off x="832399" y="662413"/>
            <a:ext cx="9720073" cy="5856374"/>
          </a:xfrm>
        </p:spPr>
        <p:txBody>
          <a:bodyPr>
            <a:noAutofit/>
          </a:bodyPr>
          <a:lstStyle/>
          <a:p>
            <a:pPr marL="0" indent="0">
              <a:buNone/>
            </a:pPr>
            <a:r>
              <a:rPr lang="en-US" sz="2800" b="1" u="sng" dirty="0">
                <a:latin typeface="Calibri" panose="020F0502020204030204" pitchFamily="34" charset="0"/>
              </a:rPr>
              <a:t>Escape Characters</a:t>
            </a:r>
            <a:endParaRPr lang="en-US" sz="2000" b="1" u="sng" dirty="0">
              <a:latin typeface="Calibri" panose="020F0502020204030204" pitchFamily="34" charset="0"/>
            </a:endParaRPr>
          </a:p>
          <a:p>
            <a:pPr marL="0" indent="0">
              <a:lnSpc>
                <a:spcPct val="110000"/>
              </a:lnSpc>
              <a:buNone/>
            </a:pPr>
            <a:endParaRPr lang="en-US" sz="1600" dirty="0">
              <a:latin typeface="Calibri" panose="020F0502020204030204" pitchFamily="34" charset="0"/>
            </a:endParaRPr>
          </a:p>
        </p:txBody>
      </p:sp>
      <p:sp>
        <p:nvSpPr>
          <p:cNvPr id="6" name="Title 1"/>
          <p:cNvSpPr>
            <a:spLocks noGrp="1"/>
          </p:cNvSpPr>
          <p:nvPr>
            <p:ph type="title"/>
          </p:nvPr>
        </p:nvSpPr>
        <p:spPr>
          <a:xfrm>
            <a:off x="0" y="0"/>
            <a:ext cx="9720072" cy="402926"/>
          </a:xfrm>
        </p:spPr>
        <p:txBody>
          <a:bodyPr>
            <a:noAutofit/>
          </a:bodyPr>
          <a:lstStyle/>
          <a:p>
            <a:r>
              <a:rPr lang="en-US" sz="3200" b="1" dirty="0">
                <a:solidFill>
                  <a:schemeClr val="accent4"/>
                </a:solidFill>
              </a:rPr>
              <a:t>Python Strings – Escape Characters</a:t>
            </a:r>
          </a:p>
        </p:txBody>
      </p:sp>
      <p:graphicFrame>
        <p:nvGraphicFramePr>
          <p:cNvPr id="2" name="Table 1"/>
          <p:cNvGraphicFramePr>
            <a:graphicFrameLocks noGrp="1"/>
          </p:cNvGraphicFramePr>
          <p:nvPr>
            <p:extLst>
              <p:ext uri="{D42A27DB-BD31-4B8C-83A1-F6EECF244321}">
                <p14:modId xmlns:p14="http://schemas.microsoft.com/office/powerpoint/2010/main" val="1125246520"/>
              </p:ext>
            </p:extLst>
          </p:nvPr>
        </p:nvGraphicFramePr>
        <p:xfrm>
          <a:off x="1336430" y="1505242"/>
          <a:ext cx="9326880" cy="4632960"/>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val="4276588639"/>
                    </a:ext>
                  </a:extLst>
                </a:gridCol>
                <a:gridCol w="3108960">
                  <a:extLst>
                    <a:ext uri="{9D8B030D-6E8A-4147-A177-3AD203B41FA5}">
                      <a16:colId xmlns:a16="http://schemas.microsoft.com/office/drawing/2014/main" val="2406669639"/>
                    </a:ext>
                  </a:extLst>
                </a:gridCol>
                <a:gridCol w="3108960">
                  <a:extLst>
                    <a:ext uri="{9D8B030D-6E8A-4147-A177-3AD203B41FA5}">
                      <a16:colId xmlns:a16="http://schemas.microsoft.com/office/drawing/2014/main" val="1743056632"/>
                    </a:ext>
                  </a:extLst>
                </a:gridCol>
              </a:tblGrid>
              <a:tr h="365760">
                <a:tc>
                  <a:txBody>
                    <a:bodyPr/>
                    <a:lstStyle/>
                    <a:p>
                      <a:pPr algn="ctr" fontAlgn="t"/>
                      <a:r>
                        <a:rPr lang="en-US" dirty="0">
                          <a:effectLst/>
                        </a:rPr>
                        <a:t>Backslash notation</a:t>
                      </a:r>
                    </a:p>
                  </a:txBody>
                  <a:tcPr marL="76200" marR="76200" marT="76200" marB="76200"/>
                </a:tc>
                <a:tc>
                  <a:txBody>
                    <a:bodyPr/>
                    <a:lstStyle/>
                    <a:p>
                      <a:pPr algn="ctr" fontAlgn="t"/>
                      <a:r>
                        <a:rPr lang="en-US">
                          <a:effectLst/>
                        </a:rPr>
                        <a:t>Hexadecimal character</a:t>
                      </a:r>
                    </a:p>
                  </a:txBody>
                  <a:tcPr marL="76200" marR="76200" marT="76200" marB="76200"/>
                </a:tc>
                <a:tc>
                  <a:txBody>
                    <a:bodyPr/>
                    <a:lstStyle/>
                    <a:p>
                      <a:pPr algn="ctr" fontAlgn="t"/>
                      <a:r>
                        <a:rPr lang="en-US" dirty="0">
                          <a:effectLst/>
                        </a:rPr>
                        <a:t>Description</a:t>
                      </a:r>
                    </a:p>
                  </a:txBody>
                  <a:tcPr marL="76200" marR="76200" marT="76200" marB="76200"/>
                </a:tc>
                <a:extLst>
                  <a:ext uri="{0D108BD9-81ED-4DB2-BD59-A6C34878D82A}">
                    <a16:rowId xmlns:a16="http://schemas.microsoft.com/office/drawing/2014/main" val="1445396396"/>
                  </a:ext>
                </a:extLst>
              </a:tr>
              <a:tr h="365760">
                <a:tc>
                  <a:txBody>
                    <a:bodyPr/>
                    <a:lstStyle/>
                    <a:p>
                      <a:pPr algn="ctr" fontAlgn="t"/>
                      <a:r>
                        <a:rPr lang="en-US" sz="1600" dirty="0">
                          <a:effectLst/>
                          <a:latin typeface="Calibri" panose="020F0502020204030204" pitchFamily="34" charset="0"/>
                          <a:cs typeface="Calibri" panose="020F0502020204030204" pitchFamily="34" charset="0"/>
                        </a:rPr>
                        <a:t>\a</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0x07</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Bell or alert</a:t>
                      </a:r>
                    </a:p>
                  </a:txBody>
                  <a:tcPr marL="76200" marR="76200" marT="76200" marB="76200"/>
                </a:tc>
                <a:extLst>
                  <a:ext uri="{0D108BD9-81ED-4DB2-BD59-A6C34878D82A}">
                    <a16:rowId xmlns:a16="http://schemas.microsoft.com/office/drawing/2014/main" val="2612936860"/>
                  </a:ext>
                </a:extLst>
              </a:tr>
              <a:tr h="365760">
                <a:tc>
                  <a:txBody>
                    <a:bodyPr/>
                    <a:lstStyle/>
                    <a:p>
                      <a:pPr algn="ctr" fontAlgn="t"/>
                      <a:r>
                        <a:rPr lang="en-US" sz="1600" dirty="0">
                          <a:effectLst/>
                          <a:latin typeface="Calibri" panose="020F0502020204030204" pitchFamily="34" charset="0"/>
                          <a:cs typeface="Calibri" panose="020F0502020204030204" pitchFamily="34" charset="0"/>
                        </a:rPr>
                        <a:t>\b</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0x08</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Backspace</a:t>
                      </a:r>
                    </a:p>
                  </a:txBody>
                  <a:tcPr marL="76200" marR="76200" marT="76200" marB="76200"/>
                </a:tc>
                <a:extLst>
                  <a:ext uri="{0D108BD9-81ED-4DB2-BD59-A6C34878D82A}">
                    <a16:rowId xmlns:a16="http://schemas.microsoft.com/office/drawing/2014/main" val="4293568239"/>
                  </a:ext>
                </a:extLst>
              </a:tr>
              <a:tr h="365760">
                <a:tc>
                  <a:txBody>
                    <a:bodyPr/>
                    <a:lstStyle/>
                    <a:p>
                      <a:pPr algn="ctr" fontAlgn="t"/>
                      <a:r>
                        <a:rPr lang="en-US" sz="1600" dirty="0">
                          <a:effectLst/>
                          <a:latin typeface="Calibri" panose="020F0502020204030204" pitchFamily="34" charset="0"/>
                          <a:cs typeface="Calibri" panose="020F0502020204030204" pitchFamily="34" charset="0"/>
                        </a:rPr>
                        <a:t>\cx</a:t>
                      </a:r>
                    </a:p>
                  </a:txBody>
                  <a:tcPr marL="76200" marR="76200" marT="76200" marB="76200"/>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Control-x</a:t>
                      </a:r>
                    </a:p>
                  </a:txBody>
                  <a:tcPr marL="76200" marR="76200" marT="76200" marB="76200"/>
                </a:tc>
                <a:extLst>
                  <a:ext uri="{0D108BD9-81ED-4DB2-BD59-A6C34878D82A}">
                    <a16:rowId xmlns:a16="http://schemas.microsoft.com/office/drawing/2014/main" val="2596100956"/>
                  </a:ext>
                </a:extLst>
              </a:tr>
              <a:tr h="365760">
                <a:tc>
                  <a:txBody>
                    <a:bodyPr/>
                    <a:lstStyle/>
                    <a:p>
                      <a:pPr algn="ctr" fontAlgn="t"/>
                      <a:r>
                        <a:rPr lang="en-US" sz="1600" dirty="0">
                          <a:effectLst/>
                          <a:latin typeface="Calibri" panose="020F0502020204030204" pitchFamily="34" charset="0"/>
                          <a:cs typeface="Calibri" panose="020F0502020204030204" pitchFamily="34" charset="0"/>
                        </a:rPr>
                        <a:t>\C-x</a:t>
                      </a:r>
                    </a:p>
                  </a:txBody>
                  <a:tcPr marL="76200" marR="76200" marT="76200" marB="76200"/>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Control-x</a:t>
                      </a:r>
                    </a:p>
                  </a:txBody>
                  <a:tcPr marL="76200" marR="76200" marT="76200" marB="76200"/>
                </a:tc>
                <a:extLst>
                  <a:ext uri="{0D108BD9-81ED-4DB2-BD59-A6C34878D82A}">
                    <a16:rowId xmlns:a16="http://schemas.microsoft.com/office/drawing/2014/main" val="3139454023"/>
                  </a:ext>
                </a:extLst>
              </a:tr>
              <a:tr h="365760">
                <a:tc>
                  <a:txBody>
                    <a:bodyPr/>
                    <a:lstStyle/>
                    <a:p>
                      <a:pPr algn="ctr" fontAlgn="t"/>
                      <a:r>
                        <a:rPr lang="en-US" sz="1600">
                          <a:effectLst/>
                          <a:latin typeface="Calibri" panose="020F0502020204030204" pitchFamily="34" charset="0"/>
                          <a:cs typeface="Calibri" panose="020F0502020204030204" pitchFamily="34" charset="0"/>
                        </a:rPr>
                        <a:t>\e</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0x1b</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Escape</a:t>
                      </a:r>
                    </a:p>
                  </a:txBody>
                  <a:tcPr marL="76200" marR="76200" marT="76200" marB="76200"/>
                </a:tc>
                <a:extLst>
                  <a:ext uri="{0D108BD9-81ED-4DB2-BD59-A6C34878D82A}">
                    <a16:rowId xmlns:a16="http://schemas.microsoft.com/office/drawing/2014/main" val="2751329543"/>
                  </a:ext>
                </a:extLst>
              </a:tr>
              <a:tr h="365760">
                <a:tc>
                  <a:txBody>
                    <a:bodyPr/>
                    <a:lstStyle/>
                    <a:p>
                      <a:pPr algn="ctr" fontAlgn="t"/>
                      <a:r>
                        <a:rPr lang="en-US" sz="1600">
                          <a:effectLst/>
                          <a:latin typeface="Calibri" panose="020F0502020204030204" pitchFamily="34" charset="0"/>
                          <a:cs typeface="Calibri" panose="020F0502020204030204" pitchFamily="34" charset="0"/>
                        </a:rPr>
                        <a:t>\f</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0x0c</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Formfeed</a:t>
                      </a:r>
                    </a:p>
                  </a:txBody>
                  <a:tcPr marL="76200" marR="76200" marT="76200" marB="76200"/>
                </a:tc>
                <a:extLst>
                  <a:ext uri="{0D108BD9-81ED-4DB2-BD59-A6C34878D82A}">
                    <a16:rowId xmlns:a16="http://schemas.microsoft.com/office/drawing/2014/main" val="117835662"/>
                  </a:ext>
                </a:extLst>
              </a:tr>
              <a:tr h="365760">
                <a:tc>
                  <a:txBody>
                    <a:bodyPr/>
                    <a:lstStyle/>
                    <a:p>
                      <a:pPr algn="ctr" fontAlgn="t"/>
                      <a:r>
                        <a:rPr lang="en-US" sz="1600">
                          <a:effectLst/>
                          <a:latin typeface="Calibri" panose="020F0502020204030204" pitchFamily="34" charset="0"/>
                          <a:cs typeface="Calibri" panose="020F0502020204030204" pitchFamily="34" charset="0"/>
                        </a:rPr>
                        <a:t>\M-\C-x</a:t>
                      </a:r>
                    </a:p>
                  </a:txBody>
                  <a:tcPr marL="76200" marR="76200" marT="76200" marB="76200"/>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Meta-Control-x</a:t>
                      </a:r>
                    </a:p>
                  </a:txBody>
                  <a:tcPr marL="76200" marR="76200" marT="76200" marB="76200"/>
                </a:tc>
                <a:extLst>
                  <a:ext uri="{0D108BD9-81ED-4DB2-BD59-A6C34878D82A}">
                    <a16:rowId xmlns:a16="http://schemas.microsoft.com/office/drawing/2014/main" val="136806006"/>
                  </a:ext>
                </a:extLst>
              </a:tr>
              <a:tr h="365760">
                <a:tc>
                  <a:txBody>
                    <a:bodyPr/>
                    <a:lstStyle/>
                    <a:p>
                      <a:pPr algn="ctr" fontAlgn="t"/>
                      <a:r>
                        <a:rPr lang="en-US" sz="1600" dirty="0">
                          <a:effectLst/>
                          <a:latin typeface="Calibri" panose="020F0502020204030204" pitchFamily="34" charset="0"/>
                          <a:cs typeface="Calibri" panose="020F0502020204030204" pitchFamily="34" charset="0"/>
                        </a:rPr>
                        <a:t>\n</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0x0a</a:t>
                      </a: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Newline</a:t>
                      </a:r>
                    </a:p>
                  </a:txBody>
                  <a:tcPr marL="76200" marR="76200" marT="76200" marB="76200"/>
                </a:tc>
                <a:extLst>
                  <a:ext uri="{0D108BD9-81ED-4DB2-BD59-A6C34878D82A}">
                    <a16:rowId xmlns:a16="http://schemas.microsoft.com/office/drawing/2014/main" val="2669049723"/>
                  </a:ext>
                </a:extLst>
              </a:tr>
              <a:tr h="365760">
                <a:tc>
                  <a:txBody>
                    <a:bodyPr/>
                    <a:lstStyle/>
                    <a:p>
                      <a:pPr algn="ctr" fontAlgn="t"/>
                      <a:r>
                        <a:rPr lang="en-US" sz="1600">
                          <a:effectLst/>
                          <a:latin typeface="Calibri" panose="020F0502020204030204" pitchFamily="34" charset="0"/>
                          <a:cs typeface="Calibri" panose="020F0502020204030204" pitchFamily="34" charset="0"/>
                        </a:rPr>
                        <a:t>\nnn</a:t>
                      </a:r>
                    </a:p>
                  </a:txBody>
                  <a:tcPr marL="76200" marR="76200" marT="76200" marB="76200"/>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a:effectLst/>
                          <a:latin typeface="Calibri" panose="020F0502020204030204" pitchFamily="34" charset="0"/>
                          <a:cs typeface="Calibri" panose="020F0502020204030204" pitchFamily="34" charset="0"/>
                        </a:rPr>
                        <a:t>Octal notation, where n is in the range 0.7</a:t>
                      </a:r>
                    </a:p>
                  </a:txBody>
                  <a:tcPr marL="76200" marR="76200" marT="76200" marB="76200"/>
                </a:tc>
                <a:extLst>
                  <a:ext uri="{0D108BD9-81ED-4DB2-BD59-A6C34878D82A}">
                    <a16:rowId xmlns:a16="http://schemas.microsoft.com/office/drawing/2014/main" val="3106374127"/>
                  </a:ext>
                </a:extLst>
              </a:tr>
              <a:tr h="365760">
                <a:tc>
                  <a:txBody>
                    <a:bodyPr/>
                    <a:lstStyle/>
                    <a:p>
                      <a:pPr algn="ctr" fontAlgn="t"/>
                      <a:r>
                        <a:rPr lang="en-US" sz="1600">
                          <a:effectLst/>
                          <a:latin typeface="Calibri" panose="020F0502020204030204" pitchFamily="34" charset="0"/>
                          <a:cs typeface="Calibri" panose="020F0502020204030204" pitchFamily="34" charset="0"/>
                        </a:rPr>
                        <a:t>\r</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0x0d</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Carriage return</a:t>
                      </a:r>
                    </a:p>
                  </a:txBody>
                  <a:tcPr marL="76200" marR="76200" marT="76200" marB="76200"/>
                </a:tc>
                <a:extLst>
                  <a:ext uri="{0D108BD9-81ED-4DB2-BD59-A6C34878D82A}">
                    <a16:rowId xmlns:a16="http://schemas.microsoft.com/office/drawing/2014/main" val="2619633498"/>
                  </a:ext>
                </a:extLst>
              </a:tr>
            </a:tbl>
          </a:graphicData>
        </a:graphic>
      </p:graphicFrame>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913413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a:xfrm>
            <a:off x="832399" y="662413"/>
            <a:ext cx="9720073" cy="5856374"/>
          </a:xfrm>
        </p:spPr>
        <p:txBody>
          <a:bodyPr>
            <a:noAutofit/>
          </a:bodyPr>
          <a:lstStyle/>
          <a:p>
            <a:pPr marL="0" indent="0">
              <a:buNone/>
            </a:pPr>
            <a:r>
              <a:rPr lang="en-US" sz="2800" b="1" u="sng" dirty="0">
                <a:latin typeface="Calibri" panose="020F0502020204030204" pitchFamily="34" charset="0"/>
              </a:rPr>
              <a:t>Escape Characters</a:t>
            </a:r>
            <a:endParaRPr lang="en-US" sz="2000" b="1" u="sng" dirty="0">
              <a:latin typeface="Calibri" panose="020F0502020204030204" pitchFamily="34" charset="0"/>
            </a:endParaRPr>
          </a:p>
          <a:p>
            <a:pPr marL="0" indent="0">
              <a:lnSpc>
                <a:spcPct val="110000"/>
              </a:lnSpc>
              <a:buNone/>
            </a:pPr>
            <a:endParaRPr lang="en-US" sz="1600" dirty="0">
              <a:latin typeface="Calibri" panose="020F0502020204030204" pitchFamily="34" charset="0"/>
            </a:endParaRPr>
          </a:p>
        </p:txBody>
      </p:sp>
      <p:sp>
        <p:nvSpPr>
          <p:cNvPr id="6" name="Title 1"/>
          <p:cNvSpPr>
            <a:spLocks noGrp="1"/>
          </p:cNvSpPr>
          <p:nvPr>
            <p:ph type="title"/>
          </p:nvPr>
        </p:nvSpPr>
        <p:spPr>
          <a:xfrm>
            <a:off x="832399" y="44244"/>
            <a:ext cx="9720072" cy="402926"/>
          </a:xfrm>
        </p:spPr>
        <p:txBody>
          <a:bodyPr>
            <a:noAutofit/>
          </a:bodyPr>
          <a:lstStyle/>
          <a:p>
            <a:r>
              <a:rPr lang="en-US" sz="3200" dirty="0">
                <a:solidFill>
                  <a:schemeClr val="accent4"/>
                </a:solidFill>
              </a:rPr>
              <a:t>Python Strings – Escape Characters</a:t>
            </a:r>
          </a:p>
        </p:txBody>
      </p:sp>
      <p:graphicFrame>
        <p:nvGraphicFramePr>
          <p:cNvPr id="2" name="Table 1"/>
          <p:cNvGraphicFramePr>
            <a:graphicFrameLocks noGrp="1"/>
          </p:cNvGraphicFramePr>
          <p:nvPr>
            <p:extLst>
              <p:ext uri="{D42A27DB-BD31-4B8C-83A1-F6EECF244321}">
                <p14:modId xmlns:p14="http://schemas.microsoft.com/office/powerpoint/2010/main" val="1125246520"/>
              </p:ext>
            </p:extLst>
          </p:nvPr>
        </p:nvGraphicFramePr>
        <p:xfrm>
          <a:off x="1336430" y="1505242"/>
          <a:ext cx="9326880" cy="2651760"/>
        </p:xfrm>
        <a:graphic>
          <a:graphicData uri="http://schemas.openxmlformats.org/drawingml/2006/table">
            <a:tbl>
              <a:tblPr firstRow="1" bandRow="1">
                <a:tableStyleId>{5C22544A-7EE6-4342-B048-85BDC9FD1C3A}</a:tableStyleId>
              </a:tblPr>
              <a:tblGrid>
                <a:gridCol w="3108960">
                  <a:extLst>
                    <a:ext uri="{9D8B030D-6E8A-4147-A177-3AD203B41FA5}">
                      <a16:colId xmlns:a16="http://schemas.microsoft.com/office/drawing/2014/main" val="4276588639"/>
                    </a:ext>
                  </a:extLst>
                </a:gridCol>
                <a:gridCol w="3108960">
                  <a:extLst>
                    <a:ext uri="{9D8B030D-6E8A-4147-A177-3AD203B41FA5}">
                      <a16:colId xmlns:a16="http://schemas.microsoft.com/office/drawing/2014/main" val="2406669639"/>
                    </a:ext>
                  </a:extLst>
                </a:gridCol>
                <a:gridCol w="3108960">
                  <a:extLst>
                    <a:ext uri="{9D8B030D-6E8A-4147-A177-3AD203B41FA5}">
                      <a16:colId xmlns:a16="http://schemas.microsoft.com/office/drawing/2014/main" val="1743056632"/>
                    </a:ext>
                  </a:extLst>
                </a:gridCol>
              </a:tblGrid>
              <a:tr h="365760">
                <a:tc>
                  <a:txBody>
                    <a:bodyPr/>
                    <a:lstStyle/>
                    <a:p>
                      <a:pPr algn="ctr" fontAlgn="t"/>
                      <a:r>
                        <a:rPr lang="en-US" dirty="0">
                          <a:effectLst/>
                        </a:rPr>
                        <a:t>Backslash notation</a:t>
                      </a:r>
                    </a:p>
                  </a:txBody>
                  <a:tcPr marL="76200" marR="76200" marT="76200" marB="76200"/>
                </a:tc>
                <a:tc>
                  <a:txBody>
                    <a:bodyPr/>
                    <a:lstStyle/>
                    <a:p>
                      <a:pPr algn="ctr" fontAlgn="t"/>
                      <a:r>
                        <a:rPr lang="en-US" dirty="0">
                          <a:effectLst/>
                        </a:rPr>
                        <a:t>Hexadecimal character</a:t>
                      </a:r>
                    </a:p>
                  </a:txBody>
                  <a:tcPr marL="76200" marR="76200" marT="76200" marB="76200"/>
                </a:tc>
                <a:tc>
                  <a:txBody>
                    <a:bodyPr/>
                    <a:lstStyle/>
                    <a:p>
                      <a:pPr algn="ctr" fontAlgn="t"/>
                      <a:r>
                        <a:rPr lang="en-US" dirty="0">
                          <a:effectLst/>
                        </a:rPr>
                        <a:t>Description</a:t>
                      </a:r>
                    </a:p>
                  </a:txBody>
                  <a:tcPr marL="76200" marR="76200" marT="76200" marB="76200"/>
                </a:tc>
                <a:extLst>
                  <a:ext uri="{0D108BD9-81ED-4DB2-BD59-A6C34878D82A}">
                    <a16:rowId xmlns:a16="http://schemas.microsoft.com/office/drawing/2014/main" val="1445396396"/>
                  </a:ext>
                </a:extLst>
              </a:tr>
              <a:tr h="365760">
                <a:tc>
                  <a:txBody>
                    <a:bodyPr/>
                    <a:lstStyle/>
                    <a:p>
                      <a:pPr algn="ctr" fontAlgn="t"/>
                      <a:r>
                        <a:rPr lang="en-US" sz="1600" dirty="0">
                          <a:effectLst/>
                          <a:latin typeface="Calibri" panose="020F0502020204030204" pitchFamily="34" charset="0"/>
                          <a:cs typeface="Calibri" panose="020F0502020204030204" pitchFamily="34" charset="0"/>
                        </a:rPr>
                        <a:t>\s</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0x20</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Space</a:t>
                      </a:r>
                    </a:p>
                  </a:txBody>
                  <a:tcPr marL="76200" marR="76200" marT="76200" marB="76200"/>
                </a:tc>
                <a:extLst>
                  <a:ext uri="{0D108BD9-81ED-4DB2-BD59-A6C34878D82A}">
                    <a16:rowId xmlns:a16="http://schemas.microsoft.com/office/drawing/2014/main" val="516733509"/>
                  </a:ext>
                </a:extLst>
              </a:tr>
              <a:tr h="365760">
                <a:tc>
                  <a:txBody>
                    <a:bodyPr/>
                    <a:lstStyle/>
                    <a:p>
                      <a:pPr algn="ctr" fontAlgn="t"/>
                      <a:r>
                        <a:rPr lang="en-US" sz="1600" dirty="0">
                          <a:effectLst/>
                          <a:latin typeface="Calibri" panose="020F0502020204030204" pitchFamily="34" charset="0"/>
                          <a:cs typeface="Calibri" panose="020F0502020204030204" pitchFamily="34" charset="0"/>
                        </a:rPr>
                        <a:t>\t</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0x09</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Tab</a:t>
                      </a:r>
                    </a:p>
                  </a:txBody>
                  <a:tcPr marL="76200" marR="76200" marT="76200" marB="76200"/>
                </a:tc>
                <a:extLst>
                  <a:ext uri="{0D108BD9-81ED-4DB2-BD59-A6C34878D82A}">
                    <a16:rowId xmlns:a16="http://schemas.microsoft.com/office/drawing/2014/main" val="26641333"/>
                  </a:ext>
                </a:extLst>
              </a:tr>
              <a:tr h="365760">
                <a:tc>
                  <a:txBody>
                    <a:bodyPr/>
                    <a:lstStyle/>
                    <a:p>
                      <a:pPr algn="ctr" fontAlgn="t"/>
                      <a:r>
                        <a:rPr lang="en-US" sz="1600" dirty="0">
                          <a:effectLst/>
                          <a:latin typeface="Calibri" panose="020F0502020204030204" pitchFamily="34" charset="0"/>
                          <a:cs typeface="Calibri" panose="020F0502020204030204" pitchFamily="34" charset="0"/>
                        </a:rPr>
                        <a:t>\v</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0x0b</a:t>
                      </a: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Vertical tab</a:t>
                      </a:r>
                    </a:p>
                  </a:txBody>
                  <a:tcPr marL="76200" marR="76200" marT="76200" marB="76200"/>
                </a:tc>
                <a:extLst>
                  <a:ext uri="{0D108BD9-81ED-4DB2-BD59-A6C34878D82A}">
                    <a16:rowId xmlns:a16="http://schemas.microsoft.com/office/drawing/2014/main" val="1675033039"/>
                  </a:ext>
                </a:extLst>
              </a:tr>
              <a:tr h="365760">
                <a:tc>
                  <a:txBody>
                    <a:bodyPr/>
                    <a:lstStyle/>
                    <a:p>
                      <a:pPr algn="ctr" fontAlgn="t"/>
                      <a:r>
                        <a:rPr lang="en-US" sz="1600" dirty="0">
                          <a:effectLst/>
                          <a:latin typeface="Calibri" panose="020F0502020204030204" pitchFamily="34" charset="0"/>
                          <a:cs typeface="Calibri" panose="020F0502020204030204" pitchFamily="34" charset="0"/>
                        </a:rPr>
                        <a:t>\x</a:t>
                      </a:r>
                    </a:p>
                  </a:txBody>
                  <a:tcPr marL="76200" marR="76200" marT="76200" marB="76200"/>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Character x</a:t>
                      </a:r>
                    </a:p>
                  </a:txBody>
                  <a:tcPr marL="76200" marR="76200" marT="76200" marB="76200"/>
                </a:tc>
                <a:extLst>
                  <a:ext uri="{0D108BD9-81ED-4DB2-BD59-A6C34878D82A}">
                    <a16:rowId xmlns:a16="http://schemas.microsoft.com/office/drawing/2014/main" val="2029948506"/>
                  </a:ext>
                </a:extLst>
              </a:tr>
              <a:tr h="365760">
                <a:tc>
                  <a:txBody>
                    <a:bodyPr/>
                    <a:lstStyle/>
                    <a:p>
                      <a:pPr algn="ctr" fontAlgn="ctr"/>
                      <a:r>
                        <a:rPr lang="en-US" sz="1600" dirty="0">
                          <a:effectLst/>
                          <a:latin typeface="Calibri" panose="020F0502020204030204" pitchFamily="34" charset="0"/>
                          <a:cs typeface="Calibri" panose="020F0502020204030204" pitchFamily="34" charset="0"/>
                        </a:rPr>
                        <a:t>\</a:t>
                      </a:r>
                      <a:r>
                        <a:rPr lang="en-US" sz="1600" dirty="0" err="1">
                          <a:effectLst/>
                          <a:latin typeface="Calibri" panose="020F0502020204030204" pitchFamily="34" charset="0"/>
                          <a:cs typeface="Calibri" panose="020F0502020204030204" pitchFamily="34" charset="0"/>
                        </a:rPr>
                        <a:t>xnn</a:t>
                      </a:r>
                      <a:endParaRPr lang="en-US" sz="1600" dirty="0">
                        <a:effectLst/>
                        <a:latin typeface="Calibri" panose="020F0502020204030204" pitchFamily="34" charset="0"/>
                        <a:cs typeface="Calibri" panose="020F0502020204030204" pitchFamily="34" charset="0"/>
                      </a:endParaRPr>
                    </a:p>
                  </a:txBody>
                  <a:tcPr marL="76200" marR="76200" marT="76200" marB="76200" anchor="ctr"/>
                </a:tc>
                <a:tc>
                  <a:txBody>
                    <a:bodyPr/>
                    <a:lstStyle/>
                    <a:p>
                      <a:pPr algn="ctr" fontAlgn="t"/>
                      <a:endParaRPr lang="en-US" sz="1600" dirty="0">
                        <a:effectLst/>
                        <a:latin typeface="Calibri" panose="020F0502020204030204" pitchFamily="34" charset="0"/>
                        <a:cs typeface="Calibri" panose="020F0502020204030204" pitchFamily="34" charset="0"/>
                      </a:endParaRPr>
                    </a:p>
                  </a:txBody>
                  <a:tcPr marL="76200" marR="76200" marT="76200" marB="76200"/>
                </a:tc>
                <a:tc>
                  <a:txBody>
                    <a:bodyPr/>
                    <a:lstStyle/>
                    <a:p>
                      <a:pPr algn="ctr" fontAlgn="t"/>
                      <a:r>
                        <a:rPr lang="en-US" sz="1600" dirty="0">
                          <a:effectLst/>
                          <a:latin typeface="Calibri" panose="020F0502020204030204" pitchFamily="34" charset="0"/>
                          <a:cs typeface="Calibri" panose="020F0502020204030204" pitchFamily="34" charset="0"/>
                        </a:rPr>
                        <a:t>Hexadecimal notation, where n is in the range 0.9, </a:t>
                      </a:r>
                      <a:r>
                        <a:rPr lang="en-US" sz="1600" dirty="0" err="1">
                          <a:effectLst/>
                          <a:latin typeface="Calibri" panose="020F0502020204030204" pitchFamily="34" charset="0"/>
                          <a:cs typeface="Calibri" panose="020F0502020204030204" pitchFamily="34" charset="0"/>
                        </a:rPr>
                        <a:t>a.f</a:t>
                      </a:r>
                      <a:r>
                        <a:rPr lang="en-US" sz="1600" dirty="0">
                          <a:effectLst/>
                          <a:latin typeface="Calibri" panose="020F0502020204030204" pitchFamily="34" charset="0"/>
                          <a:cs typeface="Calibri" panose="020F0502020204030204" pitchFamily="34" charset="0"/>
                        </a:rPr>
                        <a:t>, or A.F</a:t>
                      </a:r>
                    </a:p>
                  </a:txBody>
                  <a:tcPr marL="76200" marR="76200" marT="76200" marB="76200"/>
                </a:tc>
                <a:extLst>
                  <a:ext uri="{0D108BD9-81ED-4DB2-BD59-A6C34878D82A}">
                    <a16:rowId xmlns:a16="http://schemas.microsoft.com/office/drawing/2014/main" val="2170680753"/>
                  </a:ext>
                </a:extLst>
              </a:tr>
            </a:tbl>
          </a:graphicData>
        </a:graphic>
      </p:graphicFrame>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91341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54466"/>
          </a:xfrm>
        </p:spPr>
        <p:txBody>
          <a:bodyPr>
            <a:noAutofit/>
          </a:bodyPr>
          <a:lstStyle/>
          <a:p>
            <a:r>
              <a:rPr lang="en-US" sz="3200" b="1" dirty="0">
                <a:solidFill>
                  <a:schemeClr val="accent4"/>
                </a:solidFill>
              </a:rPr>
              <a:t>Installing python</a:t>
            </a:r>
          </a:p>
        </p:txBody>
      </p:sp>
      <p:sp>
        <p:nvSpPr>
          <p:cNvPr id="5" name="Rectangle 4"/>
          <p:cNvSpPr/>
          <p:nvPr/>
        </p:nvSpPr>
        <p:spPr>
          <a:xfrm>
            <a:off x="1024128" y="5080633"/>
            <a:ext cx="11167873" cy="1587101"/>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 </a:t>
            </a:r>
            <a:r>
              <a:rPr lang="en-US" sz="1600" dirty="0">
                <a:latin typeface="Calibri" panose="020F0502020204030204" pitchFamily="34" charset="0"/>
              </a:rPr>
              <a:t>Click Run, A Python 3.9.0  Setup pop-up window will appear.(Please  refer next slide for the screenshot)</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600" dirty="0">
                <a:latin typeface="Calibri" panose="020F0502020204030204" pitchFamily="34" charset="0"/>
              </a:rPr>
              <a:t> Ensure that the Install launcher for all users (recommended) and the Add Python 3.9 to PATH checkboxes at the </a:t>
            </a:r>
            <a:br>
              <a:rPr lang="en-US" sz="1600" dirty="0">
                <a:latin typeface="Calibri" panose="020F0502020204030204" pitchFamily="34" charset="0"/>
              </a:rPr>
            </a:br>
            <a:r>
              <a:rPr lang="en-US" sz="1600" dirty="0">
                <a:latin typeface="Calibri" panose="020F0502020204030204" pitchFamily="34" charset="0"/>
              </a:rPr>
              <a:t>   bottom are checked.</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600" dirty="0">
                <a:latin typeface="Calibri" panose="020F0502020204030204" pitchFamily="34" charset="0"/>
              </a:rPr>
              <a:t> If the Python Installer finds an earlier version of Python installed on your computer, the Install Now message will </a:t>
            </a:r>
            <a:br>
              <a:rPr lang="en-US" sz="1600" dirty="0">
                <a:latin typeface="Calibri" panose="020F0502020204030204" pitchFamily="34" charset="0"/>
              </a:rPr>
            </a:br>
            <a:r>
              <a:rPr lang="en-US" sz="1600" dirty="0">
                <a:latin typeface="Calibri" panose="020F0502020204030204" pitchFamily="34" charset="0"/>
              </a:rPr>
              <a:t>   instead appear as Upgrade Now (and the checkboxes will not appear).</a:t>
            </a:r>
          </a:p>
        </p:txBody>
      </p:sp>
      <p:sp>
        <p:nvSpPr>
          <p:cNvPr id="9" name="Rectangle 8"/>
          <p:cNvSpPr/>
          <p:nvPr/>
        </p:nvSpPr>
        <p:spPr>
          <a:xfrm>
            <a:off x="949942" y="731384"/>
            <a:ext cx="11242058" cy="644279"/>
          </a:xfrm>
          <a:prstGeom prst="rect">
            <a:avLst/>
          </a:prstGeom>
        </p:spPr>
        <p:txBody>
          <a:bodyPr wrap="square">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 Double-click the icon labeling the file python-3.9.0.exe.An Open File - Security Warning pop-up window will appear.</a:t>
            </a:r>
          </a:p>
          <a:p>
            <a:pPr marL="285750" indent="-285750">
              <a:buFont typeface="Arial" panose="020B0604020202020204" pitchFamily="34" charset="0"/>
              <a:buChar char="•"/>
            </a:pPr>
            <a:endParaRPr lang="en-US" dirty="0">
              <a:latin typeface="Calibri" panose="020F0502020204030204" pitchFamily="34" charset="0"/>
            </a:endParaRPr>
          </a:p>
        </p:txBody>
      </p:sp>
      <p:pic>
        <p:nvPicPr>
          <p:cNvPr id="10" name="Picture 9"/>
          <p:cNvPicPr>
            <a:picLocks noChangeAspect="1"/>
          </p:cNvPicPr>
          <p:nvPr/>
        </p:nvPicPr>
        <p:blipFill>
          <a:blip r:embed="rId2"/>
          <a:stretch>
            <a:fillRect/>
          </a:stretch>
        </p:blipFill>
        <p:spPr>
          <a:xfrm>
            <a:off x="2783556" y="1053523"/>
            <a:ext cx="5357554" cy="3958784"/>
          </a:xfrm>
          <a:prstGeom prst="rect">
            <a:avLst/>
          </a:prstGeom>
        </p:spPr>
      </p:pic>
      <p:sp>
        <p:nvSpPr>
          <p:cNvPr id="4" name="Footer Placeholder 3"/>
          <p:cNvSpPr>
            <a:spLocks noGrp="1"/>
          </p:cNvSpPr>
          <p:nvPr>
            <p:ph type="ftr" sz="quarter" idx="11"/>
          </p:nvPr>
        </p:nvSpPr>
        <p:spPr>
          <a:xfrm>
            <a:off x="8922773" y="6492875"/>
            <a:ext cx="4114800" cy="365125"/>
          </a:xfrm>
        </p:spPr>
        <p:txBody>
          <a:bodyPr/>
          <a:lstStyle/>
          <a:p>
            <a:r>
              <a:rPr lang="en-US" dirty="0"/>
              <a:t>© DIPTARKO DAS SHARMA</a:t>
            </a:r>
          </a:p>
        </p:txBody>
      </p:sp>
    </p:spTree>
    <p:extLst>
      <p:ext uri="{BB962C8B-B14F-4D97-AF65-F5344CB8AC3E}">
        <p14:creationId xmlns:p14="http://schemas.microsoft.com/office/powerpoint/2010/main" val="18248176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93834" cy="745588"/>
          </a:xfrm>
        </p:spPr>
        <p:txBody>
          <a:bodyPr>
            <a:normAutofit/>
          </a:bodyPr>
          <a:lstStyle/>
          <a:p>
            <a:r>
              <a:rPr lang="en-US" sz="4000" b="1" dirty="0">
                <a:solidFill>
                  <a:schemeClr val="accent4"/>
                </a:solidFill>
              </a:rPr>
              <a:t>PYTHON STRINGS</a:t>
            </a:r>
          </a:p>
        </p:txBody>
      </p:sp>
      <p:sp>
        <p:nvSpPr>
          <p:cNvPr id="4" name="Content Placeholder 3"/>
          <p:cNvSpPr>
            <a:spLocks noGrp="1"/>
          </p:cNvSpPr>
          <p:nvPr>
            <p:ph idx="1"/>
          </p:nvPr>
        </p:nvSpPr>
        <p:spPr>
          <a:xfrm>
            <a:off x="1024128" y="2830426"/>
            <a:ext cx="9720073" cy="738684"/>
          </a:xfrm>
        </p:spPr>
        <p:txBody>
          <a:bodyPr>
            <a:normAutofit/>
          </a:bodyPr>
          <a:lstStyle/>
          <a:p>
            <a:pPr marL="0" indent="0" algn="ctr">
              <a:lnSpc>
                <a:spcPct val="70000"/>
              </a:lnSpc>
              <a:buNone/>
            </a:pPr>
            <a:endParaRPr lang="en-US" sz="1800" dirty="0">
              <a:solidFill>
                <a:schemeClr val="accent5">
                  <a:lumMod val="50000"/>
                </a:schemeClr>
              </a:solidFill>
            </a:endParaRPr>
          </a:p>
          <a:p>
            <a:pPr marL="310896" lvl="2" indent="0" algn="ctr">
              <a:lnSpc>
                <a:spcPct val="70000"/>
              </a:lnSpc>
              <a:buNone/>
            </a:pPr>
            <a:r>
              <a:rPr lang="en-US" sz="3200" b="1" dirty="0">
                <a:solidFill>
                  <a:schemeClr val="accent5">
                    <a:lumMod val="50000"/>
                  </a:schemeClr>
                </a:solidFill>
              </a:rPr>
              <a:t>STIMULANTS</a:t>
            </a:r>
            <a:endParaRPr lang="en-US" sz="1800" dirty="0">
              <a:solidFill>
                <a:schemeClr val="accent5">
                  <a:lumMod val="50000"/>
                </a:schemeClr>
              </a:solidFill>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2908667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609" y="517803"/>
            <a:ext cx="11228711" cy="6709529"/>
          </a:xfrm>
          <a:prstGeom prst="rect">
            <a:avLst/>
          </a:prstGeom>
          <a:noFill/>
        </p:spPr>
        <p:txBody>
          <a:bodyPr wrap="square" rtlCol="0">
            <a:spAutoFit/>
          </a:bodyPr>
          <a:lstStyle/>
          <a:p>
            <a:r>
              <a:rPr lang="en-US" sz="2000" b="1" i="1" u="sng" dirty="0">
                <a:latin typeface="Calibri" panose="020F0502020204030204" pitchFamily="34" charset="0"/>
              </a:rPr>
              <a:t>Stimulants</a:t>
            </a:r>
          </a:p>
          <a:p>
            <a:pPr fontAlgn="base">
              <a:lnSpc>
                <a:spcPct val="110000"/>
              </a:lnSpc>
              <a:spcBef>
                <a:spcPct val="20000"/>
              </a:spcBef>
              <a:spcAft>
                <a:spcPct val="0"/>
              </a:spcAft>
            </a:pPr>
            <a:r>
              <a:rPr lang="en-US" b="1" dirty="0">
                <a:solidFill>
                  <a:srgbClr val="00B050"/>
                </a:solidFill>
                <a:latin typeface="Calibri" panose="020F0502020204030204" pitchFamily="34" charset="0"/>
              </a:rPr>
              <a:t>1. What is the output when following statement is executed ?</a:t>
            </a:r>
          </a:p>
          <a:p>
            <a:pPr lvl="1" fontAlgn="base">
              <a:lnSpc>
                <a:spcPct val="110000"/>
              </a:lnSpc>
              <a:spcBef>
                <a:spcPct val="20000"/>
              </a:spcBef>
              <a:spcAft>
                <a:spcPct val="0"/>
              </a:spcAft>
            </a:pPr>
            <a:r>
              <a:rPr lang="en-US" sz="1600" dirty="0">
                <a:latin typeface="Calibri" panose="020F0502020204030204" pitchFamily="34" charset="0"/>
              </a:rPr>
              <a:t>&gt;&gt;&gt;"a"+"</a:t>
            </a:r>
            <a:r>
              <a:rPr lang="en-US" sz="1600" dirty="0" err="1">
                <a:latin typeface="Calibri" panose="020F0502020204030204" pitchFamily="34" charset="0"/>
              </a:rPr>
              <a:t>bc</a:t>
            </a:r>
            <a:r>
              <a:rPr lang="en-US" sz="1600" dirty="0">
                <a:latin typeface="Calibri" panose="020F0502020204030204" pitchFamily="34" charset="0"/>
              </a:rPr>
              <a:t>"</a:t>
            </a:r>
          </a:p>
          <a:p>
            <a:pPr lvl="1" fontAlgn="base">
              <a:lnSpc>
                <a:spcPct val="110000"/>
              </a:lnSpc>
              <a:spcBef>
                <a:spcPct val="20000"/>
              </a:spcBef>
              <a:spcAft>
                <a:spcPct val="0"/>
              </a:spcAft>
            </a:pPr>
            <a:r>
              <a:rPr lang="en-US" sz="1600" dirty="0">
                <a:latin typeface="Calibri" panose="020F0502020204030204" pitchFamily="34" charset="0"/>
              </a:rPr>
              <a:t>a) a</a:t>
            </a:r>
          </a:p>
          <a:p>
            <a:pPr lvl="1" fontAlgn="base">
              <a:lnSpc>
                <a:spcPct val="110000"/>
              </a:lnSpc>
              <a:spcBef>
                <a:spcPct val="20000"/>
              </a:spcBef>
              <a:spcAft>
                <a:spcPct val="0"/>
              </a:spcAft>
            </a:pPr>
            <a:r>
              <a:rPr lang="en-US" sz="1600" dirty="0">
                <a:latin typeface="Calibri" panose="020F0502020204030204" pitchFamily="34" charset="0"/>
              </a:rPr>
              <a:t>b) </a:t>
            </a:r>
            <a:r>
              <a:rPr lang="en-US" sz="1600" dirty="0" err="1">
                <a:latin typeface="Calibri" panose="020F0502020204030204" pitchFamily="34" charset="0"/>
              </a:rPr>
              <a:t>bc</a:t>
            </a:r>
            <a:endParaRPr lang="en-US" sz="1600" dirty="0">
              <a:latin typeface="Calibri" panose="020F0502020204030204" pitchFamily="34" charset="0"/>
            </a:endParaRPr>
          </a:p>
          <a:p>
            <a:pPr lvl="1" fontAlgn="base">
              <a:lnSpc>
                <a:spcPct val="110000"/>
              </a:lnSpc>
              <a:spcBef>
                <a:spcPct val="20000"/>
              </a:spcBef>
              <a:spcAft>
                <a:spcPct val="0"/>
              </a:spcAft>
            </a:pPr>
            <a:r>
              <a:rPr lang="en-US" sz="1600" dirty="0">
                <a:latin typeface="Calibri" panose="020F0502020204030204" pitchFamily="34" charset="0"/>
              </a:rPr>
              <a:t>c) </a:t>
            </a:r>
            <a:r>
              <a:rPr lang="en-US" sz="1600" dirty="0" err="1">
                <a:latin typeface="Calibri" panose="020F0502020204030204" pitchFamily="34" charset="0"/>
              </a:rPr>
              <a:t>bca</a:t>
            </a:r>
            <a:endParaRPr lang="en-US" sz="1600" dirty="0">
              <a:latin typeface="Calibri" panose="020F0502020204030204" pitchFamily="34" charset="0"/>
            </a:endParaRPr>
          </a:p>
          <a:p>
            <a:pPr lvl="1" fontAlgn="base">
              <a:lnSpc>
                <a:spcPct val="110000"/>
              </a:lnSpc>
              <a:spcBef>
                <a:spcPct val="20000"/>
              </a:spcBef>
              <a:spcAft>
                <a:spcPct val="0"/>
              </a:spcAft>
            </a:pPr>
            <a:r>
              <a:rPr lang="en-US" sz="1600" dirty="0">
                <a:latin typeface="Calibri" panose="020F0502020204030204" pitchFamily="34" charset="0"/>
              </a:rPr>
              <a:t>d) </a:t>
            </a:r>
            <a:r>
              <a:rPr lang="en-US" sz="1600" dirty="0" err="1">
                <a:latin typeface="Calibri" panose="020F0502020204030204" pitchFamily="34" charset="0"/>
              </a:rPr>
              <a:t>abc</a:t>
            </a:r>
            <a:endParaRPr lang="en-US" sz="1600" dirty="0">
              <a:latin typeface="Calibri" panose="020F0502020204030204" pitchFamily="34" charset="0"/>
            </a:endParaRPr>
          </a:p>
          <a:p>
            <a:pPr fontAlgn="base">
              <a:lnSpc>
                <a:spcPct val="110000"/>
              </a:lnSpc>
              <a:spcBef>
                <a:spcPct val="20000"/>
              </a:spcBef>
              <a:spcAft>
                <a:spcPct val="0"/>
              </a:spcAft>
            </a:pPr>
            <a:r>
              <a:rPr lang="en-US" sz="1600" b="1" dirty="0">
                <a:solidFill>
                  <a:srgbClr val="00B050"/>
                </a:solidFill>
                <a:latin typeface="Calibri" panose="020F0502020204030204" pitchFamily="34" charset="0"/>
              </a:rPr>
              <a:t>2. What is the output when following statement is executed ?</a:t>
            </a:r>
          </a:p>
          <a:p>
            <a:pPr lvl="1" fontAlgn="base">
              <a:lnSpc>
                <a:spcPct val="110000"/>
              </a:lnSpc>
              <a:spcBef>
                <a:spcPct val="20000"/>
              </a:spcBef>
              <a:spcAft>
                <a:spcPct val="0"/>
              </a:spcAft>
            </a:pPr>
            <a:r>
              <a:rPr lang="en-US" sz="1600" dirty="0">
                <a:latin typeface="Calibri" panose="020F0502020204030204" pitchFamily="34" charset="0"/>
              </a:rPr>
              <a:t>&gt;&gt;&gt;"</a:t>
            </a:r>
            <a:r>
              <a:rPr lang="en-US" sz="1600" dirty="0" err="1">
                <a:latin typeface="Calibri" panose="020F0502020204030204" pitchFamily="34" charset="0"/>
              </a:rPr>
              <a:t>abcd</a:t>
            </a:r>
            <a:r>
              <a:rPr lang="en-US" sz="1600" dirty="0">
                <a:latin typeface="Calibri" panose="020F0502020204030204" pitchFamily="34" charset="0"/>
              </a:rPr>
              <a:t>"[2:]</a:t>
            </a:r>
          </a:p>
          <a:p>
            <a:pPr lvl="1" fontAlgn="base">
              <a:lnSpc>
                <a:spcPct val="110000"/>
              </a:lnSpc>
              <a:spcBef>
                <a:spcPct val="20000"/>
              </a:spcBef>
              <a:spcAft>
                <a:spcPct val="0"/>
              </a:spcAft>
            </a:pPr>
            <a:r>
              <a:rPr lang="en-US" sz="1600" dirty="0">
                <a:latin typeface="Calibri" panose="020F0502020204030204" pitchFamily="34" charset="0"/>
              </a:rPr>
              <a:t>a) a</a:t>
            </a:r>
          </a:p>
          <a:p>
            <a:pPr lvl="1" fontAlgn="base">
              <a:lnSpc>
                <a:spcPct val="110000"/>
              </a:lnSpc>
              <a:spcBef>
                <a:spcPct val="20000"/>
              </a:spcBef>
              <a:spcAft>
                <a:spcPct val="0"/>
              </a:spcAft>
            </a:pPr>
            <a:r>
              <a:rPr lang="en-US" sz="1600" dirty="0">
                <a:latin typeface="Calibri" panose="020F0502020204030204" pitchFamily="34" charset="0"/>
              </a:rPr>
              <a:t>b) ab</a:t>
            </a:r>
          </a:p>
          <a:p>
            <a:pPr lvl="1" fontAlgn="base">
              <a:lnSpc>
                <a:spcPct val="110000"/>
              </a:lnSpc>
              <a:spcBef>
                <a:spcPct val="20000"/>
              </a:spcBef>
              <a:spcAft>
                <a:spcPct val="0"/>
              </a:spcAft>
            </a:pPr>
            <a:r>
              <a:rPr lang="en-US" sz="1600" dirty="0">
                <a:latin typeface="Calibri" panose="020F0502020204030204" pitchFamily="34" charset="0"/>
              </a:rPr>
              <a:t>c) cd</a:t>
            </a:r>
          </a:p>
          <a:p>
            <a:pPr lvl="1" fontAlgn="base">
              <a:lnSpc>
                <a:spcPct val="110000"/>
              </a:lnSpc>
              <a:spcBef>
                <a:spcPct val="20000"/>
              </a:spcBef>
              <a:spcAft>
                <a:spcPct val="0"/>
              </a:spcAft>
            </a:pPr>
            <a:r>
              <a:rPr lang="en-US" sz="1600" dirty="0">
                <a:latin typeface="Calibri" panose="020F0502020204030204" pitchFamily="34" charset="0"/>
              </a:rPr>
              <a:t>d) dc</a:t>
            </a:r>
          </a:p>
          <a:p>
            <a:pPr fontAlgn="base">
              <a:lnSpc>
                <a:spcPct val="110000"/>
              </a:lnSpc>
              <a:spcBef>
                <a:spcPct val="20000"/>
              </a:spcBef>
              <a:spcAft>
                <a:spcPct val="0"/>
              </a:spcAft>
            </a:pPr>
            <a:r>
              <a:rPr lang="en-US" sz="1600" b="1" dirty="0">
                <a:solidFill>
                  <a:srgbClr val="00B050"/>
                </a:solidFill>
                <a:latin typeface="Calibri" panose="020F0502020204030204" pitchFamily="34" charset="0"/>
              </a:rPr>
              <a:t>3. What is the output when following code is executed ?</a:t>
            </a:r>
          </a:p>
          <a:p>
            <a:pPr lvl="1" fontAlgn="base">
              <a:lnSpc>
                <a:spcPct val="110000"/>
              </a:lnSpc>
              <a:spcBef>
                <a:spcPct val="20000"/>
              </a:spcBef>
              <a:spcAft>
                <a:spcPct val="0"/>
              </a:spcAft>
            </a:pPr>
            <a:r>
              <a:rPr lang="en-US" sz="1600" dirty="0">
                <a:latin typeface="Calibri" panose="020F0502020204030204" pitchFamily="34" charset="0"/>
              </a:rPr>
              <a:t>&gt;&gt;&gt; str1 = 'hello‘; &gt;&gt;&gt; str1[-1:]</a:t>
            </a:r>
          </a:p>
          <a:p>
            <a:pPr lvl="1" fontAlgn="base">
              <a:lnSpc>
                <a:spcPct val="110000"/>
              </a:lnSpc>
              <a:spcBef>
                <a:spcPct val="20000"/>
              </a:spcBef>
              <a:spcAft>
                <a:spcPct val="0"/>
              </a:spcAft>
            </a:pPr>
            <a:r>
              <a:rPr lang="en-US" sz="1600" dirty="0">
                <a:latin typeface="Calibri" panose="020F0502020204030204" pitchFamily="34" charset="0"/>
              </a:rPr>
              <a:t>a) </a:t>
            </a:r>
            <a:r>
              <a:rPr lang="en-US" sz="1600" dirty="0" err="1">
                <a:latin typeface="Calibri" panose="020F0502020204030204" pitchFamily="34" charset="0"/>
              </a:rPr>
              <a:t>olleh</a:t>
            </a:r>
            <a:endParaRPr lang="en-US" sz="1600" dirty="0">
              <a:latin typeface="Calibri" panose="020F0502020204030204" pitchFamily="34" charset="0"/>
            </a:endParaRPr>
          </a:p>
          <a:p>
            <a:pPr lvl="1" fontAlgn="base">
              <a:lnSpc>
                <a:spcPct val="110000"/>
              </a:lnSpc>
              <a:spcBef>
                <a:spcPct val="20000"/>
              </a:spcBef>
              <a:spcAft>
                <a:spcPct val="0"/>
              </a:spcAft>
            </a:pPr>
            <a:r>
              <a:rPr lang="en-US" sz="1600" dirty="0">
                <a:latin typeface="Calibri" panose="020F0502020204030204" pitchFamily="34" charset="0"/>
              </a:rPr>
              <a:t>b) hello</a:t>
            </a:r>
          </a:p>
          <a:p>
            <a:pPr lvl="1" fontAlgn="base">
              <a:lnSpc>
                <a:spcPct val="110000"/>
              </a:lnSpc>
              <a:spcBef>
                <a:spcPct val="20000"/>
              </a:spcBef>
              <a:spcAft>
                <a:spcPct val="0"/>
              </a:spcAft>
            </a:pPr>
            <a:r>
              <a:rPr lang="en-US" sz="1600" dirty="0">
                <a:latin typeface="Calibri" panose="020F0502020204030204" pitchFamily="34" charset="0"/>
              </a:rPr>
              <a:t>c) h</a:t>
            </a:r>
          </a:p>
          <a:p>
            <a:pPr lvl="1" fontAlgn="base">
              <a:lnSpc>
                <a:spcPct val="110000"/>
              </a:lnSpc>
              <a:spcBef>
                <a:spcPct val="20000"/>
              </a:spcBef>
              <a:spcAft>
                <a:spcPct val="0"/>
              </a:spcAft>
            </a:pPr>
            <a:r>
              <a:rPr lang="en-US" sz="1600" dirty="0">
                <a:latin typeface="Calibri" panose="020F0502020204030204" pitchFamily="34" charset="0"/>
              </a:rPr>
              <a:t>d) o</a:t>
            </a:r>
          </a:p>
          <a:p>
            <a:pPr fontAlgn="base">
              <a:lnSpc>
                <a:spcPct val="110000"/>
              </a:lnSpc>
              <a:spcBef>
                <a:spcPct val="20000"/>
              </a:spcBef>
              <a:spcAft>
                <a:spcPct val="0"/>
              </a:spcAft>
            </a:pPr>
            <a:endParaRPr lang="en-US" sz="1000" dirty="0">
              <a:latin typeface="Calibri" panose="020F0502020204030204" pitchFamily="34" charset="0"/>
            </a:endParaRPr>
          </a:p>
          <a:p>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1123372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571" y="517803"/>
            <a:ext cx="11364686" cy="6561796"/>
          </a:xfrm>
          <a:prstGeom prst="rect">
            <a:avLst/>
          </a:prstGeom>
          <a:noFill/>
        </p:spPr>
        <p:txBody>
          <a:bodyPr wrap="square" rtlCol="0">
            <a:spAutoFit/>
          </a:bodyPr>
          <a:lstStyle/>
          <a:p>
            <a:r>
              <a:rPr lang="en-US" sz="2000" b="1" i="1" u="sng" dirty="0">
                <a:latin typeface="Calibri" panose="020F0502020204030204" pitchFamily="34" charset="0"/>
              </a:rPr>
              <a:t>Stimulants</a:t>
            </a:r>
          </a:p>
          <a:p>
            <a:pPr fontAlgn="base">
              <a:lnSpc>
                <a:spcPct val="110000"/>
              </a:lnSpc>
              <a:spcBef>
                <a:spcPct val="20000"/>
              </a:spcBef>
              <a:spcAft>
                <a:spcPct val="0"/>
              </a:spcAft>
            </a:pPr>
            <a:r>
              <a:rPr lang="en-US" b="1" dirty="0">
                <a:solidFill>
                  <a:srgbClr val="00B050"/>
                </a:solidFill>
                <a:latin typeface="Calibri" panose="020F0502020204030204" pitchFamily="34" charset="0"/>
              </a:rPr>
              <a:t>4. What arithmetic operators cannot be used with strings ?</a:t>
            </a:r>
          </a:p>
          <a:p>
            <a:pPr lvl="1" fontAlgn="base">
              <a:lnSpc>
                <a:spcPct val="110000"/>
              </a:lnSpc>
              <a:spcBef>
                <a:spcPct val="20000"/>
              </a:spcBef>
              <a:spcAft>
                <a:spcPct val="0"/>
              </a:spcAft>
            </a:pPr>
            <a:r>
              <a:rPr lang="en-US" sz="1600" dirty="0">
                <a:latin typeface="Calibri" panose="020F0502020204030204" pitchFamily="34" charset="0"/>
              </a:rPr>
              <a:t>a) +</a:t>
            </a:r>
          </a:p>
          <a:p>
            <a:pPr lvl="1" fontAlgn="base">
              <a:lnSpc>
                <a:spcPct val="110000"/>
              </a:lnSpc>
              <a:spcBef>
                <a:spcPct val="20000"/>
              </a:spcBef>
              <a:spcAft>
                <a:spcPct val="0"/>
              </a:spcAft>
            </a:pPr>
            <a:r>
              <a:rPr lang="en-US" sz="1600" dirty="0">
                <a:latin typeface="Calibri" panose="020F0502020204030204" pitchFamily="34" charset="0"/>
              </a:rPr>
              <a:t>b) *</a:t>
            </a:r>
          </a:p>
          <a:p>
            <a:pPr lvl="1" fontAlgn="base">
              <a:lnSpc>
                <a:spcPct val="110000"/>
              </a:lnSpc>
              <a:spcBef>
                <a:spcPct val="20000"/>
              </a:spcBef>
              <a:spcAft>
                <a:spcPct val="0"/>
              </a:spcAft>
            </a:pPr>
            <a:r>
              <a:rPr lang="en-US" sz="1600" dirty="0">
                <a:latin typeface="Calibri" panose="020F0502020204030204" pitchFamily="34" charset="0"/>
              </a:rPr>
              <a:t>c) –</a:t>
            </a:r>
          </a:p>
          <a:p>
            <a:pPr lvl="1" fontAlgn="base">
              <a:lnSpc>
                <a:spcPct val="110000"/>
              </a:lnSpc>
              <a:spcBef>
                <a:spcPct val="20000"/>
              </a:spcBef>
              <a:spcAft>
                <a:spcPct val="0"/>
              </a:spcAft>
            </a:pPr>
            <a:r>
              <a:rPr lang="en-US" sz="1600" dirty="0">
                <a:latin typeface="Calibri" panose="020F0502020204030204" pitchFamily="34" charset="0"/>
              </a:rPr>
              <a:t>d) All of the mentioned</a:t>
            </a:r>
          </a:p>
          <a:p>
            <a:pPr fontAlgn="base">
              <a:lnSpc>
                <a:spcPct val="110000"/>
              </a:lnSpc>
              <a:spcBef>
                <a:spcPct val="20000"/>
              </a:spcBef>
              <a:spcAft>
                <a:spcPct val="0"/>
              </a:spcAft>
            </a:pPr>
            <a:r>
              <a:rPr lang="en-US" b="1" dirty="0">
                <a:solidFill>
                  <a:srgbClr val="00B050"/>
                </a:solidFill>
                <a:latin typeface="Calibri" panose="020F0502020204030204" pitchFamily="34" charset="0"/>
              </a:rPr>
              <a:t>5. What is the output when following code is executed ?</a:t>
            </a:r>
          </a:p>
          <a:p>
            <a:pPr lvl="1" fontAlgn="base">
              <a:lnSpc>
                <a:spcPct val="110000"/>
              </a:lnSpc>
              <a:spcBef>
                <a:spcPct val="20000"/>
              </a:spcBef>
              <a:spcAft>
                <a:spcPct val="0"/>
              </a:spcAft>
            </a:pPr>
            <a:r>
              <a:rPr lang="en-US" sz="1600" dirty="0">
                <a:latin typeface="Calibri" panose="020F0502020204030204" pitchFamily="34" charset="0"/>
              </a:rPr>
              <a:t>&gt;&gt;&gt;print (r"\</a:t>
            </a:r>
            <a:r>
              <a:rPr lang="en-US" sz="1600" dirty="0" err="1">
                <a:latin typeface="Calibri" panose="020F0502020204030204" pitchFamily="34" charset="0"/>
              </a:rPr>
              <a:t>nhello</a:t>
            </a:r>
            <a:r>
              <a:rPr lang="en-US" sz="1600">
                <a:latin typeface="Calibri" panose="020F0502020204030204" pitchFamily="34" charset="0"/>
              </a:rPr>
              <a:t>“)</a:t>
            </a:r>
            <a:endParaRPr lang="en-US" sz="1600" dirty="0">
              <a:latin typeface="Calibri" panose="020F0502020204030204" pitchFamily="34" charset="0"/>
            </a:endParaRPr>
          </a:p>
          <a:p>
            <a:pPr lvl="1" fontAlgn="base">
              <a:lnSpc>
                <a:spcPct val="110000"/>
              </a:lnSpc>
              <a:spcBef>
                <a:spcPct val="20000"/>
              </a:spcBef>
              <a:spcAft>
                <a:spcPct val="0"/>
              </a:spcAft>
            </a:pPr>
            <a:r>
              <a:rPr lang="en-US" sz="1600" dirty="0">
                <a:latin typeface="Calibri" panose="020F0502020204030204" pitchFamily="34" charset="0"/>
              </a:rPr>
              <a:t>The output is</a:t>
            </a:r>
          </a:p>
          <a:p>
            <a:pPr lvl="1" fontAlgn="base">
              <a:lnSpc>
                <a:spcPct val="110000"/>
              </a:lnSpc>
              <a:spcBef>
                <a:spcPct val="20000"/>
              </a:spcBef>
              <a:spcAft>
                <a:spcPct val="0"/>
              </a:spcAft>
            </a:pPr>
            <a:r>
              <a:rPr lang="en-US" sz="1600" dirty="0">
                <a:latin typeface="Calibri" panose="020F0502020204030204" pitchFamily="34" charset="0"/>
              </a:rPr>
              <a:t>a) a new line and hello</a:t>
            </a:r>
          </a:p>
          <a:p>
            <a:pPr lvl="1" fontAlgn="base">
              <a:lnSpc>
                <a:spcPct val="110000"/>
              </a:lnSpc>
              <a:spcBef>
                <a:spcPct val="20000"/>
              </a:spcBef>
              <a:spcAft>
                <a:spcPct val="0"/>
              </a:spcAft>
            </a:pPr>
            <a:r>
              <a:rPr lang="en-US" sz="1600" dirty="0">
                <a:latin typeface="Calibri" panose="020F0502020204030204" pitchFamily="34" charset="0"/>
              </a:rPr>
              <a:t>b) \</a:t>
            </a:r>
            <a:r>
              <a:rPr lang="en-US" sz="1600" dirty="0" err="1">
                <a:latin typeface="Calibri" panose="020F0502020204030204" pitchFamily="34" charset="0"/>
              </a:rPr>
              <a:t>nhello</a:t>
            </a:r>
            <a:endParaRPr lang="en-US" sz="1600" dirty="0">
              <a:latin typeface="Calibri" panose="020F0502020204030204" pitchFamily="34" charset="0"/>
            </a:endParaRPr>
          </a:p>
          <a:p>
            <a:pPr lvl="1" fontAlgn="base">
              <a:lnSpc>
                <a:spcPct val="110000"/>
              </a:lnSpc>
              <a:spcBef>
                <a:spcPct val="20000"/>
              </a:spcBef>
              <a:spcAft>
                <a:spcPct val="0"/>
              </a:spcAft>
            </a:pPr>
            <a:r>
              <a:rPr lang="en-US" sz="1600" dirty="0">
                <a:latin typeface="Calibri" panose="020F0502020204030204" pitchFamily="34" charset="0"/>
              </a:rPr>
              <a:t>c) the letter r and then hello</a:t>
            </a:r>
          </a:p>
          <a:p>
            <a:pPr lvl="1" fontAlgn="base">
              <a:lnSpc>
                <a:spcPct val="110000"/>
              </a:lnSpc>
              <a:spcBef>
                <a:spcPct val="20000"/>
              </a:spcBef>
              <a:spcAft>
                <a:spcPct val="0"/>
              </a:spcAft>
            </a:pPr>
            <a:r>
              <a:rPr lang="en-US" sz="1600" dirty="0">
                <a:latin typeface="Calibri" panose="020F0502020204030204" pitchFamily="34" charset="0"/>
              </a:rPr>
              <a:t>d) Error</a:t>
            </a:r>
          </a:p>
          <a:p>
            <a:pPr fontAlgn="base">
              <a:lnSpc>
                <a:spcPct val="110000"/>
              </a:lnSpc>
              <a:spcBef>
                <a:spcPct val="20000"/>
              </a:spcBef>
              <a:spcAft>
                <a:spcPct val="0"/>
              </a:spcAft>
            </a:pPr>
            <a:r>
              <a:rPr lang="en-US" b="1" dirty="0">
                <a:solidFill>
                  <a:srgbClr val="00B050"/>
                </a:solidFill>
                <a:latin typeface="Calibri" panose="020F0502020204030204" pitchFamily="34" charset="0"/>
              </a:rPr>
              <a:t>6. What is the output when following statement is executed ?</a:t>
            </a:r>
          </a:p>
          <a:p>
            <a:pPr lvl="1" fontAlgn="base">
              <a:lnSpc>
                <a:spcPct val="110000"/>
              </a:lnSpc>
              <a:spcBef>
                <a:spcPct val="20000"/>
              </a:spcBef>
              <a:spcAft>
                <a:spcPct val="0"/>
              </a:spcAft>
            </a:pPr>
            <a:r>
              <a:rPr lang="en-US" sz="1600" dirty="0">
                <a:latin typeface="Calibri" panose="020F0502020204030204" pitchFamily="34" charset="0"/>
              </a:rPr>
              <a:t>&gt;&gt;&gt;print('new' 'line')</a:t>
            </a:r>
          </a:p>
          <a:p>
            <a:pPr lvl="1" fontAlgn="base">
              <a:lnSpc>
                <a:spcPct val="110000"/>
              </a:lnSpc>
              <a:spcBef>
                <a:spcPct val="20000"/>
              </a:spcBef>
              <a:spcAft>
                <a:spcPct val="0"/>
              </a:spcAft>
            </a:pPr>
            <a:r>
              <a:rPr lang="en-US" sz="1600" dirty="0">
                <a:latin typeface="Calibri" panose="020F0502020204030204" pitchFamily="34" charset="0"/>
              </a:rPr>
              <a:t>a) Error</a:t>
            </a:r>
          </a:p>
          <a:p>
            <a:pPr lvl="1" fontAlgn="base">
              <a:lnSpc>
                <a:spcPct val="110000"/>
              </a:lnSpc>
              <a:spcBef>
                <a:spcPct val="20000"/>
              </a:spcBef>
              <a:spcAft>
                <a:spcPct val="0"/>
              </a:spcAft>
            </a:pPr>
            <a:r>
              <a:rPr lang="en-US" sz="1600" dirty="0">
                <a:latin typeface="Calibri" panose="020F0502020204030204" pitchFamily="34" charset="0"/>
              </a:rPr>
              <a:t>b) Output equivalent to print ‘new\</a:t>
            </a:r>
            <a:r>
              <a:rPr lang="en-US" sz="1600" dirty="0" err="1">
                <a:latin typeface="Calibri" panose="020F0502020204030204" pitchFamily="34" charset="0"/>
              </a:rPr>
              <a:t>nline</a:t>
            </a:r>
            <a:r>
              <a:rPr lang="en-US" sz="1600" dirty="0">
                <a:latin typeface="Calibri" panose="020F0502020204030204" pitchFamily="34" charset="0"/>
              </a:rPr>
              <a:t>’</a:t>
            </a:r>
          </a:p>
          <a:p>
            <a:pPr lvl="1" fontAlgn="base">
              <a:lnSpc>
                <a:spcPct val="110000"/>
              </a:lnSpc>
              <a:spcBef>
                <a:spcPct val="20000"/>
              </a:spcBef>
              <a:spcAft>
                <a:spcPct val="0"/>
              </a:spcAft>
            </a:pPr>
            <a:r>
              <a:rPr lang="en-US" sz="1600" dirty="0">
                <a:latin typeface="Calibri" panose="020F0502020204030204" pitchFamily="34" charset="0"/>
              </a:rPr>
              <a:t>c) newline</a:t>
            </a:r>
          </a:p>
          <a:p>
            <a:pPr lvl="1" fontAlgn="base">
              <a:lnSpc>
                <a:spcPct val="110000"/>
              </a:lnSpc>
              <a:spcBef>
                <a:spcPct val="20000"/>
              </a:spcBef>
              <a:spcAft>
                <a:spcPct val="0"/>
              </a:spcAft>
            </a:pPr>
            <a:r>
              <a:rPr lang="en-US" sz="1600" dirty="0">
                <a:latin typeface="Calibri" panose="020F0502020204030204" pitchFamily="34" charset="0"/>
              </a:rPr>
              <a:t>d) new line</a:t>
            </a:r>
          </a:p>
          <a:p>
            <a:pPr fontAlgn="base">
              <a:lnSpc>
                <a:spcPct val="110000"/>
              </a:lnSpc>
              <a:spcBef>
                <a:spcPct val="20000"/>
              </a:spcBef>
              <a:spcAft>
                <a:spcPct val="0"/>
              </a:spcAft>
            </a:pPr>
            <a:endParaRPr lang="en-US" sz="14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593833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915" y="517803"/>
            <a:ext cx="10763794" cy="7269682"/>
          </a:xfrm>
          <a:prstGeom prst="rect">
            <a:avLst/>
          </a:prstGeom>
          <a:noFill/>
        </p:spPr>
        <p:txBody>
          <a:bodyPr wrap="square" rtlCol="0">
            <a:spAutoFit/>
          </a:bodyPr>
          <a:lstStyle/>
          <a:p>
            <a:r>
              <a:rPr lang="en-US" sz="2000" b="1" i="1" u="sng" dirty="0">
                <a:latin typeface="Calibri" panose="020F0502020204030204" pitchFamily="34" charset="0"/>
              </a:rPr>
              <a:t>Stimulants</a:t>
            </a:r>
          </a:p>
          <a:p>
            <a:pPr fontAlgn="base">
              <a:lnSpc>
                <a:spcPct val="110000"/>
              </a:lnSpc>
              <a:spcBef>
                <a:spcPct val="20000"/>
              </a:spcBef>
              <a:spcAft>
                <a:spcPct val="0"/>
              </a:spcAft>
            </a:pPr>
            <a:endParaRPr lang="en-US" sz="1000" dirty="0">
              <a:latin typeface="Calibri" panose="020F0502020204030204" pitchFamily="34" charset="0"/>
            </a:endParaRPr>
          </a:p>
          <a:p>
            <a:pPr fontAlgn="base">
              <a:lnSpc>
                <a:spcPct val="110000"/>
              </a:lnSpc>
              <a:spcBef>
                <a:spcPct val="20000"/>
              </a:spcBef>
              <a:spcAft>
                <a:spcPct val="0"/>
              </a:spcAft>
            </a:pPr>
            <a:r>
              <a:rPr lang="en-US" b="1" dirty="0">
                <a:solidFill>
                  <a:srgbClr val="00B050"/>
                </a:solidFill>
                <a:latin typeface="Calibri" panose="020F0502020204030204" pitchFamily="34" charset="0"/>
              </a:rPr>
              <a:t>7. What is the output when following statement is executed ?</a:t>
            </a:r>
          </a:p>
          <a:p>
            <a:pPr lvl="1" fontAlgn="base">
              <a:lnSpc>
                <a:spcPct val="110000"/>
              </a:lnSpc>
              <a:spcBef>
                <a:spcPct val="20000"/>
              </a:spcBef>
              <a:spcAft>
                <a:spcPct val="0"/>
              </a:spcAft>
            </a:pPr>
            <a:r>
              <a:rPr lang="en-US" sz="1400" dirty="0">
                <a:latin typeface="Calibri" panose="020F0502020204030204" pitchFamily="34" charset="0"/>
              </a:rPr>
              <a:t>&gt;&gt;&gt;print('new' '\t' 'line')</a:t>
            </a:r>
          </a:p>
          <a:p>
            <a:pPr lvl="1" fontAlgn="base">
              <a:lnSpc>
                <a:spcPct val="110000"/>
              </a:lnSpc>
              <a:spcBef>
                <a:spcPct val="20000"/>
              </a:spcBef>
              <a:spcAft>
                <a:spcPct val="0"/>
              </a:spcAft>
            </a:pPr>
            <a:r>
              <a:rPr lang="en-US" sz="1400" dirty="0">
                <a:latin typeface="Calibri" panose="020F0502020204030204" pitchFamily="34" charset="0"/>
              </a:rPr>
              <a:t>a) Error</a:t>
            </a:r>
          </a:p>
          <a:p>
            <a:pPr lvl="1" fontAlgn="base">
              <a:lnSpc>
                <a:spcPct val="110000"/>
              </a:lnSpc>
              <a:spcBef>
                <a:spcPct val="20000"/>
              </a:spcBef>
              <a:spcAft>
                <a:spcPct val="0"/>
              </a:spcAft>
            </a:pPr>
            <a:r>
              <a:rPr lang="en-US" sz="1400" dirty="0">
                <a:latin typeface="Calibri" panose="020F0502020204030204" pitchFamily="34" charset="0"/>
              </a:rPr>
              <a:t>b) Output equivalent to print ‘new\</a:t>
            </a:r>
            <a:r>
              <a:rPr lang="en-US" sz="1400" dirty="0" err="1">
                <a:latin typeface="Calibri" panose="020F0502020204030204" pitchFamily="34" charset="0"/>
              </a:rPr>
              <a:t>nline</a:t>
            </a:r>
            <a:r>
              <a:rPr lang="en-US" sz="1400" dirty="0">
                <a:latin typeface="Calibri" panose="020F0502020204030204" pitchFamily="34" charset="0"/>
              </a:rPr>
              <a:t>’</a:t>
            </a:r>
          </a:p>
          <a:p>
            <a:pPr lvl="1" fontAlgn="base">
              <a:lnSpc>
                <a:spcPct val="110000"/>
              </a:lnSpc>
              <a:spcBef>
                <a:spcPct val="20000"/>
              </a:spcBef>
              <a:spcAft>
                <a:spcPct val="0"/>
              </a:spcAft>
            </a:pPr>
            <a:r>
              <a:rPr lang="en-US" sz="1400" dirty="0">
                <a:latin typeface="Calibri" panose="020F0502020204030204" pitchFamily="34" charset="0"/>
              </a:rPr>
              <a:t>c) newline</a:t>
            </a:r>
          </a:p>
          <a:p>
            <a:pPr lvl="1" fontAlgn="base">
              <a:lnSpc>
                <a:spcPct val="110000"/>
              </a:lnSpc>
              <a:spcBef>
                <a:spcPct val="20000"/>
              </a:spcBef>
              <a:spcAft>
                <a:spcPct val="0"/>
              </a:spcAft>
            </a:pPr>
            <a:r>
              <a:rPr lang="en-US" sz="1400" dirty="0">
                <a:latin typeface="Calibri" panose="020F0502020204030204" pitchFamily="34" charset="0"/>
              </a:rPr>
              <a:t>d) new      line</a:t>
            </a:r>
          </a:p>
          <a:p>
            <a:pPr fontAlgn="base">
              <a:lnSpc>
                <a:spcPct val="110000"/>
              </a:lnSpc>
              <a:spcBef>
                <a:spcPct val="20000"/>
              </a:spcBef>
              <a:spcAft>
                <a:spcPct val="0"/>
              </a:spcAft>
            </a:pPr>
            <a:r>
              <a:rPr lang="en-US" b="1" dirty="0">
                <a:solidFill>
                  <a:srgbClr val="00B050"/>
                </a:solidFill>
                <a:latin typeface="Calibri" panose="020F0502020204030204" pitchFamily="34" charset="0"/>
              </a:rPr>
              <a:t>8. print(0xA + 0xB + 0xC) :</a:t>
            </a:r>
          </a:p>
          <a:p>
            <a:pPr lvl="1" fontAlgn="base">
              <a:lnSpc>
                <a:spcPct val="110000"/>
              </a:lnSpc>
              <a:spcBef>
                <a:spcPct val="20000"/>
              </a:spcBef>
              <a:spcAft>
                <a:spcPct val="0"/>
              </a:spcAft>
            </a:pPr>
            <a:r>
              <a:rPr lang="en-US" sz="1400" dirty="0">
                <a:latin typeface="Calibri" panose="020F0502020204030204" pitchFamily="34" charset="0"/>
              </a:rPr>
              <a:t>a) 0xA0xB0xC</a:t>
            </a:r>
          </a:p>
          <a:p>
            <a:pPr lvl="1" fontAlgn="base">
              <a:lnSpc>
                <a:spcPct val="110000"/>
              </a:lnSpc>
              <a:spcBef>
                <a:spcPct val="20000"/>
              </a:spcBef>
              <a:spcAft>
                <a:spcPct val="0"/>
              </a:spcAft>
            </a:pPr>
            <a:r>
              <a:rPr lang="en-US" sz="1400" dirty="0">
                <a:latin typeface="Calibri" panose="020F0502020204030204" pitchFamily="34" charset="0"/>
              </a:rPr>
              <a:t>b) Error</a:t>
            </a:r>
          </a:p>
          <a:p>
            <a:pPr lvl="1" fontAlgn="base">
              <a:lnSpc>
                <a:spcPct val="110000"/>
              </a:lnSpc>
              <a:spcBef>
                <a:spcPct val="20000"/>
              </a:spcBef>
              <a:spcAft>
                <a:spcPct val="0"/>
              </a:spcAft>
            </a:pPr>
            <a:r>
              <a:rPr lang="en-US" sz="1400" dirty="0">
                <a:latin typeface="Calibri" panose="020F0502020204030204" pitchFamily="34" charset="0"/>
              </a:rPr>
              <a:t>c) 0x22</a:t>
            </a:r>
          </a:p>
          <a:p>
            <a:pPr lvl="1" fontAlgn="base">
              <a:lnSpc>
                <a:spcPct val="110000"/>
              </a:lnSpc>
              <a:spcBef>
                <a:spcPct val="20000"/>
              </a:spcBef>
              <a:spcAft>
                <a:spcPct val="0"/>
              </a:spcAft>
            </a:pPr>
            <a:r>
              <a:rPr lang="en-US" sz="1400" dirty="0">
                <a:latin typeface="Calibri" panose="020F0502020204030204" pitchFamily="34" charset="0"/>
              </a:rPr>
              <a:t>d) 33</a:t>
            </a:r>
          </a:p>
          <a:p>
            <a:pPr fontAlgn="base">
              <a:lnSpc>
                <a:spcPct val="110000"/>
              </a:lnSpc>
              <a:spcBef>
                <a:spcPct val="20000"/>
              </a:spcBef>
              <a:spcAft>
                <a:spcPct val="0"/>
              </a:spcAft>
            </a:pPr>
            <a:r>
              <a:rPr lang="en-US" b="1" dirty="0">
                <a:solidFill>
                  <a:srgbClr val="00B050"/>
                </a:solidFill>
                <a:latin typeface="Calibri" panose="020F0502020204030204" pitchFamily="34" charset="0"/>
              </a:rPr>
              <a:t>9. What is the output of the following code ?</a:t>
            </a:r>
          </a:p>
          <a:p>
            <a:pPr lvl="1" fontAlgn="base">
              <a:lnSpc>
                <a:spcPct val="110000"/>
              </a:lnSpc>
              <a:spcBef>
                <a:spcPct val="20000"/>
              </a:spcBef>
              <a:spcAft>
                <a:spcPct val="0"/>
              </a:spcAft>
            </a:pPr>
            <a:r>
              <a:rPr lang="en-US" sz="1400" dirty="0">
                <a:latin typeface="Calibri" panose="020F0502020204030204" pitchFamily="34" charset="0"/>
              </a:rPr>
              <a:t>&gt;&gt;&gt;example = "snow world"</a:t>
            </a:r>
          </a:p>
          <a:p>
            <a:pPr lvl="1" fontAlgn="base">
              <a:lnSpc>
                <a:spcPct val="110000"/>
              </a:lnSpc>
              <a:spcBef>
                <a:spcPct val="20000"/>
              </a:spcBef>
              <a:spcAft>
                <a:spcPct val="0"/>
              </a:spcAft>
            </a:pPr>
            <a:r>
              <a:rPr lang="en-US" sz="1400" dirty="0">
                <a:latin typeface="Calibri" panose="020F0502020204030204" pitchFamily="34" charset="0"/>
              </a:rPr>
              <a:t>&gt;&gt;&gt;example[3] = 's'</a:t>
            </a:r>
          </a:p>
          <a:p>
            <a:pPr lvl="1" fontAlgn="base">
              <a:lnSpc>
                <a:spcPct val="110000"/>
              </a:lnSpc>
              <a:spcBef>
                <a:spcPct val="20000"/>
              </a:spcBef>
              <a:spcAft>
                <a:spcPct val="0"/>
              </a:spcAft>
            </a:pPr>
            <a:r>
              <a:rPr lang="en-US" sz="1400" dirty="0">
                <a:latin typeface="Calibri" panose="020F0502020204030204" pitchFamily="34" charset="0"/>
              </a:rPr>
              <a:t>&gt;&gt;&gt;</a:t>
            </a:r>
            <a:r>
              <a:rPr lang="en-US" sz="1400">
                <a:latin typeface="Calibri" panose="020F0502020204030204" pitchFamily="34" charset="0"/>
              </a:rPr>
              <a:t>print (example)</a:t>
            </a:r>
            <a:endParaRPr lang="en-US" sz="1400" dirty="0">
              <a:latin typeface="Calibri" panose="020F0502020204030204" pitchFamily="34" charset="0"/>
            </a:endParaRPr>
          </a:p>
          <a:p>
            <a:pPr lvl="1" fontAlgn="base">
              <a:lnSpc>
                <a:spcPct val="110000"/>
              </a:lnSpc>
              <a:spcBef>
                <a:spcPct val="20000"/>
              </a:spcBef>
              <a:spcAft>
                <a:spcPct val="0"/>
              </a:spcAft>
            </a:pPr>
            <a:r>
              <a:rPr lang="en-US" sz="1400" dirty="0">
                <a:latin typeface="Calibri" panose="020F0502020204030204" pitchFamily="34" charset="0"/>
              </a:rPr>
              <a:t>a) snow</a:t>
            </a:r>
          </a:p>
          <a:p>
            <a:pPr lvl="1" fontAlgn="base">
              <a:lnSpc>
                <a:spcPct val="110000"/>
              </a:lnSpc>
              <a:spcBef>
                <a:spcPct val="20000"/>
              </a:spcBef>
              <a:spcAft>
                <a:spcPct val="0"/>
              </a:spcAft>
            </a:pPr>
            <a:r>
              <a:rPr lang="en-US" sz="1400" dirty="0">
                <a:latin typeface="Calibri" panose="020F0502020204030204" pitchFamily="34" charset="0"/>
              </a:rPr>
              <a:t>b) snow world</a:t>
            </a:r>
          </a:p>
          <a:p>
            <a:pPr lvl="1" fontAlgn="base">
              <a:lnSpc>
                <a:spcPct val="110000"/>
              </a:lnSpc>
              <a:spcBef>
                <a:spcPct val="20000"/>
              </a:spcBef>
              <a:spcAft>
                <a:spcPct val="0"/>
              </a:spcAft>
            </a:pPr>
            <a:r>
              <a:rPr lang="en-US" sz="1400" dirty="0">
                <a:latin typeface="Calibri" panose="020F0502020204030204" pitchFamily="34" charset="0"/>
              </a:rPr>
              <a:t>c) Error</a:t>
            </a:r>
          </a:p>
          <a:p>
            <a:pPr lvl="1" fontAlgn="base">
              <a:lnSpc>
                <a:spcPct val="110000"/>
              </a:lnSpc>
              <a:spcBef>
                <a:spcPct val="20000"/>
              </a:spcBef>
              <a:spcAft>
                <a:spcPct val="0"/>
              </a:spcAft>
            </a:pPr>
            <a:r>
              <a:rPr lang="en-US" sz="1400" dirty="0">
                <a:latin typeface="Calibri" panose="020F0502020204030204" pitchFamily="34" charset="0"/>
              </a:rPr>
              <a:t>d) </a:t>
            </a:r>
            <a:r>
              <a:rPr lang="en-US" sz="1400" dirty="0" err="1">
                <a:latin typeface="Calibri" panose="020F0502020204030204" pitchFamily="34" charset="0"/>
              </a:rPr>
              <a:t>snos</a:t>
            </a:r>
            <a:r>
              <a:rPr lang="en-US" sz="1400" dirty="0">
                <a:latin typeface="Calibri" panose="020F0502020204030204" pitchFamily="34" charset="0"/>
              </a:rPr>
              <a:t> world</a:t>
            </a:r>
          </a:p>
          <a:p>
            <a:pPr fontAlgn="base">
              <a:lnSpc>
                <a:spcPct val="110000"/>
              </a:lnSpc>
              <a:spcBef>
                <a:spcPct val="20000"/>
              </a:spcBef>
              <a:spcAft>
                <a:spcPct val="0"/>
              </a:spcAft>
            </a:pPr>
            <a:endParaRPr lang="en-US" sz="1400" b="1" dirty="0">
              <a:solidFill>
                <a:srgbClr val="00B050"/>
              </a:solidFill>
              <a:latin typeface="Calibri" panose="020F0502020204030204" pitchFamily="34" charset="0"/>
            </a:endParaRPr>
          </a:p>
          <a:p>
            <a:pPr fontAlgn="base">
              <a:lnSpc>
                <a:spcPct val="110000"/>
              </a:lnSpc>
              <a:spcBef>
                <a:spcPct val="20000"/>
              </a:spcBef>
              <a:spcAft>
                <a:spcPct val="0"/>
              </a:spcAft>
            </a:pPr>
            <a:endParaRPr lang="en-US" sz="1000" dirty="0">
              <a:latin typeface="Calibri" panose="020F0502020204030204" pitchFamily="34" charset="0"/>
            </a:endParaRPr>
          </a:p>
          <a:p>
            <a:pPr fontAlgn="base">
              <a:lnSpc>
                <a:spcPct val="110000"/>
              </a:lnSpc>
              <a:spcBef>
                <a:spcPct val="20000"/>
              </a:spcBef>
              <a:spcAft>
                <a:spcPct val="0"/>
              </a:spcAft>
            </a:pPr>
            <a:endParaRPr lang="en-US" sz="1000" dirty="0">
              <a:latin typeface="Calibri" panose="020F0502020204030204" pitchFamily="34" charset="0"/>
            </a:endParaRPr>
          </a:p>
          <a:p>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6060164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2020" y="517803"/>
            <a:ext cx="9876483" cy="6519477"/>
          </a:xfrm>
          <a:prstGeom prst="rect">
            <a:avLst/>
          </a:prstGeom>
          <a:noFill/>
        </p:spPr>
        <p:txBody>
          <a:bodyPr wrap="square" rtlCol="0">
            <a:spAutoFit/>
          </a:bodyPr>
          <a:lstStyle/>
          <a:p>
            <a:r>
              <a:rPr lang="en-US" sz="2000" b="1" i="1" u="sng" dirty="0">
                <a:latin typeface="Calibri" panose="020F0502020204030204" pitchFamily="34" charset="0"/>
              </a:rPr>
              <a:t>Stimulants</a:t>
            </a:r>
          </a:p>
          <a:p>
            <a:pPr fontAlgn="base">
              <a:lnSpc>
                <a:spcPct val="110000"/>
              </a:lnSpc>
              <a:spcBef>
                <a:spcPct val="20000"/>
              </a:spcBef>
              <a:spcAft>
                <a:spcPct val="0"/>
              </a:spcAft>
            </a:pPr>
            <a:endParaRPr lang="en-US" sz="1050" dirty="0">
              <a:solidFill>
                <a:srgbClr val="FF0000"/>
              </a:solidFill>
              <a:latin typeface="Calibri" panose="020F0502020204030204" pitchFamily="34" charset="0"/>
            </a:endParaRPr>
          </a:p>
          <a:p>
            <a:pPr fontAlgn="base">
              <a:lnSpc>
                <a:spcPct val="110000"/>
              </a:lnSpc>
              <a:spcBef>
                <a:spcPct val="20000"/>
              </a:spcBef>
              <a:spcAft>
                <a:spcPct val="0"/>
              </a:spcAft>
            </a:pPr>
            <a:r>
              <a:rPr lang="en-US" sz="2000" b="1" dirty="0">
                <a:solidFill>
                  <a:srgbClr val="00B050"/>
                </a:solidFill>
                <a:latin typeface="Calibri" panose="020F0502020204030204" pitchFamily="34" charset="0"/>
              </a:rPr>
              <a:t>10. What is the output of the following code ?</a:t>
            </a:r>
          </a:p>
          <a:p>
            <a:pPr lvl="1" fontAlgn="base">
              <a:lnSpc>
                <a:spcPct val="110000"/>
              </a:lnSpc>
              <a:spcBef>
                <a:spcPct val="20000"/>
              </a:spcBef>
              <a:spcAft>
                <a:spcPct val="0"/>
              </a:spcAft>
            </a:pPr>
            <a:r>
              <a:rPr lang="en-US" sz="2400" dirty="0">
                <a:latin typeface="Calibri" panose="020F0502020204030204" pitchFamily="34" charset="0"/>
              </a:rPr>
              <a:t>&gt;&gt;&gt;example = "</a:t>
            </a:r>
            <a:r>
              <a:rPr lang="en-US" sz="2400" dirty="0" err="1">
                <a:latin typeface="Calibri" panose="020F0502020204030204" pitchFamily="34" charset="0"/>
              </a:rPr>
              <a:t>helle</a:t>
            </a:r>
            <a:r>
              <a:rPr lang="en-US" sz="2400" dirty="0">
                <a:latin typeface="Calibri" panose="020F0502020204030204" pitchFamily="34" charset="0"/>
              </a:rPr>
              <a:t>"</a:t>
            </a:r>
          </a:p>
          <a:p>
            <a:pPr lvl="1" fontAlgn="base">
              <a:lnSpc>
                <a:spcPct val="110000"/>
              </a:lnSpc>
              <a:spcBef>
                <a:spcPct val="20000"/>
              </a:spcBef>
              <a:spcAft>
                <a:spcPct val="0"/>
              </a:spcAft>
            </a:pPr>
            <a:r>
              <a:rPr lang="en-US" sz="2400" dirty="0">
                <a:latin typeface="Calibri" panose="020F0502020204030204" pitchFamily="34" charset="0"/>
              </a:rPr>
              <a:t>&gt;&gt;&gt;</a:t>
            </a:r>
            <a:r>
              <a:rPr lang="en-US" sz="2400" dirty="0" err="1">
                <a:latin typeface="Calibri" panose="020F0502020204030204" pitchFamily="34" charset="0"/>
              </a:rPr>
              <a:t>example.find</a:t>
            </a:r>
            <a:r>
              <a:rPr lang="en-US" sz="2400" dirty="0">
                <a:latin typeface="Calibri" panose="020F0502020204030204" pitchFamily="34" charset="0"/>
              </a:rPr>
              <a:t>("e")</a:t>
            </a:r>
          </a:p>
          <a:p>
            <a:pPr lvl="1" fontAlgn="base">
              <a:lnSpc>
                <a:spcPct val="110000"/>
              </a:lnSpc>
              <a:spcBef>
                <a:spcPct val="20000"/>
              </a:spcBef>
              <a:spcAft>
                <a:spcPct val="0"/>
              </a:spcAft>
            </a:pPr>
            <a:r>
              <a:rPr lang="en-US" sz="2400" dirty="0">
                <a:latin typeface="Calibri" panose="020F0502020204030204" pitchFamily="34" charset="0"/>
              </a:rPr>
              <a:t>a) Error</a:t>
            </a:r>
          </a:p>
          <a:p>
            <a:pPr lvl="1" fontAlgn="base">
              <a:lnSpc>
                <a:spcPct val="110000"/>
              </a:lnSpc>
              <a:spcBef>
                <a:spcPct val="20000"/>
              </a:spcBef>
              <a:spcAft>
                <a:spcPct val="0"/>
              </a:spcAft>
            </a:pPr>
            <a:r>
              <a:rPr lang="en-US" sz="2400" dirty="0">
                <a:latin typeface="Calibri" panose="020F0502020204030204" pitchFamily="34" charset="0"/>
              </a:rPr>
              <a:t>b) -1</a:t>
            </a:r>
          </a:p>
          <a:p>
            <a:pPr lvl="1" fontAlgn="base">
              <a:lnSpc>
                <a:spcPct val="110000"/>
              </a:lnSpc>
              <a:spcBef>
                <a:spcPct val="20000"/>
              </a:spcBef>
              <a:spcAft>
                <a:spcPct val="0"/>
              </a:spcAft>
            </a:pPr>
            <a:r>
              <a:rPr lang="en-US" sz="2400" dirty="0">
                <a:latin typeface="Calibri" panose="020F0502020204030204" pitchFamily="34" charset="0"/>
              </a:rPr>
              <a:t>c) 1</a:t>
            </a:r>
          </a:p>
          <a:p>
            <a:pPr lvl="1" fontAlgn="base">
              <a:lnSpc>
                <a:spcPct val="110000"/>
              </a:lnSpc>
              <a:spcBef>
                <a:spcPct val="20000"/>
              </a:spcBef>
              <a:spcAft>
                <a:spcPct val="0"/>
              </a:spcAft>
            </a:pPr>
            <a:r>
              <a:rPr lang="en-US" sz="2400" dirty="0">
                <a:latin typeface="Calibri" panose="020F0502020204030204" pitchFamily="34" charset="0"/>
              </a:rPr>
              <a:t>d) 0</a:t>
            </a:r>
          </a:p>
          <a:p>
            <a:pPr fontAlgn="base">
              <a:lnSpc>
                <a:spcPct val="110000"/>
              </a:lnSpc>
              <a:spcBef>
                <a:spcPct val="20000"/>
              </a:spcBef>
              <a:spcAft>
                <a:spcPct val="0"/>
              </a:spcAft>
            </a:pPr>
            <a:r>
              <a:rPr lang="en-US" sz="2000" b="1" dirty="0">
                <a:solidFill>
                  <a:srgbClr val="00B050"/>
                </a:solidFill>
                <a:latin typeface="Calibri" panose="020F0502020204030204" pitchFamily="34" charset="0"/>
              </a:rPr>
              <a:t>11. To concatenate two strings what statements are applicable ?</a:t>
            </a:r>
          </a:p>
          <a:p>
            <a:pPr lvl="1" fontAlgn="base">
              <a:lnSpc>
                <a:spcPct val="110000"/>
              </a:lnSpc>
              <a:spcBef>
                <a:spcPct val="20000"/>
              </a:spcBef>
              <a:spcAft>
                <a:spcPct val="0"/>
              </a:spcAft>
            </a:pPr>
            <a:r>
              <a:rPr lang="en-US" sz="2400" dirty="0">
                <a:latin typeface="Calibri" panose="020F0502020204030204" pitchFamily="34" charset="0"/>
              </a:rPr>
              <a:t>a) s3 = s1 . s2</a:t>
            </a:r>
          </a:p>
          <a:p>
            <a:pPr lvl="1" fontAlgn="base">
              <a:lnSpc>
                <a:spcPct val="110000"/>
              </a:lnSpc>
              <a:spcBef>
                <a:spcPct val="20000"/>
              </a:spcBef>
              <a:spcAft>
                <a:spcPct val="0"/>
              </a:spcAft>
            </a:pPr>
            <a:r>
              <a:rPr lang="en-US" sz="2400" dirty="0">
                <a:latin typeface="Calibri" panose="020F0502020204030204" pitchFamily="34" charset="0"/>
              </a:rPr>
              <a:t>b) s3 = s1+s2</a:t>
            </a:r>
          </a:p>
          <a:p>
            <a:pPr lvl="1" fontAlgn="base">
              <a:lnSpc>
                <a:spcPct val="110000"/>
              </a:lnSpc>
              <a:spcBef>
                <a:spcPct val="20000"/>
              </a:spcBef>
              <a:spcAft>
                <a:spcPct val="0"/>
              </a:spcAft>
            </a:pPr>
            <a:r>
              <a:rPr lang="en-US" sz="2400" dirty="0">
                <a:latin typeface="Calibri" panose="020F0502020204030204" pitchFamily="34" charset="0"/>
              </a:rPr>
              <a:t>c) s3 = s1.__add__(s2)</a:t>
            </a:r>
          </a:p>
          <a:p>
            <a:pPr lvl="1" fontAlgn="base">
              <a:lnSpc>
                <a:spcPct val="110000"/>
              </a:lnSpc>
              <a:spcBef>
                <a:spcPct val="20000"/>
              </a:spcBef>
              <a:spcAft>
                <a:spcPct val="0"/>
              </a:spcAft>
            </a:pPr>
            <a:r>
              <a:rPr lang="en-US" sz="2400" dirty="0">
                <a:latin typeface="Calibri" panose="020F0502020204030204" pitchFamily="34" charset="0"/>
              </a:rPr>
              <a:t>d) s3 = s1 * s2</a:t>
            </a:r>
          </a:p>
          <a:p>
            <a:endParaRPr lang="en-US" sz="2000" dirty="0">
              <a:latin typeface="Calibri" panose="020F0502020204030204" pitchFamily="34" charset="0"/>
            </a:endParaRP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6874451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446750"/>
          </a:xfrm>
        </p:spPr>
        <p:txBody>
          <a:bodyPr>
            <a:noAutofit/>
          </a:bodyPr>
          <a:lstStyle/>
          <a:p>
            <a:r>
              <a:rPr lang="en-US" sz="3200" b="1" dirty="0">
                <a:solidFill>
                  <a:schemeClr val="accent4"/>
                </a:solidFill>
              </a:rPr>
              <a:t>Python Lists</a:t>
            </a: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Think of a Fruit basket, containing different types of fruits, something like the one shown below :-</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It’s an assortment of fruits,  isn’t it?</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Similarly, </a:t>
            </a:r>
            <a:r>
              <a:rPr lang="en-US" sz="2000" b="1" dirty="0">
                <a:latin typeface="Calibri" panose="020F0502020204030204" pitchFamily="34" charset="0"/>
                <a:cs typeface="Calibri" panose="020F0502020204030204" pitchFamily="34" charset="0"/>
              </a:rPr>
              <a:t>sequence</a:t>
            </a:r>
            <a:r>
              <a:rPr lang="en-US" sz="2000" dirty="0">
                <a:latin typeface="Calibri" panose="020F0502020204030204" pitchFamily="34" charset="0"/>
                <a:cs typeface="Calibri" panose="020F0502020204030204" pitchFamily="34" charset="0"/>
              </a:rPr>
              <a:t> is a sort of data structure, which  keeps  different  datatypes within it.</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Each element of a sequence is assigned a number - its position or index. The first index is zero, the second index is one, and so forth.</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Python has six built-in types of sequences, but the most common ones are,</a:t>
            </a:r>
            <a:r>
              <a:rPr lang="en-US" sz="2000" b="1" dirty="0">
                <a:latin typeface="Calibri" panose="020F0502020204030204" pitchFamily="34" charset="0"/>
                <a:cs typeface="Calibri" panose="020F0502020204030204" pitchFamily="34" charset="0"/>
              </a:rPr>
              <a:t> lists and tuples.</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There are certain things you can do with all the sequence types. These operations include indexing, slicing, adding, multiplying, and checking for membership. In addition, Python has built-in functions for finding the length of a sequence and for finding its largest and smallest elements.</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list is the most versatile datatype available in Python, which can be written as a list of comma-separated values (items) between square brackets. Important thing about a list is that the items in a list need not be of the same type.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8609" y="1154544"/>
            <a:ext cx="1885071" cy="1658994"/>
          </a:xfrm>
          <a:prstGeom prst="rect">
            <a:avLst/>
          </a:prstGeom>
        </p:spPr>
      </p:pic>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2298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 calcmode="lin" valueType="num">
                                      <p:cBhvr additive="base">
                                        <p:cTn id="3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147983" y="69445"/>
            <a:ext cx="9720072" cy="446750"/>
          </a:xfrm>
        </p:spPr>
        <p:txBody>
          <a:bodyPr>
            <a:noAutofit/>
          </a:bodyPr>
          <a:lstStyle/>
          <a:p>
            <a:r>
              <a:rPr lang="en-US" sz="3200" b="1" dirty="0">
                <a:solidFill>
                  <a:schemeClr val="accent4"/>
                </a:solidFill>
              </a:rPr>
              <a:t>Python Lists(</a:t>
            </a:r>
            <a:r>
              <a:rPr lang="en-US" sz="3200" b="1" dirty="0" err="1">
                <a:solidFill>
                  <a:schemeClr val="accent4"/>
                </a:solidFill>
              </a:rPr>
              <a:t>Contd</a:t>
            </a:r>
            <a:r>
              <a:rPr lang="en-US" sz="3200" b="1" dirty="0">
                <a:solidFill>
                  <a:schemeClr val="accent4"/>
                </a:solidFill>
              </a:rPr>
              <a:t>)</a:t>
            </a: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Creating a list is as simple as putting different comma-separated values between square brackets. For example −</a:t>
            </a:r>
          </a:p>
          <a:p>
            <a:pPr marL="0" indent="0">
              <a:buNone/>
            </a:pPr>
            <a:endParaRPr lang="en-US" sz="2000" dirty="0">
              <a:latin typeface="Calibri" panose="020F0502020204030204" pitchFamily="34" charset="0"/>
              <a:cs typeface="Calibri" panose="020F0502020204030204" pitchFamily="34" charset="0"/>
            </a:endParaRPr>
          </a:p>
          <a:p>
            <a:pPr marL="400050" lvl="1" indent="0" algn="just">
              <a:buNone/>
            </a:pPr>
            <a:r>
              <a:rPr lang="en-US" sz="2000" dirty="0">
                <a:latin typeface="Calibri" panose="020F0502020204030204" pitchFamily="34" charset="0"/>
                <a:cs typeface="Calibri" panose="020F0502020204030204" pitchFamily="34" charset="0"/>
              </a:rPr>
              <a:t>list1 = ['physics', 'chemistry', 45, 40.2];</a:t>
            </a:r>
          </a:p>
          <a:p>
            <a:pPr marL="400050" lvl="1" indent="0" algn="just">
              <a:buNone/>
            </a:pPr>
            <a:r>
              <a:rPr lang="en-US" sz="2000" dirty="0">
                <a:latin typeface="Calibri" panose="020F0502020204030204" pitchFamily="34" charset="0"/>
                <a:cs typeface="Calibri" panose="020F0502020204030204" pitchFamily="34" charset="0"/>
              </a:rPr>
              <a:t>list2 = [1, 2, 3, 4, 5 ];</a:t>
            </a:r>
          </a:p>
          <a:p>
            <a:pPr marL="400050" lvl="1" indent="0" algn="just">
              <a:buNone/>
            </a:pPr>
            <a:r>
              <a:rPr lang="en-US" sz="2000" dirty="0">
                <a:latin typeface="Calibri" panose="020F0502020204030204" pitchFamily="34" charset="0"/>
                <a:cs typeface="Calibri" panose="020F0502020204030204" pitchFamily="34" charset="0"/>
              </a:rPr>
              <a:t>list3 = ["a", "b", "c", "d"];</a:t>
            </a:r>
            <a:endParaRPr lang="en-US" sz="16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Similar to string indices, list indices start at 0, and lists can be sliced, concatenated and so on.</a:t>
            </a: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4731633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55622"/>
            <a:ext cx="9355015" cy="886914"/>
          </a:xfrm>
        </p:spPr>
        <p:txBody>
          <a:bodyPr>
            <a:noAutofit/>
          </a:bodyPr>
          <a:lstStyle/>
          <a:p>
            <a:r>
              <a:rPr lang="en-US" sz="3200" b="1" dirty="0">
                <a:solidFill>
                  <a:schemeClr val="accent4"/>
                </a:solidFill>
              </a:rPr>
              <a:t>Python Lists –Accessing values in Lists</a:t>
            </a:r>
          </a:p>
        </p:txBody>
      </p:sp>
      <p:sp>
        <p:nvSpPr>
          <p:cNvPr id="4" name="Content Placeholder 3"/>
          <p:cNvSpPr>
            <a:spLocks noGrp="1"/>
          </p:cNvSpPr>
          <p:nvPr>
            <p:ph idx="1"/>
          </p:nvPr>
        </p:nvSpPr>
        <p:spPr/>
        <p:txBody>
          <a:bodyPr>
            <a:noAutofit/>
          </a:bodyPr>
          <a:lstStyle/>
          <a:p>
            <a:pPr marL="0" indent="0">
              <a:buNone/>
            </a:pPr>
            <a:r>
              <a:rPr lang="en-US" sz="1500" dirty="0">
                <a:latin typeface="Calibri" panose="020F0502020204030204" pitchFamily="34" charset="0"/>
                <a:cs typeface="Calibri" panose="020F0502020204030204" pitchFamily="34" charset="0"/>
              </a:rPr>
              <a:t>	</a:t>
            </a:r>
          </a:p>
        </p:txBody>
      </p:sp>
      <p:sp>
        <p:nvSpPr>
          <p:cNvPr id="3" name="Rectangle 2"/>
          <p:cNvSpPr/>
          <p:nvPr/>
        </p:nvSpPr>
        <p:spPr>
          <a:xfrm>
            <a:off x="0" y="1146499"/>
            <a:ext cx="11155680" cy="5940088"/>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To access values in lists, use the square brackets for slicing along with the index or indices to obtain value available at that index. For example −</a:t>
            </a:r>
            <a:endParaRPr lang="en-US" dirty="0">
              <a:latin typeface="Calibri" panose="020F0502020204030204" pitchFamily="34" charset="0"/>
              <a:cs typeface="Calibri" panose="020F0502020204030204" pitchFamily="34" charset="0"/>
            </a:endParaRPr>
          </a:p>
          <a:p>
            <a:r>
              <a:rPr lang="en-US" b="1" i="1" u="sng" dirty="0">
                <a:latin typeface="Calibri" panose="020F0502020204030204" pitchFamily="34" charset="0"/>
                <a:cs typeface="Calibri" panose="020F0502020204030204" pitchFamily="34" charset="0"/>
              </a:rPr>
              <a:t>Lets try it out</a:t>
            </a:r>
          </a:p>
          <a:p>
            <a:r>
              <a:rPr lang="en-US" dirty="0">
                <a:latin typeface="Calibri" panose="020F0502020204030204" pitchFamily="34" charset="0"/>
                <a:cs typeface="Calibri" panose="020F0502020204030204" pitchFamily="34" charset="0"/>
              </a:rPr>
              <a:t> &gt;&gt;&gt; list1 = ['physics', 'chemistry', 45, 40.2]</a:t>
            </a:r>
          </a:p>
          <a:p>
            <a:r>
              <a:rPr lang="en-US" dirty="0">
                <a:latin typeface="Calibri" panose="020F0502020204030204" pitchFamily="34" charset="0"/>
                <a:cs typeface="Calibri" panose="020F0502020204030204" pitchFamily="34" charset="0"/>
              </a:rPr>
              <a:t> &gt;&gt;&gt; list2 = [1, 2, 3, 4, 5, 6, 7 ]</a:t>
            </a:r>
          </a:p>
          <a:p>
            <a:r>
              <a:rPr lang="en-US" dirty="0">
                <a:latin typeface="Calibri" panose="020F0502020204030204" pitchFamily="34" charset="0"/>
                <a:cs typeface="Calibri" panose="020F0502020204030204" pitchFamily="34" charset="0"/>
              </a:rPr>
              <a:t> &gt;&gt;&gt;print ("list1[0]: ", list1[0])</a:t>
            </a:r>
          </a:p>
          <a:p>
            <a:r>
              <a:rPr lang="en-US" dirty="0">
                <a:latin typeface="Calibri" panose="020F0502020204030204" pitchFamily="34" charset="0"/>
                <a:cs typeface="Calibri" panose="020F0502020204030204" pitchFamily="34" charset="0"/>
              </a:rPr>
              <a:t> &gt;&gt;&gt; print ("list2[1:5]: ", list2[1:5])</a:t>
            </a:r>
          </a:p>
          <a:p>
            <a:pPr marL="0" lvl="1"/>
            <a:r>
              <a:rPr lang="en-US" dirty="0">
                <a:latin typeface="Calibri" panose="020F0502020204030204" pitchFamily="34" charset="0"/>
                <a:cs typeface="Calibri" panose="020F0502020204030204" pitchFamily="34" charset="0"/>
              </a:rPr>
              <a:t>&gt;&gt;&gt;list = [ '</a:t>
            </a:r>
            <a:r>
              <a:rPr lang="en-US" dirty="0" err="1">
                <a:latin typeface="Calibri" panose="020F0502020204030204" pitchFamily="34" charset="0"/>
                <a:cs typeface="Calibri" panose="020F0502020204030204" pitchFamily="34" charset="0"/>
              </a:rPr>
              <a:t>abcd</a:t>
            </a:r>
            <a:r>
              <a:rPr lang="en-US" dirty="0">
                <a:latin typeface="Calibri" panose="020F0502020204030204" pitchFamily="34" charset="0"/>
                <a:cs typeface="Calibri" panose="020F0502020204030204" pitchFamily="34" charset="0"/>
              </a:rPr>
              <a:t>', 786 , 2.23, 'john', 70.2 ] </a:t>
            </a:r>
          </a:p>
          <a:p>
            <a:pPr marL="0" lvl="1"/>
            <a:r>
              <a:rPr lang="en-US" dirty="0">
                <a:latin typeface="Calibri" panose="020F0502020204030204" pitchFamily="34" charset="0"/>
                <a:cs typeface="Calibri" panose="020F0502020204030204" pitchFamily="34" charset="0"/>
              </a:rPr>
              <a:t>&gt;&gt;&gt;</a:t>
            </a:r>
            <a:r>
              <a:rPr lang="en-US" dirty="0" err="1">
                <a:latin typeface="Calibri" panose="020F0502020204030204" pitchFamily="34" charset="0"/>
                <a:cs typeface="Calibri" panose="020F0502020204030204" pitchFamily="34" charset="0"/>
              </a:rPr>
              <a:t>tinylist</a:t>
            </a:r>
            <a:r>
              <a:rPr lang="en-US" dirty="0">
                <a:latin typeface="Calibri" panose="020F0502020204030204" pitchFamily="34" charset="0"/>
                <a:cs typeface="Calibri" panose="020F0502020204030204" pitchFamily="34" charset="0"/>
              </a:rPr>
              <a:t> = [123, 'joy'] </a:t>
            </a:r>
          </a:p>
          <a:p>
            <a:pPr marL="0" lvl="1"/>
            <a:r>
              <a:rPr lang="en-US" dirty="0">
                <a:latin typeface="Calibri" panose="020F0502020204030204" pitchFamily="34" charset="0"/>
                <a:cs typeface="Calibri" panose="020F0502020204030204" pitchFamily="34" charset="0"/>
              </a:rPr>
              <a:t>&gt;&gt;&gt;list # Prints complete list </a:t>
            </a:r>
          </a:p>
          <a:p>
            <a:pPr marL="0" lvl="1"/>
            <a:r>
              <a:rPr lang="en-US" dirty="0">
                <a:latin typeface="Calibri" panose="020F0502020204030204" pitchFamily="34" charset="0"/>
                <a:cs typeface="Calibri" panose="020F0502020204030204" pitchFamily="34" charset="0"/>
              </a:rPr>
              <a:t>&gt;&gt;&gt;list[0] # Prints first element of the list </a:t>
            </a:r>
          </a:p>
          <a:p>
            <a:pPr marL="0" lvl="1"/>
            <a:r>
              <a:rPr lang="en-US" dirty="0">
                <a:latin typeface="Calibri" panose="020F0502020204030204" pitchFamily="34" charset="0"/>
                <a:cs typeface="Calibri" panose="020F0502020204030204" pitchFamily="34" charset="0"/>
              </a:rPr>
              <a:t>&gt;&gt;&gt;list[1:3] # Prints elements starting from 2nd till 3rd </a:t>
            </a:r>
          </a:p>
          <a:p>
            <a:pPr marL="0" lvl="1"/>
            <a:r>
              <a:rPr lang="en-US" dirty="0">
                <a:latin typeface="Calibri" panose="020F0502020204030204" pitchFamily="34" charset="0"/>
                <a:cs typeface="Calibri" panose="020F0502020204030204" pitchFamily="34" charset="0"/>
              </a:rPr>
              <a:t>&gt;&gt;&gt;list[2:] # Prints elements starting from 3rd element </a:t>
            </a:r>
          </a:p>
          <a:p>
            <a:pPr marL="0" lvl="1"/>
            <a:r>
              <a:rPr lang="en-US" dirty="0">
                <a:latin typeface="Calibri" panose="020F0502020204030204" pitchFamily="34" charset="0"/>
                <a:cs typeface="Calibri" panose="020F0502020204030204" pitchFamily="34" charset="0"/>
              </a:rPr>
              <a:t>&gt;&gt;&gt;list[:3] # Prints elements starting from beginning till 3rd </a:t>
            </a:r>
          </a:p>
          <a:p>
            <a:pPr marL="0" lvl="1"/>
            <a:r>
              <a:rPr lang="en-US" dirty="0">
                <a:latin typeface="Calibri" panose="020F0502020204030204" pitchFamily="34" charset="0"/>
                <a:cs typeface="Calibri" panose="020F0502020204030204" pitchFamily="34" charset="0"/>
              </a:rPr>
              <a:t>&gt;&gt;&gt;list[1:-1] # Prints all elements except the first and last </a:t>
            </a:r>
          </a:p>
          <a:p>
            <a:pPr marL="0" lvl="1"/>
            <a:r>
              <a:rPr lang="en-US" dirty="0">
                <a:latin typeface="Calibri" panose="020F0502020204030204" pitchFamily="34" charset="0"/>
                <a:cs typeface="Calibri" panose="020F0502020204030204" pitchFamily="34" charset="0"/>
              </a:rPr>
              <a:t>&gt;&gt;&gt;</a:t>
            </a:r>
            <a:r>
              <a:rPr lang="en-US" dirty="0" err="1">
                <a:latin typeface="Calibri" panose="020F0502020204030204" pitchFamily="34" charset="0"/>
                <a:cs typeface="Calibri" panose="020F0502020204030204" pitchFamily="34" charset="0"/>
              </a:rPr>
              <a:t>tinylist</a:t>
            </a:r>
            <a:r>
              <a:rPr lang="en-US" dirty="0">
                <a:latin typeface="Calibri" panose="020F0502020204030204" pitchFamily="34" charset="0"/>
                <a:cs typeface="Calibri" panose="020F0502020204030204" pitchFamily="34" charset="0"/>
              </a:rPr>
              <a:t> * 2 # Prints list two times </a:t>
            </a:r>
          </a:p>
          <a:p>
            <a:pPr marL="0" lvl="1"/>
            <a:r>
              <a:rPr lang="en-US" dirty="0">
                <a:latin typeface="Calibri" panose="020F0502020204030204" pitchFamily="34" charset="0"/>
                <a:cs typeface="Calibri" panose="020F0502020204030204" pitchFamily="34" charset="0"/>
              </a:rPr>
              <a:t>&gt;&gt;&gt;list + </a:t>
            </a:r>
            <a:r>
              <a:rPr lang="en-US" dirty="0" err="1">
                <a:latin typeface="Calibri" panose="020F0502020204030204" pitchFamily="34" charset="0"/>
                <a:cs typeface="Calibri" panose="020F0502020204030204" pitchFamily="34" charset="0"/>
              </a:rPr>
              <a:t>tinylist</a:t>
            </a:r>
            <a:r>
              <a:rPr lang="en-US" dirty="0">
                <a:latin typeface="Calibri" panose="020F0502020204030204" pitchFamily="34" charset="0"/>
                <a:cs typeface="Calibri" panose="020F0502020204030204" pitchFamily="34" charset="0"/>
              </a:rPr>
              <a:t> # Prints concatenated lists </a:t>
            </a:r>
          </a:p>
          <a:p>
            <a:pPr marL="0" lvl="1"/>
            <a:r>
              <a:rPr lang="en-US" dirty="0">
                <a:latin typeface="Calibri" panose="020F0502020204030204" pitchFamily="34" charset="0"/>
                <a:cs typeface="Calibri" panose="020F0502020204030204" pitchFamily="34" charset="0"/>
              </a:rPr>
              <a:t>&gt;&gt;&gt;</a:t>
            </a:r>
            <a:r>
              <a:rPr lang="en-US" dirty="0" err="1">
                <a:latin typeface="Calibri" panose="020F0502020204030204" pitchFamily="34" charset="0"/>
                <a:cs typeface="Calibri" panose="020F0502020204030204" pitchFamily="34" charset="0"/>
              </a:rPr>
              <a:t>len</a:t>
            </a:r>
            <a:r>
              <a:rPr lang="en-US" dirty="0">
                <a:latin typeface="Calibri" panose="020F0502020204030204" pitchFamily="34" charset="0"/>
                <a:cs typeface="Calibri" panose="020F0502020204030204" pitchFamily="34" charset="0"/>
              </a:rPr>
              <a:t>(list) # Prints length of the list </a:t>
            </a:r>
          </a:p>
          <a:p>
            <a:endParaRPr lang="en-US" dirty="0">
              <a:latin typeface="Calibri" panose="020F0502020204030204" pitchFamily="34" charset="0"/>
              <a:cs typeface="Calibri" panose="020F0502020204030204" pitchFamily="34" charset="0"/>
            </a:endParaRPr>
          </a:p>
          <a:p>
            <a:endParaRPr lang="en-US" dirty="0"/>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5807447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10515600" cy="1325563"/>
          </a:xfrm>
        </p:spPr>
        <p:txBody>
          <a:bodyPr>
            <a:noAutofit/>
          </a:bodyPr>
          <a:lstStyle/>
          <a:p>
            <a:r>
              <a:rPr lang="en-US" sz="3200" b="1" dirty="0">
                <a:solidFill>
                  <a:schemeClr val="accent4"/>
                </a:solidFill>
              </a:rPr>
              <a:t>Python Lists- Updating and Deleting from Lists</a:t>
            </a:r>
          </a:p>
        </p:txBody>
      </p:sp>
      <p:sp>
        <p:nvSpPr>
          <p:cNvPr id="4" name="Content Placeholder 3"/>
          <p:cNvSpPr>
            <a:spLocks noGrp="1"/>
          </p:cNvSpPr>
          <p:nvPr>
            <p:ph idx="1"/>
          </p:nvPr>
        </p:nvSpPr>
        <p:spPr/>
        <p:txBody>
          <a:bodyPr>
            <a:noAutofit/>
          </a:bodyPr>
          <a:lstStyle/>
          <a:p>
            <a:pPr marL="0" indent="0">
              <a:buNone/>
            </a:pPr>
            <a:r>
              <a:rPr lang="en-US" sz="1500" dirty="0">
                <a:latin typeface="Calibri" panose="020F0502020204030204" pitchFamily="34" charset="0"/>
                <a:cs typeface="Calibri" panose="020F0502020204030204" pitchFamily="34" charset="0"/>
              </a:rPr>
              <a:t>	</a:t>
            </a:r>
          </a:p>
        </p:txBody>
      </p:sp>
      <p:sp>
        <p:nvSpPr>
          <p:cNvPr id="3" name="Rectangle 2"/>
          <p:cNvSpPr/>
          <p:nvPr/>
        </p:nvSpPr>
        <p:spPr>
          <a:xfrm>
            <a:off x="493625" y="1792128"/>
            <a:ext cx="10411097" cy="4893647"/>
          </a:xfrm>
          <a:prstGeom prst="rect">
            <a:avLst/>
          </a:prstGeom>
        </p:spPr>
        <p:txBody>
          <a:bodyPr wrap="square">
            <a:spAutoFit/>
          </a:bodyPr>
          <a:lstStyle/>
          <a:p>
            <a:pPr marL="285750" indent="-285750">
              <a:buFont typeface="Wingdings" panose="05000000000000000000" pitchFamily="2" charset="2"/>
              <a:buChar char="Ø"/>
            </a:pPr>
            <a:r>
              <a:rPr lang="en-US" sz="2400" dirty="0">
                <a:latin typeface="Calibri" panose="020F0502020204030204" pitchFamily="34" charset="0"/>
                <a:cs typeface="Calibri" panose="020F0502020204030204" pitchFamily="34" charset="0"/>
              </a:rPr>
              <a:t>Unlike the other datatypes  we played with  so far, lists are mutable. Which means, we can actually change the value of lists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&gt;&gt;&gt;list = [ '</a:t>
            </a:r>
            <a:r>
              <a:rPr lang="en-US" sz="2400" dirty="0" err="1">
                <a:latin typeface="Calibri" panose="020F0502020204030204" pitchFamily="34" charset="0"/>
                <a:cs typeface="Calibri" panose="020F0502020204030204" pitchFamily="34" charset="0"/>
              </a:rPr>
              <a:t>abcd</a:t>
            </a:r>
            <a:r>
              <a:rPr lang="en-US" sz="2400" dirty="0">
                <a:latin typeface="Calibri" panose="020F0502020204030204" pitchFamily="34" charset="0"/>
                <a:cs typeface="Calibri" panose="020F0502020204030204" pitchFamily="34" charset="0"/>
              </a:rPr>
              <a:t>', 786 , 2.23, 'john', 70.2 ] </a:t>
            </a:r>
          </a:p>
          <a:p>
            <a:r>
              <a:rPr lang="en-US" sz="2400" dirty="0">
                <a:latin typeface="Calibri" panose="020F0502020204030204" pitchFamily="34" charset="0"/>
                <a:cs typeface="Calibri" panose="020F0502020204030204" pitchFamily="34" charset="0"/>
              </a:rPr>
              <a:t>&gt;&gt;&gt; list[0] = 111 #Modify the value of the 0</a:t>
            </a:r>
            <a:r>
              <a:rPr lang="en-US" sz="2400" baseline="30000" dirty="0">
                <a:latin typeface="Calibri" panose="020F0502020204030204" pitchFamily="34" charset="0"/>
                <a:cs typeface="Calibri" panose="020F0502020204030204" pitchFamily="34" charset="0"/>
              </a:rPr>
              <a:t>th</a:t>
            </a:r>
            <a:r>
              <a:rPr lang="en-US" sz="2400" dirty="0">
                <a:latin typeface="Calibri" panose="020F0502020204030204" pitchFamily="34" charset="0"/>
                <a:cs typeface="Calibri" panose="020F0502020204030204" pitchFamily="34" charset="0"/>
              </a:rPr>
              <a:t> element</a:t>
            </a:r>
          </a:p>
          <a:p>
            <a:r>
              <a:rPr lang="en-US" sz="2400" dirty="0">
                <a:latin typeface="Calibri" panose="020F0502020204030204" pitchFamily="34" charset="0"/>
                <a:cs typeface="Calibri" panose="020F0502020204030204" pitchFamily="34" charset="0"/>
              </a:rPr>
              <a:t>&gt;&gt;&gt; list[1:3]=[‘Sam’,2000,300.89] #Modifies the value of 1</a:t>
            </a:r>
            <a:r>
              <a:rPr lang="en-US" sz="2400" baseline="30000" dirty="0">
                <a:latin typeface="Calibri" panose="020F0502020204030204" pitchFamily="34" charset="0"/>
                <a:cs typeface="Calibri" panose="020F0502020204030204" pitchFamily="34" charset="0"/>
              </a:rPr>
              <a:t>st</a:t>
            </a:r>
            <a:r>
              <a:rPr lang="en-US" sz="2400" dirty="0">
                <a:latin typeface="Calibri" panose="020F0502020204030204" pitchFamily="34" charset="0"/>
                <a:cs typeface="Calibri" panose="020F0502020204030204" pitchFamily="34" charset="0"/>
              </a:rPr>
              <a:t> to 3</a:t>
            </a:r>
            <a:r>
              <a:rPr lang="en-US" sz="2400" baseline="30000" dirty="0">
                <a:latin typeface="Calibri" panose="020F0502020204030204" pitchFamily="34" charset="0"/>
                <a:cs typeface="Calibri" panose="020F0502020204030204" pitchFamily="34" charset="0"/>
              </a:rPr>
              <a:t>rd</a:t>
            </a:r>
            <a:r>
              <a:rPr lang="en-US" sz="2400" dirty="0">
                <a:latin typeface="Calibri" panose="020F0502020204030204" pitchFamily="34" charset="0"/>
                <a:cs typeface="Calibri" panose="020F0502020204030204" pitchFamily="34" charset="0"/>
              </a:rPr>
              <a:t> element of the list.</a:t>
            </a:r>
          </a:p>
          <a:p>
            <a:r>
              <a:rPr lang="en-US" sz="2400" dirty="0">
                <a:latin typeface="Calibri" panose="020F0502020204030204" pitchFamily="34" charset="0"/>
                <a:cs typeface="Calibri" panose="020F0502020204030204" pitchFamily="34" charset="0"/>
              </a:rPr>
              <a:t>&gt;&gt;&gt; list[1:3]=[] #Deletes from 1</a:t>
            </a:r>
            <a:r>
              <a:rPr lang="en-US" sz="2400" baseline="30000" dirty="0">
                <a:latin typeface="Calibri" panose="020F0502020204030204" pitchFamily="34" charset="0"/>
                <a:cs typeface="Calibri" panose="020F0502020204030204" pitchFamily="34" charset="0"/>
              </a:rPr>
              <a:t>st</a:t>
            </a:r>
            <a:r>
              <a:rPr lang="en-US" sz="2400" dirty="0">
                <a:latin typeface="Calibri" panose="020F0502020204030204" pitchFamily="34" charset="0"/>
                <a:cs typeface="Calibri" panose="020F0502020204030204" pitchFamily="34" charset="0"/>
              </a:rPr>
              <a:t> to the 3</a:t>
            </a:r>
            <a:r>
              <a:rPr lang="en-US" sz="2400" baseline="30000" dirty="0">
                <a:latin typeface="Calibri" panose="020F0502020204030204" pitchFamily="34" charset="0"/>
                <a:cs typeface="Calibri" panose="020F0502020204030204" pitchFamily="34" charset="0"/>
              </a:rPr>
              <a:t>rd</a:t>
            </a:r>
            <a:r>
              <a:rPr lang="en-US" sz="2400" dirty="0">
                <a:latin typeface="Calibri" panose="020F0502020204030204" pitchFamily="34" charset="0"/>
                <a:cs typeface="Calibri" panose="020F0502020204030204" pitchFamily="34" charset="0"/>
              </a:rPr>
              <a:t> element, but doesn’t take the 3</a:t>
            </a:r>
            <a:r>
              <a:rPr lang="en-US" sz="2400" baseline="30000" dirty="0">
                <a:latin typeface="Calibri" panose="020F0502020204030204" pitchFamily="34" charset="0"/>
                <a:cs typeface="Calibri" panose="020F0502020204030204" pitchFamily="34" charset="0"/>
              </a:rPr>
              <a:t>rd</a:t>
            </a:r>
            <a:r>
              <a:rPr lang="en-US" sz="2400" dirty="0">
                <a:latin typeface="Calibri" panose="020F0502020204030204" pitchFamily="34" charset="0"/>
                <a:cs typeface="Calibri" panose="020F0502020204030204" pitchFamily="34" charset="0"/>
              </a:rPr>
              <a:t> element.</a:t>
            </a:r>
          </a:p>
          <a:p>
            <a:r>
              <a:rPr lang="en-US" sz="2400" dirty="0">
                <a:latin typeface="Calibri" panose="020F0502020204030204" pitchFamily="34" charset="0"/>
                <a:cs typeface="Calibri" panose="020F0502020204030204" pitchFamily="34" charset="0"/>
              </a:rPr>
              <a:t>&gt;&gt;&gt; list[:] =[] #Clears complete list</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442592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1"/>
            <a:ext cx="10381957" cy="928468"/>
          </a:xfrm>
        </p:spPr>
        <p:txBody>
          <a:bodyPr>
            <a:noAutofit/>
          </a:bodyPr>
          <a:lstStyle/>
          <a:p>
            <a:r>
              <a:rPr lang="en-US" sz="3200" b="1" dirty="0">
                <a:solidFill>
                  <a:schemeClr val="accent4"/>
                </a:solidFill>
              </a:rPr>
              <a:t>Python Lists - Nesting  Lists</a:t>
            </a:r>
          </a:p>
        </p:txBody>
      </p:sp>
      <p:sp>
        <p:nvSpPr>
          <p:cNvPr id="4" name="Content Placeholder 3"/>
          <p:cNvSpPr>
            <a:spLocks noGrp="1"/>
          </p:cNvSpPr>
          <p:nvPr>
            <p:ph idx="1"/>
          </p:nvPr>
        </p:nvSpPr>
        <p:spPr/>
        <p:txBody>
          <a:bodyPr>
            <a:noAutofit/>
          </a:bodyPr>
          <a:lstStyle/>
          <a:p>
            <a:pPr marL="0" indent="0">
              <a:buNone/>
            </a:pPr>
            <a:r>
              <a:rPr lang="en-US" sz="1500" dirty="0">
                <a:latin typeface="Calibri" panose="020F0502020204030204" pitchFamily="34" charset="0"/>
                <a:cs typeface="Calibri" panose="020F0502020204030204" pitchFamily="34" charset="0"/>
              </a:rPr>
              <a:t>	</a:t>
            </a:r>
          </a:p>
        </p:txBody>
      </p:sp>
      <p:sp>
        <p:nvSpPr>
          <p:cNvPr id="3" name="Rectangle 2"/>
          <p:cNvSpPr/>
          <p:nvPr/>
        </p:nvSpPr>
        <p:spPr>
          <a:xfrm>
            <a:off x="268542" y="753601"/>
            <a:ext cx="10411097" cy="5232202"/>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It is possible to nest lists (create lists containing other lists), for example: </a:t>
            </a:r>
          </a:p>
          <a:p>
            <a:r>
              <a:rPr lang="en-US" sz="2800" b="1" dirty="0">
                <a:latin typeface="Calibri" panose="020F0502020204030204" pitchFamily="34" charset="0"/>
                <a:cs typeface="Calibri" panose="020F0502020204030204" pitchFamily="34" charset="0"/>
              </a:rPr>
              <a:t>&gt;&gt;&gt; </a:t>
            </a:r>
            <a:r>
              <a:rPr lang="en-US" sz="2800" dirty="0">
                <a:latin typeface="Calibri" panose="020F0502020204030204" pitchFamily="34" charset="0"/>
                <a:cs typeface="Calibri" panose="020F0502020204030204" pitchFamily="34" charset="0"/>
              </a:rPr>
              <a:t>q = [2, 3] </a:t>
            </a:r>
          </a:p>
          <a:p>
            <a:r>
              <a:rPr lang="en-US" sz="2800" b="1" dirty="0">
                <a:latin typeface="Calibri" panose="020F0502020204030204" pitchFamily="34" charset="0"/>
                <a:cs typeface="Calibri" panose="020F0502020204030204" pitchFamily="34" charset="0"/>
              </a:rPr>
              <a:t>&gt;&gt;&gt; </a:t>
            </a:r>
            <a:r>
              <a:rPr lang="en-US" sz="2800" dirty="0">
                <a:latin typeface="Calibri" panose="020F0502020204030204" pitchFamily="34" charset="0"/>
                <a:cs typeface="Calibri" panose="020F0502020204030204" pitchFamily="34" charset="0"/>
              </a:rPr>
              <a:t>p = [1, q, 4] </a:t>
            </a:r>
          </a:p>
          <a:p>
            <a:r>
              <a:rPr lang="en-US" sz="2800" b="1" dirty="0">
                <a:latin typeface="Calibri" panose="020F0502020204030204" pitchFamily="34" charset="0"/>
                <a:cs typeface="Calibri" panose="020F0502020204030204" pitchFamily="34" charset="0"/>
              </a:rPr>
              <a:t>&gt;&gt;&gt; </a:t>
            </a:r>
            <a:r>
              <a:rPr lang="en-US" sz="2800" dirty="0" err="1">
                <a:latin typeface="Calibri" panose="020F0502020204030204" pitchFamily="34" charset="0"/>
                <a:cs typeface="Calibri" panose="020F0502020204030204" pitchFamily="34" charset="0"/>
              </a:rPr>
              <a:t>len</a:t>
            </a:r>
            <a:r>
              <a:rPr lang="en-US" sz="2800" dirty="0">
                <a:latin typeface="Calibri" panose="020F0502020204030204" pitchFamily="34" charset="0"/>
                <a:cs typeface="Calibri" panose="020F0502020204030204" pitchFamily="34" charset="0"/>
              </a:rPr>
              <a:t>(p) </a:t>
            </a:r>
          </a:p>
          <a:p>
            <a:r>
              <a:rPr lang="en-US" sz="2800" dirty="0">
                <a:latin typeface="Calibri" panose="020F0502020204030204" pitchFamily="34" charset="0"/>
                <a:cs typeface="Calibri" panose="020F0502020204030204" pitchFamily="34" charset="0"/>
              </a:rPr>
              <a:t>3 </a:t>
            </a:r>
          </a:p>
          <a:p>
            <a:r>
              <a:rPr lang="en-US" sz="2800" b="1" dirty="0">
                <a:latin typeface="Calibri" panose="020F0502020204030204" pitchFamily="34" charset="0"/>
                <a:cs typeface="Calibri" panose="020F0502020204030204" pitchFamily="34" charset="0"/>
              </a:rPr>
              <a:t>&gt;&gt;&gt; </a:t>
            </a:r>
            <a:r>
              <a:rPr lang="en-US" sz="2800" dirty="0">
                <a:latin typeface="Calibri" panose="020F0502020204030204" pitchFamily="34" charset="0"/>
                <a:cs typeface="Calibri" panose="020F0502020204030204" pitchFamily="34" charset="0"/>
              </a:rPr>
              <a:t>p[1] </a:t>
            </a:r>
          </a:p>
          <a:p>
            <a:r>
              <a:rPr lang="en-US" sz="2800" dirty="0">
                <a:latin typeface="Calibri" panose="020F0502020204030204" pitchFamily="34" charset="0"/>
                <a:cs typeface="Calibri" panose="020F0502020204030204" pitchFamily="34" charset="0"/>
              </a:rPr>
              <a:t>[2, 3] </a:t>
            </a:r>
          </a:p>
          <a:p>
            <a:r>
              <a:rPr lang="en-US" sz="2800" b="1" dirty="0">
                <a:latin typeface="Calibri" panose="020F0502020204030204" pitchFamily="34" charset="0"/>
                <a:cs typeface="Calibri" panose="020F0502020204030204" pitchFamily="34" charset="0"/>
              </a:rPr>
              <a:t>&gt;&gt;&gt; </a:t>
            </a:r>
            <a:r>
              <a:rPr lang="en-US" sz="2800" dirty="0">
                <a:latin typeface="Calibri" panose="020F0502020204030204" pitchFamily="34" charset="0"/>
                <a:cs typeface="Calibri" panose="020F0502020204030204" pitchFamily="34" charset="0"/>
              </a:rPr>
              <a:t>p[1][0] </a:t>
            </a:r>
          </a:p>
          <a:p>
            <a:r>
              <a:rPr lang="en-US" sz="2800" dirty="0">
                <a:latin typeface="Calibri" panose="020F0502020204030204" pitchFamily="34" charset="0"/>
                <a:cs typeface="Calibri" panose="020F0502020204030204" pitchFamily="34" charset="0"/>
              </a:rPr>
              <a:t>2 </a:t>
            </a:r>
          </a:p>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70773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720072" cy="321453"/>
          </a:xfrm>
        </p:spPr>
        <p:txBody>
          <a:bodyPr>
            <a:noAutofit/>
          </a:bodyPr>
          <a:lstStyle/>
          <a:p>
            <a:r>
              <a:rPr lang="en-US" sz="3200" b="1" dirty="0">
                <a:solidFill>
                  <a:schemeClr val="accent4"/>
                </a:solidFill>
              </a:rPr>
              <a:t>Installing python</a:t>
            </a:r>
          </a:p>
        </p:txBody>
      </p:sp>
      <p:sp>
        <p:nvSpPr>
          <p:cNvPr id="5" name="Rectangle 4"/>
          <p:cNvSpPr/>
          <p:nvPr/>
        </p:nvSpPr>
        <p:spPr>
          <a:xfrm>
            <a:off x="1024128" y="5683261"/>
            <a:ext cx="10981059" cy="840230"/>
          </a:xfrm>
          <a:prstGeom prst="rect">
            <a:avLst/>
          </a:prstGeom>
        </p:spPr>
        <p:txBody>
          <a:bodyPr wrap="square">
            <a:spAutoFit/>
          </a:bodyPr>
          <a:lstStyle/>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Highlight the Install Now (or Upgrade Now) message, and then click it. A User Account Conrol pop-up window will appear, posing the question Do you want the allow the following program to make changes to this computer?(Please ref screenshot  in next slide)</a:t>
            </a:r>
          </a:p>
        </p:txBody>
      </p:sp>
      <p:pic>
        <p:nvPicPr>
          <p:cNvPr id="7" name="Picture 6"/>
          <p:cNvPicPr>
            <a:picLocks noChangeAspect="1"/>
          </p:cNvPicPr>
          <p:nvPr/>
        </p:nvPicPr>
        <p:blipFill>
          <a:blip r:embed="rId2"/>
          <a:stretch>
            <a:fillRect/>
          </a:stretch>
        </p:blipFill>
        <p:spPr>
          <a:xfrm>
            <a:off x="2090752" y="800560"/>
            <a:ext cx="8010495" cy="4882701"/>
          </a:xfrm>
          <a:prstGeom prst="rect">
            <a:avLst/>
          </a:prstGeom>
        </p:spPr>
      </p:pic>
      <p:sp>
        <p:nvSpPr>
          <p:cNvPr id="4" name="Footer Placeholder 3"/>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9352892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177019" y="0"/>
            <a:ext cx="10247141" cy="506437"/>
          </a:xfrm>
        </p:spPr>
        <p:txBody>
          <a:bodyPr>
            <a:noAutofit/>
          </a:bodyPr>
          <a:lstStyle/>
          <a:p>
            <a:r>
              <a:rPr lang="en-US" sz="3200" b="1" dirty="0">
                <a:solidFill>
                  <a:schemeClr val="accent4"/>
                </a:solidFill>
              </a:rPr>
              <a:t>Python Lists – Adding to lists</a:t>
            </a:r>
          </a:p>
        </p:txBody>
      </p:sp>
      <p:sp>
        <p:nvSpPr>
          <p:cNvPr id="4" name="Content Placeholder 3"/>
          <p:cNvSpPr>
            <a:spLocks noGrp="1"/>
          </p:cNvSpPr>
          <p:nvPr>
            <p:ph idx="1"/>
          </p:nvPr>
        </p:nvSpPr>
        <p:spPr>
          <a:xfrm>
            <a:off x="506437" y="914399"/>
            <a:ext cx="10567963" cy="5525589"/>
          </a:xfrm>
        </p:spPr>
        <p:txBody>
          <a:bodyPr>
            <a:noAutofit/>
          </a:bodyPr>
          <a:lstStyle/>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Method 1 : Using list concatenation </a:t>
            </a:r>
          </a:p>
          <a:p>
            <a:pPr marL="0" indent="0">
              <a:buNone/>
            </a:pPr>
            <a:r>
              <a:rPr lang="en-US" sz="2400" dirty="0">
                <a:latin typeface="Calibri" panose="020F0502020204030204" pitchFamily="34" charset="0"/>
                <a:cs typeface="Calibri" panose="020F0502020204030204" pitchFamily="34" charset="0"/>
              </a:rPr>
              <a:t>&gt;&gt;&gt; a=a+[10,20] </a:t>
            </a:r>
          </a:p>
          <a:p>
            <a:pPr marL="0" indent="0">
              <a:buNone/>
            </a:pPr>
            <a:r>
              <a:rPr lang="en-US" sz="2400" dirty="0">
                <a:latin typeface="Calibri" panose="020F0502020204030204" pitchFamily="34" charset="0"/>
                <a:cs typeface="Calibri" panose="020F0502020204030204" pitchFamily="34" charset="0"/>
              </a:rPr>
              <a:t>This will create a second list in memory which can (temporarily) consume a lot of memory when you’re dealing with large lists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Method 2 : Using append </a:t>
            </a:r>
          </a:p>
          <a:p>
            <a:pPr marL="0" indent="0">
              <a:buNone/>
            </a:pPr>
            <a:r>
              <a:rPr lang="en-US" sz="2400" dirty="0">
                <a:latin typeface="Calibri" panose="020F0502020204030204" pitchFamily="34" charset="0"/>
                <a:cs typeface="Calibri" panose="020F0502020204030204" pitchFamily="34" charset="0"/>
              </a:rPr>
              <a:t>  Append takes a single argument(any datatype) and adds to the end of list </a:t>
            </a:r>
          </a:p>
          <a:p>
            <a:pPr marL="0" indent="0">
              <a:buNone/>
            </a:pPr>
            <a:r>
              <a:rPr lang="en-US" sz="2400" dirty="0">
                <a:latin typeface="Calibri" panose="020F0502020204030204" pitchFamily="34" charset="0"/>
                <a:cs typeface="Calibri" panose="020F0502020204030204" pitchFamily="34" charset="0"/>
              </a:rPr>
              <a:t>&gt;&gt;&gt;list1=[10,20,30] </a:t>
            </a:r>
          </a:p>
          <a:p>
            <a:pPr marL="0" indent="0">
              <a:buNone/>
            </a:pPr>
            <a:r>
              <a:rPr lang="en-US" sz="2400" dirty="0">
                <a:latin typeface="Calibri" panose="020F0502020204030204" pitchFamily="34" charset="0"/>
                <a:cs typeface="Calibri" panose="020F0502020204030204" pitchFamily="34" charset="0"/>
              </a:rPr>
              <a:t>&gt;&gt;&gt;list1.append(‘new’) </a:t>
            </a:r>
          </a:p>
          <a:p>
            <a:pPr marL="0" indent="0">
              <a:buNone/>
            </a:pPr>
            <a:r>
              <a:rPr lang="en-US" sz="2400" dirty="0">
                <a:latin typeface="Calibri" panose="020F0502020204030204" pitchFamily="34" charset="0"/>
                <a:cs typeface="Calibri" panose="020F0502020204030204" pitchFamily="34" charset="0"/>
              </a:rPr>
              <a:t>&gt;&gt;&gt; list1 </a:t>
            </a:r>
          </a:p>
          <a:p>
            <a:pPr marL="0" indent="0">
              <a:buNone/>
            </a:pPr>
            <a:r>
              <a:rPr lang="en-US" sz="2400" dirty="0">
                <a:latin typeface="Calibri" panose="020F0502020204030204" pitchFamily="34" charset="0"/>
                <a:cs typeface="Calibri" panose="020F0502020204030204" pitchFamily="34" charset="0"/>
              </a:rPr>
              <a:t>[10,20,30,’new’] </a:t>
            </a:r>
          </a:p>
          <a:p>
            <a:pPr marL="0" indent="0">
              <a:buNone/>
            </a:pPr>
            <a:r>
              <a:rPr lang="en-US" sz="2400" dirty="0">
                <a:latin typeface="Calibri" panose="020F0502020204030204" pitchFamily="34" charset="0"/>
                <a:cs typeface="Calibri" panose="020F0502020204030204" pitchFamily="34" charset="0"/>
              </a:rPr>
              <a:t>&gt;&gt;&gt; list1.append([1,2,3]) </a:t>
            </a:r>
          </a:p>
          <a:p>
            <a:pPr marL="0" indent="0">
              <a:buNone/>
            </a:pPr>
            <a:r>
              <a:rPr lang="en-US" sz="2400" dirty="0">
                <a:latin typeface="Calibri" panose="020F0502020204030204" pitchFamily="34" charset="0"/>
                <a:cs typeface="Calibri" panose="020F0502020204030204" pitchFamily="34" charset="0"/>
              </a:rPr>
              <a:t>&gt;&gt;&gt;list1 </a:t>
            </a:r>
          </a:p>
          <a:p>
            <a:pPr marL="0" indent="0">
              <a:buNone/>
            </a:pPr>
            <a:r>
              <a:rPr lang="en-US" sz="2400" dirty="0">
                <a:latin typeface="Calibri" panose="020F0502020204030204" pitchFamily="34" charset="0"/>
                <a:cs typeface="Calibri" panose="020F0502020204030204" pitchFamily="34" charset="0"/>
              </a:rPr>
              <a:t>[10,20,30,’new’,[1,2,3]] </a:t>
            </a:r>
          </a:p>
        </p:txBody>
      </p:sp>
      <p:sp>
        <p:nvSpPr>
          <p:cNvPr id="3" name="Rectangle 2"/>
          <p:cNvSpPr/>
          <p:nvPr/>
        </p:nvSpPr>
        <p:spPr>
          <a:xfrm>
            <a:off x="395151" y="891796"/>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3228951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10261209" cy="844697"/>
          </a:xfrm>
        </p:spPr>
        <p:txBody>
          <a:bodyPr>
            <a:noAutofit/>
          </a:bodyPr>
          <a:lstStyle/>
          <a:p>
            <a:r>
              <a:rPr lang="en-US" sz="3200" b="1" dirty="0">
                <a:solidFill>
                  <a:schemeClr val="accent4"/>
                </a:solidFill>
              </a:rPr>
              <a:t>Python Lists – Adding to lists</a:t>
            </a:r>
          </a:p>
        </p:txBody>
      </p:sp>
      <p:sp>
        <p:nvSpPr>
          <p:cNvPr id="4" name="Content Placeholder 3"/>
          <p:cNvSpPr>
            <a:spLocks noGrp="1"/>
          </p:cNvSpPr>
          <p:nvPr>
            <p:ph idx="1"/>
          </p:nvPr>
        </p:nvSpPr>
        <p:spPr>
          <a:xfrm>
            <a:off x="240407" y="679268"/>
            <a:ext cx="11196628" cy="3766123"/>
          </a:xfrm>
        </p:spPr>
        <p:txBody>
          <a:bodyPr>
            <a:no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Method 3 : Using extend </a:t>
            </a:r>
          </a:p>
          <a:p>
            <a:pPr marL="0" indent="0">
              <a:buNone/>
            </a:pPr>
            <a:r>
              <a:rPr lang="en-US" sz="2000" dirty="0">
                <a:latin typeface="Calibri" panose="020F0502020204030204" pitchFamily="34" charset="0"/>
                <a:cs typeface="Calibri" panose="020F0502020204030204" pitchFamily="34" charset="0"/>
              </a:rPr>
              <a:t>extend takes a single argument(list),and adds each of the items to the list </a:t>
            </a:r>
          </a:p>
          <a:p>
            <a:pPr marL="0" indent="0">
              <a:buNone/>
            </a:pPr>
            <a:r>
              <a:rPr lang="en-US" sz="2000" dirty="0">
                <a:latin typeface="Calibri" panose="020F0502020204030204" pitchFamily="34" charset="0"/>
                <a:cs typeface="Calibri" panose="020F0502020204030204" pitchFamily="34" charset="0"/>
              </a:rPr>
              <a:t>&gt;&gt;&gt;a=[10,20,30] </a:t>
            </a:r>
          </a:p>
          <a:p>
            <a:pPr marL="0" indent="0">
              <a:buNone/>
            </a:pPr>
            <a:r>
              <a:rPr lang="en-US" sz="2000" dirty="0">
                <a:latin typeface="Calibri" panose="020F0502020204030204" pitchFamily="34" charset="0"/>
                <a:cs typeface="Calibri" panose="020F0502020204030204" pitchFamily="34" charset="0"/>
              </a:rPr>
              <a:t>&gt;&gt;&gt;</a:t>
            </a:r>
            <a:r>
              <a:rPr lang="en-US" sz="2000" dirty="0" err="1">
                <a:latin typeface="Calibri" panose="020F0502020204030204" pitchFamily="34" charset="0"/>
                <a:cs typeface="Calibri" panose="020F0502020204030204" pitchFamily="34" charset="0"/>
              </a:rPr>
              <a:t>a.extend</a:t>
            </a:r>
            <a:r>
              <a:rPr lang="en-US" sz="2000" dirty="0">
                <a:latin typeface="Calibri" panose="020F0502020204030204" pitchFamily="34" charset="0"/>
                <a:cs typeface="Calibri" panose="020F0502020204030204" pitchFamily="34" charset="0"/>
              </a:rPr>
              <a:t>([1,2,3]) </a:t>
            </a:r>
          </a:p>
          <a:p>
            <a:pPr marL="0" indent="0">
              <a:buNone/>
            </a:pPr>
            <a:r>
              <a:rPr lang="en-US" sz="2000" dirty="0">
                <a:latin typeface="Calibri" panose="020F0502020204030204" pitchFamily="34" charset="0"/>
                <a:cs typeface="Calibri" panose="020F0502020204030204" pitchFamily="34" charset="0"/>
              </a:rPr>
              <a:t>&gt;&gt;&gt;a </a:t>
            </a:r>
          </a:p>
          <a:p>
            <a:pPr marL="0" indent="0">
              <a:buNone/>
            </a:pPr>
            <a:r>
              <a:rPr lang="en-US" sz="2000" dirty="0">
                <a:latin typeface="Calibri" panose="020F0502020204030204" pitchFamily="34" charset="0"/>
                <a:cs typeface="Calibri" panose="020F0502020204030204" pitchFamily="34" charset="0"/>
              </a:rPr>
              <a:t>[10,20,30,1,2,3] </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Method 4 :Using insert </a:t>
            </a:r>
          </a:p>
          <a:p>
            <a:pPr marL="0" indent="0">
              <a:buNone/>
            </a:pPr>
            <a:r>
              <a:rPr lang="en-US" sz="2000" b="1" dirty="0">
                <a:latin typeface="Calibri" panose="020F0502020204030204" pitchFamily="34" charset="0"/>
                <a:cs typeface="Calibri" panose="020F0502020204030204" pitchFamily="34" charset="0"/>
              </a:rPr>
              <a:t>Insert can be used to insert an item in the desired place </a:t>
            </a:r>
          </a:p>
          <a:p>
            <a:pPr marL="0" indent="0">
              <a:buNone/>
            </a:pPr>
            <a:r>
              <a:rPr lang="en-US" sz="2000" dirty="0">
                <a:latin typeface="Calibri" panose="020F0502020204030204" pitchFamily="34" charset="0"/>
                <a:cs typeface="Calibri" panose="020F0502020204030204" pitchFamily="34" charset="0"/>
              </a:rPr>
              <a:t>&gt;&gt;&gt;a=[10,20,30] </a:t>
            </a:r>
          </a:p>
          <a:p>
            <a:pPr marL="0" indent="0">
              <a:buNone/>
            </a:pPr>
            <a:r>
              <a:rPr lang="en-US" sz="2000" dirty="0">
                <a:latin typeface="Calibri" panose="020F0502020204030204" pitchFamily="34" charset="0"/>
                <a:cs typeface="Calibri" panose="020F0502020204030204" pitchFamily="34" charset="0"/>
              </a:rPr>
              <a:t>&gt;&gt;&gt;</a:t>
            </a:r>
            <a:r>
              <a:rPr lang="en-US" sz="2000" dirty="0" err="1">
                <a:latin typeface="Calibri" panose="020F0502020204030204" pitchFamily="34" charset="0"/>
                <a:cs typeface="Calibri" panose="020F0502020204030204" pitchFamily="34" charset="0"/>
              </a:rPr>
              <a:t>a.insert</a:t>
            </a:r>
            <a:r>
              <a:rPr lang="en-US" sz="2000" dirty="0">
                <a:latin typeface="Calibri" panose="020F0502020204030204" pitchFamily="34" charset="0"/>
                <a:cs typeface="Calibri" panose="020F0502020204030204" pitchFamily="34" charset="0"/>
              </a:rPr>
              <a:t>(0,‘new’) </a:t>
            </a:r>
          </a:p>
          <a:p>
            <a:pPr marL="0" indent="0">
              <a:buNone/>
            </a:pPr>
            <a:r>
              <a:rPr lang="en-US" sz="2000" dirty="0">
                <a:latin typeface="Calibri" panose="020F0502020204030204" pitchFamily="34" charset="0"/>
                <a:cs typeface="Calibri" panose="020F0502020204030204" pitchFamily="34" charset="0"/>
              </a:rPr>
              <a:t>&gt;&gt;&gt; a </a:t>
            </a:r>
          </a:p>
          <a:p>
            <a:pPr marL="0" indent="0">
              <a:buNone/>
            </a:pPr>
            <a:r>
              <a:rPr lang="en-US" sz="2000" dirty="0">
                <a:latin typeface="Calibri" panose="020F0502020204030204" pitchFamily="34" charset="0"/>
                <a:cs typeface="Calibri" panose="020F0502020204030204" pitchFamily="34" charset="0"/>
              </a:rPr>
              <a:t>[’new’,10,20,30] </a:t>
            </a:r>
          </a:p>
          <a:p>
            <a:pPr marL="0" indent="0">
              <a:buNone/>
            </a:pPr>
            <a:r>
              <a:rPr lang="en-US" sz="2000" dirty="0">
                <a:latin typeface="Calibri" panose="020F0502020204030204" pitchFamily="34" charset="0"/>
                <a:cs typeface="Calibri" panose="020F0502020204030204" pitchFamily="34" charset="0"/>
              </a:rPr>
              <a:t>&gt;&gt;&gt;</a:t>
            </a:r>
            <a:r>
              <a:rPr lang="en-US" sz="2000" dirty="0" err="1">
                <a:latin typeface="Calibri" panose="020F0502020204030204" pitchFamily="34" charset="0"/>
                <a:cs typeface="Calibri" panose="020F0502020204030204" pitchFamily="34" charset="0"/>
              </a:rPr>
              <a:t>a.insert</a:t>
            </a:r>
            <a:r>
              <a:rPr lang="en-US" sz="2000" dirty="0">
                <a:latin typeface="Calibri" panose="020F0502020204030204" pitchFamily="34" charset="0"/>
                <a:cs typeface="Calibri" panose="020F0502020204030204" pitchFamily="34" charset="0"/>
              </a:rPr>
              <a:t>(100,‘python’) </a:t>
            </a:r>
          </a:p>
          <a:p>
            <a:pPr marL="0" indent="0">
              <a:buNone/>
            </a:pPr>
            <a:r>
              <a:rPr lang="en-US" sz="2000" dirty="0">
                <a:latin typeface="Calibri" panose="020F0502020204030204" pitchFamily="34" charset="0"/>
                <a:cs typeface="Calibri" panose="020F0502020204030204" pitchFamily="34" charset="0"/>
              </a:rPr>
              <a:t>&gt;&gt;&gt; a </a:t>
            </a:r>
          </a:p>
          <a:p>
            <a:pPr marL="0" indent="0">
              <a:buNone/>
            </a:pPr>
            <a:r>
              <a:rPr lang="en-US" sz="2000" dirty="0">
                <a:latin typeface="Calibri" panose="020F0502020204030204" pitchFamily="34" charset="0"/>
                <a:cs typeface="Calibri" panose="020F0502020204030204" pitchFamily="34" charset="0"/>
              </a:rPr>
              <a:t>[’new’,10,20,30,’python’]</a:t>
            </a:r>
          </a:p>
        </p:txBody>
      </p:sp>
      <p:sp>
        <p:nvSpPr>
          <p:cNvPr id="3" name="Rectangle 2"/>
          <p:cNvSpPr/>
          <p:nvPr/>
        </p:nvSpPr>
        <p:spPr>
          <a:xfrm>
            <a:off x="395151" y="891796"/>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3438850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9515622" cy="619613"/>
          </a:xfrm>
        </p:spPr>
        <p:txBody>
          <a:bodyPr>
            <a:noAutofit/>
          </a:bodyPr>
          <a:lstStyle/>
          <a:p>
            <a:r>
              <a:rPr lang="en-US" sz="3200" b="1" dirty="0">
                <a:solidFill>
                  <a:schemeClr val="accent4"/>
                </a:solidFill>
              </a:rPr>
              <a:t>Python Lists – Deletion  in lists</a:t>
            </a:r>
          </a:p>
        </p:txBody>
      </p:sp>
      <p:sp>
        <p:nvSpPr>
          <p:cNvPr id="4" name="Content Placeholder 3"/>
          <p:cNvSpPr>
            <a:spLocks noGrp="1"/>
          </p:cNvSpPr>
          <p:nvPr>
            <p:ph idx="1"/>
          </p:nvPr>
        </p:nvSpPr>
        <p:spPr>
          <a:xfrm>
            <a:off x="170068" y="697355"/>
            <a:ext cx="11217729" cy="5267348"/>
          </a:xfrm>
        </p:spPr>
        <p:txBody>
          <a:bodyPr>
            <a:noAutofit/>
          </a:bodyPr>
          <a:lstStyle/>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have already discussed deletion of lists in one of the sections before</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Deletion was done by selecting the exact index which we wanted to delete. </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For </a:t>
            </a:r>
            <a:r>
              <a:rPr lang="en-US" sz="1800" dirty="0" err="1">
                <a:latin typeface="Calibri" panose="020F0502020204030204" pitchFamily="34" charset="0"/>
                <a:cs typeface="Calibri" panose="020F0502020204030204" pitchFamily="34" charset="0"/>
              </a:rPr>
              <a:t>e.g</a:t>
            </a:r>
            <a:r>
              <a:rPr lang="en-US" sz="1800" dirty="0">
                <a:latin typeface="Calibri" panose="020F0502020204030204" pitchFamily="34" charset="0"/>
                <a:cs typeface="Calibri" panose="020F0502020204030204" pitchFamily="34" charset="0"/>
              </a:rPr>
              <a:t> a[1,2,3] is a list, and to delete the second element of the list we simply used the statement,</a:t>
            </a:r>
          </a:p>
          <a:p>
            <a:pPr marL="0" indent="0">
              <a:buNone/>
            </a:pPr>
            <a:r>
              <a:rPr lang="en-US" sz="1800" dirty="0">
                <a:latin typeface="Calibri" panose="020F0502020204030204" pitchFamily="34" charset="0"/>
                <a:cs typeface="Calibri" panose="020F0502020204030204" pitchFamily="34" charset="0"/>
              </a:rPr>
              <a:t>      a[1]=[]</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There is also a built in method  called remove(), which can be used to remove elements from a list.</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Here’s how we can use this Superpower </a:t>
            </a:r>
            <a:r>
              <a:rPr lang="en-US" sz="1800" dirty="0">
                <a:latin typeface="Calibri" panose="020F0502020204030204" pitchFamily="34" charset="0"/>
                <a:cs typeface="Calibri" panose="020F0502020204030204" pitchFamily="34" charset="0"/>
                <a:sym typeface="Wingdings" panose="05000000000000000000" pitchFamily="2" charset="2"/>
              </a:rPr>
              <a:t></a:t>
            </a:r>
          </a:p>
          <a:p>
            <a:pPr>
              <a:buFont typeface="Wingdings" panose="05000000000000000000" pitchFamily="2" charset="2"/>
              <a:buChar char="Ø"/>
            </a:pPr>
            <a:r>
              <a:rPr lang="en-US" sz="2000" b="1" dirty="0" err="1">
                <a:solidFill>
                  <a:srgbClr val="C00000"/>
                </a:solidFill>
                <a:latin typeface="Calibri" panose="020F0502020204030204" pitchFamily="34" charset="0"/>
                <a:cs typeface="Calibri" panose="020F0502020204030204" pitchFamily="34" charset="0"/>
              </a:rPr>
              <a:t>list.remove</a:t>
            </a:r>
            <a:r>
              <a:rPr lang="en-US" sz="2000" b="1" dirty="0">
                <a:solidFill>
                  <a:srgbClr val="C00000"/>
                </a:solidFill>
                <a:latin typeface="Calibri" panose="020F0502020204030204" pitchFamily="34" charset="0"/>
                <a:cs typeface="Calibri" panose="020F0502020204030204" pitchFamily="34" charset="0"/>
              </a:rPr>
              <a:t>(</a:t>
            </a:r>
            <a:r>
              <a:rPr lang="en-US" sz="2000" b="1" dirty="0" err="1">
                <a:solidFill>
                  <a:srgbClr val="C00000"/>
                </a:solidFill>
                <a:latin typeface="Calibri" panose="020F0502020204030204" pitchFamily="34" charset="0"/>
                <a:cs typeface="Calibri" panose="020F0502020204030204" pitchFamily="34" charset="0"/>
              </a:rPr>
              <a:t>obj</a:t>
            </a:r>
            <a:r>
              <a:rPr lang="en-US" sz="2000" b="1" dirty="0">
                <a:solidFill>
                  <a:srgbClr val="C00000"/>
                </a:solidFill>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 Removes an object from the list</a:t>
            </a:r>
          </a:p>
          <a:p>
            <a:pPr marL="0" indent="0">
              <a:buNone/>
            </a:pPr>
            <a:r>
              <a:rPr lang="en-US" sz="1600" dirty="0">
                <a:latin typeface="Calibri" panose="020F0502020204030204" pitchFamily="34" charset="0"/>
                <a:cs typeface="Calibri" panose="020F0502020204030204" pitchFamily="34" charset="0"/>
              </a:rPr>
              <a:t>&gt;&gt;&gt; a = [-1, 1, 66.25, 333, 333, 1234.5]</a:t>
            </a:r>
          </a:p>
          <a:p>
            <a:pPr marL="0" indent="0">
              <a:buNone/>
            </a:pPr>
            <a:r>
              <a:rPr lang="en-US" sz="1600" dirty="0">
                <a:latin typeface="Calibri" panose="020F0502020204030204" pitchFamily="34" charset="0"/>
                <a:cs typeface="Calibri" panose="020F0502020204030204" pitchFamily="34" charset="0"/>
              </a:rPr>
              <a:t>&gt;&gt;&gt; a.remove(200)</a:t>
            </a:r>
          </a:p>
          <a:p>
            <a:pPr marL="0" indent="0">
              <a:buNone/>
            </a:pPr>
            <a:r>
              <a:rPr lang="en-US" sz="1600" dirty="0">
                <a:latin typeface="Calibri" panose="020F0502020204030204" pitchFamily="34" charset="0"/>
                <a:cs typeface="Calibri" panose="020F0502020204030204" pitchFamily="34" charset="0"/>
              </a:rPr>
              <a:t>Traceback (most recent call last):</a:t>
            </a:r>
          </a:p>
          <a:p>
            <a:pPr marL="0" indent="0">
              <a:buNone/>
            </a:pPr>
            <a:r>
              <a:rPr lang="en-US" sz="1600" dirty="0">
                <a:latin typeface="Calibri" panose="020F0502020204030204" pitchFamily="34" charset="0"/>
                <a:cs typeface="Calibri" panose="020F0502020204030204" pitchFamily="34" charset="0"/>
              </a:rPr>
              <a:t>  File "&lt;pyshell#4&gt;", line 1, in &lt;module&gt;</a:t>
            </a:r>
          </a:p>
          <a:p>
            <a:pPr marL="0" indent="0">
              <a:buNone/>
            </a:pPr>
            <a:r>
              <a:rPr lang="en-US" sz="1600" dirty="0">
                <a:latin typeface="Calibri" panose="020F0502020204030204" pitchFamily="34" charset="0"/>
                <a:cs typeface="Calibri" panose="020F0502020204030204" pitchFamily="34" charset="0"/>
              </a:rPr>
              <a:t>    a.remove(200)</a:t>
            </a:r>
          </a:p>
          <a:p>
            <a:pPr marL="0" indent="0">
              <a:buNone/>
            </a:pPr>
            <a:r>
              <a:rPr lang="en-US" sz="1600" dirty="0">
                <a:latin typeface="Calibri" panose="020F0502020204030204" pitchFamily="34" charset="0"/>
                <a:cs typeface="Calibri" panose="020F0502020204030204" pitchFamily="34" charset="0"/>
              </a:rPr>
              <a:t>ValueError: </a:t>
            </a:r>
            <a:r>
              <a:rPr lang="en-US" sz="1600" dirty="0" err="1">
                <a:latin typeface="Calibri" panose="020F0502020204030204" pitchFamily="34" charset="0"/>
                <a:cs typeface="Calibri" panose="020F0502020204030204" pitchFamily="34" charset="0"/>
              </a:rPr>
              <a:t>list.remove</a:t>
            </a:r>
            <a:r>
              <a:rPr lang="en-US" sz="1600" dirty="0">
                <a:latin typeface="Calibri" panose="020F0502020204030204" pitchFamily="34" charset="0"/>
                <a:cs typeface="Calibri" panose="020F0502020204030204" pitchFamily="34" charset="0"/>
              </a:rPr>
              <a:t>(x): x not in list</a:t>
            </a:r>
          </a:p>
          <a:p>
            <a:pPr marL="0" indent="0">
              <a:buNone/>
            </a:pPr>
            <a:r>
              <a:rPr lang="en-US" sz="1600" dirty="0">
                <a:latin typeface="Calibri" panose="020F0502020204030204" pitchFamily="34" charset="0"/>
                <a:cs typeface="Calibri" panose="020F0502020204030204" pitchFamily="34" charset="0"/>
              </a:rPr>
              <a:t>&gt;&gt;&gt; a.remove(333) </a:t>
            </a:r>
            <a:r>
              <a:rPr lang="en-US" sz="1200" dirty="0">
                <a:latin typeface="Calibri" panose="020F0502020204030204" pitchFamily="34" charset="0"/>
                <a:cs typeface="Calibri" panose="020F0502020204030204" pitchFamily="34" charset="0"/>
              </a:rPr>
              <a:t># removes the </a:t>
            </a:r>
            <a:r>
              <a:rPr lang="en-US" sz="1200" i="1" dirty="0">
                <a:latin typeface="Calibri" panose="020F0502020204030204" pitchFamily="34" charset="0"/>
                <a:cs typeface="Calibri" panose="020F0502020204030204" pitchFamily="34" charset="0"/>
              </a:rPr>
              <a:t>first </a:t>
            </a:r>
            <a:r>
              <a:rPr lang="en-US" sz="1200" dirty="0">
                <a:latin typeface="Calibri" panose="020F0502020204030204" pitchFamily="34" charset="0"/>
                <a:cs typeface="Calibri" panose="020F0502020204030204" pitchFamily="34" charset="0"/>
              </a:rPr>
              <a:t>matching </a:t>
            </a:r>
            <a:r>
              <a:rPr lang="en-US" sz="1200" i="1" dirty="0">
                <a:latin typeface="Calibri" panose="020F0502020204030204" pitchFamily="34" charset="0"/>
                <a:cs typeface="Calibri" panose="020F0502020204030204" pitchFamily="34" charset="0"/>
              </a:rPr>
              <a:t>value</a:t>
            </a:r>
            <a:r>
              <a:rPr lang="en-US" sz="2400" i="1" dirty="0">
                <a:latin typeface="Calibri" panose="020F0502020204030204" pitchFamily="34" charset="0"/>
                <a:cs typeface="Calibri" panose="020F0502020204030204" pitchFamily="34" charset="0"/>
              </a:rPr>
              <a:t> </a:t>
            </a:r>
            <a:endParaRPr lang="en-US" sz="2400" dirty="0"/>
          </a:p>
          <a:p>
            <a:pPr marL="0" indent="0">
              <a:buNone/>
            </a:pPr>
            <a:r>
              <a:rPr lang="en-US" sz="1600" dirty="0">
                <a:latin typeface="Calibri" panose="020F0502020204030204" pitchFamily="34" charset="0"/>
                <a:cs typeface="Calibri" panose="020F0502020204030204" pitchFamily="34" charset="0"/>
              </a:rPr>
              <a:t>&gt;&gt;&gt; print(a)  [-1, 1, 66.25, 333, 1234.5]</a:t>
            </a:r>
          </a:p>
          <a:p>
            <a:pP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
        <p:nvSpPr>
          <p:cNvPr id="3" name="Rectangle 2"/>
          <p:cNvSpPr/>
          <p:nvPr/>
        </p:nvSpPr>
        <p:spPr>
          <a:xfrm>
            <a:off x="0" y="0"/>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6155835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10373751" cy="900967"/>
          </a:xfrm>
        </p:spPr>
        <p:txBody>
          <a:bodyPr>
            <a:noAutofit/>
          </a:bodyPr>
          <a:lstStyle/>
          <a:p>
            <a:r>
              <a:rPr lang="en-US" sz="3200" dirty="0"/>
              <a:t>Python Lists – A few more list methods(</a:t>
            </a:r>
            <a:r>
              <a:rPr lang="en-US" sz="3200" dirty="0" err="1"/>
              <a:t>Contd</a:t>
            </a:r>
            <a:r>
              <a:rPr lang="en-US" sz="3200" dirty="0"/>
              <a:t>)</a:t>
            </a:r>
          </a:p>
        </p:txBody>
      </p:sp>
      <p:sp>
        <p:nvSpPr>
          <p:cNvPr id="4" name="Content Placeholder 3"/>
          <p:cNvSpPr>
            <a:spLocks noGrp="1"/>
          </p:cNvSpPr>
          <p:nvPr>
            <p:ph idx="1"/>
          </p:nvPr>
        </p:nvSpPr>
        <p:spPr>
          <a:xfrm>
            <a:off x="310746" y="929472"/>
            <a:ext cx="11323236" cy="4993026"/>
          </a:xfrm>
        </p:spPr>
        <p:txBody>
          <a:bodyPr>
            <a:noAutofit/>
          </a:bodyPr>
          <a:lstStyle/>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Count :</a:t>
            </a:r>
            <a:r>
              <a:rPr lang="en-US" sz="1800" dirty="0">
                <a:latin typeface="Calibri" panose="020F0502020204030204" pitchFamily="34" charset="0"/>
                <a:cs typeface="Calibri" panose="020F0502020204030204" pitchFamily="34" charset="0"/>
              </a:rPr>
              <a:t> Returns count of how many times an object exists in the list. </a:t>
            </a:r>
          </a:p>
          <a:p>
            <a:pPr>
              <a:buFont typeface="Wingdings" panose="05000000000000000000" pitchFamily="2" charset="2"/>
              <a:buChar char="Ø"/>
            </a:pPr>
            <a:r>
              <a:rPr lang="pt-BR" sz="1800" dirty="0">
                <a:latin typeface="Calibri" panose="020F0502020204030204" pitchFamily="34" charset="0"/>
                <a:cs typeface="Calibri" panose="020F0502020204030204" pitchFamily="34" charset="0"/>
              </a:rPr>
              <a:t>a = [66.25, 333, 333, 1, 1234.5] </a:t>
            </a:r>
          </a:p>
          <a:p>
            <a:pPr marL="0" indent="0">
              <a:buNone/>
            </a:pPr>
            <a:r>
              <a:rPr lang="en-US" sz="2400" dirty="0">
                <a:latin typeface="Calibri" panose="020F0502020204030204" pitchFamily="34" charset="0"/>
                <a:cs typeface="Calibri" panose="020F0502020204030204" pitchFamily="34" charset="0"/>
              </a:rPr>
              <a:t>print(a.count(333), a.count(66.25), a.count(’x’)) </a:t>
            </a: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Index : </a:t>
            </a:r>
            <a:r>
              <a:rPr lang="en-US" sz="1800" dirty="0">
                <a:latin typeface="Calibri" panose="020F0502020204030204" pitchFamily="34" charset="0"/>
                <a:cs typeface="Calibri" panose="020F0502020204030204" pitchFamily="34" charset="0"/>
              </a:rPr>
              <a:t>Returns the  index of the occurrence of the first given value in the list </a:t>
            </a:r>
          </a:p>
          <a:p>
            <a:pPr marL="400050" lvl="1" indent="0">
              <a:buNone/>
            </a:pPr>
            <a:r>
              <a:rPr lang="en-US" sz="2000" dirty="0">
                <a:latin typeface="Calibri" panose="020F0502020204030204" pitchFamily="34" charset="0"/>
                <a:cs typeface="Calibri" panose="020F0502020204030204" pitchFamily="34" charset="0"/>
              </a:rPr>
              <a:t>&gt;&gt;&gt; a=[1,2,2,3]</a:t>
            </a:r>
          </a:p>
          <a:p>
            <a:pPr marL="400050" lvl="1" indent="0">
              <a:buNone/>
            </a:pPr>
            <a:r>
              <a:rPr lang="en-US" sz="2000" dirty="0">
                <a:latin typeface="Calibri" panose="020F0502020204030204" pitchFamily="34" charset="0"/>
                <a:cs typeface="Calibri" panose="020F0502020204030204" pitchFamily="34" charset="0"/>
              </a:rPr>
              <a:t>&gt;&gt;&gt; a.index(2)</a:t>
            </a:r>
          </a:p>
          <a:p>
            <a:pPr marL="400050" lvl="1" indent="0">
              <a:buNone/>
            </a:pPr>
            <a:r>
              <a:rPr lang="en-US" sz="2000" dirty="0">
                <a:latin typeface="Calibri" panose="020F0502020204030204" pitchFamily="34" charset="0"/>
                <a:cs typeface="Calibri" panose="020F0502020204030204" pitchFamily="34" charset="0"/>
              </a:rPr>
              <a:t>1</a:t>
            </a:r>
          </a:p>
          <a:p>
            <a:pPr marL="400050" lvl="1" indent="0">
              <a:buNone/>
            </a:pPr>
            <a:r>
              <a:rPr lang="en-US" sz="2000" dirty="0">
                <a:latin typeface="Calibri" panose="020F0502020204030204" pitchFamily="34" charset="0"/>
                <a:cs typeface="Calibri" panose="020F0502020204030204" pitchFamily="34" charset="0"/>
              </a:rPr>
              <a:t>&gt;&gt;&gt; a.index(500) </a:t>
            </a:r>
            <a:r>
              <a:rPr lang="en-US" sz="2000" b="1" dirty="0">
                <a:latin typeface="Calibri" panose="020F0502020204030204" pitchFamily="34" charset="0"/>
                <a:cs typeface="Calibri" panose="020F0502020204030204" pitchFamily="34" charset="0"/>
              </a:rPr>
              <a:t>#Returns ValueError if not in list.</a:t>
            </a:r>
          </a:p>
          <a:p>
            <a:pPr marL="400050" lvl="1" indent="0">
              <a:buNone/>
            </a:pPr>
            <a:r>
              <a:rPr lang="en-US" sz="2000" dirty="0">
                <a:latin typeface="Calibri" panose="020F0502020204030204" pitchFamily="34" charset="0"/>
                <a:cs typeface="Calibri" panose="020F0502020204030204" pitchFamily="34" charset="0"/>
              </a:rPr>
              <a:t>Traceback (most recent call last):</a:t>
            </a:r>
          </a:p>
          <a:p>
            <a:pPr marL="400050" lvl="1" indent="0">
              <a:buNone/>
            </a:pPr>
            <a:r>
              <a:rPr lang="en-US" sz="2000" dirty="0">
                <a:latin typeface="Calibri" panose="020F0502020204030204" pitchFamily="34" charset="0"/>
                <a:cs typeface="Calibri" panose="020F0502020204030204" pitchFamily="34" charset="0"/>
              </a:rPr>
              <a:t>  File "&lt;pyshell#19&gt;", line 1, in &lt;module&gt;</a:t>
            </a:r>
          </a:p>
          <a:p>
            <a:pPr marL="400050" lvl="1" indent="0">
              <a:buNone/>
            </a:pPr>
            <a:r>
              <a:rPr lang="en-US" sz="2000" dirty="0">
                <a:latin typeface="Calibri" panose="020F0502020204030204" pitchFamily="34" charset="0"/>
                <a:cs typeface="Calibri" panose="020F0502020204030204" pitchFamily="34" charset="0"/>
              </a:rPr>
              <a:t>    a.index(500)</a:t>
            </a:r>
          </a:p>
          <a:p>
            <a:pPr marL="400050" lvl="1" indent="0">
              <a:buNone/>
            </a:pPr>
            <a:r>
              <a:rPr lang="en-US" sz="2000" dirty="0">
                <a:latin typeface="Calibri" panose="020F0502020204030204" pitchFamily="34" charset="0"/>
                <a:cs typeface="Calibri" panose="020F0502020204030204" pitchFamily="34" charset="0"/>
              </a:rPr>
              <a:t>ValueError: 500 is not in list</a:t>
            </a: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Reverse : Reverses objects of list in place</a:t>
            </a:r>
          </a:p>
          <a:p>
            <a:pPr marL="400050" lvl="1" indent="0">
              <a:buNone/>
            </a:pPr>
            <a:r>
              <a:rPr lang="en-US" sz="2000" dirty="0">
                <a:latin typeface="Calibri" panose="020F0502020204030204" pitchFamily="34" charset="0"/>
                <a:cs typeface="Calibri" panose="020F0502020204030204" pitchFamily="34" charset="0"/>
              </a:rPr>
              <a:t>&gt;&gt;&gt; a.reverse()</a:t>
            </a:r>
          </a:p>
          <a:p>
            <a:pPr marL="400050" lvl="1" indent="0">
              <a:buNone/>
            </a:pPr>
            <a:r>
              <a:rPr lang="en-US" sz="2000" dirty="0">
                <a:latin typeface="Calibri" panose="020F0502020204030204" pitchFamily="34" charset="0"/>
                <a:cs typeface="Calibri" panose="020F0502020204030204" pitchFamily="34" charset="0"/>
              </a:rPr>
              <a:t>&gt;&gt;&gt; a</a:t>
            </a:r>
          </a:p>
          <a:p>
            <a:pPr marL="400050" lvl="1" indent="0">
              <a:buNone/>
            </a:pPr>
            <a:r>
              <a:rPr lang="en-US" sz="2000" dirty="0">
                <a:latin typeface="Calibri" panose="020F0502020204030204" pitchFamily="34" charset="0"/>
                <a:cs typeface="Calibri" panose="020F0502020204030204" pitchFamily="34" charset="0"/>
              </a:rPr>
              <a:t>[3, 2, 2, 1]</a:t>
            </a:r>
          </a:p>
        </p:txBody>
      </p:sp>
      <p:sp>
        <p:nvSpPr>
          <p:cNvPr id="3" name="Rectangle 2"/>
          <p:cNvSpPr/>
          <p:nvPr/>
        </p:nvSpPr>
        <p:spPr>
          <a:xfrm>
            <a:off x="282610" y="202479"/>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sp>
        <p:nvSpPr>
          <p:cNvPr id="7" name="Footer Placeholder 6"/>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3885916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1"/>
            <a:ext cx="10030265" cy="928468"/>
          </a:xfrm>
        </p:spPr>
        <p:txBody>
          <a:bodyPr>
            <a:noAutofit/>
          </a:bodyPr>
          <a:lstStyle/>
          <a:p>
            <a:r>
              <a:rPr lang="en-US" sz="3200" b="1" dirty="0">
                <a:solidFill>
                  <a:schemeClr val="accent4"/>
                </a:solidFill>
              </a:rPr>
              <a:t>Python Lists – Comprehensions</a:t>
            </a:r>
          </a:p>
        </p:txBody>
      </p:sp>
      <p:sp>
        <p:nvSpPr>
          <p:cNvPr id="4" name="Content Placeholder 3"/>
          <p:cNvSpPr>
            <a:spLocks noGrp="1"/>
          </p:cNvSpPr>
          <p:nvPr>
            <p:ph idx="1"/>
          </p:nvPr>
        </p:nvSpPr>
        <p:spPr>
          <a:xfrm>
            <a:off x="201552" y="846518"/>
            <a:ext cx="11217729" cy="5835635"/>
          </a:xfrm>
        </p:spPr>
        <p:txBody>
          <a:bodyPr>
            <a:noAutofit/>
          </a:bodyPr>
          <a:lstStyle/>
          <a:p>
            <a:pPr marL="0" indent="0">
              <a:buNone/>
            </a:pPr>
            <a:r>
              <a:rPr lang="en-US" sz="2000" dirty="0">
                <a:latin typeface="Calibri" panose="020F0502020204030204" pitchFamily="34" charset="0"/>
                <a:cs typeface="Calibri" panose="020F0502020204030204" pitchFamily="34" charset="0"/>
              </a:rPr>
              <a:t>&gt;&gt;&gt; squares=[]</a:t>
            </a:r>
          </a:p>
          <a:p>
            <a:pPr marL="0" indent="0">
              <a:buNone/>
            </a:pPr>
            <a:r>
              <a:rPr lang="en-US" sz="2000" dirty="0">
                <a:latin typeface="Calibri" panose="020F0502020204030204" pitchFamily="34" charset="0"/>
                <a:cs typeface="Calibri" panose="020F0502020204030204" pitchFamily="34" charset="0"/>
              </a:rPr>
              <a:t>&gt;&gt;&gt; for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in (range(10)):</a:t>
            </a:r>
          </a:p>
          <a:p>
            <a:pPr marL="0" indent="0">
              <a:buNone/>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squares.append</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**2)</a:t>
            </a:r>
          </a:p>
          <a:p>
            <a:pPr marL="0" indent="0">
              <a:buNone/>
            </a:pPr>
            <a:r>
              <a:rPr lang="en-US" sz="2000" dirty="0">
                <a:latin typeface="Calibri" panose="020F0502020204030204" pitchFamily="34" charset="0"/>
                <a:cs typeface="Calibri" panose="020F0502020204030204" pitchFamily="34" charset="0"/>
              </a:rPr>
              <a:t>&gt;&gt;&gt; print(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cs typeface="Calibri" panose="020F0502020204030204" pitchFamily="34" charset="0"/>
              </a:rPr>
              <a:t>9</a:t>
            </a:r>
          </a:p>
          <a:p>
            <a:pPr marL="0" indent="0">
              <a:buNone/>
            </a:pPr>
            <a:r>
              <a:rPr lang="en-US" sz="2000" dirty="0">
                <a:latin typeface="Calibri" panose="020F0502020204030204" pitchFamily="34" charset="0"/>
                <a:cs typeface="Calibri" panose="020F0502020204030204" pitchFamily="34" charset="0"/>
              </a:rPr>
              <a:t>&gt;&gt;&gt; squares</a:t>
            </a:r>
          </a:p>
          <a:p>
            <a:pPr marL="0" indent="0">
              <a:buNone/>
            </a:pPr>
            <a:r>
              <a:rPr lang="en-US" sz="2000" dirty="0">
                <a:latin typeface="Calibri" panose="020F0502020204030204" pitchFamily="34" charset="0"/>
                <a:cs typeface="Calibri" panose="020F0502020204030204" pitchFamily="34" charset="0"/>
              </a:rPr>
              <a:t>[0, 1, 4, 9, 16, 25, 36, 49, 64, 81]</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cs typeface="Calibri" panose="020F0502020204030204" pitchFamily="34" charset="0"/>
              </a:rPr>
              <a:t>Now, all these lines can be smartly and swiftly done away with, to produce the same effect. That’s the elegance and simplicity of Python!! </a:t>
            </a:r>
          </a:p>
          <a:p>
            <a:pPr marL="0" indent="0">
              <a:buNone/>
            </a:pPr>
            <a:r>
              <a:rPr lang="en-US" sz="2000" dirty="0">
                <a:latin typeface="Calibri" panose="020F0502020204030204" pitchFamily="34" charset="0"/>
                <a:cs typeface="Calibri" panose="020F0502020204030204" pitchFamily="34" charset="0"/>
              </a:rPr>
              <a:t>&gt;&gt;&gt; squares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**2 for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in (range(10))]</a:t>
            </a:r>
          </a:p>
          <a:p>
            <a:pPr marL="0" indent="0">
              <a:buNone/>
            </a:pPr>
            <a:r>
              <a:rPr lang="en-US" sz="2000" dirty="0">
                <a:latin typeface="Calibri" panose="020F0502020204030204" pitchFamily="34" charset="0"/>
                <a:cs typeface="Calibri" panose="020F0502020204030204" pitchFamily="34" charset="0"/>
              </a:rPr>
              <a:t>&gt;&gt;&gt; squares</a:t>
            </a:r>
          </a:p>
          <a:p>
            <a:pPr marL="0" indent="0">
              <a:buNone/>
            </a:pPr>
            <a:r>
              <a:rPr lang="en-US" sz="2000" dirty="0">
                <a:latin typeface="Calibri" panose="020F0502020204030204" pitchFamily="34" charset="0"/>
                <a:cs typeface="Calibri" panose="020F0502020204030204" pitchFamily="34" charset="0"/>
              </a:rPr>
              <a:t>[0, 1, 4, 9, 16, 25, 36, 49, 64, 81]</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
        <p:nvSpPr>
          <p:cNvPr id="3" name="Rectangle 2"/>
          <p:cNvSpPr/>
          <p:nvPr/>
        </p:nvSpPr>
        <p:spPr>
          <a:xfrm>
            <a:off x="488935" y="202586"/>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0" y="4981575"/>
            <a:ext cx="2438400" cy="1876425"/>
          </a:xfrm>
          <a:prstGeom prst="rect">
            <a:avLst/>
          </a:prstGeom>
        </p:spPr>
      </p:pic>
      <p:sp>
        <p:nvSpPr>
          <p:cNvPr id="8" name="Rectangle 7"/>
          <p:cNvSpPr/>
          <p:nvPr/>
        </p:nvSpPr>
        <p:spPr bwMode="auto">
          <a:xfrm>
            <a:off x="0" y="5943600"/>
            <a:ext cx="5500468" cy="738554"/>
          </a:xfrm>
          <a:prstGeom prst="rect">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a:latin typeface="Calibri" panose="020F0502020204030204" pitchFamily="34" charset="0"/>
                <a:cs typeface="Calibri" panose="020F0502020204030204" pitchFamily="34" charset="0"/>
              </a:rPr>
              <a:t>New_list</a:t>
            </a:r>
            <a:r>
              <a:rPr lang="en-US" sz="2400" dirty="0">
                <a:latin typeface="Calibri" panose="020F0502020204030204" pitchFamily="34" charset="0"/>
                <a:cs typeface="Calibri" panose="020F0502020204030204" pitchFamily="34" charset="0"/>
              </a:rPr>
              <a:t> = [iterator for iterator in </a:t>
            </a:r>
            <a:r>
              <a:rPr lang="en-US" sz="2400" dirty="0" err="1">
                <a:latin typeface="Calibri" panose="020F0502020204030204" pitchFamily="34" charset="0"/>
                <a:cs typeface="Calibri" panose="020F0502020204030204" pitchFamily="34" charset="0"/>
              </a:rPr>
              <a:t>iterable</a:t>
            </a:r>
            <a:r>
              <a:rPr lang="en-US" sz="2400" dirty="0">
                <a:latin typeface="Calibri" panose="020F0502020204030204" pitchFamily="34" charset="0"/>
                <a:cs typeface="Calibri" panose="020F0502020204030204" pitchFamily="34" charset="0"/>
              </a:rPr>
              <a:t>]</a:t>
            </a:r>
            <a:endPar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Footer Placeholder 8"/>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06333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0"/>
            <a:ext cx="8904849" cy="520505"/>
          </a:xfrm>
        </p:spPr>
        <p:txBody>
          <a:bodyPr>
            <a:noAutofit/>
          </a:bodyPr>
          <a:lstStyle/>
          <a:p>
            <a:r>
              <a:rPr lang="en-US" sz="3200" b="1" dirty="0">
                <a:solidFill>
                  <a:schemeClr val="accent4"/>
                </a:solidFill>
              </a:rPr>
              <a:t>Python Lists – Summary(Methods &amp; Functions)</a:t>
            </a:r>
          </a:p>
        </p:txBody>
      </p:sp>
      <p:sp>
        <p:nvSpPr>
          <p:cNvPr id="4" name="Content Placeholder 3"/>
          <p:cNvSpPr>
            <a:spLocks noGrp="1"/>
          </p:cNvSpPr>
          <p:nvPr>
            <p:ph idx="1"/>
          </p:nvPr>
        </p:nvSpPr>
        <p:spPr>
          <a:xfrm>
            <a:off x="395151" y="2188530"/>
            <a:ext cx="11217729" cy="6230984"/>
          </a:xfrm>
        </p:spPr>
        <p:txBody>
          <a:bodyPr>
            <a:no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A summary of the major  list </a:t>
            </a:r>
            <a:r>
              <a:rPr lang="en-US" sz="2000" b="1" dirty="0">
                <a:latin typeface="Calibri" panose="020F0502020204030204" pitchFamily="34" charset="0"/>
                <a:cs typeface="Calibri" panose="020F0502020204030204" pitchFamily="34" charset="0"/>
              </a:rPr>
              <a:t>methods(Try and Learn mode)</a:t>
            </a:r>
            <a:r>
              <a:rPr lang="en-US" sz="2000" dirty="0">
                <a:latin typeface="Calibri" panose="020F0502020204030204" pitchFamily="34" charset="0"/>
                <a:cs typeface="Calibri" panose="020F0502020204030204" pitchFamily="34" charset="0"/>
              </a:rPr>
              <a:t> :-</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sp>
        <p:nvSpPr>
          <p:cNvPr id="3" name="Rectangle 2"/>
          <p:cNvSpPr/>
          <p:nvPr/>
        </p:nvSpPr>
        <p:spPr>
          <a:xfrm>
            <a:off x="395151" y="891796"/>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25440236"/>
              </p:ext>
            </p:extLst>
          </p:nvPr>
        </p:nvGraphicFramePr>
        <p:xfrm>
          <a:off x="208444" y="807946"/>
          <a:ext cx="8626067" cy="3540760"/>
        </p:xfrm>
        <a:graphic>
          <a:graphicData uri="http://schemas.openxmlformats.org/drawingml/2006/table">
            <a:tbl>
              <a:tblPr firstRow="1" bandRow="1">
                <a:tableStyleId>{5C22544A-7EE6-4342-B048-85BDC9FD1C3A}</a:tableStyleId>
              </a:tblPr>
              <a:tblGrid>
                <a:gridCol w="2422436">
                  <a:extLst>
                    <a:ext uri="{9D8B030D-6E8A-4147-A177-3AD203B41FA5}">
                      <a16:colId xmlns:a16="http://schemas.microsoft.com/office/drawing/2014/main" val="3744400325"/>
                    </a:ext>
                  </a:extLst>
                </a:gridCol>
                <a:gridCol w="6203631">
                  <a:extLst>
                    <a:ext uri="{9D8B030D-6E8A-4147-A177-3AD203B41FA5}">
                      <a16:colId xmlns:a16="http://schemas.microsoft.com/office/drawing/2014/main" val="3505731741"/>
                    </a:ext>
                  </a:extLst>
                </a:gridCol>
              </a:tblGrid>
              <a:tr h="370840">
                <a:tc>
                  <a:txBody>
                    <a:bodyPr/>
                    <a:lstStyle/>
                    <a:p>
                      <a:pPr algn="ctr"/>
                      <a:r>
                        <a:rPr lang="en-US" sz="1400" dirty="0">
                          <a:latin typeface="Calibri" panose="020F0502020204030204" pitchFamily="34" charset="0"/>
                          <a:cs typeface="Calibri" panose="020F0502020204030204" pitchFamily="34" charset="0"/>
                        </a:rPr>
                        <a:t>Method</a:t>
                      </a:r>
                    </a:p>
                  </a:txBody>
                  <a:tcPr anchor="ctr"/>
                </a:tc>
                <a:tc>
                  <a:txBody>
                    <a:bodyPr/>
                    <a:lstStyle/>
                    <a:p>
                      <a:pPr algn="ctr"/>
                      <a:r>
                        <a:rPr lang="en-US" sz="1400" dirty="0">
                          <a:latin typeface="Calibri" panose="020F0502020204030204" pitchFamily="34" charset="0"/>
                          <a:cs typeface="Calibri" panose="020F0502020204030204" pitchFamily="34" charset="0"/>
                        </a:rPr>
                        <a:t>Description</a:t>
                      </a:r>
                    </a:p>
                  </a:txBody>
                  <a:tcPr anchor="ctr"/>
                </a:tc>
                <a:extLst>
                  <a:ext uri="{0D108BD9-81ED-4DB2-BD59-A6C34878D82A}">
                    <a16:rowId xmlns:a16="http://schemas.microsoft.com/office/drawing/2014/main" val="3584157730"/>
                  </a:ext>
                </a:extLst>
              </a:tr>
              <a:tr h="370840">
                <a:tc>
                  <a:txBody>
                    <a:bodyPr/>
                    <a:lstStyle/>
                    <a:p>
                      <a:pPr marL="0" algn="l" defTabSz="914400" rtl="0" eaLnBrk="1" latinLnBrk="0" hangingPunct="1"/>
                      <a:r>
                        <a:rPr lang="en-US" sz="2000" b="0" i="0" kern="1200" dirty="0" err="1">
                          <a:solidFill>
                            <a:schemeClr val="tx1"/>
                          </a:solidFill>
                          <a:effectLst/>
                          <a:latin typeface="Calibri" panose="020F0502020204030204" pitchFamily="34" charset="0"/>
                          <a:ea typeface="+mn-ea"/>
                          <a:cs typeface="Calibri" panose="020F0502020204030204" pitchFamily="34" charset="0"/>
                        </a:rPr>
                        <a:t>list.append</a:t>
                      </a:r>
                      <a:r>
                        <a:rPr lang="en-US" sz="2000" b="0" i="0" kern="1200" dirty="0">
                          <a:solidFill>
                            <a:schemeClr val="tx1"/>
                          </a:solidFill>
                          <a:effectLst/>
                          <a:latin typeface="Calibri" panose="020F0502020204030204" pitchFamily="34" charset="0"/>
                          <a:ea typeface="+mn-ea"/>
                          <a:cs typeface="Calibri" panose="020F0502020204030204" pitchFamily="34" charset="0"/>
                        </a:rPr>
                        <a:t>(</a:t>
                      </a:r>
                      <a:r>
                        <a:rPr lang="en-US" sz="2000" b="0" i="0" kern="1200" dirty="0" err="1">
                          <a:solidFill>
                            <a:schemeClr val="tx1"/>
                          </a:solidFill>
                          <a:effectLst/>
                          <a:latin typeface="Calibri" panose="020F0502020204030204" pitchFamily="34" charset="0"/>
                          <a:ea typeface="+mn-ea"/>
                          <a:cs typeface="Calibri" panose="020F0502020204030204" pitchFamily="34" charset="0"/>
                        </a:rPr>
                        <a:t>obj</a:t>
                      </a:r>
                      <a:r>
                        <a:rPr lang="en-US" sz="2000" b="0" i="0" kern="1200" dirty="0">
                          <a:solidFill>
                            <a:schemeClr val="tx1"/>
                          </a:solidFill>
                          <a:effectLst/>
                          <a:latin typeface="Calibri" panose="020F0502020204030204" pitchFamily="34" charset="0"/>
                          <a:ea typeface="+mn-ea"/>
                          <a:cs typeface="Calibri" panose="020F0502020204030204" pitchFamily="34" charset="0"/>
                        </a:rPr>
                        <a:t>)</a:t>
                      </a:r>
                    </a:p>
                  </a:txBody>
                  <a:tcPr anchor="ctr"/>
                </a:tc>
                <a:tc>
                  <a:txBody>
                    <a:bodyPr/>
                    <a:lstStyle/>
                    <a:p>
                      <a:r>
                        <a:rPr lang="en-US" sz="2000" b="0" i="0" kern="1200" dirty="0">
                          <a:solidFill>
                            <a:schemeClr val="dk1"/>
                          </a:solidFill>
                          <a:effectLst/>
                          <a:latin typeface="Calibri" panose="020F0502020204030204" pitchFamily="34" charset="0"/>
                          <a:ea typeface="+mn-ea"/>
                          <a:cs typeface="Calibri" panose="020F0502020204030204" pitchFamily="34" charset="0"/>
                        </a:rPr>
                        <a:t>Appends object </a:t>
                      </a:r>
                      <a:r>
                        <a:rPr lang="en-US" sz="2000" b="1" i="1" kern="1200" dirty="0" err="1">
                          <a:solidFill>
                            <a:schemeClr val="dk1"/>
                          </a:solidFill>
                          <a:effectLst/>
                          <a:latin typeface="Calibri" panose="020F0502020204030204" pitchFamily="34" charset="0"/>
                          <a:ea typeface="+mn-ea"/>
                          <a:cs typeface="Calibri" panose="020F0502020204030204" pitchFamily="34" charset="0"/>
                        </a:rPr>
                        <a:t>obj</a:t>
                      </a:r>
                      <a:r>
                        <a:rPr lang="en-US" sz="2000" b="0" i="0" kern="1200" dirty="0">
                          <a:solidFill>
                            <a:schemeClr val="dk1"/>
                          </a:solidFill>
                          <a:effectLst/>
                          <a:latin typeface="Calibri" panose="020F0502020204030204" pitchFamily="34" charset="0"/>
                          <a:ea typeface="+mn-ea"/>
                          <a:cs typeface="Calibri" panose="020F0502020204030204" pitchFamily="34" charset="0"/>
                        </a:rPr>
                        <a:t> to list</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12049963"/>
                  </a:ext>
                </a:extLst>
              </a:tr>
              <a:tr h="370840">
                <a:tc>
                  <a:txBody>
                    <a:bodyPr/>
                    <a:lstStyle/>
                    <a:p>
                      <a:r>
                        <a:rPr lang="en-US" sz="2000" dirty="0" err="1">
                          <a:latin typeface="Calibri" panose="020F0502020204030204" pitchFamily="34" charset="0"/>
                          <a:cs typeface="Calibri" panose="020F0502020204030204" pitchFamily="34" charset="0"/>
                        </a:rPr>
                        <a:t>list.count</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obj</a:t>
                      </a:r>
                      <a:r>
                        <a:rPr lang="en-US" sz="2000" dirty="0">
                          <a:latin typeface="Calibri" panose="020F0502020204030204" pitchFamily="34" charset="0"/>
                          <a:cs typeface="Calibri" panose="020F0502020204030204" pitchFamily="34" charset="0"/>
                        </a:rPr>
                        <a:t>)</a:t>
                      </a:r>
                    </a:p>
                  </a:txBody>
                  <a:tcPr anchor="ctr"/>
                </a:tc>
                <a:tc>
                  <a:txBody>
                    <a:bodyPr/>
                    <a:lstStyle/>
                    <a:p>
                      <a:r>
                        <a:rPr lang="en-US" sz="2000" b="0" i="0" kern="1200" dirty="0">
                          <a:solidFill>
                            <a:schemeClr val="dk1"/>
                          </a:solidFill>
                          <a:effectLst/>
                          <a:latin typeface="Calibri" panose="020F0502020204030204" pitchFamily="34" charset="0"/>
                          <a:ea typeface="+mn-ea"/>
                          <a:cs typeface="Calibri" panose="020F0502020204030204" pitchFamily="34" charset="0"/>
                        </a:rPr>
                        <a:t>Returns count of how many times </a:t>
                      </a:r>
                      <a:r>
                        <a:rPr lang="en-US" sz="2000" b="0" i="0" kern="1200" dirty="0" err="1">
                          <a:solidFill>
                            <a:schemeClr val="dk1"/>
                          </a:solidFill>
                          <a:effectLst/>
                          <a:latin typeface="Calibri" panose="020F0502020204030204" pitchFamily="34" charset="0"/>
                          <a:ea typeface="+mn-ea"/>
                          <a:cs typeface="Calibri" panose="020F0502020204030204" pitchFamily="34" charset="0"/>
                        </a:rPr>
                        <a:t>obj</a:t>
                      </a:r>
                      <a:r>
                        <a:rPr lang="en-US" sz="2000" b="0" i="0" kern="1200" dirty="0">
                          <a:solidFill>
                            <a:schemeClr val="dk1"/>
                          </a:solidFill>
                          <a:effectLst/>
                          <a:latin typeface="Calibri" panose="020F0502020204030204" pitchFamily="34" charset="0"/>
                          <a:ea typeface="+mn-ea"/>
                          <a:cs typeface="Calibri" panose="020F0502020204030204" pitchFamily="34" charset="0"/>
                        </a:rPr>
                        <a:t> occurs in list</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514118242"/>
                  </a:ext>
                </a:extLst>
              </a:tr>
              <a:tr h="370840">
                <a:tc>
                  <a:txBody>
                    <a:bodyPr/>
                    <a:lstStyle/>
                    <a:p>
                      <a:r>
                        <a:rPr lang="en-US" sz="2000" kern="1200" dirty="0" err="1">
                          <a:solidFill>
                            <a:schemeClr val="dk1"/>
                          </a:solidFill>
                          <a:latin typeface="Calibri" panose="020F0502020204030204" pitchFamily="34" charset="0"/>
                          <a:ea typeface="+mn-ea"/>
                          <a:cs typeface="Calibri" panose="020F0502020204030204" pitchFamily="34" charset="0"/>
                        </a:rPr>
                        <a:t>list.extend</a:t>
                      </a:r>
                      <a:r>
                        <a:rPr lang="en-US" sz="2000" kern="1200" dirty="0">
                          <a:solidFill>
                            <a:schemeClr val="dk1"/>
                          </a:solidFill>
                          <a:latin typeface="Calibri" panose="020F0502020204030204" pitchFamily="34" charset="0"/>
                          <a:ea typeface="+mn-ea"/>
                          <a:cs typeface="Calibri" panose="020F0502020204030204" pitchFamily="34" charset="0"/>
                        </a:rPr>
                        <a:t>(</a:t>
                      </a:r>
                      <a:r>
                        <a:rPr lang="en-US" sz="2000" kern="1200" dirty="0" err="1">
                          <a:solidFill>
                            <a:schemeClr val="dk1"/>
                          </a:solidFill>
                          <a:latin typeface="Calibri" panose="020F0502020204030204" pitchFamily="34" charset="0"/>
                          <a:ea typeface="+mn-ea"/>
                          <a:cs typeface="Calibri" panose="020F0502020204030204" pitchFamily="34" charset="0"/>
                        </a:rPr>
                        <a:t>seq</a:t>
                      </a:r>
                      <a:r>
                        <a:rPr lang="en-US" sz="2000" kern="1200" dirty="0">
                          <a:solidFill>
                            <a:schemeClr val="dk1"/>
                          </a:solidFill>
                          <a:latin typeface="Calibri" panose="020F0502020204030204" pitchFamily="34" charset="0"/>
                          <a:ea typeface="+mn-ea"/>
                          <a:cs typeface="Calibri" panose="020F0502020204030204" pitchFamily="34" charset="0"/>
                        </a:rPr>
                        <a:t>)</a:t>
                      </a:r>
                      <a:endParaRPr lang="en-US" sz="2000" dirty="0">
                        <a:latin typeface="Calibri" panose="020F0502020204030204" pitchFamily="34" charset="0"/>
                        <a:cs typeface="Calibri" panose="020F0502020204030204" pitchFamily="34" charset="0"/>
                      </a:endParaRPr>
                    </a:p>
                  </a:txBody>
                  <a:tcPr anchor="ctr"/>
                </a:tc>
                <a:tc>
                  <a:txBody>
                    <a:bodyPr/>
                    <a:lstStyle/>
                    <a:p>
                      <a:r>
                        <a:rPr lang="en-US" sz="2000" b="0" i="0" kern="1200" dirty="0">
                          <a:solidFill>
                            <a:schemeClr val="dk1"/>
                          </a:solidFill>
                          <a:effectLst/>
                          <a:latin typeface="Calibri" panose="020F0502020204030204" pitchFamily="34" charset="0"/>
                          <a:ea typeface="+mn-ea"/>
                          <a:cs typeface="Calibri" panose="020F0502020204030204" pitchFamily="34" charset="0"/>
                        </a:rPr>
                        <a:t>Appends the contents of </a:t>
                      </a:r>
                      <a:r>
                        <a:rPr lang="en-US" sz="2000" b="0" i="0" kern="1200" dirty="0" err="1">
                          <a:solidFill>
                            <a:schemeClr val="dk1"/>
                          </a:solidFill>
                          <a:effectLst/>
                          <a:latin typeface="Calibri" panose="020F0502020204030204" pitchFamily="34" charset="0"/>
                          <a:ea typeface="+mn-ea"/>
                          <a:cs typeface="Calibri" panose="020F0502020204030204" pitchFamily="34" charset="0"/>
                        </a:rPr>
                        <a:t>seq</a:t>
                      </a:r>
                      <a:r>
                        <a:rPr lang="en-US" sz="2000" b="0" i="0" kern="1200" dirty="0">
                          <a:solidFill>
                            <a:schemeClr val="dk1"/>
                          </a:solidFill>
                          <a:effectLst/>
                          <a:latin typeface="Calibri" panose="020F0502020204030204" pitchFamily="34" charset="0"/>
                          <a:ea typeface="+mn-ea"/>
                          <a:cs typeface="Calibri" panose="020F0502020204030204" pitchFamily="34" charset="0"/>
                        </a:rPr>
                        <a:t> to list</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801124723"/>
                  </a:ext>
                </a:extLst>
              </a:tr>
              <a:tr h="370840">
                <a:tc>
                  <a:txBody>
                    <a:bodyPr/>
                    <a:lstStyle/>
                    <a:p>
                      <a:r>
                        <a:rPr lang="en-US" sz="2000" dirty="0" err="1">
                          <a:latin typeface="Calibri" panose="020F0502020204030204" pitchFamily="34" charset="0"/>
                          <a:cs typeface="Calibri" panose="020F0502020204030204" pitchFamily="34" charset="0"/>
                        </a:rPr>
                        <a:t>list.index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obj</a:t>
                      </a:r>
                      <a:r>
                        <a:rPr lang="en-US" sz="2000" dirty="0">
                          <a:latin typeface="Calibri" panose="020F0502020204030204" pitchFamily="34" charset="0"/>
                          <a:cs typeface="Calibri" panose="020F0502020204030204" pitchFamily="34" charset="0"/>
                        </a:rPr>
                        <a:t>)</a:t>
                      </a:r>
                    </a:p>
                  </a:txBody>
                  <a:tcPr anchor="ctr"/>
                </a:tc>
                <a:tc>
                  <a:txBody>
                    <a:bodyPr/>
                    <a:lstStyle/>
                    <a:p>
                      <a:r>
                        <a:rPr lang="en-US" sz="2000" b="0" i="0" kern="1200" dirty="0">
                          <a:solidFill>
                            <a:schemeClr val="dk1"/>
                          </a:solidFill>
                          <a:effectLst/>
                          <a:latin typeface="Calibri" panose="020F0502020204030204" pitchFamily="34" charset="0"/>
                          <a:ea typeface="+mn-ea"/>
                          <a:cs typeface="Calibri" panose="020F0502020204030204" pitchFamily="34" charset="0"/>
                        </a:rPr>
                        <a:t>Returns the lowest index in list that </a:t>
                      </a:r>
                      <a:r>
                        <a:rPr lang="en-US" sz="2000" b="0" i="0" kern="1200" dirty="0" err="1">
                          <a:solidFill>
                            <a:schemeClr val="dk1"/>
                          </a:solidFill>
                          <a:effectLst/>
                          <a:latin typeface="Calibri" panose="020F0502020204030204" pitchFamily="34" charset="0"/>
                          <a:ea typeface="+mn-ea"/>
                          <a:cs typeface="Calibri" panose="020F0502020204030204" pitchFamily="34" charset="0"/>
                        </a:rPr>
                        <a:t>obj</a:t>
                      </a:r>
                      <a:r>
                        <a:rPr lang="en-US" sz="2000" b="0" i="0" kern="1200" dirty="0">
                          <a:solidFill>
                            <a:schemeClr val="dk1"/>
                          </a:solidFill>
                          <a:effectLst/>
                          <a:latin typeface="Calibri" panose="020F0502020204030204" pitchFamily="34" charset="0"/>
                          <a:ea typeface="+mn-ea"/>
                          <a:cs typeface="Calibri" panose="020F0502020204030204" pitchFamily="34" charset="0"/>
                        </a:rPr>
                        <a:t> appears</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30393402"/>
                  </a:ext>
                </a:extLst>
              </a:tr>
              <a:tr h="370840">
                <a:tc>
                  <a:txBody>
                    <a:bodyPr/>
                    <a:lstStyle/>
                    <a:p>
                      <a:r>
                        <a:rPr lang="en-US" sz="2000" dirty="0" err="1">
                          <a:latin typeface="Calibri" panose="020F0502020204030204" pitchFamily="34" charset="0"/>
                          <a:cs typeface="Calibri" panose="020F0502020204030204" pitchFamily="34" charset="0"/>
                        </a:rPr>
                        <a:t>list.pop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listindex</a:t>
                      </a:r>
                      <a:r>
                        <a:rPr lang="en-US" sz="2000" dirty="0">
                          <a:latin typeface="Calibri" panose="020F0502020204030204" pitchFamily="34" charset="0"/>
                          <a:cs typeface="Calibri" panose="020F0502020204030204" pitchFamily="34" charset="0"/>
                        </a:rPr>
                        <a:t>)</a:t>
                      </a:r>
                    </a:p>
                  </a:txBody>
                  <a:tcPr anchor="ctr"/>
                </a:tc>
                <a:tc>
                  <a:txBody>
                    <a:bodyPr/>
                    <a:lstStyle/>
                    <a:p>
                      <a:pPr marL="0" algn="l" defTabSz="914400" rtl="0" eaLnBrk="1" latinLnBrk="0" hangingPunct="1"/>
                      <a:r>
                        <a:rPr lang="en-US" sz="2000" b="0" i="0" kern="1200" dirty="0">
                          <a:solidFill>
                            <a:schemeClr val="dk1"/>
                          </a:solidFill>
                          <a:effectLst/>
                          <a:latin typeface="Calibri" panose="020F0502020204030204" pitchFamily="34" charset="0"/>
                          <a:ea typeface="+mn-ea"/>
                          <a:cs typeface="Calibri" panose="020F0502020204030204" pitchFamily="34" charset="0"/>
                        </a:rPr>
                        <a:t>Returns the removed element whose in index is given </a:t>
                      </a:r>
                    </a:p>
                  </a:txBody>
                  <a:tcPr anchor="ctr"/>
                </a:tc>
                <a:extLst>
                  <a:ext uri="{0D108BD9-81ED-4DB2-BD59-A6C34878D82A}">
                    <a16:rowId xmlns:a16="http://schemas.microsoft.com/office/drawing/2014/main" val="3381445065"/>
                  </a:ext>
                </a:extLst>
              </a:tr>
              <a:tr h="370840">
                <a:tc>
                  <a:txBody>
                    <a:bodyPr/>
                    <a:lstStyle/>
                    <a:p>
                      <a:r>
                        <a:rPr lang="en-US" sz="2000" dirty="0" err="1">
                          <a:latin typeface="Calibri" panose="020F0502020204030204" pitchFamily="34" charset="0"/>
                          <a:cs typeface="Calibri" panose="020F0502020204030204" pitchFamily="34" charset="0"/>
                        </a:rPr>
                        <a:t>list.remove</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obj</a:t>
                      </a:r>
                      <a:r>
                        <a:rPr lang="en-US" sz="2000" dirty="0">
                          <a:latin typeface="Calibri" panose="020F0502020204030204" pitchFamily="34" charset="0"/>
                          <a:cs typeface="Calibri" panose="020F0502020204030204" pitchFamily="34" charset="0"/>
                        </a:rPr>
                        <a:t>)</a:t>
                      </a:r>
                    </a:p>
                  </a:txBody>
                  <a:tcPr anchor="ctr"/>
                </a:tc>
                <a:tc>
                  <a:txBody>
                    <a:bodyPr/>
                    <a:lstStyle/>
                    <a:p>
                      <a:r>
                        <a:rPr lang="en-US" sz="2000" b="0" i="0" kern="1200" dirty="0">
                          <a:solidFill>
                            <a:schemeClr val="dk1"/>
                          </a:solidFill>
                          <a:effectLst/>
                          <a:latin typeface="Calibri" panose="020F0502020204030204" pitchFamily="34" charset="0"/>
                          <a:ea typeface="+mn-ea"/>
                          <a:cs typeface="Calibri" panose="020F0502020204030204" pitchFamily="34" charset="0"/>
                        </a:rPr>
                        <a:t>Removes object </a:t>
                      </a:r>
                      <a:r>
                        <a:rPr lang="en-US" sz="2000" b="1" i="1" kern="1200" dirty="0" err="1">
                          <a:solidFill>
                            <a:schemeClr val="dk1"/>
                          </a:solidFill>
                          <a:effectLst/>
                          <a:latin typeface="Calibri" panose="020F0502020204030204" pitchFamily="34" charset="0"/>
                          <a:ea typeface="+mn-ea"/>
                          <a:cs typeface="Calibri" panose="020F0502020204030204" pitchFamily="34" charset="0"/>
                        </a:rPr>
                        <a:t>obj</a:t>
                      </a:r>
                      <a:r>
                        <a:rPr lang="en-US" sz="2000" b="0" i="0" kern="1200" dirty="0">
                          <a:solidFill>
                            <a:schemeClr val="dk1"/>
                          </a:solidFill>
                          <a:effectLst/>
                          <a:latin typeface="Calibri" panose="020F0502020204030204" pitchFamily="34" charset="0"/>
                          <a:ea typeface="+mn-ea"/>
                          <a:cs typeface="Calibri" panose="020F0502020204030204" pitchFamily="34" charset="0"/>
                        </a:rPr>
                        <a:t> from list</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536747931"/>
                  </a:ext>
                </a:extLst>
              </a:tr>
              <a:tr h="370840">
                <a:tc>
                  <a:txBody>
                    <a:bodyPr/>
                    <a:lstStyle/>
                    <a:p>
                      <a:r>
                        <a:rPr lang="en-US" sz="2000" dirty="0" err="1">
                          <a:latin typeface="Calibri" panose="020F0502020204030204" pitchFamily="34" charset="0"/>
                          <a:cs typeface="Calibri" panose="020F0502020204030204" pitchFamily="34" charset="0"/>
                        </a:rPr>
                        <a:t>list.reverse</a:t>
                      </a:r>
                      <a:r>
                        <a:rPr lang="en-US" sz="2000" dirty="0">
                          <a:latin typeface="Calibri" panose="020F0502020204030204" pitchFamily="34" charset="0"/>
                          <a:cs typeface="Calibri" panose="020F0502020204030204" pitchFamily="34" charset="0"/>
                        </a:rPr>
                        <a:t>()</a:t>
                      </a:r>
                    </a:p>
                  </a:txBody>
                  <a:tcPr anchor="ctr"/>
                </a:tc>
                <a:tc>
                  <a:txBody>
                    <a:bodyPr/>
                    <a:lstStyle/>
                    <a:p>
                      <a:r>
                        <a:rPr lang="en-US" sz="2000" b="0" i="0" kern="1200" dirty="0">
                          <a:solidFill>
                            <a:schemeClr val="dk1"/>
                          </a:solidFill>
                          <a:effectLst/>
                          <a:latin typeface="Calibri" panose="020F0502020204030204" pitchFamily="34" charset="0"/>
                          <a:ea typeface="+mn-ea"/>
                          <a:cs typeface="Calibri" panose="020F0502020204030204" pitchFamily="34" charset="0"/>
                        </a:rPr>
                        <a:t>Reverses objects of list in place</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313063983"/>
                  </a:ext>
                </a:extLst>
              </a:tr>
              <a:tr h="370840">
                <a:tc>
                  <a:txBody>
                    <a:bodyPr/>
                    <a:lstStyle/>
                    <a:p>
                      <a:r>
                        <a:rPr lang="en-US" sz="2000" dirty="0" err="1">
                          <a:latin typeface="Calibri" panose="020F0502020204030204" pitchFamily="34" charset="0"/>
                          <a:cs typeface="Calibri" panose="020F0502020204030204" pitchFamily="34" charset="0"/>
                        </a:rPr>
                        <a:t>list.sort</a:t>
                      </a:r>
                      <a:r>
                        <a:rPr lang="en-US" sz="2000" dirty="0">
                          <a:latin typeface="Calibri" panose="020F0502020204030204" pitchFamily="34" charset="0"/>
                          <a:cs typeface="Calibri" panose="020F0502020204030204" pitchFamily="34" charset="0"/>
                        </a:rPr>
                        <a:t>()</a:t>
                      </a:r>
                    </a:p>
                  </a:txBody>
                  <a:tcPr anchor="ctr"/>
                </a:tc>
                <a:tc>
                  <a:txBody>
                    <a:bodyPr/>
                    <a:lstStyle/>
                    <a:p>
                      <a:r>
                        <a:rPr lang="en-US" sz="2000" dirty="0">
                          <a:latin typeface="Calibri" panose="020F0502020204030204" pitchFamily="34" charset="0"/>
                          <a:cs typeface="Calibri" panose="020F0502020204030204" pitchFamily="34" charset="0"/>
                        </a:rPr>
                        <a:t>Sorts objects inside a</a:t>
                      </a:r>
                      <a:r>
                        <a:rPr lang="en-US" sz="2000" baseline="0" dirty="0">
                          <a:latin typeface="Calibri" panose="020F0502020204030204" pitchFamily="34" charset="0"/>
                          <a:cs typeface="Calibri" panose="020F0502020204030204" pitchFamily="34" charset="0"/>
                        </a:rPr>
                        <a:t> list</a:t>
                      </a:r>
                      <a:endParaRPr lang="en-US" sz="20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871617005"/>
                  </a:ext>
                </a:extLst>
              </a:tr>
            </a:tbl>
          </a:graphicData>
        </a:graphic>
      </p:graphicFrame>
      <p:sp>
        <p:nvSpPr>
          <p:cNvPr id="7" name="Rectangle 6"/>
          <p:cNvSpPr/>
          <p:nvPr/>
        </p:nvSpPr>
        <p:spPr>
          <a:xfrm>
            <a:off x="198203" y="474402"/>
            <a:ext cx="6244595" cy="646331"/>
          </a:xfrm>
          <a:prstGeom prst="rect">
            <a:avLst/>
          </a:prstGeom>
        </p:spPr>
        <p:txBody>
          <a:bodyPr wrap="none">
            <a:spAutoFit/>
          </a:bodyPr>
          <a:lstStyle/>
          <a:p>
            <a:pPr>
              <a:buFont typeface="Wingdings" panose="05000000000000000000" pitchFamily="2" charset="2"/>
              <a:buChar char="Ø"/>
            </a:pPr>
            <a:r>
              <a:rPr lang="en-US" dirty="0">
                <a:latin typeface="Calibri" panose="020F0502020204030204" pitchFamily="34" charset="0"/>
                <a:cs typeface="Calibri" panose="020F0502020204030204" pitchFamily="34" charset="0"/>
              </a:rPr>
              <a:t> A summary of the major  list </a:t>
            </a:r>
            <a:r>
              <a:rPr lang="en-US" b="1" dirty="0">
                <a:latin typeface="Calibri" panose="020F0502020204030204" pitchFamily="34" charset="0"/>
                <a:cs typeface="Calibri" panose="020F0502020204030204" pitchFamily="34" charset="0"/>
              </a:rPr>
              <a:t>functions</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(Try and Learn mode)</a:t>
            </a:r>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p:txBody>
      </p:sp>
      <p:graphicFrame>
        <p:nvGraphicFramePr>
          <p:cNvPr id="8" name="Content Placeholder 6"/>
          <p:cNvGraphicFramePr>
            <a:graphicFrameLocks/>
          </p:cNvGraphicFramePr>
          <p:nvPr>
            <p:extLst>
              <p:ext uri="{D42A27DB-BD31-4B8C-83A1-F6EECF244321}">
                <p14:modId xmlns:p14="http://schemas.microsoft.com/office/powerpoint/2010/main" val="3655992981"/>
              </p:ext>
            </p:extLst>
          </p:nvPr>
        </p:nvGraphicFramePr>
        <p:xfrm>
          <a:off x="395795" y="4482940"/>
          <a:ext cx="8477904" cy="1981200"/>
        </p:xfrm>
        <a:graphic>
          <a:graphicData uri="http://schemas.openxmlformats.org/drawingml/2006/table">
            <a:tbl>
              <a:tblPr firstRow="1" bandRow="1">
                <a:tableStyleId>{5C22544A-7EE6-4342-B048-85BDC9FD1C3A}</a:tableStyleId>
              </a:tblPr>
              <a:tblGrid>
                <a:gridCol w="2259984">
                  <a:extLst>
                    <a:ext uri="{9D8B030D-6E8A-4147-A177-3AD203B41FA5}">
                      <a16:colId xmlns:a16="http://schemas.microsoft.com/office/drawing/2014/main" val="3354508763"/>
                    </a:ext>
                  </a:extLst>
                </a:gridCol>
                <a:gridCol w="6217920">
                  <a:extLst>
                    <a:ext uri="{9D8B030D-6E8A-4147-A177-3AD203B41FA5}">
                      <a16:colId xmlns:a16="http://schemas.microsoft.com/office/drawing/2014/main" val="1310739174"/>
                    </a:ext>
                  </a:extLst>
                </a:gridCol>
              </a:tblGrid>
              <a:tr h="337996">
                <a:tc>
                  <a:txBody>
                    <a:bodyPr/>
                    <a:lstStyle/>
                    <a:p>
                      <a:pPr marL="0" algn="ctr" defTabSz="914400" rtl="0" eaLnBrk="1" latinLnBrk="0" hangingPunct="1"/>
                      <a:r>
                        <a:rPr lang="en-US" sz="2000" b="1" kern="1200" dirty="0">
                          <a:solidFill>
                            <a:schemeClr val="lt1"/>
                          </a:solidFill>
                          <a:latin typeface="Calibri" panose="020F0502020204030204" pitchFamily="34" charset="0"/>
                          <a:ea typeface="+mn-ea"/>
                          <a:cs typeface="Calibri" panose="020F0502020204030204" pitchFamily="34" charset="0"/>
                        </a:rPr>
                        <a:t>Function</a:t>
                      </a:r>
                    </a:p>
                  </a:txBody>
                  <a:tcPr/>
                </a:tc>
                <a:tc>
                  <a:txBody>
                    <a:bodyPr/>
                    <a:lstStyle/>
                    <a:p>
                      <a:pPr marL="0" algn="ctr" defTabSz="914400" rtl="0" eaLnBrk="1" latinLnBrk="0" hangingPunct="1"/>
                      <a:r>
                        <a:rPr lang="en-US" sz="2000" b="1" kern="1200" dirty="0">
                          <a:solidFill>
                            <a:schemeClr val="lt1"/>
                          </a:solidFill>
                          <a:latin typeface="Calibri" panose="020F0502020204030204" pitchFamily="34" charset="0"/>
                          <a:ea typeface="+mn-ea"/>
                          <a:cs typeface="Calibri" panose="020F0502020204030204" pitchFamily="34" charset="0"/>
                        </a:rPr>
                        <a:t>Description</a:t>
                      </a:r>
                    </a:p>
                  </a:txBody>
                  <a:tcPr/>
                </a:tc>
                <a:extLst>
                  <a:ext uri="{0D108BD9-81ED-4DB2-BD59-A6C34878D82A}">
                    <a16:rowId xmlns:a16="http://schemas.microsoft.com/office/drawing/2014/main" val="3048647247"/>
                  </a:ext>
                </a:extLst>
              </a:tr>
              <a:tr h="337996">
                <a:tc>
                  <a:txBody>
                    <a:bodyPr/>
                    <a:lstStyle/>
                    <a:p>
                      <a:r>
                        <a:rPr lang="en-US" sz="2000" dirty="0" err="1">
                          <a:latin typeface="Calibri" panose="020F0502020204030204" pitchFamily="34" charset="0"/>
                          <a:cs typeface="Calibri" panose="020F0502020204030204" pitchFamily="34" charset="0"/>
                        </a:rPr>
                        <a:t>len</a:t>
                      </a:r>
                      <a:r>
                        <a:rPr lang="en-US" sz="2000" dirty="0">
                          <a:latin typeface="Calibri" panose="020F0502020204030204" pitchFamily="34" charset="0"/>
                          <a:cs typeface="Calibri" panose="020F0502020204030204" pitchFamily="34" charset="0"/>
                        </a:rPr>
                        <a:t>(list)</a:t>
                      </a:r>
                    </a:p>
                  </a:txBody>
                  <a:tcPr/>
                </a:tc>
                <a:tc>
                  <a:txBody>
                    <a:bodyPr/>
                    <a:lstStyle/>
                    <a:p>
                      <a:r>
                        <a:rPr lang="en-US" sz="2000" b="0" i="0" kern="1200" dirty="0">
                          <a:solidFill>
                            <a:schemeClr val="dk1"/>
                          </a:solidFill>
                          <a:effectLst/>
                          <a:latin typeface="Calibri" panose="020F0502020204030204" pitchFamily="34" charset="0"/>
                          <a:ea typeface="+mn-ea"/>
                          <a:cs typeface="Calibri" panose="020F0502020204030204" pitchFamily="34" charset="0"/>
                        </a:rPr>
                        <a:t>Gives the total length of the list.</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72808530"/>
                  </a:ext>
                </a:extLst>
              </a:tr>
              <a:tr h="337996">
                <a:tc>
                  <a:txBody>
                    <a:bodyPr/>
                    <a:lstStyle/>
                    <a:p>
                      <a:r>
                        <a:rPr lang="en-US" sz="2000" dirty="0">
                          <a:latin typeface="Calibri" panose="020F0502020204030204" pitchFamily="34" charset="0"/>
                          <a:cs typeface="Calibri" panose="020F0502020204030204" pitchFamily="34" charset="0"/>
                        </a:rPr>
                        <a:t>max(list)</a:t>
                      </a:r>
                    </a:p>
                  </a:txBody>
                  <a:tcPr/>
                </a:tc>
                <a:tc>
                  <a:txBody>
                    <a:bodyPr/>
                    <a:lstStyle/>
                    <a:p>
                      <a:pPr marL="0" algn="l" defTabSz="914400" rtl="0" eaLnBrk="1" latinLnBrk="0" hangingPunct="1"/>
                      <a:r>
                        <a:rPr lang="en-US" sz="2000" b="0" i="0" kern="1200" dirty="0">
                          <a:solidFill>
                            <a:schemeClr val="dk1"/>
                          </a:solidFill>
                          <a:effectLst/>
                          <a:latin typeface="Calibri" panose="020F0502020204030204" pitchFamily="34" charset="0"/>
                          <a:ea typeface="+mn-ea"/>
                          <a:cs typeface="Calibri" panose="020F0502020204030204" pitchFamily="34" charset="0"/>
                        </a:rPr>
                        <a:t>Returns item from the list with max value.</a:t>
                      </a:r>
                    </a:p>
                  </a:txBody>
                  <a:tcPr/>
                </a:tc>
                <a:extLst>
                  <a:ext uri="{0D108BD9-81ED-4DB2-BD59-A6C34878D82A}">
                    <a16:rowId xmlns:a16="http://schemas.microsoft.com/office/drawing/2014/main" val="2529113585"/>
                  </a:ext>
                </a:extLst>
              </a:tr>
              <a:tr h="337996">
                <a:tc>
                  <a:txBody>
                    <a:bodyPr/>
                    <a:lstStyle/>
                    <a:p>
                      <a:r>
                        <a:rPr lang="en-US" sz="2000" dirty="0">
                          <a:latin typeface="Calibri" panose="020F0502020204030204" pitchFamily="34" charset="0"/>
                          <a:cs typeface="Calibri" panose="020F0502020204030204" pitchFamily="34" charset="0"/>
                        </a:rPr>
                        <a:t>min(list)</a:t>
                      </a:r>
                    </a:p>
                  </a:txBody>
                  <a:tcPr/>
                </a:tc>
                <a:tc>
                  <a:txBody>
                    <a:bodyPr/>
                    <a:lstStyle/>
                    <a:p>
                      <a:pPr marL="0" algn="l" defTabSz="914400" rtl="0" eaLnBrk="1" latinLnBrk="0" hangingPunct="1"/>
                      <a:r>
                        <a:rPr lang="en-US" sz="2000" b="0" i="0" kern="1200" dirty="0">
                          <a:solidFill>
                            <a:schemeClr val="dk1"/>
                          </a:solidFill>
                          <a:effectLst/>
                          <a:latin typeface="Calibri" panose="020F0502020204030204" pitchFamily="34" charset="0"/>
                          <a:ea typeface="+mn-ea"/>
                          <a:cs typeface="Calibri" panose="020F0502020204030204" pitchFamily="34" charset="0"/>
                        </a:rPr>
                        <a:t>Returns item from the list with min value.</a:t>
                      </a:r>
                    </a:p>
                  </a:txBody>
                  <a:tcPr/>
                </a:tc>
                <a:extLst>
                  <a:ext uri="{0D108BD9-81ED-4DB2-BD59-A6C34878D82A}">
                    <a16:rowId xmlns:a16="http://schemas.microsoft.com/office/drawing/2014/main" val="3036859705"/>
                  </a:ext>
                </a:extLst>
              </a:tr>
              <a:tr h="337996">
                <a:tc>
                  <a:txBody>
                    <a:bodyPr/>
                    <a:lstStyle/>
                    <a:p>
                      <a:r>
                        <a:rPr lang="en-US" sz="2000" dirty="0">
                          <a:latin typeface="Calibri" panose="020F0502020204030204" pitchFamily="34" charset="0"/>
                          <a:cs typeface="Calibri" panose="020F0502020204030204" pitchFamily="34" charset="0"/>
                        </a:rPr>
                        <a:t>list(</a:t>
                      </a:r>
                      <a:r>
                        <a:rPr lang="en-US" sz="2000" dirty="0" err="1">
                          <a:latin typeface="Calibri" panose="020F0502020204030204" pitchFamily="34" charset="0"/>
                          <a:cs typeface="Calibri" panose="020F0502020204030204" pitchFamily="34" charset="0"/>
                        </a:rPr>
                        <a:t>seq</a:t>
                      </a:r>
                      <a:r>
                        <a:rPr lang="en-US" sz="2000" dirty="0">
                          <a:latin typeface="Calibri" panose="020F0502020204030204" pitchFamily="34" charset="0"/>
                          <a:cs typeface="Calibri" panose="020F0502020204030204" pitchFamily="34" charset="0"/>
                        </a:rPr>
                        <a:t>)</a:t>
                      </a:r>
                    </a:p>
                  </a:txBody>
                  <a:tcPr/>
                </a:tc>
                <a:tc>
                  <a:txBody>
                    <a:bodyPr/>
                    <a:lstStyle/>
                    <a:p>
                      <a:pPr marL="0" algn="l" defTabSz="914400" rtl="0" eaLnBrk="1" latinLnBrk="0" hangingPunct="1"/>
                      <a:r>
                        <a:rPr lang="en-US" sz="2000" b="0" i="0" kern="1200" dirty="0">
                          <a:solidFill>
                            <a:schemeClr val="dk1"/>
                          </a:solidFill>
                          <a:effectLst/>
                          <a:latin typeface="Calibri" panose="020F0502020204030204" pitchFamily="34" charset="0"/>
                          <a:ea typeface="+mn-ea"/>
                          <a:cs typeface="Calibri" panose="020F0502020204030204" pitchFamily="34" charset="0"/>
                        </a:rPr>
                        <a:t>Converts a tuple into list.</a:t>
                      </a:r>
                    </a:p>
                  </a:txBody>
                  <a:tcPr/>
                </a:tc>
                <a:extLst>
                  <a:ext uri="{0D108BD9-81ED-4DB2-BD59-A6C34878D82A}">
                    <a16:rowId xmlns:a16="http://schemas.microsoft.com/office/drawing/2014/main" val="1157507667"/>
                  </a:ext>
                </a:extLst>
              </a:tr>
            </a:tbl>
          </a:graphicData>
        </a:graphic>
      </p:graphicFrame>
      <p:sp>
        <p:nvSpPr>
          <p:cNvPr id="10" name="Footer Placeholder 9"/>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2067276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51698"/>
          </a:xfrm>
        </p:spPr>
        <p:txBody>
          <a:bodyPr>
            <a:normAutofit/>
          </a:bodyPr>
          <a:lstStyle/>
          <a:p>
            <a:r>
              <a:rPr lang="en-US" sz="3200" b="1" dirty="0">
                <a:solidFill>
                  <a:schemeClr val="accent4"/>
                </a:solidFill>
              </a:rPr>
              <a:t>PYTHON STRINGS</a:t>
            </a:r>
          </a:p>
        </p:txBody>
      </p:sp>
      <p:sp>
        <p:nvSpPr>
          <p:cNvPr id="4" name="Content Placeholder 3"/>
          <p:cNvSpPr>
            <a:spLocks noGrp="1"/>
          </p:cNvSpPr>
          <p:nvPr>
            <p:ph idx="1"/>
          </p:nvPr>
        </p:nvSpPr>
        <p:spPr>
          <a:xfrm>
            <a:off x="1024128" y="2830426"/>
            <a:ext cx="9720073" cy="738684"/>
          </a:xfrm>
        </p:spPr>
        <p:txBody>
          <a:bodyPr>
            <a:normAutofit/>
          </a:bodyPr>
          <a:lstStyle/>
          <a:p>
            <a:pPr marL="0" indent="0" algn="ctr">
              <a:lnSpc>
                <a:spcPct val="70000"/>
              </a:lnSpc>
              <a:buNone/>
            </a:pPr>
            <a:endParaRPr lang="en-US" sz="1800" dirty="0">
              <a:solidFill>
                <a:schemeClr val="accent5">
                  <a:lumMod val="50000"/>
                </a:schemeClr>
              </a:solidFill>
            </a:endParaRPr>
          </a:p>
          <a:p>
            <a:pPr marL="310896" lvl="2" indent="0" algn="ctr">
              <a:lnSpc>
                <a:spcPct val="70000"/>
              </a:lnSpc>
              <a:buNone/>
            </a:pPr>
            <a:r>
              <a:rPr lang="en-US" sz="3200" b="1" dirty="0">
                <a:solidFill>
                  <a:schemeClr val="accent5">
                    <a:lumMod val="50000"/>
                  </a:schemeClr>
                </a:solidFill>
              </a:rPr>
              <a:t>STIMULANTS</a:t>
            </a:r>
            <a:endParaRPr lang="en-US" sz="1800" dirty="0">
              <a:solidFill>
                <a:schemeClr val="accent5">
                  <a:lumMod val="50000"/>
                </a:schemeClr>
              </a:solidFill>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7173180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2020" y="517804"/>
            <a:ext cx="10615100" cy="6401753"/>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sz="2000" b="1" i="1" u="sng" dirty="0">
              <a:latin typeface="Calibri" panose="020F0502020204030204" pitchFamily="34" charset="0"/>
            </a:endParaRPr>
          </a:p>
          <a:p>
            <a:pPr marL="342900" indent="-342900">
              <a:buAutoNum type="arabicPeriod"/>
            </a:pPr>
            <a:r>
              <a:rPr lang="en-US" dirty="0"/>
              <a:t> </a:t>
            </a:r>
            <a:r>
              <a:rPr lang="en-US" sz="2000" b="1" dirty="0">
                <a:solidFill>
                  <a:srgbClr val="00B050"/>
                </a:solidFill>
                <a:latin typeface="Calibri" panose="020F0502020204030204" pitchFamily="34" charset="0"/>
              </a:rPr>
              <a:t>Suppose </a:t>
            </a:r>
            <a:r>
              <a:rPr lang="en-US" sz="2000" b="1" dirty="0" err="1">
                <a:solidFill>
                  <a:srgbClr val="00B050"/>
                </a:solidFill>
                <a:latin typeface="Calibri" panose="020F0502020204030204" pitchFamily="34" charset="0"/>
              </a:rPr>
              <a:t>listExample</a:t>
            </a:r>
            <a:r>
              <a:rPr lang="en-US" sz="2000" b="1" dirty="0">
                <a:solidFill>
                  <a:srgbClr val="00B050"/>
                </a:solidFill>
                <a:latin typeface="Calibri" panose="020F0502020204030204" pitchFamily="34" charset="0"/>
              </a:rPr>
              <a:t> is [‘</a:t>
            </a:r>
            <a:r>
              <a:rPr lang="en-US" sz="2000" b="1" dirty="0" err="1">
                <a:solidFill>
                  <a:srgbClr val="00B050"/>
                </a:solidFill>
                <a:latin typeface="Calibri" panose="020F0502020204030204" pitchFamily="34" charset="0"/>
              </a:rPr>
              <a:t>h’,’e’,’l’,’l’,’o</a:t>
            </a:r>
            <a:r>
              <a:rPr lang="en-US" sz="2000" b="1" dirty="0">
                <a:solidFill>
                  <a:srgbClr val="00B050"/>
                </a:solidFill>
                <a:latin typeface="Calibri" panose="020F0502020204030204" pitchFamily="34" charset="0"/>
              </a:rPr>
              <a:t>’], what is </a:t>
            </a:r>
            <a:r>
              <a:rPr lang="en-US" sz="2000" b="1" dirty="0" err="1">
                <a:solidFill>
                  <a:srgbClr val="00B050"/>
                </a:solidFill>
                <a:latin typeface="Calibri" panose="020F0502020204030204" pitchFamily="34" charset="0"/>
              </a:rPr>
              <a:t>len</a:t>
            </a:r>
            <a:r>
              <a:rPr lang="en-US" sz="2000" b="1" dirty="0">
                <a:solidFill>
                  <a:srgbClr val="00B050"/>
                </a:solidFill>
                <a:latin typeface="Calibri" panose="020F0502020204030204" pitchFamily="34" charset="0"/>
              </a:rPr>
              <a:t>(</a:t>
            </a:r>
            <a:r>
              <a:rPr lang="en-US" sz="2000" b="1" dirty="0" err="1">
                <a:solidFill>
                  <a:srgbClr val="00B050"/>
                </a:solidFill>
                <a:latin typeface="Calibri" panose="020F0502020204030204" pitchFamily="34" charset="0"/>
              </a:rPr>
              <a:t>listExample</a:t>
            </a:r>
            <a:r>
              <a:rPr lang="en-US" sz="2000" b="1" dirty="0">
                <a:solidFill>
                  <a:srgbClr val="00B050"/>
                </a:solidFill>
                <a:latin typeface="Calibri" panose="020F0502020204030204" pitchFamily="34" charset="0"/>
              </a:rPr>
              <a:t>)?</a:t>
            </a:r>
            <a:br>
              <a:rPr lang="en-US" sz="2000" b="1" dirty="0">
                <a:solidFill>
                  <a:srgbClr val="00B050"/>
                </a:solidFill>
                <a:latin typeface="Calibri" panose="020F0502020204030204" pitchFamily="34" charset="0"/>
              </a:rPr>
            </a:br>
            <a:r>
              <a:rPr lang="en-US" sz="2000" dirty="0">
                <a:latin typeface="Calibri" panose="020F0502020204030204" pitchFamily="34" charset="0"/>
              </a:rPr>
              <a:t>a) 5</a:t>
            </a:r>
            <a:br>
              <a:rPr lang="en-US" sz="2000" dirty="0">
                <a:latin typeface="Calibri" panose="020F0502020204030204" pitchFamily="34" charset="0"/>
              </a:rPr>
            </a:br>
            <a:r>
              <a:rPr lang="en-US" sz="2000" dirty="0">
                <a:latin typeface="Calibri" panose="020F0502020204030204" pitchFamily="34" charset="0"/>
              </a:rPr>
              <a:t>b) 4</a:t>
            </a:r>
            <a:br>
              <a:rPr lang="en-US" sz="2000" dirty="0">
                <a:latin typeface="Calibri" panose="020F0502020204030204" pitchFamily="34" charset="0"/>
              </a:rPr>
            </a:br>
            <a:r>
              <a:rPr lang="en-US" sz="2000" dirty="0">
                <a:latin typeface="Calibri" panose="020F0502020204030204" pitchFamily="34" charset="0"/>
              </a:rPr>
              <a:t>c) None</a:t>
            </a:r>
            <a:br>
              <a:rPr lang="en-US" sz="2000" dirty="0">
                <a:latin typeface="Calibri" panose="020F0502020204030204" pitchFamily="34" charset="0"/>
              </a:rPr>
            </a:br>
            <a:r>
              <a:rPr lang="en-US" sz="2000" dirty="0">
                <a:latin typeface="Calibri" panose="020F0502020204030204" pitchFamily="34" charset="0"/>
              </a:rPr>
              <a:t>d) Error</a:t>
            </a:r>
          </a:p>
          <a:p>
            <a:pPr marL="342900" indent="-342900">
              <a:buAutoNum type="arabicPeriod"/>
            </a:pPr>
            <a:r>
              <a:rPr lang="en-US" b="1" dirty="0">
                <a:solidFill>
                  <a:srgbClr val="00B050"/>
                </a:solidFill>
              </a:rPr>
              <a:t>Suppose list1 is [2445,133,12454,123], what is max(list1) ?</a:t>
            </a:r>
            <a:br>
              <a:rPr lang="en-US" dirty="0"/>
            </a:br>
            <a:r>
              <a:rPr lang="en-US" dirty="0"/>
              <a:t>a) 2445</a:t>
            </a:r>
            <a:br>
              <a:rPr lang="en-US" dirty="0"/>
            </a:br>
            <a:r>
              <a:rPr lang="en-US" dirty="0"/>
              <a:t>b) 133</a:t>
            </a:r>
            <a:br>
              <a:rPr lang="en-US" dirty="0"/>
            </a:br>
            <a:r>
              <a:rPr lang="en-US" dirty="0"/>
              <a:t>c) 12454</a:t>
            </a:r>
            <a:br>
              <a:rPr lang="en-US" dirty="0"/>
            </a:br>
            <a:r>
              <a:rPr lang="en-US" dirty="0"/>
              <a:t>d) 123</a:t>
            </a:r>
          </a:p>
          <a:p>
            <a:pPr marL="342900" indent="-342900">
              <a:buAutoNum type="arabicPeriod"/>
            </a:pPr>
            <a:r>
              <a:rPr lang="en-US" b="1" dirty="0">
                <a:solidFill>
                  <a:srgbClr val="00B050"/>
                </a:solidFill>
              </a:rPr>
              <a:t> Suppose list1 is [3, 5, 25, 1, 3], what is min(list1) ?</a:t>
            </a:r>
            <a:br>
              <a:rPr lang="en-US" b="1" dirty="0">
                <a:solidFill>
                  <a:srgbClr val="00B050"/>
                </a:solidFill>
              </a:rPr>
            </a:br>
            <a:r>
              <a:rPr lang="en-US" dirty="0"/>
              <a:t>a) 3</a:t>
            </a:r>
            <a:br>
              <a:rPr lang="en-US" dirty="0"/>
            </a:br>
            <a:r>
              <a:rPr lang="en-US" dirty="0"/>
              <a:t>b) 5</a:t>
            </a:r>
            <a:br>
              <a:rPr lang="en-US" dirty="0"/>
            </a:br>
            <a:r>
              <a:rPr lang="en-US" dirty="0"/>
              <a:t>c) 25</a:t>
            </a:r>
            <a:br>
              <a:rPr lang="en-US" dirty="0"/>
            </a:br>
            <a:r>
              <a:rPr lang="en-US" dirty="0"/>
              <a:t>d) 1</a:t>
            </a:r>
          </a:p>
          <a:p>
            <a:pPr marL="342900" indent="-342900">
              <a:buAutoNum type="arabicPeriod"/>
            </a:pPr>
            <a:r>
              <a:rPr lang="en-US" b="1" dirty="0">
                <a:solidFill>
                  <a:srgbClr val="00B050"/>
                </a:solidFill>
              </a:rPr>
              <a:t>Suppose list1 is [1, 5, 9], what is sum(list1) ?</a:t>
            </a:r>
          </a:p>
          <a:p>
            <a:pPr lvl="1"/>
            <a:r>
              <a:rPr lang="es-ES" dirty="0"/>
              <a:t>a) 1</a:t>
            </a:r>
            <a:br>
              <a:rPr lang="es-ES" dirty="0"/>
            </a:br>
            <a:r>
              <a:rPr lang="es-ES" dirty="0"/>
              <a:t>b) 9</a:t>
            </a:r>
            <a:br>
              <a:rPr lang="es-ES" dirty="0"/>
            </a:br>
            <a:r>
              <a:rPr lang="es-ES" dirty="0"/>
              <a:t>c) 15</a:t>
            </a:r>
            <a:br>
              <a:rPr lang="es-ES" dirty="0"/>
            </a:br>
            <a:r>
              <a:rPr lang="es-ES" dirty="0"/>
              <a:t>d) Error</a:t>
            </a:r>
            <a:endParaRPr lang="en-US" dirty="0"/>
          </a:p>
        </p:txBody>
      </p:sp>
      <p:sp>
        <p:nvSpPr>
          <p:cNvPr id="2" name="Title 1"/>
          <p:cNvSpPr>
            <a:spLocks noGrp="1"/>
          </p:cNvSpPr>
          <p:nvPr>
            <p:ph type="title"/>
          </p:nvPr>
        </p:nvSpPr>
        <p:spPr>
          <a:xfrm>
            <a:off x="632020" y="70632"/>
            <a:ext cx="9720072" cy="447171"/>
          </a:xfrm>
        </p:spPr>
        <p:txBody>
          <a:bodyPr>
            <a:noAutofit/>
          </a:bodyPr>
          <a:lstStyle/>
          <a:p>
            <a:r>
              <a:rPr lang="en-US" sz="3200" dirty="0"/>
              <a:t>Python List</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9755210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609" y="671691"/>
            <a:ext cx="9876483" cy="6186309"/>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5. Suppose list1 is [2, 33, 222, 14, 25], What is list1[-1] ?</a:t>
            </a:r>
            <a:br>
              <a:rPr lang="en-US" sz="2000" b="1" dirty="0">
                <a:solidFill>
                  <a:srgbClr val="00B050"/>
                </a:solidFill>
                <a:latin typeface="Calibri" panose="020F0502020204030204" pitchFamily="34" charset="0"/>
              </a:rPr>
            </a:br>
            <a:r>
              <a:rPr lang="en-US" dirty="0"/>
              <a:t>a) Error</a:t>
            </a:r>
            <a:br>
              <a:rPr lang="en-US" sz="2000" dirty="0"/>
            </a:br>
            <a:r>
              <a:rPr lang="en-US" dirty="0"/>
              <a:t>b) None</a:t>
            </a:r>
            <a:br>
              <a:rPr lang="en-US" sz="2000" dirty="0"/>
            </a:br>
            <a:r>
              <a:rPr lang="en-US" dirty="0"/>
              <a:t>c) 25</a:t>
            </a:r>
            <a:br>
              <a:rPr lang="en-US" sz="2000" dirty="0"/>
            </a:br>
            <a:r>
              <a:rPr lang="en-US" dirty="0"/>
              <a:t>d) 2</a:t>
            </a:r>
            <a:endParaRPr lang="en-US" sz="2000" dirty="0">
              <a:latin typeface="Calibri" panose="020F0502020204030204" pitchFamily="34" charset="0"/>
            </a:endParaRP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6. Suppose</a:t>
            </a:r>
            <a:r>
              <a:rPr lang="en-US" dirty="0"/>
              <a:t> </a:t>
            </a:r>
            <a:r>
              <a:rPr lang="en-US" sz="2000" b="1" dirty="0">
                <a:solidFill>
                  <a:srgbClr val="00B050"/>
                </a:solidFill>
                <a:latin typeface="Calibri" panose="020F0502020204030204" pitchFamily="34" charset="0"/>
              </a:rPr>
              <a:t>list1</a:t>
            </a:r>
            <a:r>
              <a:rPr lang="en-US" dirty="0"/>
              <a:t> </a:t>
            </a:r>
            <a:r>
              <a:rPr lang="en-US" sz="2000" b="1" dirty="0">
                <a:solidFill>
                  <a:srgbClr val="00B050"/>
                </a:solidFill>
                <a:latin typeface="Calibri" panose="020F0502020204030204" pitchFamily="34" charset="0"/>
              </a:rPr>
              <a:t>is [2, 33, 222, 14, 25], What is list1[:-1] ?</a:t>
            </a:r>
            <a:br>
              <a:rPr lang="en-US" sz="2000" dirty="0"/>
            </a:br>
            <a:r>
              <a:rPr lang="en-US" dirty="0"/>
              <a:t>a) [2, 33, 222, 14].</a:t>
            </a:r>
            <a:br>
              <a:rPr lang="en-US" sz="2000" dirty="0"/>
            </a:br>
            <a:r>
              <a:rPr lang="en-US" dirty="0"/>
              <a:t>b) Error</a:t>
            </a:r>
            <a:br>
              <a:rPr lang="en-US" sz="2000" dirty="0"/>
            </a:br>
            <a:r>
              <a:rPr lang="en-US" dirty="0"/>
              <a:t>c) 25</a:t>
            </a:r>
            <a:br>
              <a:rPr lang="en-US" sz="2000" dirty="0"/>
            </a:br>
            <a:r>
              <a:rPr lang="en-US" dirty="0"/>
              <a:t>d) [25, 14, 222, 33, 2].</a:t>
            </a:r>
            <a:endParaRPr lang="en-US" sz="2000" dirty="0">
              <a:latin typeface="Calibri" panose="020F0502020204030204" pitchFamily="34" charset="0"/>
            </a:endParaRP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7. What is the output when following code is executed ?</a:t>
            </a:r>
          </a:p>
          <a:p>
            <a:r>
              <a:rPr lang="en-US" sz="2000" b="1" dirty="0">
                <a:solidFill>
                  <a:srgbClr val="00B050"/>
                </a:solidFill>
                <a:latin typeface="Calibri" panose="020F0502020204030204" pitchFamily="34" charset="0"/>
              </a:rPr>
              <a:t>&gt;&gt;&gt;names = ['Amir', 'Bear', 'Charlton', 'Daman']</a:t>
            </a:r>
          </a:p>
          <a:p>
            <a:r>
              <a:rPr lang="en-US" sz="2000" b="1" dirty="0">
                <a:solidFill>
                  <a:srgbClr val="00B050"/>
                </a:solidFill>
                <a:latin typeface="Calibri" panose="020F0502020204030204" pitchFamily="34" charset="0"/>
              </a:rPr>
              <a:t>&gt;&gt;&gt;print(names[-1][-1])</a:t>
            </a:r>
          </a:p>
          <a:p>
            <a:r>
              <a:rPr lang="pt-BR" dirty="0"/>
              <a:t>a) A</a:t>
            </a:r>
            <a:br>
              <a:rPr lang="pt-BR" sz="2000" dirty="0"/>
            </a:br>
            <a:r>
              <a:rPr lang="pt-BR" dirty="0"/>
              <a:t>b) Daman</a:t>
            </a:r>
            <a:br>
              <a:rPr lang="pt-BR" sz="2000" dirty="0"/>
            </a:br>
            <a:r>
              <a:rPr lang="pt-BR" dirty="0"/>
              <a:t>c) Error</a:t>
            </a:r>
            <a:br>
              <a:rPr lang="pt-BR" sz="2000" dirty="0"/>
            </a:br>
            <a:r>
              <a:rPr lang="pt-BR" dirty="0"/>
              <a:t>d) n</a:t>
            </a:r>
            <a:endParaRPr lang="en-US" sz="2000" dirty="0">
              <a:latin typeface="Calibri" panose="020F0502020204030204" pitchFamily="34" charset="0"/>
            </a:endParaRPr>
          </a:p>
        </p:txBody>
      </p:sp>
      <p:sp>
        <p:nvSpPr>
          <p:cNvPr id="2" name="Title 1"/>
          <p:cNvSpPr>
            <a:spLocks noGrp="1"/>
          </p:cNvSpPr>
          <p:nvPr>
            <p:ph type="title"/>
          </p:nvPr>
        </p:nvSpPr>
        <p:spPr>
          <a:xfrm>
            <a:off x="632020" y="70632"/>
            <a:ext cx="9720072" cy="447171"/>
          </a:xfrm>
        </p:spPr>
        <p:txBody>
          <a:bodyPr>
            <a:noAutofit/>
          </a:bodyPr>
          <a:lstStyle/>
          <a:p>
            <a:r>
              <a:rPr lang="en-US" sz="3200" dirty="0"/>
              <a:t>Python List</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8494296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609" y="671691"/>
            <a:ext cx="10869150" cy="6186309"/>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5. Suppose list1 is [2, 33, 222, 14, 25], What is list1[-1] ?</a:t>
            </a:r>
            <a:br>
              <a:rPr lang="en-US" sz="2000" b="1" dirty="0">
                <a:solidFill>
                  <a:srgbClr val="00B050"/>
                </a:solidFill>
                <a:latin typeface="Calibri" panose="020F0502020204030204" pitchFamily="34" charset="0"/>
              </a:rPr>
            </a:br>
            <a:r>
              <a:rPr lang="en-US" dirty="0"/>
              <a:t>a) Error</a:t>
            </a:r>
            <a:br>
              <a:rPr lang="en-US" sz="2000" dirty="0"/>
            </a:br>
            <a:r>
              <a:rPr lang="en-US" dirty="0"/>
              <a:t>b) None</a:t>
            </a:r>
            <a:br>
              <a:rPr lang="en-US" sz="2000" dirty="0"/>
            </a:br>
            <a:r>
              <a:rPr lang="en-US" dirty="0"/>
              <a:t>c) 25</a:t>
            </a:r>
            <a:br>
              <a:rPr lang="en-US" sz="2000" dirty="0"/>
            </a:br>
            <a:r>
              <a:rPr lang="en-US" dirty="0"/>
              <a:t>d) 2</a:t>
            </a:r>
            <a:endParaRPr lang="en-US" sz="2000" dirty="0">
              <a:latin typeface="Calibri" panose="020F0502020204030204" pitchFamily="34" charset="0"/>
            </a:endParaRP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6. Suppose</a:t>
            </a:r>
            <a:r>
              <a:rPr lang="en-US" dirty="0"/>
              <a:t> </a:t>
            </a:r>
            <a:r>
              <a:rPr lang="en-US" sz="2000" b="1" dirty="0">
                <a:solidFill>
                  <a:srgbClr val="00B050"/>
                </a:solidFill>
                <a:latin typeface="Calibri" panose="020F0502020204030204" pitchFamily="34" charset="0"/>
              </a:rPr>
              <a:t>list1</a:t>
            </a:r>
            <a:r>
              <a:rPr lang="en-US" dirty="0"/>
              <a:t> </a:t>
            </a:r>
            <a:r>
              <a:rPr lang="en-US" sz="2000" b="1" dirty="0">
                <a:solidFill>
                  <a:srgbClr val="00B050"/>
                </a:solidFill>
                <a:latin typeface="Calibri" panose="020F0502020204030204" pitchFamily="34" charset="0"/>
              </a:rPr>
              <a:t>is [2, 33, 222, 14, 25], What is list1[:-1] ?</a:t>
            </a:r>
            <a:br>
              <a:rPr lang="en-US" sz="2000" dirty="0"/>
            </a:br>
            <a:r>
              <a:rPr lang="en-US" dirty="0"/>
              <a:t>a) [2, 33, 222, 14].</a:t>
            </a:r>
            <a:br>
              <a:rPr lang="en-US" sz="2000" dirty="0"/>
            </a:br>
            <a:r>
              <a:rPr lang="en-US" dirty="0"/>
              <a:t>b) Error</a:t>
            </a:r>
            <a:br>
              <a:rPr lang="en-US" sz="2000" dirty="0"/>
            </a:br>
            <a:r>
              <a:rPr lang="en-US" dirty="0"/>
              <a:t>c) 25</a:t>
            </a:r>
            <a:br>
              <a:rPr lang="en-US" sz="2000" dirty="0"/>
            </a:br>
            <a:r>
              <a:rPr lang="en-US" dirty="0"/>
              <a:t>d) [25, 14, 222, 33, 2].</a:t>
            </a:r>
            <a:endParaRPr lang="en-US" sz="2000" dirty="0">
              <a:latin typeface="Calibri" panose="020F0502020204030204" pitchFamily="34" charset="0"/>
            </a:endParaRP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7. What is the output when following code is executed ?</a:t>
            </a:r>
          </a:p>
          <a:p>
            <a:r>
              <a:rPr lang="en-US" sz="2000" b="1" dirty="0">
                <a:solidFill>
                  <a:srgbClr val="00B050"/>
                </a:solidFill>
                <a:latin typeface="Calibri" panose="020F0502020204030204" pitchFamily="34" charset="0"/>
              </a:rPr>
              <a:t>&gt;&gt;&gt;names = ['Amir', 'Bear', 'Charlton', 'Daman']</a:t>
            </a:r>
          </a:p>
          <a:p>
            <a:r>
              <a:rPr lang="en-US" sz="2000" b="1" dirty="0">
                <a:solidFill>
                  <a:srgbClr val="00B050"/>
                </a:solidFill>
                <a:latin typeface="Calibri" panose="020F0502020204030204" pitchFamily="34" charset="0"/>
              </a:rPr>
              <a:t>&gt;&gt;&gt;print(names[-1][-1])</a:t>
            </a:r>
          </a:p>
          <a:p>
            <a:r>
              <a:rPr lang="pt-BR" dirty="0"/>
              <a:t>a) A</a:t>
            </a:r>
            <a:br>
              <a:rPr lang="pt-BR" sz="2000" dirty="0"/>
            </a:br>
            <a:r>
              <a:rPr lang="pt-BR" dirty="0"/>
              <a:t>b) Daman</a:t>
            </a:r>
            <a:br>
              <a:rPr lang="pt-BR" sz="2000" dirty="0"/>
            </a:br>
            <a:r>
              <a:rPr lang="pt-BR" dirty="0"/>
              <a:t>c) Error</a:t>
            </a:r>
            <a:br>
              <a:rPr lang="pt-BR" sz="2000" dirty="0"/>
            </a:br>
            <a:r>
              <a:rPr lang="pt-BR" dirty="0"/>
              <a:t>d) n</a:t>
            </a:r>
            <a:endParaRPr lang="en-US" sz="2000" dirty="0">
              <a:latin typeface="Calibri" panose="020F0502020204030204" pitchFamily="34" charset="0"/>
            </a:endParaRPr>
          </a:p>
        </p:txBody>
      </p:sp>
      <p:sp>
        <p:nvSpPr>
          <p:cNvPr id="2" name="Title 1"/>
          <p:cNvSpPr>
            <a:spLocks noGrp="1"/>
          </p:cNvSpPr>
          <p:nvPr>
            <p:ph type="title"/>
          </p:nvPr>
        </p:nvSpPr>
        <p:spPr>
          <a:xfrm>
            <a:off x="632020" y="70632"/>
            <a:ext cx="9720072" cy="447171"/>
          </a:xfrm>
        </p:spPr>
        <p:txBody>
          <a:bodyPr>
            <a:noAutofit/>
          </a:bodyPr>
          <a:lstStyle/>
          <a:p>
            <a:r>
              <a:rPr lang="en-US" sz="3200" dirty="0"/>
              <a:t>Python List</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59806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26405"/>
            <a:ext cx="9720072" cy="324969"/>
          </a:xfrm>
        </p:spPr>
        <p:txBody>
          <a:bodyPr>
            <a:noAutofit/>
          </a:bodyPr>
          <a:lstStyle/>
          <a:p>
            <a:r>
              <a:rPr lang="en-US" sz="3200" b="1" dirty="0">
                <a:solidFill>
                  <a:schemeClr val="accent4"/>
                </a:solidFill>
              </a:rPr>
              <a:t>Installing python</a:t>
            </a:r>
          </a:p>
        </p:txBody>
      </p:sp>
      <p:sp>
        <p:nvSpPr>
          <p:cNvPr id="5" name="Rectangle 4"/>
          <p:cNvSpPr/>
          <p:nvPr/>
        </p:nvSpPr>
        <p:spPr>
          <a:xfrm>
            <a:off x="325471" y="5397909"/>
            <a:ext cx="11723961" cy="1269065"/>
          </a:xfrm>
          <a:prstGeom prst="rect">
            <a:avLst/>
          </a:prstGeom>
        </p:spPr>
        <p:txBody>
          <a:bodyPr wrap="square">
            <a:spAutoFit/>
          </a:bodyPr>
          <a:lstStyle/>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Click the Yes button. A new Python 3.9.0 Setup pop-up window will appear with a Setup Progress message and a progress bar.</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Ø"/>
            </a:pPr>
            <a:r>
              <a:rPr lang="en-US" dirty="0">
                <a:latin typeface="Calibri" panose="020F0502020204030204" pitchFamily="34" charset="0"/>
              </a:rPr>
              <a:t>During installation, it will show the various components it is installing and  move the progress bar towards completion. Soon, a new Python 3.9.0  Setup pop-up window will appear with a Setup was successful message.</a:t>
            </a:r>
          </a:p>
        </p:txBody>
      </p:sp>
      <p:pic>
        <p:nvPicPr>
          <p:cNvPr id="3" name="Picture 2"/>
          <p:cNvPicPr>
            <a:picLocks noChangeAspect="1"/>
          </p:cNvPicPr>
          <p:nvPr/>
        </p:nvPicPr>
        <p:blipFill>
          <a:blip r:embed="rId2"/>
          <a:stretch>
            <a:fillRect/>
          </a:stretch>
        </p:blipFill>
        <p:spPr>
          <a:xfrm>
            <a:off x="325471" y="1206643"/>
            <a:ext cx="5156010" cy="3461221"/>
          </a:xfrm>
          <a:prstGeom prst="rect">
            <a:avLst/>
          </a:prstGeom>
        </p:spPr>
      </p:pic>
      <p:pic>
        <p:nvPicPr>
          <p:cNvPr id="4" name="Picture 3"/>
          <p:cNvPicPr>
            <a:picLocks noChangeAspect="1"/>
          </p:cNvPicPr>
          <p:nvPr/>
        </p:nvPicPr>
        <p:blipFill>
          <a:blip r:embed="rId3"/>
          <a:stretch>
            <a:fillRect/>
          </a:stretch>
        </p:blipFill>
        <p:spPr>
          <a:xfrm>
            <a:off x="5692876" y="684242"/>
            <a:ext cx="6145161" cy="4713667"/>
          </a:xfrm>
          <a:prstGeom prst="rect">
            <a:avLst/>
          </a:prstGeom>
        </p:spPr>
      </p:pic>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C098A841-BE59-A5BC-8CA4-18794F6C3294}"/>
                  </a:ext>
                </a:extLst>
              </p:cNvPr>
              <p:cNvGraphicFramePr>
                <a:graphicFrameLocks noChangeAspect="1"/>
              </p:cNvGraphicFramePr>
              <p:nvPr>
                <p:extLst>
                  <p:ext uri="{D42A27DB-BD31-4B8C-83A1-F6EECF244321}">
                    <p14:modId xmlns:p14="http://schemas.microsoft.com/office/powerpoint/2010/main" val="3467534083"/>
                  </p:ext>
                </p:extLst>
              </p:nvPr>
            </p:nvGraphicFramePr>
            <p:xfrm>
              <a:off x="-2865120" y="3211830"/>
              <a:ext cx="3048000" cy="1714500"/>
            </p:xfrm>
            <a:graphic>
              <a:graphicData uri="http://schemas.microsoft.com/office/powerpoint/2016/slidezoom">
                <pslz:sldZm>
                  <pslz:sldZmObj sldId="1001" cId="3687244502">
                    <pslz:zmPr id="{4DE5EA02-AE11-4147-BE85-851C534D389E}"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8" name="Slide Zoom 7">
                <a:hlinkClick r:id="rId5" action="ppaction://hlinksldjump"/>
                <a:extLst>
                  <a:ext uri="{FF2B5EF4-FFF2-40B4-BE49-F238E27FC236}">
                    <a16:creationId xmlns:a16="http://schemas.microsoft.com/office/drawing/2014/main" id="{C098A841-BE59-A5BC-8CA4-18794F6C3294}"/>
                  </a:ext>
                </a:extLst>
              </p:cNvPr>
              <p:cNvPicPr>
                <a:picLocks noGrp="1" noRot="1" noChangeAspect="1" noMove="1" noResize="1" noEditPoints="1" noAdjustHandles="1" noChangeArrowheads="1" noChangeShapeType="1"/>
              </p:cNvPicPr>
              <p:nvPr/>
            </p:nvPicPr>
            <p:blipFill>
              <a:blip r:embed="rId6"/>
              <a:stretch>
                <a:fillRect/>
              </a:stretch>
            </p:blipFill>
            <p:spPr>
              <a:xfrm>
                <a:off x="-2865120" y="3211830"/>
                <a:ext cx="3048000" cy="1714500"/>
              </a:xfrm>
              <a:prstGeom prst="rect">
                <a:avLst/>
              </a:prstGeom>
              <a:ln w="3175">
                <a:solidFill>
                  <a:prstClr val="ltGray"/>
                </a:solidFill>
              </a:ln>
            </p:spPr>
          </p:pic>
        </mc:Fallback>
      </mc:AlternateContent>
      <p:sp>
        <p:nvSpPr>
          <p:cNvPr id="9" name="Footer Placeholder 8"/>
          <p:cNvSpPr>
            <a:spLocks noGrp="1"/>
          </p:cNvSpPr>
          <p:nvPr>
            <p:ph type="ftr" sz="quarter" idx="11"/>
          </p:nvPr>
        </p:nvSpPr>
        <p:spPr>
          <a:xfrm>
            <a:off x="3870960" y="6579925"/>
            <a:ext cx="4114800" cy="365125"/>
          </a:xfrm>
        </p:spPr>
        <p:txBody>
          <a:bodyPr/>
          <a:lstStyle/>
          <a:p>
            <a:r>
              <a:rPr lang="en-US" dirty="0"/>
              <a:t>© DIPTARKO DAS SHARMA</a:t>
            </a:r>
          </a:p>
        </p:txBody>
      </p:sp>
    </p:spTree>
    <p:extLst>
      <p:ext uri="{BB962C8B-B14F-4D97-AF65-F5344CB8AC3E}">
        <p14:creationId xmlns:p14="http://schemas.microsoft.com/office/powerpoint/2010/main" val="36872445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609" y="671691"/>
            <a:ext cx="10946642" cy="6617196"/>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sz="2000" dirty="0">
              <a:latin typeface="Calibri" panose="020F0502020204030204" pitchFamily="34" charset="0"/>
            </a:endParaRPr>
          </a:p>
          <a:p>
            <a:r>
              <a:rPr lang="en-US" sz="2000" b="1" dirty="0">
                <a:solidFill>
                  <a:srgbClr val="00B050"/>
                </a:solidFill>
                <a:latin typeface="Calibri" panose="020F0502020204030204" pitchFamily="34" charset="0"/>
              </a:rPr>
              <a:t>8. What is the output when following code is executed ?</a:t>
            </a:r>
          </a:p>
          <a:p>
            <a:pPr lvl="1"/>
            <a:r>
              <a:rPr lang="en-US" sz="2000" b="1" dirty="0">
                <a:latin typeface="Calibri" panose="020F0502020204030204" pitchFamily="34" charset="0"/>
              </a:rPr>
              <a:t>names1 = ['Amir', 'Bear', 'Charlton', 'Daman']</a:t>
            </a:r>
          </a:p>
          <a:p>
            <a:pPr lvl="1"/>
            <a:r>
              <a:rPr lang="en-US" sz="2000" b="1" dirty="0">
                <a:latin typeface="Calibri" panose="020F0502020204030204" pitchFamily="34" charset="0"/>
              </a:rPr>
              <a:t>names2 = names1</a:t>
            </a:r>
          </a:p>
          <a:p>
            <a:pPr lvl="1"/>
            <a:r>
              <a:rPr lang="en-US" sz="2000" b="1" dirty="0">
                <a:latin typeface="Calibri" panose="020F0502020204030204" pitchFamily="34" charset="0"/>
              </a:rPr>
              <a:t>names3 = names1[:]</a:t>
            </a:r>
          </a:p>
          <a:p>
            <a:pPr lvl="1"/>
            <a:r>
              <a:rPr lang="en-US" sz="2000" b="1" dirty="0">
                <a:latin typeface="Calibri" panose="020F0502020204030204" pitchFamily="34" charset="0"/>
              </a:rPr>
              <a:t> names2[0] = 'Alice'</a:t>
            </a:r>
          </a:p>
          <a:p>
            <a:pPr lvl="1"/>
            <a:r>
              <a:rPr lang="en-US" sz="2000" b="1" dirty="0">
                <a:latin typeface="Calibri" panose="020F0502020204030204" pitchFamily="34" charset="0"/>
              </a:rPr>
              <a:t>names3[1] = 'Bob'</a:t>
            </a:r>
          </a:p>
          <a:p>
            <a:pPr lvl="1"/>
            <a:r>
              <a:rPr lang="en-US" sz="2000" b="1" dirty="0">
                <a:latin typeface="Calibri" panose="020F0502020204030204" pitchFamily="34" charset="0"/>
              </a:rPr>
              <a:t> sum = 0</a:t>
            </a:r>
          </a:p>
          <a:p>
            <a:pPr lvl="1"/>
            <a:r>
              <a:rPr lang="en-US" sz="2000" b="1" dirty="0">
                <a:latin typeface="Calibri" panose="020F0502020204030204" pitchFamily="34" charset="0"/>
              </a:rPr>
              <a:t>for ls in (names1, names2, names3):</a:t>
            </a:r>
          </a:p>
          <a:p>
            <a:pPr lvl="1"/>
            <a:r>
              <a:rPr lang="en-US" sz="2000" b="1" dirty="0">
                <a:latin typeface="Calibri" panose="020F0502020204030204" pitchFamily="34" charset="0"/>
              </a:rPr>
              <a:t>    print(ls)</a:t>
            </a:r>
          </a:p>
          <a:p>
            <a:pPr lvl="1"/>
            <a:r>
              <a:rPr lang="en-US" sz="2000" b="1" dirty="0">
                <a:latin typeface="Calibri" panose="020F0502020204030204" pitchFamily="34" charset="0"/>
              </a:rPr>
              <a:t>    if ls[0] == 'Alice':</a:t>
            </a:r>
          </a:p>
          <a:p>
            <a:pPr lvl="1"/>
            <a:r>
              <a:rPr lang="en-US" sz="2000" b="1" dirty="0">
                <a:latin typeface="Calibri" panose="020F0502020204030204" pitchFamily="34" charset="0"/>
              </a:rPr>
              <a:t>        sum += 1</a:t>
            </a:r>
          </a:p>
          <a:p>
            <a:pPr lvl="1"/>
            <a:r>
              <a:rPr lang="en-US" sz="2000" b="1" dirty="0">
                <a:latin typeface="Calibri" panose="020F0502020204030204" pitchFamily="34" charset="0"/>
              </a:rPr>
              <a:t>    if ls[1] == 'Bob':</a:t>
            </a:r>
          </a:p>
          <a:p>
            <a:pPr lvl="1"/>
            <a:r>
              <a:rPr lang="en-US" sz="2000" b="1" dirty="0">
                <a:latin typeface="Calibri" panose="020F0502020204030204" pitchFamily="34" charset="0"/>
              </a:rPr>
              <a:t>        sum += 10</a:t>
            </a:r>
          </a:p>
          <a:p>
            <a:pPr lvl="1"/>
            <a:r>
              <a:rPr lang="en-US" sz="2000" b="1" dirty="0">
                <a:latin typeface="Calibri" panose="020F0502020204030204" pitchFamily="34" charset="0"/>
              </a:rPr>
              <a:t> print( sum)</a:t>
            </a:r>
          </a:p>
          <a:p>
            <a:r>
              <a:rPr lang="pt-BR" dirty="0">
                <a:latin typeface="Calibri" panose="020F0502020204030204" pitchFamily="34" charset="0"/>
                <a:cs typeface="Calibri" panose="020F0502020204030204" pitchFamily="34" charset="0"/>
              </a:rPr>
              <a:t>a) 11</a:t>
            </a:r>
            <a:br>
              <a:rPr lang="pt-BR" sz="1600"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b) 12</a:t>
            </a:r>
            <a:br>
              <a:rPr lang="pt-BR" sz="1600"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c) 21</a:t>
            </a:r>
            <a:br>
              <a:rPr lang="pt-BR" sz="1600" dirty="0">
                <a:latin typeface="Calibri" panose="020F0502020204030204" pitchFamily="34" charset="0"/>
                <a:cs typeface="Calibri" panose="020F0502020204030204" pitchFamily="34" charset="0"/>
              </a:rPr>
            </a:br>
            <a:r>
              <a:rPr lang="pt-BR" dirty="0">
                <a:latin typeface="Calibri" panose="020F0502020204030204" pitchFamily="34" charset="0"/>
                <a:cs typeface="Calibri" panose="020F0502020204030204" pitchFamily="34" charset="0"/>
              </a:rPr>
              <a:t>d) 22</a:t>
            </a:r>
            <a:endParaRPr lang="en-US" sz="1600" b="1" dirty="0">
              <a:solidFill>
                <a:srgbClr val="00B050"/>
              </a:solidFill>
              <a:latin typeface="Calibri" panose="020F0502020204030204" pitchFamily="34" charset="0"/>
              <a:cs typeface="Calibri" panose="020F0502020204030204" pitchFamily="34" charset="0"/>
            </a:endParaRPr>
          </a:p>
          <a:p>
            <a:endParaRPr lang="en-US" sz="1600" dirty="0">
              <a:latin typeface="Calibri" panose="020F0502020204030204" pitchFamily="34" charset="0"/>
            </a:endParaRPr>
          </a:p>
        </p:txBody>
      </p:sp>
      <p:sp>
        <p:nvSpPr>
          <p:cNvPr id="2" name="Title 1"/>
          <p:cNvSpPr>
            <a:spLocks noGrp="1"/>
          </p:cNvSpPr>
          <p:nvPr>
            <p:ph type="title"/>
          </p:nvPr>
        </p:nvSpPr>
        <p:spPr>
          <a:xfrm>
            <a:off x="632020" y="70632"/>
            <a:ext cx="9720072" cy="447171"/>
          </a:xfrm>
        </p:spPr>
        <p:txBody>
          <a:bodyPr>
            <a:noAutofit/>
          </a:bodyPr>
          <a:lstStyle/>
          <a:p>
            <a:r>
              <a:rPr lang="en-US" sz="3200" dirty="0"/>
              <a:t>Python List</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4467857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609" y="671691"/>
            <a:ext cx="11163618" cy="6340197"/>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sz="2000" dirty="0">
              <a:latin typeface="Calibri" panose="020F0502020204030204" pitchFamily="34" charset="0"/>
            </a:endParaRPr>
          </a:p>
          <a:p>
            <a:r>
              <a:rPr lang="en-US" b="1" dirty="0">
                <a:solidFill>
                  <a:srgbClr val="00B050"/>
                </a:solidFill>
                <a:latin typeface="Calibri" panose="020F0502020204030204" pitchFamily="34" charset="0"/>
              </a:rPr>
              <a:t>9. What is the output when following code is executed ?</a:t>
            </a:r>
          </a:p>
          <a:p>
            <a:pPr lvl="1"/>
            <a:r>
              <a:rPr lang="en-US" b="1" dirty="0">
                <a:solidFill>
                  <a:srgbClr val="C00000"/>
                </a:solidFill>
                <a:latin typeface="Calibri" panose="020F0502020204030204" pitchFamily="34" charset="0"/>
              </a:rPr>
              <a:t>&gt;&gt;&gt;list1 = [11, 2, 23]</a:t>
            </a:r>
          </a:p>
          <a:p>
            <a:pPr lvl="1"/>
            <a:r>
              <a:rPr lang="en-US" b="1" dirty="0">
                <a:solidFill>
                  <a:srgbClr val="C00000"/>
                </a:solidFill>
                <a:latin typeface="Calibri" panose="020F0502020204030204" pitchFamily="34" charset="0"/>
              </a:rPr>
              <a:t>&gt;&gt;&gt;list2 = [11, 2, 2]</a:t>
            </a:r>
          </a:p>
          <a:p>
            <a:pPr lvl="1"/>
            <a:r>
              <a:rPr lang="en-US" b="1" dirty="0">
                <a:solidFill>
                  <a:srgbClr val="C00000"/>
                </a:solidFill>
                <a:latin typeface="Calibri" panose="020F0502020204030204" pitchFamily="34" charset="0"/>
              </a:rPr>
              <a:t>&gt;&gt;&gt;list1 &lt; list2 is</a:t>
            </a:r>
          </a:p>
          <a:p>
            <a:r>
              <a:rPr lang="en-US" sz="1600" dirty="0"/>
              <a:t>a)True</a:t>
            </a:r>
            <a:br>
              <a:rPr lang="en-US" sz="1400" dirty="0"/>
            </a:br>
            <a:r>
              <a:rPr lang="en-US" sz="1600" dirty="0"/>
              <a:t>b) False</a:t>
            </a:r>
            <a:br>
              <a:rPr lang="en-US" sz="1400" dirty="0"/>
            </a:br>
            <a:r>
              <a:rPr lang="en-US" sz="1600" dirty="0"/>
              <a:t>c) Error</a:t>
            </a:r>
            <a:br>
              <a:rPr lang="en-US" sz="1400" dirty="0"/>
            </a:br>
            <a:r>
              <a:rPr lang="en-US" sz="1600" dirty="0"/>
              <a:t>d) None</a:t>
            </a:r>
          </a:p>
          <a:p>
            <a:endParaRPr lang="en-US" b="1" dirty="0">
              <a:solidFill>
                <a:srgbClr val="00B050"/>
              </a:solidFill>
              <a:latin typeface="Calibri" panose="020F0502020204030204" pitchFamily="34" charset="0"/>
            </a:endParaRPr>
          </a:p>
          <a:p>
            <a:r>
              <a:rPr lang="en-US" b="1" dirty="0">
                <a:solidFill>
                  <a:srgbClr val="00B050"/>
                </a:solidFill>
                <a:latin typeface="Calibri" panose="020F0502020204030204" pitchFamily="34" charset="0"/>
              </a:rPr>
              <a:t>10. To add a new element to a list we use which command ?</a:t>
            </a:r>
            <a:br>
              <a:rPr lang="en-US" b="1" dirty="0">
                <a:solidFill>
                  <a:srgbClr val="00B050"/>
                </a:solidFill>
                <a:latin typeface="Calibri" panose="020F0502020204030204" pitchFamily="34" charset="0"/>
              </a:rPr>
            </a:br>
            <a:r>
              <a:rPr lang="en-US" sz="1600" dirty="0"/>
              <a:t>a) list1.add(5)</a:t>
            </a:r>
            <a:br>
              <a:rPr lang="en-US" sz="1600" dirty="0"/>
            </a:br>
            <a:r>
              <a:rPr lang="en-US" sz="1600" dirty="0"/>
              <a:t>b) list1.append(5)</a:t>
            </a:r>
            <a:br>
              <a:rPr lang="en-US" sz="1600" dirty="0"/>
            </a:br>
            <a:r>
              <a:rPr lang="en-US" sz="1600" dirty="0"/>
              <a:t>c) list1.addLast(5)</a:t>
            </a:r>
            <a:br>
              <a:rPr lang="en-US" sz="1600" dirty="0"/>
            </a:br>
            <a:r>
              <a:rPr lang="en-US" sz="1600" dirty="0"/>
              <a:t>d) list1.addEnd(5)</a:t>
            </a:r>
          </a:p>
          <a:p>
            <a:endParaRPr lang="en-US" sz="1600" dirty="0"/>
          </a:p>
          <a:p>
            <a:r>
              <a:rPr lang="en-US" b="1" dirty="0">
                <a:solidFill>
                  <a:srgbClr val="00B050"/>
                </a:solidFill>
                <a:latin typeface="Calibri" panose="020F0502020204030204" pitchFamily="34" charset="0"/>
              </a:rPr>
              <a:t>11. To insert 5 to the third position in list1, we use which command ?</a:t>
            </a:r>
          </a:p>
          <a:p>
            <a:r>
              <a:rPr lang="en-US" sz="1600" dirty="0"/>
              <a:t>a) list1.insert(3, 5)</a:t>
            </a:r>
            <a:br>
              <a:rPr lang="en-US" sz="1600" dirty="0"/>
            </a:br>
            <a:r>
              <a:rPr lang="en-US" sz="1600" dirty="0"/>
              <a:t>b) list1.insert(2, 5)</a:t>
            </a:r>
            <a:br>
              <a:rPr lang="en-US" sz="1600" dirty="0"/>
            </a:br>
            <a:r>
              <a:rPr lang="en-US" sz="1600" dirty="0"/>
              <a:t>c) list1.add(3, 5)</a:t>
            </a:r>
            <a:br>
              <a:rPr lang="en-US" sz="1600" dirty="0"/>
            </a:br>
            <a:r>
              <a:rPr lang="en-US" sz="1600" dirty="0"/>
              <a:t>d) list1.append(3, 5)</a:t>
            </a:r>
          </a:p>
          <a:p>
            <a:pPr marL="800100" lvl="1" indent="-342900">
              <a:buAutoNum type="alphaLcParenR"/>
            </a:pPr>
            <a:endParaRPr lang="en-US" sz="1600" b="1" dirty="0">
              <a:solidFill>
                <a:srgbClr val="C00000"/>
              </a:solidFill>
              <a:latin typeface="Calibri" panose="020F0502020204030204" pitchFamily="34" charset="0"/>
            </a:endParaRPr>
          </a:p>
          <a:p>
            <a:endParaRPr lang="en-US" sz="1600" dirty="0">
              <a:latin typeface="Calibri" panose="020F0502020204030204" pitchFamily="34" charset="0"/>
            </a:endParaRPr>
          </a:p>
        </p:txBody>
      </p:sp>
      <p:sp>
        <p:nvSpPr>
          <p:cNvPr id="2" name="Title 1"/>
          <p:cNvSpPr>
            <a:spLocks noGrp="1"/>
          </p:cNvSpPr>
          <p:nvPr>
            <p:ph type="title"/>
          </p:nvPr>
        </p:nvSpPr>
        <p:spPr>
          <a:xfrm>
            <a:off x="632020" y="70632"/>
            <a:ext cx="9720072" cy="447171"/>
          </a:xfrm>
        </p:spPr>
        <p:txBody>
          <a:bodyPr>
            <a:noAutofit/>
          </a:bodyPr>
          <a:lstStyle/>
          <a:p>
            <a:r>
              <a:rPr lang="en-US" sz="3200" dirty="0"/>
              <a:t>Python List</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7406063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3814" y="719281"/>
            <a:ext cx="9876483" cy="5232202"/>
          </a:xfrm>
          <a:prstGeom prst="rect">
            <a:avLst/>
          </a:prstGeom>
          <a:noFill/>
        </p:spPr>
        <p:txBody>
          <a:bodyPr wrap="square" rtlCol="0">
            <a:spAutoFit/>
          </a:bodyPr>
          <a:lstStyle/>
          <a:p>
            <a:r>
              <a:rPr lang="en-US" sz="2000" b="1" i="1" u="sng" dirty="0">
                <a:latin typeface="Calibri" panose="020F0502020204030204" pitchFamily="34" charset="0"/>
              </a:rPr>
              <a:t>Stimulants</a:t>
            </a:r>
          </a:p>
          <a:p>
            <a:r>
              <a:rPr lang="en-US" b="1" dirty="0">
                <a:solidFill>
                  <a:srgbClr val="00B050"/>
                </a:solidFill>
                <a:latin typeface="Calibri" panose="020F0502020204030204" pitchFamily="34" charset="0"/>
              </a:rPr>
              <a:t>12. What is the output when following code is executed ?</a:t>
            </a:r>
          </a:p>
          <a:p>
            <a:pPr lvl="1"/>
            <a:r>
              <a:rPr lang="en-US" sz="2000" dirty="0">
                <a:latin typeface="Calibri" panose="020F0502020204030204" pitchFamily="34" charset="0"/>
              </a:rPr>
              <a:t>&gt;&gt;&gt;list1 = [11, 2, 23]</a:t>
            </a:r>
          </a:p>
          <a:p>
            <a:pPr lvl="1"/>
            <a:r>
              <a:rPr lang="en-US" sz="2000" dirty="0">
                <a:latin typeface="Calibri" panose="020F0502020204030204" pitchFamily="34" charset="0"/>
              </a:rPr>
              <a:t>&gt;&gt;&gt;list2 = [11, 2, 2]</a:t>
            </a:r>
          </a:p>
          <a:p>
            <a:pPr lvl="1"/>
            <a:r>
              <a:rPr lang="en-US" sz="2000" dirty="0" err="1">
                <a:latin typeface="Calibri" panose="020F0502020204030204" pitchFamily="34" charset="0"/>
              </a:rPr>
              <a:t>myList</a:t>
            </a:r>
            <a:r>
              <a:rPr lang="en-US" sz="2000" dirty="0">
                <a:latin typeface="Calibri" panose="020F0502020204030204" pitchFamily="34" charset="0"/>
              </a:rPr>
              <a:t> = [1, 5, 5, 5, 5, 1]</a:t>
            </a:r>
          </a:p>
          <a:p>
            <a:pPr lvl="1"/>
            <a:r>
              <a:rPr lang="en-US" sz="2000" dirty="0">
                <a:latin typeface="Calibri" panose="020F0502020204030204" pitchFamily="34" charset="0"/>
              </a:rPr>
              <a:t>max = myList[0]</a:t>
            </a:r>
          </a:p>
          <a:p>
            <a:pPr lvl="1"/>
            <a:r>
              <a:rPr lang="en-US" sz="2000" dirty="0">
                <a:latin typeface="Calibri" panose="020F0502020204030204" pitchFamily="34" charset="0"/>
              </a:rPr>
              <a:t>indexOfMax = 0</a:t>
            </a:r>
          </a:p>
          <a:p>
            <a:pPr lvl="1"/>
            <a:r>
              <a:rPr lang="en-US" sz="2000" dirty="0">
                <a:latin typeface="Calibri" panose="020F0502020204030204" pitchFamily="34" charset="0"/>
              </a:rPr>
              <a:t>for </a:t>
            </a:r>
            <a:r>
              <a:rPr lang="en-US" sz="2000" dirty="0" err="1">
                <a:latin typeface="Calibri" panose="020F0502020204030204" pitchFamily="34" charset="0"/>
              </a:rPr>
              <a:t>i</a:t>
            </a:r>
            <a:r>
              <a:rPr lang="en-US" sz="2000" dirty="0">
                <a:latin typeface="Calibri" panose="020F0502020204030204" pitchFamily="34" charset="0"/>
              </a:rPr>
              <a:t> in range(1, len(</a:t>
            </a:r>
            <a:r>
              <a:rPr lang="en-US" sz="2000" dirty="0" err="1">
                <a:latin typeface="Calibri" panose="020F0502020204030204" pitchFamily="34" charset="0"/>
              </a:rPr>
              <a:t>myList</a:t>
            </a:r>
            <a:r>
              <a:rPr lang="en-US" sz="2000" dirty="0">
                <a:latin typeface="Calibri" panose="020F0502020204030204" pitchFamily="34" charset="0"/>
              </a:rPr>
              <a:t>)):</a:t>
            </a:r>
          </a:p>
          <a:p>
            <a:pPr lvl="1"/>
            <a:r>
              <a:rPr lang="en-US" sz="2000" dirty="0">
                <a:latin typeface="Calibri" panose="020F0502020204030204" pitchFamily="34" charset="0"/>
              </a:rPr>
              <a:t>    if </a:t>
            </a:r>
            <a:r>
              <a:rPr lang="en-US" sz="2000" dirty="0" err="1">
                <a:latin typeface="Calibri" panose="020F0502020204030204" pitchFamily="34" charset="0"/>
              </a:rPr>
              <a:t>myList</a:t>
            </a:r>
            <a:r>
              <a:rPr lang="en-US" sz="2000" dirty="0">
                <a:latin typeface="Calibri" panose="020F0502020204030204" pitchFamily="34" charset="0"/>
              </a:rPr>
              <a:t>[</a:t>
            </a:r>
            <a:r>
              <a:rPr lang="en-US" sz="2000" dirty="0" err="1">
                <a:latin typeface="Calibri" panose="020F0502020204030204" pitchFamily="34" charset="0"/>
              </a:rPr>
              <a:t>i</a:t>
            </a:r>
            <a:r>
              <a:rPr lang="en-US" sz="2000" dirty="0">
                <a:latin typeface="Calibri" panose="020F0502020204030204" pitchFamily="34" charset="0"/>
              </a:rPr>
              <a:t>] &gt; max:</a:t>
            </a:r>
          </a:p>
          <a:p>
            <a:pPr lvl="1"/>
            <a:r>
              <a:rPr lang="en-US" sz="2000" dirty="0">
                <a:latin typeface="Calibri" panose="020F0502020204030204" pitchFamily="34" charset="0"/>
              </a:rPr>
              <a:t>        max = </a:t>
            </a:r>
            <a:r>
              <a:rPr lang="en-US" sz="2000" dirty="0" err="1">
                <a:latin typeface="Calibri" panose="020F0502020204030204" pitchFamily="34" charset="0"/>
              </a:rPr>
              <a:t>myList</a:t>
            </a:r>
            <a:r>
              <a:rPr lang="en-US" sz="2000" dirty="0">
                <a:latin typeface="Calibri" panose="020F0502020204030204" pitchFamily="34" charset="0"/>
              </a:rPr>
              <a:t>[</a:t>
            </a:r>
            <a:r>
              <a:rPr lang="en-US" sz="2000" dirty="0" err="1">
                <a:latin typeface="Calibri" panose="020F0502020204030204" pitchFamily="34" charset="0"/>
              </a:rPr>
              <a:t>i</a:t>
            </a:r>
            <a:r>
              <a:rPr lang="en-US" sz="2000" dirty="0">
                <a:latin typeface="Calibri" panose="020F0502020204030204" pitchFamily="34" charset="0"/>
              </a:rPr>
              <a:t>]</a:t>
            </a:r>
          </a:p>
          <a:p>
            <a:pPr lvl="1"/>
            <a:r>
              <a:rPr lang="en-US" sz="2000" dirty="0">
                <a:latin typeface="Calibri" panose="020F0502020204030204" pitchFamily="34" charset="0"/>
              </a:rPr>
              <a:t>        indexOfMax = </a:t>
            </a:r>
            <a:r>
              <a:rPr lang="en-US" sz="2000" dirty="0" err="1">
                <a:latin typeface="Calibri" panose="020F0502020204030204" pitchFamily="34" charset="0"/>
              </a:rPr>
              <a:t>i</a:t>
            </a:r>
            <a:endParaRPr lang="en-US" sz="2000" dirty="0">
              <a:latin typeface="Calibri" panose="020F0502020204030204" pitchFamily="34" charset="0"/>
            </a:endParaRPr>
          </a:p>
          <a:p>
            <a:pPr lvl="1"/>
            <a:r>
              <a:rPr lang="en-US" sz="2000" dirty="0">
                <a:latin typeface="Calibri" panose="020F0502020204030204" pitchFamily="34" charset="0"/>
              </a:rPr>
              <a:t> &gt;&gt;&gt;print(</a:t>
            </a:r>
            <a:r>
              <a:rPr lang="en-US" sz="2000" dirty="0" err="1">
                <a:latin typeface="Calibri" panose="020F0502020204030204" pitchFamily="34" charset="0"/>
              </a:rPr>
              <a:t>indexOfMax</a:t>
            </a:r>
            <a:r>
              <a:rPr lang="en-US" sz="2000" dirty="0">
                <a:latin typeface="Calibri" panose="020F0502020204030204" pitchFamily="34" charset="0"/>
              </a:rPr>
              <a:t>)</a:t>
            </a:r>
          </a:p>
          <a:p>
            <a:r>
              <a:rPr lang="en-US" sz="2000" dirty="0">
                <a:latin typeface="Calibri" panose="020F0502020204030204" pitchFamily="34" charset="0"/>
              </a:rPr>
              <a:t>a) 1</a:t>
            </a:r>
          </a:p>
          <a:p>
            <a:r>
              <a:rPr lang="en-US" sz="2000" dirty="0">
                <a:latin typeface="Calibri" panose="020F0502020204030204" pitchFamily="34" charset="0"/>
              </a:rPr>
              <a:t>b) 2</a:t>
            </a:r>
          </a:p>
          <a:p>
            <a:r>
              <a:rPr lang="en-US" sz="2000" dirty="0">
                <a:latin typeface="Calibri" panose="020F0502020204030204" pitchFamily="34" charset="0"/>
              </a:rPr>
              <a:t>c) 3</a:t>
            </a:r>
          </a:p>
          <a:p>
            <a:r>
              <a:rPr lang="en-US" sz="2000" dirty="0">
                <a:latin typeface="Calibri" panose="020F0502020204030204" pitchFamily="34" charset="0"/>
              </a:rPr>
              <a:t>d) 4</a:t>
            </a:r>
            <a:endParaRPr lang="en-US" sz="1600" b="1" dirty="0">
              <a:solidFill>
                <a:srgbClr val="00B050"/>
              </a:solidFill>
              <a:latin typeface="Calibri" panose="020F0502020204030204" pitchFamily="34" charset="0"/>
            </a:endParaRPr>
          </a:p>
          <a:p>
            <a:endParaRPr lang="en-US" sz="1600" dirty="0">
              <a:latin typeface="Calibri" panose="020F0502020204030204" pitchFamily="34" charset="0"/>
            </a:endParaRPr>
          </a:p>
        </p:txBody>
      </p:sp>
      <p:sp>
        <p:nvSpPr>
          <p:cNvPr id="2" name="Title 1"/>
          <p:cNvSpPr>
            <a:spLocks noGrp="1"/>
          </p:cNvSpPr>
          <p:nvPr>
            <p:ph type="title"/>
          </p:nvPr>
        </p:nvSpPr>
        <p:spPr>
          <a:xfrm>
            <a:off x="632020" y="70632"/>
            <a:ext cx="9720072" cy="447171"/>
          </a:xfrm>
        </p:spPr>
        <p:txBody>
          <a:bodyPr>
            <a:noAutofit/>
          </a:bodyPr>
          <a:lstStyle/>
          <a:p>
            <a:r>
              <a:rPr lang="en-US" sz="3200" dirty="0"/>
              <a:t>Python List</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7421658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3093" y="627446"/>
            <a:ext cx="9876483" cy="4893647"/>
          </a:xfrm>
          <a:prstGeom prst="rect">
            <a:avLst/>
          </a:prstGeom>
          <a:noFill/>
        </p:spPr>
        <p:txBody>
          <a:bodyPr wrap="square" rtlCol="0">
            <a:spAutoFit/>
          </a:bodyPr>
          <a:lstStyle/>
          <a:p>
            <a:r>
              <a:rPr lang="en-US" sz="2000" b="1" i="1" u="sng" dirty="0">
                <a:latin typeface="Calibri" panose="020F0502020204030204" pitchFamily="34" charset="0"/>
              </a:rPr>
              <a:t>Stimulants</a:t>
            </a:r>
          </a:p>
          <a:p>
            <a:endParaRPr lang="en-US" b="1" dirty="0">
              <a:solidFill>
                <a:srgbClr val="00B050"/>
              </a:solidFill>
              <a:latin typeface="Calibri" panose="020F0502020204030204" pitchFamily="34" charset="0"/>
            </a:endParaRPr>
          </a:p>
          <a:p>
            <a:r>
              <a:rPr lang="en-US" b="1" dirty="0">
                <a:solidFill>
                  <a:srgbClr val="00B050"/>
                </a:solidFill>
                <a:latin typeface="Calibri" panose="020F0502020204030204" pitchFamily="34" charset="0"/>
              </a:rPr>
              <a:t>13. To which of the following the “in” operator can be used to check if an item is in it?</a:t>
            </a:r>
            <a:br>
              <a:rPr lang="en-US" sz="2000" dirty="0"/>
            </a:br>
            <a:r>
              <a:rPr lang="en-US" dirty="0"/>
              <a:t>a) Lists</a:t>
            </a:r>
            <a:br>
              <a:rPr lang="en-US" sz="2000" dirty="0"/>
            </a:br>
            <a:r>
              <a:rPr lang="en-US" dirty="0"/>
              <a:t>b) Dictionary</a:t>
            </a:r>
            <a:br>
              <a:rPr lang="en-US" sz="2000" dirty="0"/>
            </a:br>
            <a:r>
              <a:rPr lang="en-US" dirty="0"/>
              <a:t>c) Set</a:t>
            </a:r>
            <a:br>
              <a:rPr lang="en-US" sz="2000" dirty="0"/>
            </a:br>
            <a:r>
              <a:rPr lang="en-US" dirty="0"/>
              <a:t>d) All of the mentioned</a:t>
            </a:r>
          </a:p>
          <a:p>
            <a:endParaRPr lang="en-US" sz="2000" dirty="0">
              <a:latin typeface="Calibri" panose="020F0502020204030204" pitchFamily="34" charset="0"/>
            </a:endParaRPr>
          </a:p>
          <a:p>
            <a:r>
              <a:rPr lang="en-US" b="1" dirty="0">
                <a:solidFill>
                  <a:srgbClr val="00B050"/>
                </a:solidFill>
                <a:latin typeface="Calibri" panose="020F0502020204030204" pitchFamily="34" charset="0"/>
              </a:rPr>
              <a:t>14.  What will be the output?</a:t>
            </a:r>
          </a:p>
          <a:p>
            <a:pPr lvl="1"/>
            <a:r>
              <a:rPr lang="en-US" sz="2000" dirty="0">
                <a:solidFill>
                  <a:srgbClr val="C00000"/>
                </a:solidFill>
                <a:latin typeface="Calibri" panose="020F0502020204030204" pitchFamily="34" charset="0"/>
              </a:rPr>
              <a:t>veggies = ['carrot', 'broccoli', 'potato', 'asparagus']</a:t>
            </a:r>
          </a:p>
          <a:p>
            <a:pPr lvl="1"/>
            <a:r>
              <a:rPr lang="en-US" sz="2000" dirty="0" err="1">
                <a:solidFill>
                  <a:srgbClr val="C00000"/>
                </a:solidFill>
                <a:latin typeface="Calibri" panose="020F0502020204030204" pitchFamily="34" charset="0"/>
              </a:rPr>
              <a:t>veggies.insert</a:t>
            </a:r>
            <a:r>
              <a:rPr lang="en-US" sz="2000" dirty="0">
                <a:solidFill>
                  <a:srgbClr val="C00000"/>
                </a:solidFill>
                <a:latin typeface="Calibri" panose="020F0502020204030204" pitchFamily="34" charset="0"/>
              </a:rPr>
              <a:t>(</a:t>
            </a:r>
            <a:r>
              <a:rPr lang="en-US" sz="2000" dirty="0" err="1">
                <a:solidFill>
                  <a:srgbClr val="C00000"/>
                </a:solidFill>
                <a:latin typeface="Calibri" panose="020F0502020204030204" pitchFamily="34" charset="0"/>
              </a:rPr>
              <a:t>veggies.index</a:t>
            </a:r>
            <a:r>
              <a:rPr lang="en-US" sz="2000" dirty="0">
                <a:solidFill>
                  <a:srgbClr val="C00000"/>
                </a:solidFill>
                <a:latin typeface="Calibri" panose="020F0502020204030204" pitchFamily="34" charset="0"/>
              </a:rPr>
              <a:t>('broccoli'), 'celery')</a:t>
            </a:r>
          </a:p>
          <a:p>
            <a:pPr lvl="1"/>
            <a:r>
              <a:rPr lang="en-US" sz="2000" dirty="0">
                <a:solidFill>
                  <a:srgbClr val="C00000"/>
                </a:solidFill>
                <a:latin typeface="Calibri" panose="020F0502020204030204" pitchFamily="34" charset="0"/>
              </a:rPr>
              <a:t>print(veggies)</a:t>
            </a:r>
          </a:p>
          <a:p>
            <a:pPr marL="457200" indent="-457200">
              <a:buFont typeface="+mj-lt"/>
              <a:buAutoNum type="alphaLcParenR"/>
            </a:pPr>
            <a:r>
              <a:rPr lang="en-US" sz="2000" dirty="0">
                <a:latin typeface="Calibri" panose="020F0502020204030204" pitchFamily="34" charset="0"/>
              </a:rPr>
              <a:t> [‘carrot’, ‘celery’, ‘potato’, ‘asparagus’].</a:t>
            </a:r>
          </a:p>
          <a:p>
            <a:pPr marL="457200" indent="-457200">
              <a:buFont typeface="+mj-lt"/>
              <a:buAutoNum type="alphaLcParenR"/>
            </a:pPr>
            <a:r>
              <a:rPr lang="en-US" sz="2000" dirty="0">
                <a:latin typeface="Calibri" panose="020F0502020204030204" pitchFamily="34" charset="0"/>
              </a:rPr>
              <a:t>[‘carrot’, ‘celery’, ‘broccoli’, ‘potato’, ‘asparagus’]	</a:t>
            </a:r>
          </a:p>
          <a:p>
            <a:pPr marL="457200" indent="-457200">
              <a:buFont typeface="+mj-lt"/>
              <a:buAutoNum type="alphaLcParenR"/>
            </a:pPr>
            <a:r>
              <a:rPr lang="en-US" sz="2000" dirty="0">
                <a:latin typeface="Calibri" panose="020F0502020204030204" pitchFamily="34" charset="0"/>
              </a:rPr>
              <a:t>[‘carrot’, ‘broccoli’, ‘celery’, ‘potato’, ‘asparagus’].</a:t>
            </a:r>
          </a:p>
          <a:p>
            <a:pPr marL="457200" indent="-457200">
              <a:buFont typeface="+mj-lt"/>
              <a:buAutoNum type="alphaLcParenR"/>
            </a:pPr>
            <a:r>
              <a:rPr lang="en-US" sz="2000" dirty="0">
                <a:latin typeface="Calibri" panose="020F0502020204030204" pitchFamily="34" charset="0"/>
              </a:rPr>
              <a:t>[‘celery’, ‘carrot’, ‘broccoli’, ‘potato’, ‘asparagus’].</a:t>
            </a:r>
          </a:p>
        </p:txBody>
      </p:sp>
      <p:sp>
        <p:nvSpPr>
          <p:cNvPr id="2" name="Title 1"/>
          <p:cNvSpPr>
            <a:spLocks noGrp="1"/>
          </p:cNvSpPr>
          <p:nvPr>
            <p:ph type="title"/>
          </p:nvPr>
        </p:nvSpPr>
        <p:spPr>
          <a:xfrm>
            <a:off x="632020" y="70632"/>
            <a:ext cx="9720072" cy="447171"/>
          </a:xfrm>
        </p:spPr>
        <p:txBody>
          <a:bodyPr>
            <a:noAutofit/>
          </a:bodyPr>
          <a:lstStyle/>
          <a:p>
            <a:r>
              <a:rPr lang="en-US" sz="3200" dirty="0"/>
              <a:t>Python List</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9357469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a:solidFill>
                  <a:schemeClr val="accent4"/>
                </a:solidFill>
              </a:rPr>
              <a:t>Python Tuples</a:t>
            </a: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A tuple is a sequence of immutable Python objects. Tuples are sequences, just like lists. The main difference between the tuples and the lists is that the tuples cannot be changed unlike lists. Tuples use parentheses, whereas lists use square brackets.</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Creating a tuple is as simple as putting different comma-separated values. Optionally, you can put these comma-separated values between parentheses also. For example −</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 tup1 = (1,"new",3.99)</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 type(tup1)</a:t>
            </a:r>
          </a:p>
          <a:p>
            <a:pPr marL="400050" lvl="1" indent="0">
              <a:buNone/>
            </a:pPr>
            <a:r>
              <a:rPr lang="en-US" sz="2000" dirty="0">
                <a:solidFill>
                  <a:srgbClr val="C00000"/>
                </a:solidFill>
                <a:latin typeface="Calibri" panose="020F0502020204030204" pitchFamily="34" charset="0"/>
                <a:cs typeface="Calibri" panose="020F0502020204030204" pitchFamily="34" charset="0"/>
              </a:rPr>
              <a:t>&lt;class 'tuple'&gt;</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Tuples are immutable lists.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Empty tuple is written as two parentheses with empty values.</a:t>
            </a:r>
          </a:p>
          <a:p>
            <a:pPr marL="400050" lvl="1" indent="0">
              <a:buNone/>
            </a:pPr>
            <a:r>
              <a:rPr lang="en-US" sz="2400" dirty="0">
                <a:solidFill>
                  <a:srgbClr val="C00000"/>
                </a:solidFill>
                <a:latin typeface="Calibri" panose="020F0502020204030204" pitchFamily="34" charset="0"/>
                <a:cs typeface="Calibri" panose="020F0502020204030204" pitchFamily="34" charset="0"/>
              </a:rPr>
              <a:t>   </a:t>
            </a:r>
            <a:r>
              <a:rPr lang="en-US" sz="2000" dirty="0">
                <a:solidFill>
                  <a:srgbClr val="C00000"/>
                </a:solidFill>
                <a:latin typeface="Calibri" panose="020F0502020204030204" pitchFamily="34" charset="0"/>
                <a:cs typeface="Calibri" panose="020F0502020204030204" pitchFamily="34" charset="0"/>
              </a:rPr>
              <a:t>e:g :-tup2 = ();</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To write a tuple containing a single value you have to include a comma, even though there is only one value −</a:t>
            </a:r>
          </a:p>
          <a:p>
            <a:pPr marL="400050" lvl="1" indent="0">
              <a:buNone/>
            </a:pPr>
            <a:r>
              <a:rPr lang="en-US" sz="2400" dirty="0">
                <a:latin typeface="Calibri" panose="020F0502020204030204" pitchFamily="34" charset="0"/>
                <a:cs typeface="Calibri" panose="020F0502020204030204" pitchFamily="34" charset="0"/>
              </a:rPr>
              <a:t>  </a:t>
            </a:r>
            <a:r>
              <a:rPr lang="en-US" sz="2000" dirty="0">
                <a:solidFill>
                  <a:srgbClr val="C00000"/>
                </a:solidFill>
                <a:latin typeface="Calibri" panose="020F0502020204030204" pitchFamily="34" charset="0"/>
                <a:cs typeface="Calibri" panose="020F0502020204030204" pitchFamily="34" charset="0"/>
              </a:rPr>
              <a:t>e:g :- tup3 =(“new”,)</a:t>
            </a: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5075459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a:solidFill>
                  <a:schemeClr val="accent4"/>
                </a:solidFill>
              </a:rPr>
              <a:t>Python Tuples – Accessing values and Updating Values</a:t>
            </a: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r>
              <a:rPr lang="en-US" sz="2400" b="1" u="sng" dirty="0">
                <a:latin typeface="Calibri" panose="020F0502020204030204" pitchFamily="34" charset="0"/>
                <a:cs typeface="Calibri" panose="020F0502020204030204" pitchFamily="34" charset="0"/>
              </a:rPr>
              <a:t>Accessing  Tuples</a:t>
            </a:r>
          </a:p>
          <a:p>
            <a:pPr marL="400050" lvl="1" indent="0">
              <a:buNone/>
            </a:pPr>
            <a:r>
              <a:rPr lang="en-US" sz="2000" dirty="0">
                <a:latin typeface="Calibri" panose="020F0502020204030204" pitchFamily="34" charset="0"/>
                <a:cs typeface="Calibri" panose="020F0502020204030204" pitchFamily="34" charset="0"/>
              </a:rPr>
              <a:t>As in Strings and lists, you access values in tuples using the square brackets and 	the indexes. Like strings and lists, you can slice tuples as well.</a:t>
            </a:r>
          </a:p>
          <a:p>
            <a:pPr marL="0" indent="0">
              <a:buNone/>
            </a:pPr>
            <a:r>
              <a:rPr lang="en-US" sz="2400" b="1" u="sng" dirty="0">
                <a:latin typeface="Calibri" panose="020F0502020204030204" pitchFamily="34" charset="0"/>
                <a:cs typeface="Calibri" panose="020F0502020204030204" pitchFamily="34" charset="0"/>
              </a:rPr>
              <a:t>Try and learn :</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&gt;&gt;&gt;tuple = ( '</a:t>
            </a:r>
            <a:r>
              <a:rPr lang="en-US" sz="2000" dirty="0" err="1">
                <a:solidFill>
                  <a:srgbClr val="C00000"/>
                </a:solidFill>
                <a:latin typeface="Calibri" panose="020F0502020204030204" pitchFamily="34" charset="0"/>
                <a:cs typeface="Calibri" panose="020F0502020204030204" pitchFamily="34" charset="0"/>
              </a:rPr>
              <a:t>abcd</a:t>
            </a:r>
            <a:r>
              <a:rPr lang="en-US" sz="2000" dirty="0">
                <a:solidFill>
                  <a:srgbClr val="C00000"/>
                </a:solidFill>
                <a:latin typeface="Calibri" panose="020F0502020204030204" pitchFamily="34" charset="0"/>
                <a:cs typeface="Calibri" panose="020F0502020204030204" pitchFamily="34" charset="0"/>
              </a:rPr>
              <a:t>', 786 , 2.23, 'joy', 70.2 )</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a:t>
            </a:r>
            <a:r>
              <a:rPr lang="en-US" sz="2000" dirty="0" err="1">
                <a:solidFill>
                  <a:srgbClr val="C00000"/>
                </a:solidFill>
                <a:latin typeface="Calibri" panose="020F0502020204030204" pitchFamily="34" charset="0"/>
                <a:cs typeface="Calibri" panose="020F0502020204030204" pitchFamily="34" charset="0"/>
              </a:rPr>
              <a:t>tinytuple</a:t>
            </a:r>
            <a:r>
              <a:rPr lang="en-US" sz="2000" dirty="0">
                <a:solidFill>
                  <a:srgbClr val="C00000"/>
                </a:solidFill>
                <a:latin typeface="Calibri" panose="020F0502020204030204" pitchFamily="34" charset="0"/>
                <a:cs typeface="Calibri" panose="020F0502020204030204" pitchFamily="34" charset="0"/>
              </a:rPr>
              <a:t> = (123, 'joe')</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&gt;&gt;&gt;tuple # Prints complete list</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&gt;&gt;&gt;tuple[0] # Prints first element of the list</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&gt;&gt;&gt;tuple[1:3] # Prints elements starting from 2nd till 3rd</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&gt;&gt;&gt;tuple[2:] # Prints elements starting from 3rd element</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a:t>
            </a:r>
            <a:r>
              <a:rPr lang="en-US" sz="2000" dirty="0" err="1">
                <a:solidFill>
                  <a:srgbClr val="C00000"/>
                </a:solidFill>
                <a:latin typeface="Calibri" panose="020F0502020204030204" pitchFamily="34" charset="0"/>
                <a:cs typeface="Calibri" panose="020F0502020204030204" pitchFamily="34" charset="0"/>
              </a:rPr>
              <a:t>tinytuple</a:t>
            </a:r>
            <a:r>
              <a:rPr lang="en-US" sz="2000" dirty="0">
                <a:solidFill>
                  <a:srgbClr val="C00000"/>
                </a:solidFill>
                <a:latin typeface="Calibri" panose="020F0502020204030204" pitchFamily="34" charset="0"/>
                <a:cs typeface="Calibri" panose="020F0502020204030204" pitchFamily="34" charset="0"/>
              </a:rPr>
              <a:t> * 2 # Prints list two times</a:t>
            </a:r>
          </a:p>
          <a:p>
            <a:pPr marL="400050" lvl="1" indent="0">
              <a:buNone/>
            </a:pPr>
            <a:r>
              <a:rPr lang="en-US" sz="2000" dirty="0">
                <a:solidFill>
                  <a:srgbClr val="C00000"/>
                </a:solidFill>
                <a:latin typeface="Calibri" panose="020F0502020204030204" pitchFamily="34" charset="0"/>
                <a:cs typeface="Calibri" panose="020F0502020204030204" pitchFamily="34" charset="0"/>
              </a:rPr>
              <a:t>&gt;&gt;&gt;tuple + </a:t>
            </a:r>
            <a:r>
              <a:rPr lang="en-US" sz="2000" dirty="0" err="1">
                <a:solidFill>
                  <a:srgbClr val="C00000"/>
                </a:solidFill>
                <a:latin typeface="Calibri" panose="020F0502020204030204" pitchFamily="34" charset="0"/>
                <a:cs typeface="Calibri" panose="020F0502020204030204" pitchFamily="34" charset="0"/>
              </a:rPr>
              <a:t>tinytuple</a:t>
            </a:r>
            <a:r>
              <a:rPr lang="en-US" sz="2000" dirty="0">
                <a:solidFill>
                  <a:srgbClr val="C00000"/>
                </a:solidFill>
                <a:latin typeface="Calibri" panose="020F0502020204030204" pitchFamily="34" charset="0"/>
                <a:cs typeface="Calibri" panose="020F0502020204030204" pitchFamily="34" charset="0"/>
              </a:rPr>
              <a:t> # Prints concatenated lists</a:t>
            </a:r>
          </a:p>
          <a:p>
            <a:pPr>
              <a:buFont typeface="Wingdings" panose="05000000000000000000" pitchFamily="2" charset="2"/>
              <a:buChar char="Ø"/>
            </a:pPr>
            <a:r>
              <a:rPr lang="en-US" sz="2400" b="1" u="sng" dirty="0">
                <a:latin typeface="Calibri" panose="020F0502020204030204" pitchFamily="34" charset="0"/>
                <a:cs typeface="Calibri" panose="020F0502020204030204" pitchFamily="34" charset="0"/>
              </a:rPr>
              <a:t>Updating Tuples</a:t>
            </a:r>
          </a:p>
          <a:p>
            <a:pPr marL="400050" lvl="1" indent="0">
              <a:buNone/>
            </a:pPr>
            <a:r>
              <a:rPr lang="en-US" sz="2000" dirty="0">
                <a:latin typeface="Calibri" panose="020F0502020204030204" pitchFamily="34" charset="0"/>
                <a:cs typeface="Calibri" panose="020F0502020204030204" pitchFamily="34" charset="0"/>
              </a:rPr>
              <a:t>Tuples are immutable, which means you cannot update or change the values of tuple elements. You are able to take portions of the existing tuples to create new tuples as the following example demonstrates −</a:t>
            </a: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6067068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0" y="210121"/>
            <a:ext cx="10494498" cy="774617"/>
          </a:xfrm>
        </p:spPr>
        <p:txBody>
          <a:bodyPr>
            <a:noAutofit/>
          </a:bodyPr>
          <a:lstStyle/>
          <a:p>
            <a:r>
              <a:rPr lang="en-US" sz="3200" b="1" dirty="0">
                <a:solidFill>
                  <a:schemeClr val="accent4"/>
                </a:solidFill>
              </a:rPr>
              <a:t>Python Tuples – Accessing values and Updating Values(</a:t>
            </a:r>
            <a:r>
              <a:rPr lang="en-US" sz="3200" b="1" dirty="0" err="1">
                <a:solidFill>
                  <a:schemeClr val="accent4"/>
                </a:solidFill>
              </a:rPr>
              <a:t>contd</a:t>
            </a:r>
            <a:r>
              <a:rPr lang="en-US" sz="3200" b="1" dirty="0">
                <a:solidFill>
                  <a:schemeClr val="accent4"/>
                </a:solidFill>
              </a:rPr>
              <a:t>)</a:t>
            </a:r>
          </a:p>
        </p:txBody>
      </p:sp>
      <p:sp>
        <p:nvSpPr>
          <p:cNvPr id="4" name="Content Placeholder 3"/>
          <p:cNvSpPr>
            <a:spLocks noGrp="1"/>
          </p:cNvSpPr>
          <p:nvPr>
            <p:ph idx="1"/>
          </p:nvPr>
        </p:nvSpPr>
        <p:spPr>
          <a:xfrm>
            <a:off x="633045" y="1406769"/>
            <a:ext cx="10867325" cy="5248124"/>
          </a:xfrm>
        </p:spPr>
        <p:txBody>
          <a:bodyPr>
            <a:noAutofit/>
          </a:bodyPr>
          <a:lstStyle/>
          <a:p>
            <a:pPr marL="0" indent="0">
              <a:buNone/>
            </a:pPr>
            <a:r>
              <a:rPr lang="en-US" sz="2400" b="1" u="sng" dirty="0">
                <a:latin typeface="Calibri" panose="020F0502020204030204" pitchFamily="34" charset="0"/>
                <a:cs typeface="Calibri" panose="020F0502020204030204" pitchFamily="34" charset="0"/>
              </a:rPr>
              <a:t>Try and Learn</a:t>
            </a:r>
          </a:p>
          <a:p>
            <a:pPr marL="0" indent="0">
              <a:buNone/>
            </a:pPr>
            <a:r>
              <a:rPr lang="en-US" sz="2000" dirty="0">
                <a:latin typeface="Calibri" panose="020F0502020204030204" pitchFamily="34" charset="0"/>
                <a:cs typeface="Calibri" panose="020F0502020204030204" pitchFamily="34" charset="0"/>
              </a:rPr>
              <a:t>tup1 = (12, 34.56)</a:t>
            </a:r>
          </a:p>
          <a:p>
            <a:pPr marL="0" indent="0">
              <a:buNone/>
            </a:pPr>
            <a:r>
              <a:rPr lang="en-US" sz="2000" dirty="0">
                <a:latin typeface="Calibri" panose="020F0502020204030204" pitchFamily="34" charset="0"/>
                <a:cs typeface="Calibri" panose="020F0502020204030204" pitchFamily="34" charset="0"/>
              </a:rPr>
              <a:t>tup2 = ('</a:t>
            </a:r>
            <a:r>
              <a:rPr lang="en-US" sz="2000" dirty="0" err="1">
                <a:latin typeface="Calibri" panose="020F0502020204030204" pitchFamily="34" charset="0"/>
                <a:cs typeface="Calibri" panose="020F0502020204030204" pitchFamily="34" charset="0"/>
              </a:rPr>
              <a:t>abc</a:t>
            </a:r>
            <a:r>
              <a:rPr lang="en-US" sz="2000" dirty="0">
                <a:latin typeface="Calibri" panose="020F0502020204030204" pitchFamily="34" charset="0"/>
                <a:cs typeface="Calibri" panose="020F0502020204030204" pitchFamily="34" charset="0"/>
              </a:rPr>
              <a:t>', 'xyz')</a:t>
            </a:r>
          </a:p>
          <a:p>
            <a:pPr marL="0" indent="0">
              <a:buNone/>
            </a:pPr>
            <a:r>
              <a:rPr lang="en-US" sz="2000" dirty="0">
                <a:latin typeface="Calibri" panose="020F0502020204030204" pitchFamily="34" charset="0"/>
                <a:cs typeface="Calibri" panose="020F0502020204030204" pitchFamily="34" charset="0"/>
              </a:rPr>
              <a:t># Following action is not valid for tuples</a:t>
            </a:r>
          </a:p>
          <a:p>
            <a:pPr marL="0" indent="0">
              <a:buNone/>
            </a:pPr>
            <a:r>
              <a:rPr lang="en-US" sz="2000" dirty="0">
                <a:latin typeface="Calibri" panose="020F0502020204030204" pitchFamily="34" charset="0"/>
                <a:cs typeface="Calibri" panose="020F0502020204030204" pitchFamily="34" charset="0"/>
              </a:rPr>
              <a:t># tup1[0] = 100;</a:t>
            </a:r>
          </a:p>
          <a:p>
            <a:pPr marL="0" indent="0">
              <a:buNone/>
            </a:pPr>
            <a:r>
              <a:rPr lang="en-US" sz="2000" dirty="0">
                <a:latin typeface="Calibri" panose="020F0502020204030204" pitchFamily="34" charset="0"/>
                <a:cs typeface="Calibri" panose="020F0502020204030204" pitchFamily="34" charset="0"/>
              </a:rPr>
              <a:t># So let's create a new tuple as follows</a:t>
            </a:r>
          </a:p>
          <a:p>
            <a:pPr marL="0" indent="0">
              <a:buNone/>
            </a:pPr>
            <a:r>
              <a:rPr lang="en-US" sz="2000" dirty="0">
                <a:latin typeface="Calibri" panose="020F0502020204030204" pitchFamily="34" charset="0"/>
                <a:cs typeface="Calibri" panose="020F0502020204030204" pitchFamily="34" charset="0"/>
              </a:rPr>
              <a:t>tup3 = tup1 + tup2</a:t>
            </a:r>
          </a:p>
          <a:p>
            <a:pPr marL="0" indent="0">
              <a:buNone/>
            </a:pPr>
            <a:r>
              <a:rPr lang="en-US" sz="2000" dirty="0">
                <a:latin typeface="Calibri" panose="020F0502020204030204" pitchFamily="34" charset="0"/>
                <a:cs typeface="Calibri" panose="020F0502020204030204" pitchFamily="34" charset="0"/>
              </a:rPr>
              <a:t>print (tup3)</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12182171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a:solidFill>
                  <a:schemeClr val="accent4"/>
                </a:solidFill>
              </a:rPr>
              <a:t>Python Tuples – Deleting Tuples</a:t>
            </a:r>
          </a:p>
        </p:txBody>
      </p:sp>
      <p:sp>
        <p:nvSpPr>
          <p:cNvPr id="4" name="Content Placeholder 3"/>
          <p:cNvSpPr>
            <a:spLocks noGrp="1"/>
          </p:cNvSpPr>
          <p:nvPr>
            <p:ph idx="1"/>
          </p:nvPr>
        </p:nvSpPr>
        <p:spPr>
          <a:xfrm>
            <a:off x="301625" y="695281"/>
            <a:ext cx="11198746" cy="5959612"/>
          </a:xfrm>
        </p:spPr>
        <p:txBody>
          <a:bodyPr>
            <a:no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Unlike lists, tuples values cant be  deleted.</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Deleting a tuple value immediately creates an error</a:t>
            </a:r>
          </a:p>
          <a:p>
            <a:pPr marL="800100" lvl="2" indent="0">
              <a:buNone/>
            </a:pPr>
            <a:r>
              <a:rPr lang="en-US" sz="1800" dirty="0">
                <a:solidFill>
                  <a:srgbClr val="C00000"/>
                </a:solidFill>
                <a:latin typeface="Calibri" panose="020F0502020204030204" pitchFamily="34" charset="0"/>
                <a:cs typeface="Calibri" panose="020F0502020204030204" pitchFamily="34" charset="0"/>
              </a:rPr>
              <a:t>&gt;&gt;&gt; Tup1=(1,2,3)</a:t>
            </a:r>
          </a:p>
          <a:p>
            <a:pPr marL="800100" lvl="2" indent="0">
              <a:buNone/>
            </a:pPr>
            <a:r>
              <a:rPr lang="en-US" sz="1800" dirty="0">
                <a:solidFill>
                  <a:srgbClr val="C00000"/>
                </a:solidFill>
                <a:latin typeface="Calibri" panose="020F0502020204030204" pitchFamily="34" charset="0"/>
                <a:cs typeface="Calibri" panose="020F0502020204030204" pitchFamily="34" charset="0"/>
              </a:rPr>
              <a:t>&gt;&gt;&gt; Tup1</a:t>
            </a:r>
          </a:p>
          <a:p>
            <a:pPr marL="800100" lvl="2" indent="0">
              <a:buNone/>
            </a:pPr>
            <a:r>
              <a:rPr lang="en-US" sz="1800" dirty="0">
                <a:solidFill>
                  <a:srgbClr val="C00000"/>
                </a:solidFill>
                <a:latin typeface="Calibri" panose="020F0502020204030204" pitchFamily="34" charset="0"/>
                <a:cs typeface="Calibri" panose="020F0502020204030204" pitchFamily="34" charset="0"/>
              </a:rPr>
              <a:t>(1, 2, 3)</a:t>
            </a:r>
          </a:p>
          <a:p>
            <a:pPr marL="800100" lvl="2" indent="0">
              <a:buNone/>
            </a:pPr>
            <a:r>
              <a:rPr lang="en-US" sz="1800" dirty="0">
                <a:solidFill>
                  <a:srgbClr val="C00000"/>
                </a:solidFill>
                <a:latin typeface="Calibri" panose="020F0502020204030204" pitchFamily="34" charset="0"/>
                <a:cs typeface="Calibri" panose="020F0502020204030204" pitchFamily="34" charset="0"/>
              </a:rPr>
              <a:t>&gt;&gt;&gt; Tup1[0]=[]</a:t>
            </a:r>
          </a:p>
          <a:p>
            <a:pPr marL="800100" lvl="2" indent="0">
              <a:buNone/>
            </a:pPr>
            <a:r>
              <a:rPr lang="en-US" sz="1800" dirty="0" err="1">
                <a:solidFill>
                  <a:srgbClr val="FF0000"/>
                </a:solidFill>
                <a:latin typeface="Calibri" panose="020F0502020204030204" pitchFamily="34" charset="0"/>
                <a:cs typeface="Calibri" panose="020F0502020204030204" pitchFamily="34" charset="0"/>
              </a:rPr>
              <a:t>Traceback</a:t>
            </a:r>
            <a:r>
              <a:rPr lang="en-US" sz="1800" dirty="0">
                <a:solidFill>
                  <a:srgbClr val="FF0000"/>
                </a:solidFill>
                <a:latin typeface="Calibri" panose="020F0502020204030204" pitchFamily="34" charset="0"/>
                <a:cs typeface="Calibri" panose="020F0502020204030204" pitchFamily="34" charset="0"/>
              </a:rPr>
              <a:t> (most recent call last):</a:t>
            </a:r>
          </a:p>
          <a:p>
            <a:pPr marL="800100" lvl="2" indent="0">
              <a:buNone/>
            </a:pPr>
            <a:r>
              <a:rPr lang="en-US" sz="1800" dirty="0">
                <a:solidFill>
                  <a:srgbClr val="FF0000"/>
                </a:solidFill>
                <a:latin typeface="Calibri" panose="020F0502020204030204" pitchFamily="34" charset="0"/>
                <a:cs typeface="Calibri" panose="020F0502020204030204" pitchFamily="34" charset="0"/>
              </a:rPr>
              <a:t>  File "&lt;pyshell#87&gt;", line 1, in &lt;module&gt;</a:t>
            </a:r>
          </a:p>
          <a:p>
            <a:pPr marL="800100" lvl="2" indent="0">
              <a:buNone/>
            </a:pPr>
            <a:r>
              <a:rPr lang="en-US" sz="1800" dirty="0">
                <a:solidFill>
                  <a:srgbClr val="FF0000"/>
                </a:solidFill>
                <a:latin typeface="Calibri" panose="020F0502020204030204" pitchFamily="34" charset="0"/>
                <a:cs typeface="Calibri" panose="020F0502020204030204" pitchFamily="34" charset="0"/>
              </a:rPr>
              <a:t>    Tup1[0]=[]</a:t>
            </a:r>
          </a:p>
          <a:p>
            <a:pPr marL="800100" lvl="2" indent="0">
              <a:buNone/>
            </a:pPr>
            <a:r>
              <a:rPr lang="en-US" sz="1800" dirty="0" err="1">
                <a:solidFill>
                  <a:srgbClr val="FF0000"/>
                </a:solidFill>
                <a:latin typeface="Calibri" panose="020F0502020204030204" pitchFamily="34" charset="0"/>
                <a:cs typeface="Calibri" panose="020F0502020204030204" pitchFamily="34" charset="0"/>
              </a:rPr>
              <a:t>TypeError</a:t>
            </a:r>
            <a:r>
              <a:rPr lang="en-US" sz="1800" dirty="0">
                <a:solidFill>
                  <a:srgbClr val="FF0000"/>
                </a:solidFill>
                <a:latin typeface="Calibri" panose="020F0502020204030204" pitchFamily="34" charset="0"/>
                <a:cs typeface="Calibri" panose="020F0502020204030204" pitchFamily="34" charset="0"/>
              </a:rPr>
              <a:t>: 'tuple' object does not support item assignment</a:t>
            </a:r>
          </a:p>
          <a:p>
            <a:pPr marL="400050" lvl="1" indent="0">
              <a:buNone/>
            </a:pPr>
            <a:endParaRPr lang="en-US" sz="2200" dirty="0">
              <a:solidFill>
                <a:srgbClr val="FF0000"/>
              </a:solidFill>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7731527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19222" y="1"/>
            <a:ext cx="9079524" cy="703384"/>
          </a:xfrm>
        </p:spPr>
        <p:txBody>
          <a:bodyPr>
            <a:noAutofit/>
          </a:bodyPr>
          <a:lstStyle/>
          <a:p>
            <a:r>
              <a:rPr lang="en-US" sz="3200" b="1" dirty="0">
                <a:solidFill>
                  <a:schemeClr val="accent2"/>
                </a:solidFill>
              </a:rPr>
              <a:t>Python Tuples – Summary(Methods &amp; Functions)</a:t>
            </a:r>
          </a:p>
        </p:txBody>
      </p:sp>
      <p:sp>
        <p:nvSpPr>
          <p:cNvPr id="4" name="Content Placeholder 3"/>
          <p:cNvSpPr>
            <a:spLocks noGrp="1"/>
          </p:cNvSpPr>
          <p:nvPr>
            <p:ph idx="1"/>
          </p:nvPr>
        </p:nvSpPr>
        <p:spPr>
          <a:xfrm>
            <a:off x="0" y="627016"/>
            <a:ext cx="11217729" cy="6230984"/>
          </a:xfrm>
        </p:spPr>
        <p:txBody>
          <a:bodyPr>
            <a:no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A summary of the major  Tuple  </a:t>
            </a:r>
            <a:r>
              <a:rPr lang="en-US" sz="2000" b="1" dirty="0">
                <a:latin typeface="Calibri" panose="020F0502020204030204" pitchFamily="34" charset="0"/>
                <a:cs typeface="Calibri" panose="020F0502020204030204" pitchFamily="34" charset="0"/>
              </a:rPr>
              <a:t>methods(Try and Learn mode)</a:t>
            </a:r>
            <a:r>
              <a:rPr lang="en-US" sz="2000" dirty="0">
                <a:latin typeface="Calibri" panose="020F0502020204030204" pitchFamily="34" charset="0"/>
                <a:cs typeface="Calibri" panose="020F0502020204030204" pitchFamily="34" charset="0"/>
              </a:rPr>
              <a:t> :-</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p:txBody>
      </p:sp>
      <p:sp>
        <p:nvSpPr>
          <p:cNvPr id="3" name="Rectangle 2"/>
          <p:cNvSpPr/>
          <p:nvPr/>
        </p:nvSpPr>
        <p:spPr>
          <a:xfrm>
            <a:off x="381083" y="779249"/>
            <a:ext cx="10411097" cy="923330"/>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endParaRPr lang="en-US" dirty="0">
              <a:latin typeface="Arial" panose="020B0604020202020204" pitchFamily="34" charset="0"/>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53954371"/>
              </p:ext>
            </p:extLst>
          </p:nvPr>
        </p:nvGraphicFramePr>
        <p:xfrm>
          <a:off x="264714" y="1089296"/>
          <a:ext cx="8535852" cy="1112520"/>
        </p:xfrm>
        <a:graphic>
          <a:graphicData uri="http://schemas.openxmlformats.org/drawingml/2006/table">
            <a:tbl>
              <a:tblPr firstRow="1" bandRow="1">
                <a:tableStyleId>{5C22544A-7EE6-4342-B048-85BDC9FD1C3A}</a:tableStyleId>
              </a:tblPr>
              <a:tblGrid>
                <a:gridCol w="2422436">
                  <a:extLst>
                    <a:ext uri="{9D8B030D-6E8A-4147-A177-3AD203B41FA5}">
                      <a16:colId xmlns:a16="http://schemas.microsoft.com/office/drawing/2014/main" val="3744400325"/>
                    </a:ext>
                  </a:extLst>
                </a:gridCol>
                <a:gridCol w="6113416">
                  <a:extLst>
                    <a:ext uri="{9D8B030D-6E8A-4147-A177-3AD203B41FA5}">
                      <a16:colId xmlns:a16="http://schemas.microsoft.com/office/drawing/2014/main" val="3505731741"/>
                    </a:ext>
                  </a:extLst>
                </a:gridCol>
              </a:tblGrid>
              <a:tr h="370840">
                <a:tc>
                  <a:txBody>
                    <a:bodyPr/>
                    <a:lstStyle/>
                    <a:p>
                      <a:pPr algn="ctr"/>
                      <a:r>
                        <a:rPr lang="en-US" sz="1400" dirty="0">
                          <a:latin typeface="Calibri" panose="020F0502020204030204" pitchFamily="34" charset="0"/>
                          <a:cs typeface="Calibri" panose="020F0502020204030204" pitchFamily="34" charset="0"/>
                        </a:rPr>
                        <a:t>Method</a:t>
                      </a:r>
                    </a:p>
                  </a:txBody>
                  <a:tcPr anchor="ctr"/>
                </a:tc>
                <a:tc>
                  <a:txBody>
                    <a:bodyPr/>
                    <a:lstStyle/>
                    <a:p>
                      <a:pPr algn="ctr"/>
                      <a:r>
                        <a:rPr lang="en-US" sz="1400" dirty="0">
                          <a:latin typeface="Calibri" panose="020F0502020204030204" pitchFamily="34" charset="0"/>
                          <a:cs typeface="Calibri" panose="020F0502020204030204" pitchFamily="34" charset="0"/>
                        </a:rPr>
                        <a:t>Description</a:t>
                      </a:r>
                    </a:p>
                  </a:txBody>
                  <a:tcPr anchor="ctr"/>
                </a:tc>
                <a:extLst>
                  <a:ext uri="{0D108BD9-81ED-4DB2-BD59-A6C34878D82A}">
                    <a16:rowId xmlns:a16="http://schemas.microsoft.com/office/drawing/2014/main" val="3584157730"/>
                  </a:ext>
                </a:extLst>
              </a:tr>
              <a:tr h="370840">
                <a:tc>
                  <a:txBody>
                    <a:bodyPr/>
                    <a:lstStyle/>
                    <a:p>
                      <a:r>
                        <a:rPr lang="en-US" sz="1600" dirty="0" err="1">
                          <a:latin typeface="Calibri" panose="020F0502020204030204" pitchFamily="34" charset="0"/>
                          <a:cs typeface="Calibri" panose="020F0502020204030204" pitchFamily="34" charset="0"/>
                        </a:rPr>
                        <a:t>tuple.index</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obj</a:t>
                      </a:r>
                      <a:r>
                        <a:rPr lang="en-US" sz="1600" dirty="0">
                          <a:latin typeface="Calibri" panose="020F0502020204030204" pitchFamily="34" charset="0"/>
                          <a:cs typeface="Calibri" panose="020F0502020204030204" pitchFamily="34" charset="0"/>
                        </a:rPr>
                        <a:t>)</a:t>
                      </a:r>
                    </a:p>
                  </a:txBody>
                  <a:tcPr anchor="ct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Returns the lowest index in the tuple  that </a:t>
                      </a:r>
                      <a:r>
                        <a:rPr lang="en-US" sz="1600" b="0" i="0" kern="1200" dirty="0" err="1">
                          <a:solidFill>
                            <a:schemeClr val="dk1"/>
                          </a:solidFill>
                          <a:effectLst/>
                          <a:latin typeface="Calibri" panose="020F0502020204030204" pitchFamily="34" charset="0"/>
                          <a:ea typeface="+mn-ea"/>
                          <a:cs typeface="Calibri" panose="020F0502020204030204" pitchFamily="34" charset="0"/>
                        </a:rPr>
                        <a:t>obj</a:t>
                      </a:r>
                      <a:r>
                        <a:rPr lang="en-US" sz="1600" b="0" i="0" kern="1200" dirty="0">
                          <a:solidFill>
                            <a:schemeClr val="dk1"/>
                          </a:solidFill>
                          <a:effectLst/>
                          <a:latin typeface="Calibri" panose="020F0502020204030204" pitchFamily="34" charset="0"/>
                          <a:ea typeface="+mn-ea"/>
                          <a:cs typeface="Calibri" panose="020F0502020204030204" pitchFamily="34" charset="0"/>
                        </a:rPr>
                        <a:t> appears</a:t>
                      </a:r>
                      <a:endParaRPr lang="en-US" sz="16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30393402"/>
                  </a:ext>
                </a:extLst>
              </a:tr>
              <a:tr h="370840">
                <a:tc>
                  <a:txBody>
                    <a:bodyPr/>
                    <a:lstStyle/>
                    <a:p>
                      <a:r>
                        <a:rPr lang="en-US" sz="1600" dirty="0" err="1">
                          <a:latin typeface="Calibri" panose="020F0502020204030204" pitchFamily="34" charset="0"/>
                          <a:cs typeface="Calibri" panose="020F0502020204030204" pitchFamily="34" charset="0"/>
                        </a:rPr>
                        <a:t>tuple.count</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obj</a:t>
                      </a:r>
                      <a:r>
                        <a:rPr lang="en-US" sz="1600" dirty="0">
                          <a:latin typeface="Calibri" panose="020F0502020204030204" pitchFamily="34" charset="0"/>
                          <a:cs typeface="Calibri" panose="020F0502020204030204" pitchFamily="34" charset="0"/>
                        </a:rPr>
                        <a:t>)</a:t>
                      </a:r>
                    </a:p>
                  </a:txBody>
                  <a:tcPr anchor="ctr"/>
                </a:tc>
                <a:tc>
                  <a:txBody>
                    <a:bodyPr/>
                    <a:lstStyle/>
                    <a:p>
                      <a:pPr marL="0" algn="l" defTabSz="914400" rtl="0" eaLnBrk="1" latinLnBrk="0" hangingPunct="1"/>
                      <a:r>
                        <a:rPr lang="en-US" sz="1600" b="0" i="0" kern="1200" dirty="0">
                          <a:solidFill>
                            <a:schemeClr val="dk1"/>
                          </a:solidFill>
                          <a:effectLst/>
                          <a:latin typeface="Calibri" panose="020F0502020204030204" pitchFamily="34" charset="0"/>
                          <a:ea typeface="+mn-ea"/>
                          <a:cs typeface="Calibri" panose="020F0502020204030204" pitchFamily="34" charset="0"/>
                        </a:rPr>
                        <a:t>Count of how many times the object occurs in Tuple</a:t>
                      </a:r>
                    </a:p>
                  </a:txBody>
                  <a:tcPr anchor="ctr"/>
                </a:tc>
                <a:extLst>
                  <a:ext uri="{0D108BD9-81ED-4DB2-BD59-A6C34878D82A}">
                    <a16:rowId xmlns:a16="http://schemas.microsoft.com/office/drawing/2014/main" val="3381445065"/>
                  </a:ext>
                </a:extLst>
              </a:tr>
            </a:tbl>
          </a:graphicData>
        </a:graphic>
      </p:graphicFrame>
      <p:sp>
        <p:nvSpPr>
          <p:cNvPr id="7" name="Rectangle 6"/>
          <p:cNvSpPr/>
          <p:nvPr/>
        </p:nvSpPr>
        <p:spPr>
          <a:xfrm>
            <a:off x="418343" y="2389924"/>
            <a:ext cx="6244595" cy="646331"/>
          </a:xfrm>
          <a:prstGeom prst="rect">
            <a:avLst/>
          </a:prstGeom>
        </p:spPr>
        <p:txBody>
          <a:bodyPr wrap="none">
            <a:spAutoFit/>
          </a:bodyPr>
          <a:lstStyle/>
          <a:p>
            <a:pPr>
              <a:buFont typeface="Wingdings" panose="05000000000000000000" pitchFamily="2" charset="2"/>
              <a:buChar char="Ø"/>
            </a:pPr>
            <a:r>
              <a:rPr lang="en-US" dirty="0">
                <a:latin typeface="Calibri" panose="020F0502020204030204" pitchFamily="34" charset="0"/>
                <a:cs typeface="Calibri" panose="020F0502020204030204" pitchFamily="34" charset="0"/>
              </a:rPr>
              <a:t> A summary of the major  list </a:t>
            </a:r>
            <a:r>
              <a:rPr lang="en-US" b="1" dirty="0">
                <a:latin typeface="Calibri" panose="020F0502020204030204" pitchFamily="34" charset="0"/>
                <a:cs typeface="Calibri" panose="020F0502020204030204" pitchFamily="34" charset="0"/>
              </a:rPr>
              <a:t>functions</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(Try and Learn mode)</a:t>
            </a:r>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p:txBody>
      </p:sp>
      <p:graphicFrame>
        <p:nvGraphicFramePr>
          <p:cNvPr id="8" name="Content Placeholder 6"/>
          <p:cNvGraphicFramePr>
            <a:graphicFrameLocks/>
          </p:cNvGraphicFramePr>
          <p:nvPr>
            <p:extLst>
              <p:ext uri="{D42A27DB-BD31-4B8C-83A1-F6EECF244321}">
                <p14:modId xmlns:p14="http://schemas.microsoft.com/office/powerpoint/2010/main" val="1856682423"/>
              </p:ext>
            </p:extLst>
          </p:nvPr>
        </p:nvGraphicFramePr>
        <p:xfrm>
          <a:off x="686745" y="3162997"/>
          <a:ext cx="8477904" cy="2203137"/>
        </p:xfrm>
        <a:graphic>
          <a:graphicData uri="http://schemas.openxmlformats.org/drawingml/2006/table">
            <a:tbl>
              <a:tblPr firstRow="1" bandRow="1">
                <a:tableStyleId>{5C22544A-7EE6-4342-B048-85BDC9FD1C3A}</a:tableStyleId>
              </a:tblPr>
              <a:tblGrid>
                <a:gridCol w="2259984">
                  <a:extLst>
                    <a:ext uri="{9D8B030D-6E8A-4147-A177-3AD203B41FA5}">
                      <a16:colId xmlns:a16="http://schemas.microsoft.com/office/drawing/2014/main" val="3354508763"/>
                    </a:ext>
                  </a:extLst>
                </a:gridCol>
                <a:gridCol w="6217920">
                  <a:extLst>
                    <a:ext uri="{9D8B030D-6E8A-4147-A177-3AD203B41FA5}">
                      <a16:colId xmlns:a16="http://schemas.microsoft.com/office/drawing/2014/main" val="1310739174"/>
                    </a:ext>
                  </a:extLst>
                </a:gridCol>
              </a:tblGrid>
              <a:tr h="416224">
                <a:tc>
                  <a:txBody>
                    <a:bodyPr/>
                    <a:lstStyle/>
                    <a:p>
                      <a:pPr marL="0" algn="ctr" defTabSz="914400" rtl="0" eaLnBrk="1" latinLnBrk="0" hangingPunct="1"/>
                      <a:r>
                        <a:rPr lang="en-US" sz="3200" b="1" kern="1200" dirty="0">
                          <a:solidFill>
                            <a:schemeClr val="lt1"/>
                          </a:solidFill>
                          <a:latin typeface="Calibri" panose="020F0502020204030204" pitchFamily="34" charset="0"/>
                          <a:ea typeface="+mn-ea"/>
                          <a:cs typeface="Calibri" panose="020F0502020204030204" pitchFamily="34" charset="0"/>
                        </a:rPr>
                        <a:t>Function</a:t>
                      </a:r>
                    </a:p>
                  </a:txBody>
                  <a:tcPr/>
                </a:tc>
                <a:tc>
                  <a:txBody>
                    <a:bodyPr/>
                    <a:lstStyle/>
                    <a:p>
                      <a:pPr marL="0" algn="ctr" defTabSz="914400" rtl="0" eaLnBrk="1" latinLnBrk="0" hangingPunct="1"/>
                      <a:r>
                        <a:rPr lang="en-US" sz="3200" b="1" kern="1200" dirty="0">
                          <a:solidFill>
                            <a:schemeClr val="lt1"/>
                          </a:solidFill>
                          <a:latin typeface="Calibri" panose="020F0502020204030204" pitchFamily="34" charset="0"/>
                          <a:ea typeface="+mn-ea"/>
                          <a:cs typeface="Calibri" panose="020F0502020204030204" pitchFamily="34" charset="0"/>
                        </a:rPr>
                        <a:t>Description</a:t>
                      </a:r>
                    </a:p>
                  </a:txBody>
                  <a:tcPr/>
                </a:tc>
                <a:extLst>
                  <a:ext uri="{0D108BD9-81ED-4DB2-BD59-A6C34878D82A}">
                    <a16:rowId xmlns:a16="http://schemas.microsoft.com/office/drawing/2014/main" val="3048647247"/>
                  </a:ext>
                </a:extLst>
              </a:tr>
              <a:tr h="416224">
                <a:tc>
                  <a:txBody>
                    <a:bodyPr/>
                    <a:lstStyle/>
                    <a:p>
                      <a:r>
                        <a:rPr lang="en-US" sz="1800" dirty="0" err="1">
                          <a:latin typeface="Calibri" panose="020F0502020204030204" pitchFamily="34" charset="0"/>
                          <a:cs typeface="Calibri" panose="020F0502020204030204" pitchFamily="34" charset="0"/>
                        </a:rPr>
                        <a:t>len</a:t>
                      </a:r>
                      <a:r>
                        <a:rPr lang="en-US" sz="1800" dirty="0">
                          <a:latin typeface="Calibri" panose="020F0502020204030204" pitchFamily="34" charset="0"/>
                          <a:cs typeface="Calibri" panose="020F0502020204030204" pitchFamily="34" charset="0"/>
                        </a:rPr>
                        <a:t>(tuple)</a:t>
                      </a:r>
                    </a:p>
                  </a:txBody>
                  <a:tcPr/>
                </a:tc>
                <a:tc>
                  <a:txBody>
                    <a:bodyPr/>
                    <a:lstStyle/>
                    <a:p>
                      <a:r>
                        <a:rPr lang="en-US" sz="1800" b="0" i="0" kern="1200" dirty="0">
                          <a:solidFill>
                            <a:schemeClr val="dk1"/>
                          </a:solidFill>
                          <a:effectLst/>
                          <a:latin typeface="Calibri" panose="020F0502020204030204" pitchFamily="34" charset="0"/>
                          <a:ea typeface="+mn-ea"/>
                          <a:cs typeface="Calibri" panose="020F0502020204030204" pitchFamily="34" charset="0"/>
                        </a:rPr>
                        <a:t>Gives the total length of the tuple.</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72808530"/>
                  </a:ext>
                </a:extLst>
              </a:tr>
              <a:tr h="416224">
                <a:tc>
                  <a:txBody>
                    <a:bodyPr/>
                    <a:lstStyle/>
                    <a:p>
                      <a:r>
                        <a:rPr lang="en-US" sz="1800" dirty="0">
                          <a:latin typeface="Calibri" panose="020F0502020204030204" pitchFamily="34" charset="0"/>
                          <a:cs typeface="Calibri" panose="020F0502020204030204" pitchFamily="34" charset="0"/>
                        </a:rPr>
                        <a:t>max(tuple)</a:t>
                      </a:r>
                    </a:p>
                  </a:txBody>
                  <a:tcPr/>
                </a:tc>
                <a:tc>
                  <a:txBody>
                    <a:bodyPr/>
                    <a:lstStyle/>
                    <a:p>
                      <a:pPr marL="0" algn="l" defTabSz="914400" rtl="0" eaLnBrk="1" latinLnBrk="0" hangingPunct="1"/>
                      <a:r>
                        <a:rPr lang="en-US" sz="1800" b="0" i="0" kern="1200" dirty="0">
                          <a:solidFill>
                            <a:schemeClr val="dk1"/>
                          </a:solidFill>
                          <a:effectLst/>
                          <a:latin typeface="Calibri" panose="020F0502020204030204" pitchFamily="34" charset="0"/>
                          <a:ea typeface="+mn-ea"/>
                          <a:cs typeface="Calibri" panose="020F0502020204030204" pitchFamily="34" charset="0"/>
                        </a:rPr>
                        <a:t>Returns item from the tuple with max value.</a:t>
                      </a:r>
                    </a:p>
                  </a:txBody>
                  <a:tcPr/>
                </a:tc>
                <a:extLst>
                  <a:ext uri="{0D108BD9-81ED-4DB2-BD59-A6C34878D82A}">
                    <a16:rowId xmlns:a16="http://schemas.microsoft.com/office/drawing/2014/main" val="2529113585"/>
                  </a:ext>
                </a:extLst>
              </a:tr>
              <a:tr h="416224">
                <a:tc>
                  <a:txBody>
                    <a:bodyPr/>
                    <a:lstStyle/>
                    <a:p>
                      <a:r>
                        <a:rPr lang="en-US" sz="1800" dirty="0">
                          <a:latin typeface="Calibri" panose="020F0502020204030204" pitchFamily="34" charset="0"/>
                          <a:cs typeface="Calibri" panose="020F0502020204030204" pitchFamily="34" charset="0"/>
                        </a:rPr>
                        <a:t>min(tuple)</a:t>
                      </a:r>
                    </a:p>
                  </a:txBody>
                  <a:tcPr/>
                </a:tc>
                <a:tc>
                  <a:txBody>
                    <a:bodyPr/>
                    <a:lstStyle/>
                    <a:p>
                      <a:pPr marL="0" algn="l" defTabSz="914400" rtl="0" eaLnBrk="1" latinLnBrk="0" hangingPunct="1"/>
                      <a:r>
                        <a:rPr lang="en-US" sz="1800" b="0" i="0" kern="1200" dirty="0">
                          <a:solidFill>
                            <a:schemeClr val="dk1"/>
                          </a:solidFill>
                          <a:effectLst/>
                          <a:latin typeface="Calibri" panose="020F0502020204030204" pitchFamily="34" charset="0"/>
                          <a:ea typeface="+mn-ea"/>
                          <a:cs typeface="Calibri" panose="020F0502020204030204" pitchFamily="34" charset="0"/>
                        </a:rPr>
                        <a:t>Returns item from the </a:t>
                      </a:r>
                      <a:r>
                        <a:rPr lang="en-US" sz="1800" b="0" i="0" kern="1200" dirty="0" err="1">
                          <a:solidFill>
                            <a:schemeClr val="dk1"/>
                          </a:solidFill>
                          <a:effectLst/>
                          <a:latin typeface="Calibri" panose="020F0502020204030204" pitchFamily="34" charset="0"/>
                          <a:ea typeface="+mn-ea"/>
                          <a:cs typeface="Calibri" panose="020F0502020204030204" pitchFamily="34" charset="0"/>
                        </a:rPr>
                        <a:t>tuple</a:t>
                      </a:r>
                      <a:r>
                        <a:rPr lang="en-US" sz="1800" b="0" i="0" kern="1200" dirty="0">
                          <a:solidFill>
                            <a:schemeClr val="dk1"/>
                          </a:solidFill>
                          <a:effectLst/>
                          <a:latin typeface="Calibri" panose="020F0502020204030204" pitchFamily="34" charset="0"/>
                          <a:ea typeface="+mn-ea"/>
                          <a:cs typeface="Calibri" panose="020F0502020204030204" pitchFamily="34" charset="0"/>
                        </a:rPr>
                        <a:t> with min value.</a:t>
                      </a:r>
                    </a:p>
                  </a:txBody>
                  <a:tcPr/>
                </a:tc>
                <a:extLst>
                  <a:ext uri="{0D108BD9-81ED-4DB2-BD59-A6C34878D82A}">
                    <a16:rowId xmlns:a16="http://schemas.microsoft.com/office/drawing/2014/main" val="3036859705"/>
                  </a:ext>
                </a:extLst>
              </a:tr>
              <a:tr h="375345">
                <a:tc>
                  <a:txBody>
                    <a:bodyPr/>
                    <a:lstStyle/>
                    <a:p>
                      <a:r>
                        <a:rPr lang="en-US" sz="1800" dirty="0">
                          <a:latin typeface="Calibri" panose="020F0502020204030204" pitchFamily="34" charset="0"/>
                          <a:cs typeface="Calibri" panose="020F0502020204030204" pitchFamily="34" charset="0"/>
                        </a:rPr>
                        <a:t>list(tuple)</a:t>
                      </a:r>
                    </a:p>
                  </a:txBody>
                  <a:tcPr/>
                </a:tc>
                <a:tc>
                  <a:txBody>
                    <a:bodyPr/>
                    <a:lstStyle/>
                    <a:p>
                      <a:pPr marL="0" algn="l" defTabSz="914400" rtl="0" eaLnBrk="1" latinLnBrk="0" hangingPunct="1"/>
                      <a:r>
                        <a:rPr lang="en-US" sz="1800" b="0" i="0" kern="1200" dirty="0">
                          <a:solidFill>
                            <a:schemeClr val="dk1"/>
                          </a:solidFill>
                          <a:effectLst/>
                          <a:latin typeface="Calibri" panose="020F0502020204030204" pitchFamily="34" charset="0"/>
                          <a:ea typeface="+mn-ea"/>
                          <a:cs typeface="Calibri" panose="020F0502020204030204" pitchFamily="34" charset="0"/>
                        </a:rPr>
                        <a:t>Converts a tuple into list.</a:t>
                      </a:r>
                    </a:p>
                  </a:txBody>
                  <a:tcPr/>
                </a:tc>
                <a:extLst>
                  <a:ext uri="{0D108BD9-81ED-4DB2-BD59-A6C34878D82A}">
                    <a16:rowId xmlns:a16="http://schemas.microsoft.com/office/drawing/2014/main" val="1157507667"/>
                  </a:ext>
                </a:extLst>
              </a:tr>
            </a:tbl>
          </a:graphicData>
        </a:graphic>
      </p:graphicFrame>
      <p:sp>
        <p:nvSpPr>
          <p:cNvPr id="10" name="Footer Placeholder 9"/>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37685525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837315" y="69445"/>
            <a:ext cx="9720072" cy="446750"/>
          </a:xfrm>
        </p:spPr>
        <p:txBody>
          <a:bodyPr>
            <a:noAutofit/>
          </a:bodyPr>
          <a:lstStyle/>
          <a:p>
            <a:r>
              <a:rPr lang="en-US" sz="3200" b="1" dirty="0">
                <a:solidFill>
                  <a:schemeClr val="accent4"/>
                </a:solidFill>
              </a:rPr>
              <a:t>Python</a:t>
            </a:r>
            <a:r>
              <a:rPr lang="en-US" sz="3200" dirty="0"/>
              <a:t> </a:t>
            </a:r>
            <a:r>
              <a:rPr lang="en-US" sz="3200" b="1" dirty="0">
                <a:solidFill>
                  <a:schemeClr val="accent4"/>
                </a:solidFill>
              </a:rPr>
              <a:t>Dictionary</a:t>
            </a:r>
          </a:p>
        </p:txBody>
      </p:sp>
      <p:sp>
        <p:nvSpPr>
          <p:cNvPr id="4" name="Content Placeholder 3"/>
          <p:cNvSpPr>
            <a:spLocks noGrp="1"/>
          </p:cNvSpPr>
          <p:nvPr>
            <p:ph idx="1"/>
          </p:nvPr>
        </p:nvSpPr>
        <p:spPr>
          <a:xfrm>
            <a:off x="732699" y="721407"/>
            <a:ext cx="11198746" cy="5959612"/>
          </a:xfrm>
        </p:spPr>
        <p:txBody>
          <a:bodyPr>
            <a:noAutofit/>
          </a:bodyPr>
          <a:lstStyle/>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315" y="721407"/>
            <a:ext cx="7824904" cy="5496513"/>
          </a:xfrm>
          <a:prstGeom prst="rect">
            <a:avLst/>
          </a:prstGeom>
        </p:spPr>
      </p:pic>
      <p:sp>
        <p:nvSpPr>
          <p:cNvPr id="7" name="Cloud Callout 6"/>
          <p:cNvSpPr/>
          <p:nvPr/>
        </p:nvSpPr>
        <p:spPr bwMode="auto">
          <a:xfrm>
            <a:off x="8792497" y="544426"/>
            <a:ext cx="3269226" cy="2505901"/>
          </a:xfrm>
          <a:prstGeom prst="cloudCallout">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latin typeface="Calibri" panose="020F0502020204030204" pitchFamily="34" charset="0"/>
                <a:cs typeface="Calibri" panose="020F0502020204030204" pitchFamily="34" charset="0"/>
              </a:rPr>
              <a:t>What does this remind you of?</a:t>
            </a:r>
            <a:endParaRPr kumimoji="0" 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8" name="Footer Placeholder 7"/>
          <p:cNvSpPr>
            <a:spLocks noGrp="1"/>
          </p:cNvSpPr>
          <p:nvPr>
            <p:ph type="ftr" sz="quarter" idx="11"/>
          </p:nvPr>
        </p:nvSpPr>
        <p:spPr/>
        <p:txBody>
          <a:bodyPr/>
          <a:lstStyle/>
          <a:p>
            <a:r>
              <a:rPr lang="en-US"/>
              <a:t>© DIPTARKO DAS SHARMA</a:t>
            </a:r>
          </a:p>
        </p:txBody>
      </p:sp>
    </p:spTree>
    <p:extLst>
      <p:ext uri="{BB962C8B-B14F-4D97-AF65-F5344CB8AC3E}">
        <p14:creationId xmlns:p14="http://schemas.microsoft.com/office/powerpoint/2010/main" val="206142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14025</TotalTime>
  <Words>11993</Words>
  <Application>Microsoft Office PowerPoint</Application>
  <PresentationFormat>Widescreen</PresentationFormat>
  <Paragraphs>1672</Paragraphs>
  <Slides>109</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109</vt:i4>
      </vt:variant>
    </vt:vector>
  </HeadingPairs>
  <TitlesOfParts>
    <vt:vector size="120" baseType="lpstr">
      <vt:lpstr>Arial</vt:lpstr>
      <vt:lpstr>Bookman Old Style</vt:lpstr>
      <vt:lpstr>Calibri</vt:lpstr>
      <vt:lpstr>Comic Sans MS</vt:lpstr>
      <vt:lpstr>Garamond</vt:lpstr>
      <vt:lpstr>Gill Sans MT</vt:lpstr>
      <vt:lpstr>Times New Roman</vt:lpstr>
      <vt:lpstr>Wingdings</vt:lpstr>
      <vt:lpstr>Wingdings 3</vt:lpstr>
      <vt:lpstr>Office Theme</vt:lpstr>
      <vt:lpstr>Origin</vt:lpstr>
      <vt:lpstr>PowerPoint Presentation</vt:lpstr>
      <vt:lpstr>What &amp; Why Of  python</vt:lpstr>
      <vt:lpstr>Features of python</vt:lpstr>
      <vt:lpstr>WHERE  is  python USED ?</vt:lpstr>
      <vt:lpstr>Installing python</vt:lpstr>
      <vt:lpstr>Installing python</vt:lpstr>
      <vt:lpstr>Installing python</vt:lpstr>
      <vt:lpstr>Installing python</vt:lpstr>
      <vt:lpstr>Installing python</vt:lpstr>
      <vt:lpstr>Installing python</vt:lpstr>
      <vt:lpstr>Installing python</vt:lpstr>
      <vt:lpstr>Installing python</vt:lpstr>
      <vt:lpstr>Python Environment Setup</vt:lpstr>
      <vt:lpstr>Python interpreters</vt:lpstr>
      <vt:lpstr>Python interpreters</vt:lpstr>
      <vt:lpstr>Python interpreters Vs Compilers(Contd)</vt:lpstr>
      <vt:lpstr>How does Python interpreter Work?</vt:lpstr>
      <vt:lpstr>As we take small steps</vt:lpstr>
      <vt:lpstr>As we take small steps</vt:lpstr>
      <vt:lpstr>As we take small steps</vt:lpstr>
      <vt:lpstr>As we take small steps</vt:lpstr>
      <vt:lpstr>As we take small steps</vt:lpstr>
      <vt:lpstr>Language syntax</vt:lpstr>
      <vt:lpstr>Identifiers</vt:lpstr>
      <vt:lpstr>The python lexicon</vt:lpstr>
      <vt:lpstr>Reserved words</vt:lpstr>
      <vt:lpstr>Comments</vt:lpstr>
      <vt:lpstr>Comments (Cntd..)</vt:lpstr>
      <vt:lpstr>Comments (Cntd..)</vt:lpstr>
      <vt:lpstr>Common PYTHON Syntax Colours</vt:lpstr>
      <vt:lpstr>Code Blocks &amp; Line Indentation</vt:lpstr>
      <vt:lpstr>Multiline Statements</vt:lpstr>
      <vt:lpstr>Food for thought</vt:lpstr>
      <vt:lpstr>PYTHON LEXICON</vt:lpstr>
      <vt:lpstr>Python Lexicon</vt:lpstr>
      <vt:lpstr>Python Lexicon</vt:lpstr>
      <vt:lpstr>PowerPoint Presentation</vt:lpstr>
      <vt:lpstr>PYTHON DATA TYPES</vt:lpstr>
      <vt:lpstr>Python Data Types – An Introduction</vt:lpstr>
      <vt:lpstr>Python Numbers</vt:lpstr>
      <vt:lpstr>Python Numbers (Cntd..)</vt:lpstr>
      <vt:lpstr>Python Numbers: Different NUMERIC TYPES</vt:lpstr>
      <vt:lpstr>Python Numbers (Cntd..)</vt:lpstr>
      <vt:lpstr>Python Numbers</vt:lpstr>
      <vt:lpstr>Python Numbers – Mathematical Functions</vt:lpstr>
      <vt:lpstr>Python Numbers – Mathematical Functions (Cntd..)</vt:lpstr>
      <vt:lpstr>Python Numbers: Mathematical Operators</vt:lpstr>
      <vt:lpstr>Python Numbers: Operator Precedence</vt:lpstr>
      <vt:lpstr>Python Numbers: Operator Precedence (Cntd..)</vt:lpstr>
      <vt:lpstr>PYTHON NUMERICS</vt:lpstr>
      <vt:lpstr>PowerPoint Presentation</vt:lpstr>
      <vt:lpstr>PowerPoint Presentation</vt:lpstr>
      <vt:lpstr>PowerPoint Presentation</vt:lpstr>
      <vt:lpstr>PowerPoint Presentation</vt:lpstr>
      <vt:lpstr>Python Strings</vt:lpstr>
      <vt:lpstr>Python Strings (Cntd..)</vt:lpstr>
      <vt:lpstr>Python Strings – Indexing &amp; Slicing</vt:lpstr>
      <vt:lpstr>STRING OPERATIONS</vt:lpstr>
      <vt:lpstr>STRING METHODS</vt:lpstr>
      <vt:lpstr>STRING METHODS</vt:lpstr>
      <vt:lpstr>STRING METHODS</vt:lpstr>
      <vt:lpstr>STRING METHODS</vt:lpstr>
      <vt:lpstr>STRING METHODS</vt:lpstr>
      <vt:lpstr>STRING METHODS</vt:lpstr>
      <vt:lpstr>Python Strings – String Operations</vt:lpstr>
      <vt:lpstr>Python Strings – Raw Strings &amp; String Formating operators</vt:lpstr>
      <vt:lpstr>Python Strings – Triple Quotes</vt:lpstr>
      <vt:lpstr>Python Strings – Escape Characters</vt:lpstr>
      <vt:lpstr>Python Strings – Escape Characters</vt:lpstr>
      <vt:lpstr>PYTHON STRINGS</vt:lpstr>
      <vt:lpstr>PowerPoint Presentation</vt:lpstr>
      <vt:lpstr>PowerPoint Presentation</vt:lpstr>
      <vt:lpstr>PowerPoint Presentation</vt:lpstr>
      <vt:lpstr>PowerPoint Presentation</vt:lpstr>
      <vt:lpstr>Python Lists</vt:lpstr>
      <vt:lpstr>Python Lists(Contd)</vt:lpstr>
      <vt:lpstr>Python Lists –Accessing values in Lists</vt:lpstr>
      <vt:lpstr>Python Lists- Updating and Deleting from Lists</vt:lpstr>
      <vt:lpstr>Python Lists - Nesting  Lists</vt:lpstr>
      <vt:lpstr>Python Lists – Adding to lists</vt:lpstr>
      <vt:lpstr>Python Lists – Adding to lists</vt:lpstr>
      <vt:lpstr>Python Lists – Deletion  in lists</vt:lpstr>
      <vt:lpstr>Python Lists – A few more list methods(Contd)</vt:lpstr>
      <vt:lpstr>Python Lists – Comprehensions</vt:lpstr>
      <vt:lpstr>Python Lists – Summary(Methods &amp; Functions)</vt:lpstr>
      <vt:lpstr>PYTHON STRINGS</vt:lpstr>
      <vt:lpstr>Python List</vt:lpstr>
      <vt:lpstr>Python List</vt:lpstr>
      <vt:lpstr>Python List</vt:lpstr>
      <vt:lpstr>Python List</vt:lpstr>
      <vt:lpstr>Python List</vt:lpstr>
      <vt:lpstr>Python List</vt:lpstr>
      <vt:lpstr>Python List</vt:lpstr>
      <vt:lpstr>Python Tuples</vt:lpstr>
      <vt:lpstr>Python Tuples – Accessing values and Updating Values</vt:lpstr>
      <vt:lpstr>Python Tuples – Accessing values and Updating Values(contd)</vt:lpstr>
      <vt:lpstr>Python Tuples – Deleting Tuples</vt:lpstr>
      <vt:lpstr>Python Tuples – Summary(Methods &amp; Functions)</vt:lpstr>
      <vt:lpstr>Python Dictionary</vt:lpstr>
      <vt:lpstr>Python Dictionary</vt:lpstr>
      <vt:lpstr>Python Dictionary – Accessing Dictionary Values</vt:lpstr>
      <vt:lpstr>Python Dictionary – Accessing Dictionary Values</vt:lpstr>
      <vt:lpstr>PYTHON DICTIONARY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Gurrala</dc:creator>
  <cp:lastModifiedBy>Diptarko Das Sharma</cp:lastModifiedBy>
  <cp:revision>284</cp:revision>
  <dcterms:created xsi:type="dcterms:W3CDTF">2019-10-28T09:36:33Z</dcterms:created>
  <dcterms:modified xsi:type="dcterms:W3CDTF">2024-05-28T05:09:18Z</dcterms:modified>
</cp:coreProperties>
</file>