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 id="2147484059" r:id="rId2"/>
  </p:sldMasterIdLst>
  <p:notesMasterIdLst>
    <p:notesMasterId r:id="rId54"/>
  </p:notesMasterIdLst>
  <p:sldIdLst>
    <p:sldId id="288" r:id="rId3"/>
    <p:sldId id="1115" r:id="rId4"/>
    <p:sldId id="1117" r:id="rId5"/>
    <p:sldId id="1118" r:id="rId6"/>
    <p:sldId id="1119" r:id="rId7"/>
    <p:sldId id="1120" r:id="rId8"/>
    <p:sldId id="1121" r:id="rId9"/>
    <p:sldId id="1122" r:id="rId10"/>
    <p:sldId id="1123" r:id="rId11"/>
    <p:sldId id="1124" r:id="rId12"/>
    <p:sldId id="1125" r:id="rId13"/>
    <p:sldId id="1126" r:id="rId14"/>
    <p:sldId id="1127" r:id="rId15"/>
    <p:sldId id="1128" r:id="rId16"/>
    <p:sldId id="1129" r:id="rId17"/>
    <p:sldId id="1130" r:id="rId18"/>
    <p:sldId id="1131" r:id="rId19"/>
    <p:sldId id="1132" r:id="rId20"/>
    <p:sldId id="1133" r:id="rId21"/>
    <p:sldId id="1134" r:id="rId22"/>
    <p:sldId id="1135" r:id="rId23"/>
    <p:sldId id="1136" r:id="rId24"/>
    <p:sldId id="1137" r:id="rId25"/>
    <p:sldId id="1138" r:id="rId26"/>
    <p:sldId id="1139" r:id="rId27"/>
    <p:sldId id="1140" r:id="rId28"/>
    <p:sldId id="1141" r:id="rId29"/>
    <p:sldId id="1142" r:id="rId30"/>
    <p:sldId id="1143" r:id="rId31"/>
    <p:sldId id="1144" r:id="rId32"/>
    <p:sldId id="1145" r:id="rId33"/>
    <p:sldId id="1146" r:id="rId34"/>
    <p:sldId id="1147" r:id="rId35"/>
    <p:sldId id="1148" r:id="rId36"/>
    <p:sldId id="1149" r:id="rId37"/>
    <p:sldId id="1150" r:id="rId38"/>
    <p:sldId id="1151" r:id="rId39"/>
    <p:sldId id="1152" r:id="rId40"/>
    <p:sldId id="1153" r:id="rId41"/>
    <p:sldId id="1154" r:id="rId42"/>
    <p:sldId id="1155" r:id="rId43"/>
    <p:sldId id="1156" r:id="rId44"/>
    <p:sldId id="1157" r:id="rId45"/>
    <p:sldId id="1158" r:id="rId46"/>
    <p:sldId id="1159" r:id="rId47"/>
    <p:sldId id="1160" r:id="rId48"/>
    <p:sldId id="1161" r:id="rId49"/>
    <p:sldId id="1169" r:id="rId50"/>
    <p:sldId id="1170" r:id="rId51"/>
    <p:sldId id="1171" r:id="rId52"/>
    <p:sldId id="1172"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ptarko Das Sarma" initials="DD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5827"/>
  </p:normalViewPr>
  <p:slideViewPr>
    <p:cSldViewPr snapToGrid="0">
      <p:cViewPr varScale="1">
        <p:scale>
          <a:sx n="68" d="100"/>
          <a:sy n="68" d="100"/>
        </p:scale>
        <p:origin x="64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ABDDA-3DE5-4576-A55A-1E361CF9982B}" type="doc">
      <dgm:prSet loTypeId="urn:microsoft.com/office/officeart/2005/8/layout/pyramid2" loCatId="list" qsTypeId="urn:microsoft.com/office/officeart/2005/8/quickstyle/simple1" qsCatId="simple" csTypeId="urn:microsoft.com/office/officeart/2005/8/colors/accent1_2" csCatId="accent1" phldr="1"/>
      <dgm:spPr/>
    </dgm:pt>
    <dgm:pt modelId="{722F2E09-A52D-4061-A104-C696278575CC}">
      <dgm:prSet phldrT="[Text]"/>
      <dgm:spPr/>
      <dgm:t>
        <a:bodyPr/>
        <a:lstStyle/>
        <a:p>
          <a:r>
            <a:rPr lang="en-US" dirty="0"/>
            <a:t>if</a:t>
          </a:r>
        </a:p>
      </dgm:t>
    </dgm:pt>
    <dgm:pt modelId="{28302952-22C0-4672-8FCE-FA4816389D98}" type="parTrans" cxnId="{17E23C22-DC04-4666-8C1E-733AA0F9D1F3}">
      <dgm:prSet/>
      <dgm:spPr/>
      <dgm:t>
        <a:bodyPr/>
        <a:lstStyle/>
        <a:p>
          <a:endParaRPr lang="en-US"/>
        </a:p>
      </dgm:t>
    </dgm:pt>
    <dgm:pt modelId="{7D142D4F-F7F0-4831-ABE6-05E63FF5C55C}" type="sibTrans" cxnId="{17E23C22-DC04-4666-8C1E-733AA0F9D1F3}">
      <dgm:prSet/>
      <dgm:spPr/>
      <dgm:t>
        <a:bodyPr/>
        <a:lstStyle/>
        <a:p>
          <a:endParaRPr lang="en-US"/>
        </a:p>
      </dgm:t>
    </dgm:pt>
    <dgm:pt modelId="{BBA476B2-F236-4D36-8FC1-4F7049A0ECFF}">
      <dgm:prSet phldrT="[Text]"/>
      <dgm:spPr/>
      <dgm:t>
        <a:bodyPr/>
        <a:lstStyle/>
        <a:p>
          <a:r>
            <a:rPr lang="en-US" dirty="0" err="1"/>
            <a:t>elif</a:t>
          </a:r>
          <a:endParaRPr lang="en-US" dirty="0"/>
        </a:p>
      </dgm:t>
    </dgm:pt>
    <dgm:pt modelId="{747E0AE7-E793-4985-B217-E3EC7DE5C7E8}" type="parTrans" cxnId="{F6BE3A9F-CF2E-45CC-9C86-A192D6265B1D}">
      <dgm:prSet/>
      <dgm:spPr/>
      <dgm:t>
        <a:bodyPr/>
        <a:lstStyle/>
        <a:p>
          <a:endParaRPr lang="en-US"/>
        </a:p>
      </dgm:t>
    </dgm:pt>
    <dgm:pt modelId="{DC36058A-1FB3-470A-931C-3F6F69658C39}" type="sibTrans" cxnId="{F6BE3A9F-CF2E-45CC-9C86-A192D6265B1D}">
      <dgm:prSet/>
      <dgm:spPr/>
      <dgm:t>
        <a:bodyPr/>
        <a:lstStyle/>
        <a:p>
          <a:endParaRPr lang="en-US"/>
        </a:p>
      </dgm:t>
    </dgm:pt>
    <dgm:pt modelId="{446DB762-C132-49CE-8133-B189A97A3574}">
      <dgm:prSet phldrT="[Text]"/>
      <dgm:spPr/>
      <dgm:t>
        <a:bodyPr/>
        <a:lstStyle/>
        <a:p>
          <a:r>
            <a:rPr lang="en-US" dirty="0"/>
            <a:t>else</a:t>
          </a:r>
        </a:p>
      </dgm:t>
    </dgm:pt>
    <dgm:pt modelId="{1C41A4A3-E452-4010-860F-896DFE8A61AD}" type="parTrans" cxnId="{672C674B-C362-4F34-916D-25EEA007AC5B}">
      <dgm:prSet/>
      <dgm:spPr/>
      <dgm:t>
        <a:bodyPr/>
        <a:lstStyle/>
        <a:p>
          <a:endParaRPr lang="en-US"/>
        </a:p>
      </dgm:t>
    </dgm:pt>
    <dgm:pt modelId="{B2FB649B-FEA4-479F-946D-214A781C6D12}" type="sibTrans" cxnId="{672C674B-C362-4F34-916D-25EEA007AC5B}">
      <dgm:prSet/>
      <dgm:spPr/>
      <dgm:t>
        <a:bodyPr/>
        <a:lstStyle/>
        <a:p>
          <a:endParaRPr lang="en-US"/>
        </a:p>
      </dgm:t>
    </dgm:pt>
    <dgm:pt modelId="{BBAF2255-31F8-4F2B-869F-33AD4D6765ED}" type="pres">
      <dgm:prSet presAssocID="{5E9ABDDA-3DE5-4576-A55A-1E361CF9982B}" presName="compositeShape" presStyleCnt="0">
        <dgm:presLayoutVars>
          <dgm:dir/>
          <dgm:resizeHandles/>
        </dgm:presLayoutVars>
      </dgm:prSet>
      <dgm:spPr/>
    </dgm:pt>
    <dgm:pt modelId="{A306ED2F-C37C-44CE-8DD9-F9BBC780025F}" type="pres">
      <dgm:prSet presAssocID="{5E9ABDDA-3DE5-4576-A55A-1E361CF9982B}" presName="pyramid" presStyleLbl="node1" presStyleIdx="0" presStyleCnt="1" custLinFactNeighborX="174" custLinFactNeighborY="11922"/>
      <dgm:spPr/>
    </dgm:pt>
    <dgm:pt modelId="{D2EA1E1A-CF14-4242-A2F1-CDA00B8E3802}" type="pres">
      <dgm:prSet presAssocID="{5E9ABDDA-3DE5-4576-A55A-1E361CF9982B}" presName="theList" presStyleCnt="0"/>
      <dgm:spPr/>
    </dgm:pt>
    <dgm:pt modelId="{10D9E2B1-1D66-4333-B6FF-FF50E61394A8}" type="pres">
      <dgm:prSet presAssocID="{722F2E09-A52D-4061-A104-C696278575CC}" presName="aNode" presStyleLbl="fgAcc1" presStyleIdx="0" presStyleCnt="3" custLinFactY="2293" custLinFactNeighborX="1141" custLinFactNeighborY="100000">
        <dgm:presLayoutVars>
          <dgm:bulletEnabled val="1"/>
        </dgm:presLayoutVars>
      </dgm:prSet>
      <dgm:spPr/>
      <dgm:t>
        <a:bodyPr/>
        <a:lstStyle/>
        <a:p>
          <a:endParaRPr lang="en-US"/>
        </a:p>
      </dgm:t>
    </dgm:pt>
    <dgm:pt modelId="{D020B031-4128-41A3-A511-B87579C854B7}" type="pres">
      <dgm:prSet presAssocID="{722F2E09-A52D-4061-A104-C696278575CC}" presName="aSpace" presStyleCnt="0"/>
      <dgm:spPr/>
    </dgm:pt>
    <dgm:pt modelId="{34B9DF98-0EB7-49E0-ACC7-393A6DEBBDDF}" type="pres">
      <dgm:prSet presAssocID="{BBA476B2-F236-4D36-8FC1-4F7049A0ECFF}" presName="aNode" presStyleLbl="fgAcc1" presStyleIdx="1" presStyleCnt="3" custLinFactNeighborX="1141" custLinFactNeighborY="72204">
        <dgm:presLayoutVars>
          <dgm:bulletEnabled val="1"/>
        </dgm:presLayoutVars>
      </dgm:prSet>
      <dgm:spPr/>
      <dgm:t>
        <a:bodyPr/>
        <a:lstStyle/>
        <a:p>
          <a:endParaRPr lang="en-US"/>
        </a:p>
      </dgm:t>
    </dgm:pt>
    <dgm:pt modelId="{93E9B812-3BC5-46CF-A504-781F03BBDCE7}" type="pres">
      <dgm:prSet presAssocID="{BBA476B2-F236-4D36-8FC1-4F7049A0ECFF}" presName="aSpace" presStyleCnt="0"/>
      <dgm:spPr/>
    </dgm:pt>
    <dgm:pt modelId="{98A7F59C-B2BF-45EA-AC40-775784DCC4B2}" type="pres">
      <dgm:prSet presAssocID="{446DB762-C132-49CE-8133-B189A97A3574}" presName="aNode" presStyleLbl="fgAcc1" presStyleIdx="2" presStyleCnt="3">
        <dgm:presLayoutVars>
          <dgm:bulletEnabled val="1"/>
        </dgm:presLayoutVars>
      </dgm:prSet>
      <dgm:spPr/>
      <dgm:t>
        <a:bodyPr/>
        <a:lstStyle/>
        <a:p>
          <a:endParaRPr lang="en-US"/>
        </a:p>
      </dgm:t>
    </dgm:pt>
    <dgm:pt modelId="{3700BC90-7CCC-44E5-9A33-515EB0553526}" type="pres">
      <dgm:prSet presAssocID="{446DB762-C132-49CE-8133-B189A97A3574}" presName="aSpace" presStyleCnt="0"/>
      <dgm:spPr/>
    </dgm:pt>
  </dgm:ptLst>
  <dgm:cxnLst>
    <dgm:cxn modelId="{77BE0D81-8063-4AC7-9716-FF1591C5E567}" type="presOf" srcId="{BBA476B2-F236-4D36-8FC1-4F7049A0ECFF}" destId="{34B9DF98-0EB7-49E0-ACC7-393A6DEBBDDF}" srcOrd="0" destOrd="0" presId="urn:microsoft.com/office/officeart/2005/8/layout/pyramid2"/>
    <dgm:cxn modelId="{BF304D25-91E1-4C05-A5B8-31F7FC416977}" type="presOf" srcId="{446DB762-C132-49CE-8133-B189A97A3574}" destId="{98A7F59C-B2BF-45EA-AC40-775784DCC4B2}" srcOrd="0" destOrd="0" presId="urn:microsoft.com/office/officeart/2005/8/layout/pyramid2"/>
    <dgm:cxn modelId="{8A9F42B7-9A92-48DD-ADB1-6B6D09425550}" type="presOf" srcId="{722F2E09-A52D-4061-A104-C696278575CC}" destId="{10D9E2B1-1D66-4333-B6FF-FF50E61394A8}" srcOrd="0" destOrd="0" presId="urn:microsoft.com/office/officeart/2005/8/layout/pyramid2"/>
    <dgm:cxn modelId="{111F7EFD-6998-4960-AED3-DA50F8A157F1}" type="presOf" srcId="{5E9ABDDA-3DE5-4576-A55A-1E361CF9982B}" destId="{BBAF2255-31F8-4F2B-869F-33AD4D6765ED}" srcOrd="0" destOrd="0" presId="urn:microsoft.com/office/officeart/2005/8/layout/pyramid2"/>
    <dgm:cxn modelId="{17E23C22-DC04-4666-8C1E-733AA0F9D1F3}" srcId="{5E9ABDDA-3DE5-4576-A55A-1E361CF9982B}" destId="{722F2E09-A52D-4061-A104-C696278575CC}" srcOrd="0" destOrd="0" parTransId="{28302952-22C0-4672-8FCE-FA4816389D98}" sibTransId="{7D142D4F-F7F0-4831-ABE6-05E63FF5C55C}"/>
    <dgm:cxn modelId="{672C674B-C362-4F34-916D-25EEA007AC5B}" srcId="{5E9ABDDA-3DE5-4576-A55A-1E361CF9982B}" destId="{446DB762-C132-49CE-8133-B189A97A3574}" srcOrd="2" destOrd="0" parTransId="{1C41A4A3-E452-4010-860F-896DFE8A61AD}" sibTransId="{B2FB649B-FEA4-479F-946D-214A781C6D12}"/>
    <dgm:cxn modelId="{F6BE3A9F-CF2E-45CC-9C86-A192D6265B1D}" srcId="{5E9ABDDA-3DE5-4576-A55A-1E361CF9982B}" destId="{BBA476B2-F236-4D36-8FC1-4F7049A0ECFF}" srcOrd="1" destOrd="0" parTransId="{747E0AE7-E793-4985-B217-E3EC7DE5C7E8}" sibTransId="{DC36058A-1FB3-470A-931C-3F6F69658C39}"/>
    <dgm:cxn modelId="{B9EE0BCD-BE82-4797-849F-95D2C6E7E4C4}" type="presParOf" srcId="{BBAF2255-31F8-4F2B-869F-33AD4D6765ED}" destId="{A306ED2F-C37C-44CE-8DD9-F9BBC780025F}" srcOrd="0" destOrd="0" presId="urn:microsoft.com/office/officeart/2005/8/layout/pyramid2"/>
    <dgm:cxn modelId="{68453D40-D3C7-45DE-B51F-BB613B6B1C8F}" type="presParOf" srcId="{BBAF2255-31F8-4F2B-869F-33AD4D6765ED}" destId="{D2EA1E1A-CF14-4242-A2F1-CDA00B8E3802}" srcOrd="1" destOrd="0" presId="urn:microsoft.com/office/officeart/2005/8/layout/pyramid2"/>
    <dgm:cxn modelId="{EE7F0410-8139-4517-9E6A-5B902F88770F}" type="presParOf" srcId="{D2EA1E1A-CF14-4242-A2F1-CDA00B8E3802}" destId="{10D9E2B1-1D66-4333-B6FF-FF50E61394A8}" srcOrd="0" destOrd="0" presId="urn:microsoft.com/office/officeart/2005/8/layout/pyramid2"/>
    <dgm:cxn modelId="{20DD80DF-061B-4F05-B168-ACC0F2B09FFB}" type="presParOf" srcId="{D2EA1E1A-CF14-4242-A2F1-CDA00B8E3802}" destId="{D020B031-4128-41A3-A511-B87579C854B7}" srcOrd="1" destOrd="0" presId="urn:microsoft.com/office/officeart/2005/8/layout/pyramid2"/>
    <dgm:cxn modelId="{2BA1D925-81F4-49FD-9B1F-8096628CE767}" type="presParOf" srcId="{D2EA1E1A-CF14-4242-A2F1-CDA00B8E3802}" destId="{34B9DF98-0EB7-49E0-ACC7-393A6DEBBDDF}" srcOrd="2" destOrd="0" presId="urn:microsoft.com/office/officeart/2005/8/layout/pyramid2"/>
    <dgm:cxn modelId="{37DB6E33-49E6-43FA-8D73-E204A41853F3}" type="presParOf" srcId="{D2EA1E1A-CF14-4242-A2F1-CDA00B8E3802}" destId="{93E9B812-3BC5-46CF-A504-781F03BBDCE7}" srcOrd="3" destOrd="0" presId="urn:microsoft.com/office/officeart/2005/8/layout/pyramid2"/>
    <dgm:cxn modelId="{E0050A4F-7A50-4273-9D7D-0C9B69B722E1}" type="presParOf" srcId="{D2EA1E1A-CF14-4242-A2F1-CDA00B8E3802}" destId="{98A7F59C-B2BF-45EA-AC40-775784DCC4B2}" srcOrd="4" destOrd="0" presId="urn:microsoft.com/office/officeart/2005/8/layout/pyramid2"/>
    <dgm:cxn modelId="{1411FF70-AA59-440F-A88B-0F2F7A451D01}" type="presParOf" srcId="{D2EA1E1A-CF14-4242-A2F1-CDA00B8E3802}" destId="{3700BC90-7CCC-44E5-9A33-515EB0553526}" srcOrd="5" destOrd="0" presId="urn:microsoft.com/office/officeart/2005/8/layout/pyramid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78AAB9-83E6-47BD-B289-481BB1F1BEB3}" type="doc">
      <dgm:prSet loTypeId="urn:microsoft.com/office/officeart/2009/layout/CircleArrowProcess" loCatId="cycle" qsTypeId="urn:microsoft.com/office/officeart/2005/8/quickstyle/simple5" qsCatId="simple" csTypeId="urn:microsoft.com/office/officeart/2005/8/colors/colorful4" csCatId="colorful" phldr="1"/>
      <dgm:spPr/>
      <dgm:t>
        <a:bodyPr/>
        <a:lstStyle/>
        <a:p>
          <a:endParaRPr lang="en-US"/>
        </a:p>
      </dgm:t>
    </dgm:pt>
    <dgm:pt modelId="{BECB871F-D6AD-4560-A356-0F6725D3A930}">
      <dgm:prSet phldrT="[Text]"/>
      <dgm:spPr/>
      <dgm:t>
        <a:bodyPr/>
        <a:lstStyle/>
        <a:p>
          <a:r>
            <a:rPr lang="en-US" dirty="0"/>
            <a:t>DO</a:t>
          </a:r>
        </a:p>
      </dgm:t>
    </dgm:pt>
    <dgm:pt modelId="{3388C1AD-6C16-40FE-8888-38C22B65686A}" type="parTrans" cxnId="{E2D37A65-366C-4ED5-BEA5-04CA70D2B2E1}">
      <dgm:prSet/>
      <dgm:spPr/>
      <dgm:t>
        <a:bodyPr/>
        <a:lstStyle/>
        <a:p>
          <a:endParaRPr lang="en-US"/>
        </a:p>
      </dgm:t>
    </dgm:pt>
    <dgm:pt modelId="{EE5DD632-A0FB-4729-98AD-D62CB284D453}" type="sibTrans" cxnId="{E2D37A65-366C-4ED5-BEA5-04CA70D2B2E1}">
      <dgm:prSet/>
      <dgm:spPr/>
      <dgm:t>
        <a:bodyPr/>
        <a:lstStyle/>
        <a:p>
          <a:endParaRPr lang="en-US"/>
        </a:p>
      </dgm:t>
    </dgm:pt>
    <dgm:pt modelId="{D3682C30-F2D0-40F8-B82C-1418685B6BA2}">
      <dgm:prSet phldrT="[Text]"/>
      <dgm:spPr/>
      <dgm:t>
        <a:bodyPr/>
        <a:lstStyle/>
        <a:p>
          <a:endParaRPr lang="en-US" dirty="0"/>
        </a:p>
      </dgm:t>
    </dgm:pt>
    <dgm:pt modelId="{34D7D29C-2199-4832-9CB2-4D67E8884C4C}" type="parTrans" cxnId="{81C6DEF7-CE50-4B1E-85E1-0459C2E56571}">
      <dgm:prSet/>
      <dgm:spPr/>
      <dgm:t>
        <a:bodyPr/>
        <a:lstStyle/>
        <a:p>
          <a:endParaRPr lang="en-US"/>
        </a:p>
      </dgm:t>
    </dgm:pt>
    <dgm:pt modelId="{3645A7E8-C602-4508-8138-D51DA5FCB3B6}" type="sibTrans" cxnId="{81C6DEF7-CE50-4B1E-85E1-0459C2E56571}">
      <dgm:prSet/>
      <dgm:spPr/>
      <dgm:t>
        <a:bodyPr/>
        <a:lstStyle/>
        <a:p>
          <a:endParaRPr lang="en-US"/>
        </a:p>
      </dgm:t>
    </dgm:pt>
    <dgm:pt modelId="{54D28C1B-6F01-404B-96B2-2ABABD49361D}">
      <dgm:prSet phldrT="[Text]"/>
      <dgm:spPr/>
      <dgm:t>
        <a:bodyPr/>
        <a:lstStyle/>
        <a:p>
          <a:r>
            <a:rPr lang="en-US" dirty="0"/>
            <a:t>DO</a:t>
          </a:r>
        </a:p>
      </dgm:t>
    </dgm:pt>
    <dgm:pt modelId="{951D8E44-D7E4-4C6C-83DE-EAD652206D59}" type="parTrans" cxnId="{091EF3BA-80F6-44BC-B73C-5A78F22B301A}">
      <dgm:prSet/>
      <dgm:spPr/>
      <dgm:t>
        <a:bodyPr/>
        <a:lstStyle/>
        <a:p>
          <a:endParaRPr lang="en-US"/>
        </a:p>
      </dgm:t>
    </dgm:pt>
    <dgm:pt modelId="{7EB92939-7CEA-4F19-9786-F588419FE4D4}" type="sibTrans" cxnId="{091EF3BA-80F6-44BC-B73C-5A78F22B301A}">
      <dgm:prSet/>
      <dgm:spPr/>
      <dgm:t>
        <a:bodyPr/>
        <a:lstStyle/>
        <a:p>
          <a:endParaRPr lang="en-US"/>
        </a:p>
      </dgm:t>
    </dgm:pt>
    <dgm:pt modelId="{ED3D3F19-5A46-405F-847B-69F1112FE1F1}" type="pres">
      <dgm:prSet presAssocID="{B478AAB9-83E6-47BD-B289-481BB1F1BEB3}" presName="Name0" presStyleCnt="0">
        <dgm:presLayoutVars>
          <dgm:chMax val="7"/>
          <dgm:chPref val="7"/>
          <dgm:dir/>
          <dgm:animLvl val="lvl"/>
        </dgm:presLayoutVars>
      </dgm:prSet>
      <dgm:spPr/>
      <dgm:t>
        <a:bodyPr/>
        <a:lstStyle/>
        <a:p>
          <a:endParaRPr lang="en-US"/>
        </a:p>
      </dgm:t>
    </dgm:pt>
    <dgm:pt modelId="{03889861-8013-4D1E-AD66-82B02D7FC195}" type="pres">
      <dgm:prSet presAssocID="{BECB871F-D6AD-4560-A356-0F6725D3A930}" presName="Accent1" presStyleCnt="0"/>
      <dgm:spPr/>
    </dgm:pt>
    <dgm:pt modelId="{95BA260D-B800-4D56-998D-120A2EFB0995}" type="pres">
      <dgm:prSet presAssocID="{BECB871F-D6AD-4560-A356-0F6725D3A930}" presName="Accent" presStyleLbl="node1" presStyleIdx="0" presStyleCnt="3"/>
      <dgm:spPr/>
    </dgm:pt>
    <dgm:pt modelId="{5EF063E9-E170-4E75-A213-D4ADD9584613}" type="pres">
      <dgm:prSet presAssocID="{BECB871F-D6AD-4560-A356-0F6725D3A930}" presName="Parent1" presStyleLbl="revTx" presStyleIdx="0" presStyleCnt="3">
        <dgm:presLayoutVars>
          <dgm:chMax val="1"/>
          <dgm:chPref val="1"/>
          <dgm:bulletEnabled val="1"/>
        </dgm:presLayoutVars>
      </dgm:prSet>
      <dgm:spPr/>
      <dgm:t>
        <a:bodyPr/>
        <a:lstStyle/>
        <a:p>
          <a:endParaRPr lang="en-US"/>
        </a:p>
      </dgm:t>
    </dgm:pt>
    <dgm:pt modelId="{0F62C5A3-D0B4-49A1-9C7B-F5F974602061}" type="pres">
      <dgm:prSet presAssocID="{D3682C30-F2D0-40F8-B82C-1418685B6BA2}" presName="Accent2" presStyleCnt="0"/>
      <dgm:spPr/>
    </dgm:pt>
    <dgm:pt modelId="{542A28EF-47B2-4679-AA48-458592FD3B4C}" type="pres">
      <dgm:prSet presAssocID="{D3682C30-F2D0-40F8-B82C-1418685B6BA2}" presName="Accent" presStyleLbl="node1" presStyleIdx="1" presStyleCnt="3"/>
      <dgm:spPr/>
    </dgm:pt>
    <dgm:pt modelId="{FE5D7F6B-E122-4667-8D7B-703147291513}" type="pres">
      <dgm:prSet presAssocID="{D3682C30-F2D0-40F8-B82C-1418685B6BA2}" presName="Parent2" presStyleLbl="revTx" presStyleIdx="1" presStyleCnt="3">
        <dgm:presLayoutVars>
          <dgm:chMax val="1"/>
          <dgm:chPref val="1"/>
          <dgm:bulletEnabled val="1"/>
        </dgm:presLayoutVars>
      </dgm:prSet>
      <dgm:spPr/>
      <dgm:t>
        <a:bodyPr/>
        <a:lstStyle/>
        <a:p>
          <a:endParaRPr lang="en-US"/>
        </a:p>
      </dgm:t>
    </dgm:pt>
    <dgm:pt modelId="{EA1241D7-26D4-4AF5-8146-337EA02582D3}" type="pres">
      <dgm:prSet presAssocID="{54D28C1B-6F01-404B-96B2-2ABABD49361D}" presName="Accent3" presStyleCnt="0"/>
      <dgm:spPr/>
    </dgm:pt>
    <dgm:pt modelId="{F7DC1B2B-2745-4A41-9847-C9287FC7D83D}" type="pres">
      <dgm:prSet presAssocID="{54D28C1B-6F01-404B-96B2-2ABABD49361D}" presName="Accent" presStyleLbl="node1" presStyleIdx="2" presStyleCnt="3"/>
      <dgm:spPr/>
    </dgm:pt>
    <dgm:pt modelId="{8F2B3DCB-D685-4DE1-A4AE-AAB7A07BF5CC}" type="pres">
      <dgm:prSet presAssocID="{54D28C1B-6F01-404B-96B2-2ABABD49361D}" presName="Parent3" presStyleLbl="revTx" presStyleIdx="2" presStyleCnt="3">
        <dgm:presLayoutVars>
          <dgm:chMax val="1"/>
          <dgm:chPref val="1"/>
          <dgm:bulletEnabled val="1"/>
        </dgm:presLayoutVars>
      </dgm:prSet>
      <dgm:spPr/>
      <dgm:t>
        <a:bodyPr/>
        <a:lstStyle/>
        <a:p>
          <a:endParaRPr lang="en-US"/>
        </a:p>
      </dgm:t>
    </dgm:pt>
  </dgm:ptLst>
  <dgm:cxnLst>
    <dgm:cxn modelId="{E2D37A65-366C-4ED5-BEA5-04CA70D2B2E1}" srcId="{B478AAB9-83E6-47BD-B289-481BB1F1BEB3}" destId="{BECB871F-D6AD-4560-A356-0F6725D3A930}" srcOrd="0" destOrd="0" parTransId="{3388C1AD-6C16-40FE-8888-38C22B65686A}" sibTransId="{EE5DD632-A0FB-4729-98AD-D62CB284D453}"/>
    <dgm:cxn modelId="{54E7A369-8D55-47B4-ABC7-59A94CF7BC23}" type="presOf" srcId="{BECB871F-D6AD-4560-A356-0F6725D3A930}" destId="{5EF063E9-E170-4E75-A213-D4ADD9584613}" srcOrd="0" destOrd="0" presId="urn:microsoft.com/office/officeart/2009/layout/CircleArrowProcess"/>
    <dgm:cxn modelId="{091EF3BA-80F6-44BC-B73C-5A78F22B301A}" srcId="{B478AAB9-83E6-47BD-B289-481BB1F1BEB3}" destId="{54D28C1B-6F01-404B-96B2-2ABABD49361D}" srcOrd="2" destOrd="0" parTransId="{951D8E44-D7E4-4C6C-83DE-EAD652206D59}" sibTransId="{7EB92939-7CEA-4F19-9786-F588419FE4D4}"/>
    <dgm:cxn modelId="{314D2073-12FC-422A-9DE8-CEEE74AF68E3}" type="presOf" srcId="{D3682C30-F2D0-40F8-B82C-1418685B6BA2}" destId="{FE5D7F6B-E122-4667-8D7B-703147291513}" srcOrd="0" destOrd="0" presId="urn:microsoft.com/office/officeart/2009/layout/CircleArrowProcess"/>
    <dgm:cxn modelId="{EA867042-6218-4AED-B665-8CCE95146465}" type="presOf" srcId="{B478AAB9-83E6-47BD-B289-481BB1F1BEB3}" destId="{ED3D3F19-5A46-405F-847B-69F1112FE1F1}" srcOrd="0" destOrd="0" presId="urn:microsoft.com/office/officeart/2009/layout/CircleArrowProcess"/>
    <dgm:cxn modelId="{81C6DEF7-CE50-4B1E-85E1-0459C2E56571}" srcId="{B478AAB9-83E6-47BD-B289-481BB1F1BEB3}" destId="{D3682C30-F2D0-40F8-B82C-1418685B6BA2}" srcOrd="1" destOrd="0" parTransId="{34D7D29C-2199-4832-9CB2-4D67E8884C4C}" sibTransId="{3645A7E8-C602-4508-8138-D51DA5FCB3B6}"/>
    <dgm:cxn modelId="{095BDCD0-5283-4ED5-AF6A-95AF8397DBFA}" type="presOf" srcId="{54D28C1B-6F01-404B-96B2-2ABABD49361D}" destId="{8F2B3DCB-D685-4DE1-A4AE-AAB7A07BF5CC}" srcOrd="0" destOrd="0" presId="urn:microsoft.com/office/officeart/2009/layout/CircleArrowProcess"/>
    <dgm:cxn modelId="{1E421138-D220-400F-A7A2-0A6F79EA1828}" type="presParOf" srcId="{ED3D3F19-5A46-405F-847B-69F1112FE1F1}" destId="{03889861-8013-4D1E-AD66-82B02D7FC195}" srcOrd="0" destOrd="0" presId="urn:microsoft.com/office/officeart/2009/layout/CircleArrowProcess"/>
    <dgm:cxn modelId="{8940D619-7359-448C-B692-05B2C6681F8C}" type="presParOf" srcId="{03889861-8013-4D1E-AD66-82B02D7FC195}" destId="{95BA260D-B800-4D56-998D-120A2EFB0995}" srcOrd="0" destOrd="0" presId="urn:microsoft.com/office/officeart/2009/layout/CircleArrowProcess"/>
    <dgm:cxn modelId="{4B379310-5AC7-4D35-B4E0-FA305E136142}" type="presParOf" srcId="{ED3D3F19-5A46-405F-847B-69F1112FE1F1}" destId="{5EF063E9-E170-4E75-A213-D4ADD9584613}" srcOrd="1" destOrd="0" presId="urn:microsoft.com/office/officeart/2009/layout/CircleArrowProcess"/>
    <dgm:cxn modelId="{89932E48-AA9A-4D33-8DB9-92896D1F92C7}" type="presParOf" srcId="{ED3D3F19-5A46-405F-847B-69F1112FE1F1}" destId="{0F62C5A3-D0B4-49A1-9C7B-F5F974602061}" srcOrd="2" destOrd="0" presId="urn:microsoft.com/office/officeart/2009/layout/CircleArrowProcess"/>
    <dgm:cxn modelId="{C6454842-3EB2-4DB0-8BE4-824E9477D182}" type="presParOf" srcId="{0F62C5A3-D0B4-49A1-9C7B-F5F974602061}" destId="{542A28EF-47B2-4679-AA48-458592FD3B4C}" srcOrd="0" destOrd="0" presId="urn:microsoft.com/office/officeart/2009/layout/CircleArrowProcess"/>
    <dgm:cxn modelId="{CF000A2E-2EAC-4A2A-9560-9BCDDDE5E4DB}" type="presParOf" srcId="{ED3D3F19-5A46-405F-847B-69F1112FE1F1}" destId="{FE5D7F6B-E122-4667-8D7B-703147291513}" srcOrd="3" destOrd="0" presId="urn:microsoft.com/office/officeart/2009/layout/CircleArrowProcess"/>
    <dgm:cxn modelId="{3029E82A-2AD2-48FE-B899-D22CBED8CFC5}" type="presParOf" srcId="{ED3D3F19-5A46-405F-847B-69F1112FE1F1}" destId="{EA1241D7-26D4-4AF5-8146-337EA02582D3}" srcOrd="4" destOrd="0" presId="urn:microsoft.com/office/officeart/2009/layout/CircleArrowProcess"/>
    <dgm:cxn modelId="{9129F9CC-4E0C-48B4-B23E-482E66BD0262}" type="presParOf" srcId="{EA1241D7-26D4-4AF5-8146-337EA02582D3}" destId="{F7DC1B2B-2745-4A41-9847-C9287FC7D83D}" srcOrd="0" destOrd="0" presId="urn:microsoft.com/office/officeart/2009/layout/CircleArrowProcess"/>
    <dgm:cxn modelId="{768AA722-3490-4EDF-B417-885CA9A6F21E}" type="presParOf" srcId="{ED3D3F19-5A46-405F-847B-69F1112FE1F1}" destId="{8F2B3DCB-D685-4DE1-A4AE-AAB7A07BF5CC}" srcOrd="5" destOrd="0" presId="urn:microsoft.com/office/officeart/2009/layout/CircleArrow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6ED2F-C37C-44CE-8DD9-F9BBC780025F}">
      <dsp:nvSpPr>
        <dsp:cNvPr id="0" name=""/>
        <dsp:cNvSpPr/>
      </dsp:nvSpPr>
      <dsp:spPr>
        <a:xfrm>
          <a:off x="504021" y="0"/>
          <a:ext cx="3080808" cy="308080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D9E2B1-1D66-4333-B6FF-FF50E61394A8}">
      <dsp:nvSpPr>
        <dsp:cNvPr id="0" name=""/>
        <dsp:cNvSpPr/>
      </dsp:nvSpPr>
      <dsp:spPr>
        <a:xfrm>
          <a:off x="2061913" y="417618"/>
          <a:ext cx="2002525" cy="72928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if</a:t>
          </a:r>
        </a:p>
      </dsp:txBody>
      <dsp:txXfrm>
        <a:off x="2097514" y="453219"/>
        <a:ext cx="1931323" cy="658083"/>
      </dsp:txXfrm>
    </dsp:sp>
    <dsp:sp modelId="{34B9DF98-0EB7-49E0-ACC7-393A6DEBBDDF}">
      <dsp:nvSpPr>
        <dsp:cNvPr id="0" name=""/>
        <dsp:cNvSpPr/>
      </dsp:nvSpPr>
      <dsp:spPr>
        <a:xfrm>
          <a:off x="2061913" y="1196002"/>
          <a:ext cx="2002525" cy="72928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err="1"/>
            <a:t>elif</a:t>
          </a:r>
          <a:endParaRPr lang="en-US" sz="3100" kern="1200" dirty="0"/>
        </a:p>
      </dsp:txBody>
      <dsp:txXfrm>
        <a:off x="2097514" y="1231603"/>
        <a:ext cx="1931323" cy="658083"/>
      </dsp:txXfrm>
    </dsp:sp>
    <dsp:sp modelId="{98A7F59C-B2BF-45EA-AC40-775784DCC4B2}">
      <dsp:nvSpPr>
        <dsp:cNvPr id="0" name=""/>
        <dsp:cNvSpPr/>
      </dsp:nvSpPr>
      <dsp:spPr>
        <a:xfrm>
          <a:off x="2039064" y="1950626"/>
          <a:ext cx="2002525" cy="72928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else</a:t>
          </a:r>
        </a:p>
      </dsp:txBody>
      <dsp:txXfrm>
        <a:off x="2074665" y="1986227"/>
        <a:ext cx="1931323" cy="658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A260D-B800-4D56-998D-120A2EFB0995}">
      <dsp:nvSpPr>
        <dsp:cNvPr id="0" name=""/>
        <dsp:cNvSpPr/>
      </dsp:nvSpPr>
      <dsp:spPr>
        <a:xfrm>
          <a:off x="1778616" y="0"/>
          <a:ext cx="1130251" cy="1130423"/>
        </a:xfrm>
        <a:prstGeom prst="circularArrow">
          <a:avLst>
            <a:gd name="adj1" fmla="val 10980"/>
            <a:gd name="adj2" fmla="val 1142322"/>
            <a:gd name="adj3" fmla="val 4500000"/>
            <a:gd name="adj4" fmla="val 10800000"/>
            <a:gd name="adj5" fmla="val 125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EF063E9-E170-4E75-A213-D4ADD9584613}">
      <dsp:nvSpPr>
        <dsp:cNvPr id="0" name=""/>
        <dsp:cNvSpPr/>
      </dsp:nvSpPr>
      <dsp:spPr>
        <a:xfrm>
          <a:off x="2028439" y="408117"/>
          <a:ext cx="628059" cy="313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DO</a:t>
          </a:r>
        </a:p>
      </dsp:txBody>
      <dsp:txXfrm>
        <a:off x="2028439" y="408117"/>
        <a:ext cx="628059" cy="313954"/>
      </dsp:txXfrm>
    </dsp:sp>
    <dsp:sp modelId="{542A28EF-47B2-4679-AA48-458592FD3B4C}">
      <dsp:nvSpPr>
        <dsp:cNvPr id="0" name=""/>
        <dsp:cNvSpPr/>
      </dsp:nvSpPr>
      <dsp:spPr>
        <a:xfrm>
          <a:off x="1464693" y="649512"/>
          <a:ext cx="1130251" cy="1130423"/>
        </a:xfrm>
        <a:prstGeom prst="leftCircularArrow">
          <a:avLst>
            <a:gd name="adj1" fmla="val 10980"/>
            <a:gd name="adj2" fmla="val 1142322"/>
            <a:gd name="adj3" fmla="val 6300000"/>
            <a:gd name="adj4" fmla="val 18900000"/>
            <a:gd name="adj5" fmla="val 12500"/>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E5D7F6B-E122-4667-8D7B-703147291513}">
      <dsp:nvSpPr>
        <dsp:cNvPr id="0" name=""/>
        <dsp:cNvSpPr/>
      </dsp:nvSpPr>
      <dsp:spPr>
        <a:xfrm>
          <a:off x="1715789" y="1061386"/>
          <a:ext cx="628059" cy="313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en-US" sz="2200" kern="1200" dirty="0"/>
        </a:p>
      </dsp:txBody>
      <dsp:txXfrm>
        <a:off x="1715789" y="1061386"/>
        <a:ext cx="628059" cy="313954"/>
      </dsp:txXfrm>
    </dsp:sp>
    <dsp:sp modelId="{F7DC1B2B-2745-4A41-9847-C9287FC7D83D}">
      <dsp:nvSpPr>
        <dsp:cNvPr id="0" name=""/>
        <dsp:cNvSpPr/>
      </dsp:nvSpPr>
      <dsp:spPr>
        <a:xfrm>
          <a:off x="1859060" y="1376750"/>
          <a:ext cx="971061" cy="971450"/>
        </a:xfrm>
        <a:prstGeom prst="blockArc">
          <a:avLst>
            <a:gd name="adj1" fmla="val 13500000"/>
            <a:gd name="adj2" fmla="val 10800000"/>
            <a:gd name="adj3" fmla="val 1274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F2B3DCB-D685-4DE1-A4AE-AAB7A07BF5CC}">
      <dsp:nvSpPr>
        <dsp:cNvPr id="0" name=""/>
        <dsp:cNvSpPr/>
      </dsp:nvSpPr>
      <dsp:spPr>
        <a:xfrm>
          <a:off x="2029925" y="1715595"/>
          <a:ext cx="628059" cy="313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DO</a:t>
          </a:r>
        </a:p>
      </dsp:txBody>
      <dsp:txXfrm>
        <a:off x="2029925" y="1715595"/>
        <a:ext cx="628059" cy="31395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3CB04-DEB3-41A8-9B58-9518E3F8E855}" type="datetimeFigureOut">
              <a:rPr lang="en-US" smtClean="0"/>
              <a:pPr/>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139F7-8FE2-4DB9-A44B-D4C2F92B5EB9}" type="slidenum">
              <a:rPr lang="en-US" smtClean="0"/>
              <a:pPr/>
              <a:t>‹#›</a:t>
            </a:fld>
            <a:endParaRPr lang="en-US"/>
          </a:p>
        </p:txBody>
      </p:sp>
    </p:spTree>
    <p:extLst>
      <p:ext uri="{BB962C8B-B14F-4D97-AF65-F5344CB8AC3E}">
        <p14:creationId xmlns:p14="http://schemas.microsoft.com/office/powerpoint/2010/main" val="257405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Explain about Miles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0F9F66-AE46-42FE-8B5E-90217BDC1C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5930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14</a:t>
            </a:fld>
            <a:endParaRPr lang="en-US"/>
          </a:p>
        </p:txBody>
      </p:sp>
    </p:spTree>
    <p:extLst>
      <p:ext uri="{BB962C8B-B14F-4D97-AF65-F5344CB8AC3E}">
        <p14:creationId xmlns:p14="http://schemas.microsoft.com/office/powerpoint/2010/main" val="417459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32</a:t>
            </a:fld>
            <a:endParaRPr lang="en-US"/>
          </a:p>
        </p:txBody>
      </p:sp>
    </p:spTree>
    <p:extLst>
      <p:ext uri="{BB962C8B-B14F-4D97-AF65-F5344CB8AC3E}">
        <p14:creationId xmlns:p14="http://schemas.microsoft.com/office/powerpoint/2010/main" val="4137471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assume, we are passing a list to a function. We expect that the function is not changing this list. First let's have a look at a function which has no side effects. As a new list is assigned to the parameter list in func1(), a new memory location is created for list and list becomes a local variable.</a:t>
            </a:r>
            <a:r>
              <a:rPr lang="en-US" dirty="0"/>
              <a:t>&gt;&gt;&gt; </a:t>
            </a:r>
            <a:r>
              <a:rPr lang="en-US" dirty="0" err="1"/>
              <a:t>def</a:t>
            </a:r>
            <a:r>
              <a:rPr lang="en-US" dirty="0"/>
              <a:t> func1(list): ... print list ... list = [47,11] ... print list ... &gt;&gt;&gt; fib = [0,1,1,2,3,5,8] &gt;&gt;&gt; func1(fib) [0, 1, 1, 2, 3, 5, 8] [47, 11] &gt;&gt;&gt; print fib [0, 1, 1, 2, 3, 5, 8] &gt;&gt;&gt; </a:t>
            </a:r>
            <a:r>
              <a:rPr lang="en-US" sz="1200" b="0" i="0" kern="1200" dirty="0">
                <a:solidFill>
                  <a:schemeClr val="tx1"/>
                </a:solidFill>
                <a:effectLst/>
                <a:latin typeface="+mn-lt"/>
                <a:ea typeface="+mn-ea"/>
                <a:cs typeface="+mn-cs"/>
              </a:rPr>
              <a:t>This changes drastically, if we include something in the list by using +=. To show this, we have a different function func2() in the following example:</a:t>
            </a:r>
            <a:r>
              <a:rPr lang="en-US" dirty="0"/>
              <a:t>&gt;&gt;&gt; </a:t>
            </a:r>
            <a:r>
              <a:rPr lang="en-US" dirty="0" err="1"/>
              <a:t>def</a:t>
            </a:r>
            <a:r>
              <a:rPr lang="en-US" dirty="0"/>
              <a:t> func2(list): ... print list ... list += [47,11] ... print list ... &gt;&gt;&gt; fib = [0,1,1,2,3,5,8] &gt;&gt;&gt; func2(fib) [0, 1, 1, 2, 3, 5, 8] [0, 1, 1, 2, 3, 5, 8, 47, 11] &gt;&gt;&gt; print fib [0, 1, 1, 2, 3, 5, 8, 47, 11] &gt;&gt;&gt; </a:t>
            </a:r>
          </a:p>
        </p:txBody>
      </p:sp>
      <p:sp>
        <p:nvSpPr>
          <p:cNvPr id="4" name="Slide Number Placeholder 3"/>
          <p:cNvSpPr>
            <a:spLocks noGrp="1"/>
          </p:cNvSpPr>
          <p:nvPr>
            <p:ph type="sldNum" sz="quarter" idx="10"/>
          </p:nvPr>
        </p:nvSpPr>
        <p:spPr/>
        <p:txBody>
          <a:bodyPr/>
          <a:lstStyle/>
          <a:p>
            <a:fld id="{C566A428-B8D8-4520-98E5-4D6016ABE37C}" type="slidenum">
              <a:rPr lang="en-US" smtClean="0"/>
              <a:pPr/>
              <a:t>33</a:t>
            </a:fld>
            <a:endParaRPr lang="en-US"/>
          </a:p>
        </p:txBody>
      </p:sp>
    </p:spTree>
    <p:extLst>
      <p:ext uri="{BB962C8B-B14F-4D97-AF65-F5344CB8AC3E}">
        <p14:creationId xmlns:p14="http://schemas.microsoft.com/office/powerpoint/2010/main" val="44596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34</a:t>
            </a:fld>
            <a:endParaRPr lang="en-US"/>
          </a:p>
        </p:txBody>
      </p:sp>
    </p:spTree>
    <p:extLst>
      <p:ext uri="{BB962C8B-B14F-4D97-AF65-F5344CB8AC3E}">
        <p14:creationId xmlns:p14="http://schemas.microsoft.com/office/powerpoint/2010/main" val="2857784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35</a:t>
            </a:fld>
            <a:endParaRPr lang="en-US"/>
          </a:p>
        </p:txBody>
      </p:sp>
    </p:spTree>
    <p:extLst>
      <p:ext uri="{BB962C8B-B14F-4D97-AF65-F5344CB8AC3E}">
        <p14:creationId xmlns:p14="http://schemas.microsoft.com/office/powerpoint/2010/main" val="1567984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36</a:t>
            </a:fld>
            <a:endParaRPr lang="en-US"/>
          </a:p>
        </p:txBody>
      </p:sp>
    </p:spTree>
    <p:extLst>
      <p:ext uri="{BB962C8B-B14F-4D97-AF65-F5344CB8AC3E}">
        <p14:creationId xmlns:p14="http://schemas.microsoft.com/office/powerpoint/2010/main" val="3080515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37</a:t>
            </a:fld>
            <a:endParaRPr lang="en-US"/>
          </a:p>
        </p:txBody>
      </p:sp>
    </p:spTree>
    <p:extLst>
      <p:ext uri="{BB962C8B-B14F-4D97-AF65-F5344CB8AC3E}">
        <p14:creationId xmlns:p14="http://schemas.microsoft.com/office/powerpoint/2010/main" val="1311946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38</a:t>
            </a:fld>
            <a:endParaRPr lang="en-US"/>
          </a:p>
        </p:txBody>
      </p:sp>
    </p:spTree>
    <p:extLst>
      <p:ext uri="{BB962C8B-B14F-4D97-AF65-F5344CB8AC3E}">
        <p14:creationId xmlns:p14="http://schemas.microsoft.com/office/powerpoint/2010/main" val="410665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39</a:t>
            </a:fld>
            <a:endParaRPr lang="en-US"/>
          </a:p>
        </p:txBody>
      </p:sp>
    </p:spTree>
    <p:extLst>
      <p:ext uri="{BB962C8B-B14F-4D97-AF65-F5344CB8AC3E}">
        <p14:creationId xmlns:p14="http://schemas.microsoft.com/office/powerpoint/2010/main" val="2883018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40</a:t>
            </a:fld>
            <a:endParaRPr lang="en-US"/>
          </a:p>
        </p:txBody>
      </p:sp>
    </p:spTree>
    <p:extLst>
      <p:ext uri="{BB962C8B-B14F-4D97-AF65-F5344CB8AC3E}">
        <p14:creationId xmlns:p14="http://schemas.microsoft.com/office/powerpoint/2010/main" val="248614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a:t>
            </a:fld>
            <a:endParaRPr lang="en-US"/>
          </a:p>
        </p:txBody>
      </p:sp>
    </p:spTree>
    <p:extLst>
      <p:ext uri="{BB962C8B-B14F-4D97-AF65-F5344CB8AC3E}">
        <p14:creationId xmlns:p14="http://schemas.microsoft.com/office/powerpoint/2010/main" val="2549978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41</a:t>
            </a:fld>
            <a:endParaRPr lang="en-US"/>
          </a:p>
        </p:txBody>
      </p:sp>
    </p:spTree>
    <p:extLst>
      <p:ext uri="{BB962C8B-B14F-4D97-AF65-F5344CB8AC3E}">
        <p14:creationId xmlns:p14="http://schemas.microsoft.com/office/powerpoint/2010/main" val="340938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42</a:t>
            </a:fld>
            <a:endParaRPr lang="en-US"/>
          </a:p>
        </p:txBody>
      </p:sp>
    </p:spTree>
    <p:extLst>
      <p:ext uri="{BB962C8B-B14F-4D97-AF65-F5344CB8AC3E}">
        <p14:creationId xmlns:p14="http://schemas.microsoft.com/office/powerpoint/2010/main" val="1694117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43</a:t>
            </a:fld>
            <a:endParaRPr lang="en-US"/>
          </a:p>
        </p:txBody>
      </p:sp>
    </p:spTree>
    <p:extLst>
      <p:ext uri="{BB962C8B-B14F-4D97-AF65-F5344CB8AC3E}">
        <p14:creationId xmlns:p14="http://schemas.microsoft.com/office/powerpoint/2010/main" val="67655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44</a:t>
            </a:fld>
            <a:endParaRPr lang="en-US"/>
          </a:p>
        </p:txBody>
      </p:sp>
    </p:spTree>
    <p:extLst>
      <p:ext uri="{BB962C8B-B14F-4D97-AF65-F5344CB8AC3E}">
        <p14:creationId xmlns:p14="http://schemas.microsoft.com/office/powerpoint/2010/main" val="2262955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45</a:t>
            </a:fld>
            <a:endParaRPr lang="en-US"/>
          </a:p>
        </p:txBody>
      </p:sp>
    </p:spTree>
    <p:extLst>
      <p:ext uri="{BB962C8B-B14F-4D97-AF65-F5344CB8AC3E}">
        <p14:creationId xmlns:p14="http://schemas.microsoft.com/office/powerpoint/2010/main" val="4293314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46</a:t>
            </a:fld>
            <a:endParaRPr lang="en-US"/>
          </a:p>
        </p:txBody>
      </p:sp>
    </p:spTree>
    <p:extLst>
      <p:ext uri="{BB962C8B-B14F-4D97-AF65-F5344CB8AC3E}">
        <p14:creationId xmlns:p14="http://schemas.microsoft.com/office/powerpoint/2010/main" val="4043800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47</a:t>
            </a:fld>
            <a:endParaRPr lang="en-US"/>
          </a:p>
        </p:txBody>
      </p:sp>
    </p:spTree>
    <p:extLst>
      <p:ext uri="{BB962C8B-B14F-4D97-AF65-F5344CB8AC3E}">
        <p14:creationId xmlns:p14="http://schemas.microsoft.com/office/powerpoint/2010/main" val="1536455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5</a:t>
            </a:fld>
            <a:endParaRPr lang="en-US"/>
          </a:p>
        </p:txBody>
      </p:sp>
    </p:spTree>
    <p:extLst>
      <p:ext uri="{BB962C8B-B14F-4D97-AF65-F5344CB8AC3E}">
        <p14:creationId xmlns:p14="http://schemas.microsoft.com/office/powerpoint/2010/main" val="217328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7</a:t>
            </a:fld>
            <a:endParaRPr lang="en-US"/>
          </a:p>
        </p:txBody>
      </p:sp>
    </p:spTree>
    <p:extLst>
      <p:ext uri="{BB962C8B-B14F-4D97-AF65-F5344CB8AC3E}">
        <p14:creationId xmlns:p14="http://schemas.microsoft.com/office/powerpoint/2010/main" val="1088691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Objects are instances of classes which follow certain rules.</a:t>
            </a:r>
          </a:p>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8</a:t>
            </a:fld>
            <a:endParaRPr lang="en-US"/>
          </a:p>
        </p:txBody>
      </p:sp>
    </p:spTree>
    <p:extLst>
      <p:ext uri="{BB962C8B-B14F-4D97-AF65-F5344CB8AC3E}">
        <p14:creationId xmlns:p14="http://schemas.microsoft.com/office/powerpoint/2010/main" val="4275150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Objects are instances of classes which follow certain rules.</a:t>
            </a:r>
          </a:p>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9</a:t>
            </a:fld>
            <a:endParaRPr lang="en-US"/>
          </a:p>
        </p:txBody>
      </p:sp>
    </p:spTree>
    <p:extLst>
      <p:ext uri="{BB962C8B-B14F-4D97-AF65-F5344CB8AC3E}">
        <p14:creationId xmlns:p14="http://schemas.microsoft.com/office/powerpoint/2010/main" val="3136062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Objects are instances of classes which follow certain rules.</a:t>
            </a:r>
          </a:p>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10</a:t>
            </a:fld>
            <a:endParaRPr lang="en-US"/>
          </a:p>
        </p:txBody>
      </p:sp>
    </p:spTree>
    <p:extLst>
      <p:ext uri="{BB962C8B-B14F-4D97-AF65-F5344CB8AC3E}">
        <p14:creationId xmlns:p14="http://schemas.microsoft.com/office/powerpoint/2010/main" val="3403612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11</a:t>
            </a:fld>
            <a:endParaRPr lang="en-US"/>
          </a:p>
        </p:txBody>
      </p:sp>
    </p:spTree>
    <p:extLst>
      <p:ext uri="{BB962C8B-B14F-4D97-AF65-F5344CB8AC3E}">
        <p14:creationId xmlns:p14="http://schemas.microsoft.com/office/powerpoint/2010/main" val="3454543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12</a:t>
            </a:fld>
            <a:endParaRPr lang="en-US"/>
          </a:p>
        </p:txBody>
      </p:sp>
    </p:spTree>
    <p:extLst>
      <p:ext uri="{BB962C8B-B14F-4D97-AF65-F5344CB8AC3E}">
        <p14:creationId xmlns:p14="http://schemas.microsoft.com/office/powerpoint/2010/main" val="69225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A1BE05-1F38-4FCA-B52C-4DC71D1C0E9D}"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57607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DF137-D45E-4EE3-8562-99F863CFB2FC}"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95173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D45572-B3C1-4FCF-AA22-450D8EA6836C}"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58771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lang="en-US"/>
              <a:t>Click to edit Master title style</a:t>
            </a:r>
            <a:endParaRPr lang="en-US" dirty="0"/>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lt"/>
                <a:cs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 name="Date Placeholder 1"/>
          <p:cNvSpPr>
            <a:spLocks noGrp="1"/>
          </p:cNvSpPr>
          <p:nvPr>
            <p:ph type="dt" sz="half" idx="10"/>
          </p:nvPr>
        </p:nvSpPr>
        <p:spPr/>
        <p:txBody>
          <a:bodyPr/>
          <a:lstStyle/>
          <a:p>
            <a:fld id="{457F955B-E75A-466A-851E-69A97D913AF9}" type="datetime1">
              <a:rPr lang="en-US" smtClean="0"/>
              <a:t>11/13/2023</a:t>
            </a:fld>
            <a:endParaRPr lang="en-US" dirty="0"/>
          </a:p>
        </p:txBody>
      </p:sp>
      <p:sp>
        <p:nvSpPr>
          <p:cNvPr id="3" name="Footer Placeholder 2"/>
          <p:cNvSpPr>
            <a:spLocks noGrp="1"/>
          </p:cNvSpPr>
          <p:nvPr>
            <p:ph type="ftr" sz="quarter" idx="11"/>
          </p:nvPr>
        </p:nvSpPr>
        <p:spPr/>
        <p:txBody>
          <a:bodyPr/>
          <a:lstStyle/>
          <a:p>
            <a:r>
              <a:rPr lang="en-US" smtClean="0"/>
              <a:t>© DIPTARKO DAS SHARMA</a:t>
            </a:r>
            <a:endParaRPr lang="en-US" dirty="0"/>
          </a:p>
        </p:txBody>
      </p:sp>
      <p:sp>
        <p:nvSpPr>
          <p:cNvPr id="4" name="Slide Number Placeholder 3"/>
          <p:cNvSpPr>
            <a:spLocks noGrp="1"/>
          </p:cNvSpPr>
          <p:nvPr>
            <p:ph type="sldNum" sz="quarter" idx="12"/>
          </p:nvPr>
        </p:nvSpPr>
        <p:spPr/>
        <p:txBody>
          <a:bodyPr/>
          <a:lstStyle/>
          <a:p>
            <a:fld id="{D4B5ADC2-7248-4799-8E52-477E151C3EE9}" type="slidenum">
              <a:rPr lang="en-US" smtClean="0"/>
              <a:pPr/>
              <a:t>‹#›</a:t>
            </a:fld>
            <a:endParaRPr lang="en-US" sz="1600" dirty="0"/>
          </a:p>
        </p:txBody>
      </p:sp>
    </p:spTree>
    <p:extLst>
      <p:ext uri="{BB962C8B-B14F-4D97-AF65-F5344CB8AC3E}">
        <p14:creationId xmlns:p14="http://schemas.microsoft.com/office/powerpoint/2010/main" val="11012226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lgn="r">
              <a:defRPr sz="1600">
                <a:latin typeface="+mj-lt"/>
              </a:defRPr>
            </a:lvl1pPr>
          </a:lstStyle>
          <a:p>
            <a:fld id="{414DC4EB-D821-4468-8598-0E61F9B03FC0}" type="datetime1">
              <a:rPr lang="en-US" smtClean="0"/>
              <a:t>11/13/2023</a:t>
            </a:fld>
            <a:endParaRPr lang="en-US" dirty="0"/>
          </a:p>
        </p:txBody>
      </p:sp>
      <p:sp>
        <p:nvSpPr>
          <p:cNvPr id="5" name="Footer Placeholder 4"/>
          <p:cNvSpPr>
            <a:spLocks noGrp="1"/>
          </p:cNvSpPr>
          <p:nvPr>
            <p:ph type="ftr" sz="quarter" idx="11"/>
          </p:nvPr>
        </p:nvSpPr>
        <p:spPr/>
        <p:txBody>
          <a:bodyPr/>
          <a:lstStyle>
            <a:lvl1pPr algn="ctr">
              <a:defRPr sz="1600">
                <a:latin typeface="+mj-lt"/>
              </a:defRPr>
            </a:lvl1pPr>
          </a:lstStyle>
          <a:p>
            <a:r>
              <a:rPr lang="en-US" smtClean="0"/>
              <a:t>© DIPTARKO DAS SHARMA</a:t>
            </a:r>
            <a:endParaRPr lang="en-US" dirty="0"/>
          </a:p>
        </p:txBody>
      </p:sp>
      <p:sp>
        <p:nvSpPr>
          <p:cNvPr id="6" name="Slide Number Placeholder 5"/>
          <p:cNvSpPr>
            <a:spLocks noGrp="1"/>
          </p:cNvSpPr>
          <p:nvPr>
            <p:ph type="sldNum" sz="quarter" idx="12"/>
          </p:nvPr>
        </p:nvSpPr>
        <p:spPr/>
        <p:txBody>
          <a:bodyPr/>
          <a:lstStyle>
            <a:lvl1pPr>
              <a:defRPr sz="1600">
                <a:latin typeface="+mj-lt"/>
              </a:defRPr>
            </a:lvl1pPr>
          </a:lstStyle>
          <a:p>
            <a:fld id="{78702994-462F-458E-AEB7-B7926639A7F4}" type="slidenum">
              <a:rPr lang="en-US" smtClean="0"/>
              <a:pPr/>
              <a:t>‹#›</a:t>
            </a:fld>
            <a:endParaRPr lang="en-US" dirty="0"/>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740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727200" y="4267200"/>
            <a:ext cx="9042400" cy="1143000"/>
          </a:xfrm>
        </p:spPr>
        <p:txBody>
          <a:bodyPr anchor="t" anchorCtr="0"/>
          <a:lstStyle>
            <a:lvl1pPr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Date Placeholder 8"/>
          <p:cNvSpPr>
            <a:spLocks noGrp="1"/>
          </p:cNvSpPr>
          <p:nvPr>
            <p:ph type="dt" sz="half" idx="10"/>
          </p:nvPr>
        </p:nvSpPr>
        <p:spPr/>
        <p:txBody>
          <a:bodyPr/>
          <a:lstStyle>
            <a:lvl1pPr algn="r">
              <a:defRPr/>
            </a:lvl1pPr>
          </a:lstStyle>
          <a:p>
            <a:fld id="{3914B98F-7B32-4BE6-AC9C-C8CDB837EE28}" type="datetime1">
              <a:rPr lang="en-US" sz="1600" smtClean="0">
                <a:solidFill>
                  <a:srgbClr val="002060"/>
                </a:solidFill>
                <a:latin typeface="+mj-lt"/>
              </a:rPr>
              <a:t>11/13/2023</a:t>
            </a:fld>
            <a:endParaRPr lang="en-US" sz="1600" dirty="0">
              <a:solidFill>
                <a:srgbClr val="002060"/>
              </a:solidFill>
              <a:latin typeface="+mj-lt"/>
            </a:endParaRPr>
          </a:p>
        </p:txBody>
      </p:sp>
      <p:sp>
        <p:nvSpPr>
          <p:cNvPr id="10" name="Footer Placeholder 9"/>
          <p:cNvSpPr>
            <a:spLocks noGrp="1"/>
          </p:cNvSpPr>
          <p:nvPr>
            <p:ph type="ftr" sz="quarter" idx="11"/>
          </p:nvPr>
        </p:nvSpPr>
        <p:spPr/>
        <p:txBody>
          <a:bodyPr/>
          <a:lstStyle>
            <a:lvl1pPr algn="ctr">
              <a:defRPr b="0"/>
            </a:lvl1pPr>
          </a:lstStyle>
          <a:p>
            <a:r>
              <a:rPr lang="en-US" sz="1600" smtClean="0">
                <a:solidFill>
                  <a:srgbClr val="002060"/>
                </a:solidFill>
                <a:latin typeface="+mj-lt"/>
              </a:rPr>
              <a:t>© DIPTARKO DAS SHARMA</a:t>
            </a:r>
            <a:endParaRPr lang="en-US" sz="1600" dirty="0">
              <a:solidFill>
                <a:srgbClr val="002060"/>
              </a:solidFill>
              <a:latin typeface="+mj-lt"/>
            </a:endParaRPr>
          </a:p>
        </p:txBody>
      </p:sp>
      <p:sp>
        <p:nvSpPr>
          <p:cNvPr id="11" name="Slide Number Placeholder 10"/>
          <p:cNvSpPr>
            <a:spLocks noGrp="1"/>
          </p:cNvSpPr>
          <p:nvPr>
            <p:ph type="sldNum" sz="quarter" idx="12"/>
          </p:nvPr>
        </p:nvSpPr>
        <p:spPr/>
        <p:txBody>
          <a:bodyPr/>
          <a:lstStyle>
            <a:lvl1pPr>
              <a:defRPr sz="1600" b="0">
                <a:latin typeface="+mj-lt"/>
              </a:defRPr>
            </a:lvl1pPr>
          </a:lstStyle>
          <a:p>
            <a:fld id="{BD722385-1E23-42BC-AEFA-2E3D0953FA47}" type="slidenum">
              <a:rPr lang="en-US" smtClean="0"/>
              <a:pPr/>
              <a:t>‹#›</a:t>
            </a:fld>
            <a:endParaRPr lang="en-US" dirty="0"/>
          </a:p>
        </p:txBody>
      </p:sp>
    </p:spTree>
    <p:extLst>
      <p:ext uri="{BB962C8B-B14F-4D97-AF65-F5344CB8AC3E}">
        <p14:creationId xmlns:p14="http://schemas.microsoft.com/office/powerpoint/2010/main" val="403097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90BDAFF4-7331-4872-A4A8-424028AB0925}"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147C1B20-DEF4-46E3-B77F-0FB6B8193D90}" type="slidenum">
              <a:rPr lang="en-US" smtClean="0"/>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807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7" name="Date Placeholder 6"/>
          <p:cNvSpPr>
            <a:spLocks noGrp="1"/>
          </p:cNvSpPr>
          <p:nvPr>
            <p:ph type="dt" sz="half" idx="10"/>
          </p:nvPr>
        </p:nvSpPr>
        <p:spPr/>
        <p:txBody>
          <a:bodyPr/>
          <a:lstStyle/>
          <a:p>
            <a:fld id="{86949239-EF06-481C-A9C3-D71F87668B97}" type="datetime1">
              <a:rPr lang="en-US" smtClean="0"/>
              <a:t>11/13/2023</a:t>
            </a:fld>
            <a:endParaRPr lang="en-US"/>
          </a:p>
        </p:txBody>
      </p:sp>
      <p:sp>
        <p:nvSpPr>
          <p:cNvPr id="8" name="Footer Placeholder 7"/>
          <p:cNvSpPr>
            <a:spLocks noGrp="1"/>
          </p:cNvSpPr>
          <p:nvPr>
            <p:ph type="ftr" sz="quarter" idx="11"/>
          </p:nvPr>
        </p:nvSpPr>
        <p:spPr/>
        <p:txBody>
          <a:bodyPr/>
          <a:lstStyle/>
          <a:p>
            <a:r>
              <a:rPr lang="en-US" smtClean="0"/>
              <a:t>© DIPTARKO DAS SHARMA</a:t>
            </a:r>
            <a:endParaRPr lang="en-US"/>
          </a:p>
        </p:txBody>
      </p:sp>
      <p:sp>
        <p:nvSpPr>
          <p:cNvPr id="9" name="Slide Number Placeholder 8"/>
          <p:cNvSpPr>
            <a:spLocks noGrp="1"/>
          </p:cNvSpPr>
          <p:nvPr>
            <p:ph type="sldNum" sz="quarter" idx="12"/>
          </p:nvPr>
        </p:nvSpPr>
        <p:spPr/>
        <p:txBody>
          <a:bodyPr/>
          <a:lstStyle/>
          <a:p>
            <a:fld id="{147C1B20-DEF4-46E3-B77F-0FB6B8193D90}" type="slidenum">
              <a:rPr lang="en-US" smtClean="0"/>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6128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59A69B1-262A-4806-8F48-386987C68819}" type="datetime1">
              <a:rPr lang="en-US" smtClean="0"/>
              <a:t>11/13/2023</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
        <p:nvSpPr>
          <p:cNvPr id="5" name="Slide Number Placeholder 4"/>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296238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2FCB9-7482-4D70-8DE4-575D7C7FFAC3}" type="datetime1">
              <a:rPr lang="en-US" smtClean="0"/>
              <a:t>11/13/2023</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
        <p:nvSpPr>
          <p:cNvPr id="4" name="Slide Number Placeholder 3"/>
          <p:cNvSpPr>
            <a:spLocks noGrp="1"/>
          </p:cNvSpPr>
          <p:nvPr>
            <p:ph type="sldNum" sz="quarter" idx="12"/>
          </p:nvPr>
        </p:nvSpPr>
        <p:spPr/>
        <p:txBody>
          <a:bodyPr/>
          <a:lstStyle/>
          <a:p>
            <a:fld id="{147C1B20-DEF4-46E3-B77F-0FB6B8193D90}" type="slidenum">
              <a:rPr lang="en-US" smtClean="0"/>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567877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lt"/>
                <a:cs typeface="+mn-lt"/>
              </a:defRPr>
            </a:lvl1pPr>
          </a:lstStyle>
          <a:p>
            <a:r>
              <a:rPr lang="en-US" dirty="0"/>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42C5B2C6-2A97-4138-803A-03D28849759E}"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dirty="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2" name="Content Placeholder 11"/>
          <p:cNvSpPr>
            <a:spLocks noGrp="1"/>
          </p:cNvSpPr>
          <p:nvPr>
            <p:ph sz="quarter" idx="1"/>
          </p:nvPr>
        </p:nvSpPr>
        <p:spPr>
          <a:xfrm>
            <a:off x="406400" y="304800"/>
            <a:ext cx="7620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987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6FFD1-9BC6-4E71-B1EB-990F61B691F4}"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4155203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lang="en-US"/>
              <a:t>Click icon to add picture</a:t>
            </a:r>
            <a:endParaRPr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2ADEA206-FED5-4432-B221-E0B4E205F97E}"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559280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E626B-335B-4ED2-9BF3-A89636478D90}"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Tree>
    <p:extLst>
      <p:ext uri="{BB962C8B-B14F-4D97-AF65-F5344CB8AC3E}">
        <p14:creationId xmlns:p14="http://schemas.microsoft.com/office/powerpoint/2010/main" val="1060883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03FD2-1CEC-478D-9D28-FDC346C1D8C9}"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8" name="Shap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Tree>
    <p:extLst>
      <p:ext uri="{BB962C8B-B14F-4D97-AF65-F5344CB8AC3E}">
        <p14:creationId xmlns:p14="http://schemas.microsoft.com/office/powerpoint/2010/main" val="266075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AA9CE6-6669-426F-883B-B4560E69C11A}"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53161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719FCD-2437-4053-A792-0378A21BF411}"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1552394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847422-09CC-4AA7-AB73-B96C0D9DD142}" type="datetime1">
              <a:rPr lang="en-US" smtClean="0"/>
              <a:t>11/13/2023</a:t>
            </a:fld>
            <a:endParaRPr lang="en-US"/>
          </a:p>
        </p:txBody>
      </p:sp>
      <p:sp>
        <p:nvSpPr>
          <p:cNvPr id="8" name="Footer Placeholder 7"/>
          <p:cNvSpPr>
            <a:spLocks noGrp="1"/>
          </p:cNvSpPr>
          <p:nvPr>
            <p:ph type="ftr" sz="quarter" idx="11"/>
          </p:nvPr>
        </p:nvSpPr>
        <p:spPr/>
        <p:txBody>
          <a:bodyPr/>
          <a:lstStyle/>
          <a:p>
            <a:r>
              <a:rPr lang="en-US" smtClean="0"/>
              <a:t>© DIPTARKO DAS SHARMA</a:t>
            </a:r>
            <a:endParaRPr lang="en-US"/>
          </a:p>
        </p:txBody>
      </p:sp>
      <p:sp>
        <p:nvSpPr>
          <p:cNvPr id="9" name="Slide Number Placeholder 8"/>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467197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423D3F-E001-48A7-AFCC-10BDDBA09E48}" type="datetime1">
              <a:rPr lang="en-US" smtClean="0"/>
              <a:t>11/13/2023</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
        <p:nvSpPr>
          <p:cNvPr id="5" name="Slide Number Placeholder 4"/>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4468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6150D-461C-4B5E-A01D-1ECA2328C901}" type="datetime1">
              <a:rPr lang="en-US" smtClean="0"/>
              <a:t>11/13/2023</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
        <p:nvSpPr>
          <p:cNvPr id="4" name="Slide Number Placeholder 3"/>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6805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332419-B1D7-4A09-A43D-8AC1B1A9815D}"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05116133"/>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73E5EC-4B16-45FC-81D9-1BC7A4887750}"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2408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2EA02-1EFC-4FD0-8F2F-00BB1A608C35}" type="datetime1">
              <a:rPr lang="en-US" smtClean="0"/>
              <a:t>11/13/2023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DIPTARKO DAS SHARMA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3B257-13DD-4767-B2DD-AFBABB1CFC21}" type="slidenum">
              <a:rPr lang="en-US" smtClean="0"/>
              <a:pPr/>
              <a:t>‹#›</a:t>
            </a:fld>
            <a:endParaRPr lang="en-US"/>
          </a:p>
        </p:txBody>
      </p:sp>
    </p:spTree>
    <p:extLst>
      <p:ext uri="{BB962C8B-B14F-4D97-AF65-F5344CB8AC3E}">
        <p14:creationId xmlns:p14="http://schemas.microsoft.com/office/powerpoint/2010/main" val="2069560336"/>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lang="en-US"/>
              <a:t>Click to edit Master title style</a:t>
            </a:r>
            <a:endParaRPr lang="en-US" dirty="0"/>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r">
              <a:defRPr sz="1400">
                <a:solidFill>
                  <a:schemeClr val="tx2"/>
                </a:solidFill>
              </a:defRPr>
            </a:lvl1pPr>
          </a:lstStyle>
          <a:p>
            <a:fld id="{4B6C6C9A-87F2-4489-8097-EAE6430564AE}" type="datetime1">
              <a:rPr lang="en-US" smtClean="0"/>
              <a:t>11/13/2023</a:t>
            </a:fld>
            <a:endParaRPr lang="en-US" dirty="0"/>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ctr">
              <a:defRPr sz="1400">
                <a:solidFill>
                  <a:schemeClr val="tx2"/>
                </a:solidFill>
              </a:defRPr>
            </a:lvl1pPr>
          </a:lstStyle>
          <a:p>
            <a:r>
              <a:rPr lang="en-US" smtClean="0"/>
              <a:t>© DIPTARKO DAS SHARMA</a:t>
            </a:r>
            <a:endParaRPr lang="en-US" dirty="0"/>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a:defRPr sz="1400" b="0">
                <a:solidFill>
                  <a:srgbClr val="002060"/>
                </a:solidFill>
              </a:defRPr>
            </a:lvl1pPr>
          </a:lstStyle>
          <a:p>
            <a:fld id="{D4B5ADC2-7248-4799-8E52-477E151C3EE9}" type="slidenum">
              <a:rPr lang="en-US" smtClean="0"/>
              <a:pPr/>
              <a:t>‹#›</a:t>
            </a:fld>
            <a:endParaRPr lang="en-US" sz="1600"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hap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1245585651"/>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hdr="0" dt="0"/>
  <p:txStyles>
    <p:titleStyle>
      <a:lvl1pPr algn="l" rtl="0" eaLnBrk="1" latinLnBrk="0" hangingPunct="1">
        <a:spcBef>
          <a:spcPct val="0"/>
        </a:spcBef>
        <a:buNone/>
        <a:defRPr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programiz.com/python-programming/methods/built-in/lis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programiz.com/python-programming/methods/built-in/dict"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5.jpe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image" Target="../media/image7.jpeg"/><Relationship Id="rId10" Type="http://schemas.openxmlformats.org/officeDocument/2006/relationships/diagramData" Target="../diagrams/data2.xml"/><Relationship Id="rId4" Type="http://schemas.openxmlformats.org/officeDocument/2006/relationships/image" Target="../media/image6.jpeg"/><Relationship Id="rId9" Type="http://schemas.microsoft.com/office/2007/relationships/diagramDrawing" Target="../diagrams/drawing1.xml"/><Relationship Id="rId14" Type="http://schemas.microsoft.com/office/2007/relationships/diagramDrawing" Target="../diagrams/drawin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6"/>
          <p:cNvSpPr txBox="1"/>
          <p:nvPr/>
        </p:nvSpPr>
        <p:spPr>
          <a:xfrm>
            <a:off x="4762179" y="973997"/>
            <a:ext cx="3740554" cy="2215991"/>
          </a:xfrm>
          <a:prstGeom prst="rect">
            <a:avLst/>
          </a:prstGeom>
        </p:spPr>
        <p:txBody>
          <a:bodyPr vert="horz" wrap="square" lIns="0" tIns="0" rIns="0" bIns="0" rtlCol="0">
            <a:spAutoFit/>
          </a:bodyPr>
          <a:lstStyle/>
          <a:p>
            <a:pPr marL="2976718" marR="6096" lvl="0" indent="-2962241" algn="l" defTabSz="4572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rPr>
              <a:t>Python </a:t>
            </a:r>
          </a:p>
          <a:p>
            <a:pPr marL="2976718" marR="6096" lvl="0" indent="-2962241" algn="l" defTabSz="457200" rtl="0" eaLnBrk="1" fontAlgn="auto" latinLnBrk="0" hangingPunct="1">
              <a:lnSpc>
                <a:spcPct val="100000"/>
              </a:lnSpc>
              <a:spcBef>
                <a:spcPts val="0"/>
              </a:spcBef>
              <a:spcAft>
                <a:spcPts val="0"/>
              </a:spcAft>
              <a:buClrTx/>
              <a:buSzTx/>
              <a:buFontTx/>
              <a:buNone/>
              <a:tabLst/>
              <a:defRPr/>
            </a:pPr>
            <a:endPar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endParaRPr>
          </a:p>
        </p:txBody>
      </p:sp>
      <p:sp>
        <p:nvSpPr>
          <p:cNvPr id="2" name="Slide Number Placeholder 1"/>
          <p:cNvSpPr>
            <a:spLocks noGrp="1"/>
          </p:cNvSpPr>
          <p:nvPr>
            <p:ph type="sldNum" sz="quarter" idx="12"/>
          </p:nvPr>
        </p:nvSpPr>
        <p:spPr/>
        <p:txBody>
          <a:bodyPr/>
          <a:lstStyle/>
          <a:p>
            <a:fld id="{D8A3B257-13DD-4767-B2DD-AFBABB1CFC21}" type="slidenum">
              <a:rPr lang="en-US" smtClean="0"/>
              <a:pPr/>
              <a:t>1</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02539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216537" cy="535577"/>
          </a:xfrm>
        </p:spPr>
        <p:txBody>
          <a:bodyPr>
            <a:noAutofit/>
          </a:bodyPr>
          <a:lstStyle/>
          <a:p>
            <a:r>
              <a:rPr lang="en-US" sz="3200" b="1" dirty="0">
                <a:solidFill>
                  <a:schemeClr val="accent4"/>
                </a:solidFill>
              </a:rPr>
              <a:t>Decision Making – WHILE &amp; FOR LOOP</a:t>
            </a:r>
          </a:p>
        </p:txBody>
      </p:sp>
      <p:sp>
        <p:nvSpPr>
          <p:cNvPr id="3" name="Content Placeholder 2"/>
          <p:cNvSpPr>
            <a:spLocks noGrp="1"/>
          </p:cNvSpPr>
          <p:nvPr>
            <p:ph idx="1"/>
          </p:nvPr>
        </p:nvSpPr>
        <p:spPr>
          <a:xfrm>
            <a:off x="838200" y="535577"/>
            <a:ext cx="10976077" cy="6322423"/>
          </a:xfrm>
        </p:spPr>
        <p:txBody>
          <a:bodyPr>
            <a:noAutofit/>
          </a:bodyPr>
          <a:lstStyle/>
          <a:p>
            <a:pPr marL="0" indent="0">
              <a:buNone/>
            </a:pPr>
            <a:r>
              <a:rPr lang="en-US" sz="2800" b="1" u="sng" dirty="0">
                <a:latin typeface="Calibri" panose="020F0502020204030204" pitchFamily="34" charset="0"/>
              </a:rPr>
              <a:t>WHILE LOOP</a:t>
            </a:r>
            <a:endParaRPr lang="en-US" sz="2000" b="1" u="sng" dirty="0">
              <a:latin typeface="Calibri" panose="020F0502020204030204" pitchFamily="34" charset="0"/>
            </a:endParaRPr>
          </a:p>
          <a:p>
            <a:pPr>
              <a:buFont typeface="Wingdings" panose="05000000000000000000" pitchFamily="2" charset="2"/>
              <a:buChar char="§"/>
            </a:pPr>
            <a:r>
              <a:rPr lang="en-US" sz="2000" dirty="0">
                <a:latin typeface="Calibri" panose="020F0502020204030204" pitchFamily="34" charset="0"/>
              </a:rPr>
              <a:t>While loop, repeats a statement or group of statements while a given condition is TRUE. It tests the condition before executing the loop body.</a:t>
            </a:r>
          </a:p>
          <a:p>
            <a:pPr marL="0" indent="0">
              <a:buNone/>
            </a:pPr>
            <a:r>
              <a:rPr lang="en-US" sz="2000" b="1" dirty="0">
                <a:latin typeface="Calibri" panose="020F0502020204030204" pitchFamily="34" charset="0"/>
              </a:rPr>
              <a:t>&gt;&gt;&gt; count = 0</a:t>
            </a:r>
          </a:p>
          <a:p>
            <a:pPr marL="0" indent="0">
              <a:buNone/>
            </a:pPr>
            <a:r>
              <a:rPr lang="en-US" sz="2000" b="1" dirty="0">
                <a:latin typeface="Calibri" panose="020F0502020204030204" pitchFamily="34" charset="0"/>
              </a:rPr>
              <a:t>&gt;&gt;&gt; while (count &lt; 9):</a:t>
            </a:r>
          </a:p>
          <a:p>
            <a:pPr marL="0" indent="0">
              <a:buNone/>
            </a:pPr>
            <a:r>
              <a:rPr lang="en-US" sz="2000" b="1" dirty="0">
                <a:latin typeface="Calibri" panose="020F0502020204030204" pitchFamily="34" charset="0"/>
              </a:rPr>
              <a:t>	print(count is:', count)</a:t>
            </a:r>
          </a:p>
          <a:p>
            <a:pPr marL="0" indent="0">
              <a:buNone/>
            </a:pPr>
            <a:r>
              <a:rPr lang="en-US" sz="2000" b="1" dirty="0">
                <a:latin typeface="Calibri" panose="020F0502020204030204" pitchFamily="34" charset="0"/>
              </a:rPr>
              <a:t>	count ='The  count + 1</a:t>
            </a:r>
          </a:p>
          <a:p>
            <a:pPr marL="0" indent="0">
              <a:buNone/>
            </a:pPr>
            <a:r>
              <a:rPr lang="en-US" sz="2800" b="1" u="sng" dirty="0">
                <a:latin typeface="Calibri" panose="020F0502020204030204" pitchFamily="34" charset="0"/>
              </a:rPr>
              <a:t>FOR  LOOP</a:t>
            </a:r>
          </a:p>
          <a:p>
            <a:pPr>
              <a:buFont typeface="Wingdings" panose="05000000000000000000" pitchFamily="2" charset="2"/>
              <a:buChar char="§"/>
            </a:pPr>
            <a:r>
              <a:rPr lang="en-US" sz="1800" dirty="0">
                <a:latin typeface="Calibri" panose="020F0502020204030204" pitchFamily="34" charset="0"/>
              </a:rPr>
              <a:t>Executes a sequence of statements multiple times and abbreviates the code that manages the loop variable.</a:t>
            </a:r>
          </a:p>
          <a:p>
            <a:pPr marL="0" indent="0">
              <a:buNone/>
            </a:pPr>
            <a:r>
              <a:rPr lang="en-US" sz="2000" b="1" dirty="0">
                <a:latin typeface="Calibri" panose="020F0502020204030204" pitchFamily="34" charset="0"/>
              </a:rPr>
              <a:t>for letter in 'Python': </a:t>
            </a:r>
            <a:r>
              <a:rPr lang="en-US" sz="2000" b="1" dirty="0">
                <a:solidFill>
                  <a:srgbClr val="7030A0"/>
                </a:solidFill>
                <a:latin typeface="Calibri" panose="020F0502020204030204" pitchFamily="34" charset="0"/>
              </a:rPr>
              <a:t># First Example </a:t>
            </a:r>
          </a:p>
          <a:p>
            <a:pPr marL="0" indent="0">
              <a:buNone/>
            </a:pPr>
            <a:r>
              <a:rPr lang="en-US" sz="2000" b="1" dirty="0">
                <a:latin typeface="Calibri" panose="020F0502020204030204" pitchFamily="34" charset="0"/>
              </a:rPr>
              <a:t>	print('Current Letter :', letter) </a:t>
            </a:r>
          </a:p>
          <a:p>
            <a:pPr marL="0" indent="0">
              <a:buNone/>
            </a:pPr>
            <a:endParaRPr lang="en-US" sz="2000" b="1" dirty="0">
              <a:latin typeface="Calibri" panose="020F0502020204030204" pitchFamily="34" charset="0"/>
            </a:endParaRPr>
          </a:p>
          <a:p>
            <a:pPr marL="0" indent="0">
              <a:buNone/>
            </a:pPr>
            <a:r>
              <a:rPr lang="en-US" sz="2000" b="1" dirty="0">
                <a:latin typeface="Calibri" panose="020F0502020204030204" pitchFamily="34" charset="0"/>
              </a:rPr>
              <a:t>fruits = ['banana', 'apple', 'mango'] </a:t>
            </a:r>
          </a:p>
          <a:p>
            <a:pPr marL="0" indent="0">
              <a:buNone/>
            </a:pPr>
            <a:r>
              <a:rPr lang="en-US" sz="2000" b="1" dirty="0">
                <a:latin typeface="Calibri" panose="020F0502020204030204" pitchFamily="34" charset="0"/>
              </a:rPr>
              <a:t>for fruit in fruits: </a:t>
            </a:r>
            <a:r>
              <a:rPr lang="en-US" sz="2000" b="1" dirty="0">
                <a:solidFill>
                  <a:srgbClr val="002060"/>
                </a:solidFill>
                <a:latin typeface="Calibri" panose="020F0502020204030204" pitchFamily="34" charset="0"/>
              </a:rPr>
              <a:t># Second Example </a:t>
            </a:r>
          </a:p>
          <a:p>
            <a:pPr marL="0" indent="0">
              <a:buNone/>
            </a:pPr>
            <a:r>
              <a:rPr lang="en-US" sz="2000" b="1" dirty="0">
                <a:latin typeface="Calibri" panose="020F0502020204030204" pitchFamily="34" charset="0"/>
              </a:rPr>
              <a:t>	print('Current fruit :', fruit)</a:t>
            </a:r>
          </a:p>
          <a:p>
            <a:pPr marL="0" indent="0">
              <a:buNone/>
            </a:pPr>
            <a:endParaRPr lang="en-US" sz="20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D8A3B257-13DD-4767-B2DD-AFBABB1CFC21}"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622542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61987" y="4439265"/>
            <a:ext cx="2930013" cy="2418735"/>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5708469" cy="404949"/>
          </a:xfrm>
        </p:spPr>
        <p:txBody>
          <a:bodyPr>
            <a:noAutofit/>
          </a:bodyPr>
          <a:lstStyle/>
          <a:p>
            <a:r>
              <a:rPr lang="en-US" sz="3200" b="1" dirty="0">
                <a:solidFill>
                  <a:schemeClr val="accent4"/>
                </a:solidFill>
              </a:rPr>
              <a:t>Decision Making –FOR LOOP</a:t>
            </a:r>
          </a:p>
        </p:txBody>
      </p:sp>
      <p:sp>
        <p:nvSpPr>
          <p:cNvPr id="3" name="Content Placeholder 2"/>
          <p:cNvSpPr>
            <a:spLocks noGrp="1"/>
          </p:cNvSpPr>
          <p:nvPr>
            <p:ph idx="1"/>
          </p:nvPr>
        </p:nvSpPr>
        <p:spPr>
          <a:xfrm>
            <a:off x="518160" y="751746"/>
            <a:ext cx="11118317" cy="5908134"/>
          </a:xfrm>
        </p:spPr>
        <p:txBody>
          <a:bodyPr>
            <a:noAutofit/>
          </a:bodyPr>
          <a:lstStyle/>
          <a:p>
            <a:pPr marL="0" indent="0">
              <a:buNone/>
            </a:pPr>
            <a:r>
              <a:rPr lang="en-US" sz="2800" b="1" u="sng" dirty="0">
                <a:latin typeface="Calibri" panose="020F0502020204030204" pitchFamily="34" charset="0"/>
              </a:rPr>
              <a:t>FOR  LOOP(</a:t>
            </a:r>
            <a:r>
              <a:rPr lang="en-US" sz="2800" b="1" u="sng" dirty="0" err="1">
                <a:latin typeface="Calibri" panose="020F0502020204030204" pitchFamily="34" charset="0"/>
              </a:rPr>
              <a:t>Contd</a:t>
            </a:r>
            <a:r>
              <a:rPr lang="en-US" sz="2800" b="1" u="sng" dirty="0">
                <a:latin typeface="Calibri" panose="020F0502020204030204" pitchFamily="34" charset="0"/>
              </a:rPr>
              <a:t>)</a:t>
            </a:r>
          </a:p>
          <a:p>
            <a:pPr>
              <a:buFont typeface="Wingdings" panose="05000000000000000000" pitchFamily="2" charset="2"/>
              <a:buChar char="§"/>
            </a:pPr>
            <a:r>
              <a:rPr lang="en-US" sz="2000" dirty="0">
                <a:latin typeface="Calibri" panose="020F0502020204030204" pitchFamily="34" charset="0"/>
              </a:rPr>
              <a:t>Before we check out this example, we will take up the function </a:t>
            </a:r>
            <a:r>
              <a:rPr lang="en-US" sz="2000" b="1" dirty="0">
                <a:latin typeface="Calibri" panose="020F0502020204030204" pitchFamily="34" charset="0"/>
              </a:rPr>
              <a:t>range()</a:t>
            </a:r>
            <a:r>
              <a:rPr lang="en-US" sz="2000" dirty="0">
                <a:latin typeface="Calibri" panose="020F0502020204030204" pitchFamily="34" charset="0"/>
              </a:rPr>
              <a:t>.</a:t>
            </a:r>
          </a:p>
          <a:p>
            <a:pPr>
              <a:buFont typeface="Wingdings" panose="05000000000000000000" pitchFamily="2" charset="2"/>
              <a:buChar char="§"/>
            </a:pPr>
            <a:r>
              <a:rPr lang="en-US" sz="2000" b="1" dirty="0">
                <a:latin typeface="Calibri" panose="020F0502020204030204" pitchFamily="34" charset="0"/>
              </a:rPr>
              <a:t>A lot of looping and decision making is done based on this function.</a:t>
            </a:r>
          </a:p>
          <a:p>
            <a:pPr>
              <a:buFont typeface="Wingdings" panose="05000000000000000000" pitchFamily="2" charset="2"/>
              <a:buChar char="§"/>
            </a:pPr>
            <a:r>
              <a:rPr lang="en-US" sz="2000" dirty="0">
                <a:latin typeface="Calibri" panose="020F0502020204030204" pitchFamily="34" charset="0"/>
              </a:rPr>
              <a:t>The built-in function </a:t>
            </a:r>
            <a:r>
              <a:rPr lang="en-US" sz="2400" b="1" dirty="0">
                <a:latin typeface="Calibri" panose="020F0502020204030204" pitchFamily="34" charset="0"/>
              </a:rPr>
              <a:t>range</a:t>
            </a:r>
            <a:r>
              <a:rPr lang="en-US" sz="2000" dirty="0">
                <a:latin typeface="Calibri" panose="020F0502020204030204" pitchFamily="34" charset="0"/>
              </a:rPr>
              <a:t>() is the right function to iterate over a sequence of numbers. It generates an iterator of arithmetic progressions.</a:t>
            </a:r>
          </a:p>
          <a:p>
            <a:pPr>
              <a:buFont typeface="Wingdings" panose="05000000000000000000" pitchFamily="2" charset="2"/>
              <a:buChar char="§"/>
            </a:pPr>
            <a:r>
              <a:rPr lang="en-US" sz="2000" b="1" dirty="0">
                <a:latin typeface="Calibri" panose="020F0502020204030204" pitchFamily="34" charset="0"/>
              </a:rPr>
              <a:t>range</a:t>
            </a:r>
            <a:r>
              <a:rPr lang="en-US" sz="2000" dirty="0">
                <a:latin typeface="Calibri" panose="020F0502020204030204" pitchFamily="34" charset="0"/>
              </a:rPr>
              <a:t>() generates an iterator to progress integers starting with 0 </a:t>
            </a:r>
            <a:r>
              <a:rPr lang="en-US" sz="2000" dirty="0" err="1">
                <a:latin typeface="Calibri" panose="020F0502020204030204" pitchFamily="34" charset="0"/>
              </a:rPr>
              <a:t>upto</a:t>
            </a:r>
            <a:r>
              <a:rPr lang="en-US" sz="2000" dirty="0">
                <a:latin typeface="Calibri" panose="020F0502020204030204" pitchFamily="34" charset="0"/>
              </a:rPr>
              <a:t> n-1. To obtain a list object of the sequence, it is typecasted to list(). Now this list can be iterated using the for statement.</a:t>
            </a:r>
          </a:p>
          <a:p>
            <a:pPr marL="0" indent="0">
              <a:buNone/>
            </a:pPr>
            <a:r>
              <a:rPr lang="en-US" sz="2400" b="1" u="sng" dirty="0">
                <a:latin typeface="Calibri" panose="020F0502020204030204" pitchFamily="34" charset="0"/>
              </a:rPr>
              <a:t>Example :-</a:t>
            </a:r>
          </a:p>
          <a:p>
            <a:pPr marL="457200" lvl="1" indent="0">
              <a:buNone/>
            </a:pPr>
            <a:r>
              <a:rPr lang="en-US" sz="1800" b="1" dirty="0">
                <a:latin typeface="Calibri" panose="020F0502020204030204" pitchFamily="34" charset="0"/>
              </a:rPr>
              <a:t>&gt;&gt;&gt; range(5)</a:t>
            </a:r>
          </a:p>
          <a:p>
            <a:pPr marL="457200" lvl="1" indent="0">
              <a:buNone/>
            </a:pPr>
            <a:r>
              <a:rPr lang="en-US" sz="1800" b="1" dirty="0">
                <a:latin typeface="Calibri" panose="020F0502020204030204" pitchFamily="34" charset="0"/>
              </a:rPr>
              <a:t>        range(0, 5)</a:t>
            </a:r>
          </a:p>
          <a:p>
            <a:pPr marL="457200" lvl="1" indent="0">
              <a:buNone/>
            </a:pPr>
            <a:r>
              <a:rPr lang="en-US" sz="1800" b="1" dirty="0">
                <a:latin typeface="Calibri" panose="020F0502020204030204" pitchFamily="34" charset="0"/>
              </a:rPr>
              <a:t>&gt;&gt;&gt; list(range(5))</a:t>
            </a:r>
          </a:p>
          <a:p>
            <a:pPr marL="457200" lvl="1" indent="0">
              <a:buNone/>
            </a:pPr>
            <a:r>
              <a:rPr lang="en-US" sz="1800" b="1" dirty="0">
                <a:latin typeface="Calibri" panose="020F0502020204030204" pitchFamily="34" charset="0"/>
              </a:rPr>
              <a:t>[0, 1, 2, 3, 4]</a:t>
            </a:r>
          </a:p>
          <a:p>
            <a:pPr marL="457200" lvl="1" indent="0">
              <a:buNone/>
            </a:pPr>
            <a:r>
              <a:rPr lang="en-US" sz="2200" b="1" u="sng" dirty="0">
                <a:latin typeface="Calibri" panose="020F0502020204030204" pitchFamily="34" charset="0"/>
              </a:rPr>
              <a:t>Try and learn</a:t>
            </a:r>
          </a:p>
          <a:p>
            <a:pPr marL="457200" lvl="1" indent="0">
              <a:buNone/>
            </a:pPr>
            <a:r>
              <a:rPr lang="en-US" sz="2200" dirty="0">
                <a:latin typeface="Calibri" panose="020F0502020204030204" pitchFamily="34" charset="0"/>
              </a:rPr>
              <a:t>&gt;&gt;&gt; fruits = ['banana', 'apple', 'mango']</a:t>
            </a:r>
          </a:p>
          <a:p>
            <a:pPr marL="457200" lvl="1" indent="0">
              <a:buNone/>
            </a:pPr>
            <a:r>
              <a:rPr lang="en-US" sz="2200" dirty="0">
                <a:latin typeface="Calibri" panose="020F0502020204030204" pitchFamily="34" charset="0"/>
              </a:rPr>
              <a:t>&gt;&gt;&gt; for </a:t>
            </a:r>
            <a:r>
              <a:rPr lang="en-US" sz="2200" dirty="0" err="1">
                <a:latin typeface="Calibri" panose="020F0502020204030204" pitchFamily="34" charset="0"/>
              </a:rPr>
              <a:t>i</a:t>
            </a:r>
            <a:r>
              <a:rPr lang="en-US" sz="2200" dirty="0">
                <a:latin typeface="Calibri" panose="020F0502020204030204" pitchFamily="34" charset="0"/>
              </a:rPr>
              <a:t> in range(</a:t>
            </a:r>
            <a:r>
              <a:rPr lang="en-US" sz="2200" dirty="0" err="1">
                <a:latin typeface="Calibri" panose="020F0502020204030204" pitchFamily="34" charset="0"/>
              </a:rPr>
              <a:t>len</a:t>
            </a:r>
            <a:r>
              <a:rPr lang="en-US" sz="2200" dirty="0">
                <a:latin typeface="Calibri" panose="020F0502020204030204" pitchFamily="34" charset="0"/>
              </a:rPr>
              <a:t>(fruits)):</a:t>
            </a:r>
          </a:p>
          <a:p>
            <a:pPr marL="457200" lvl="1" indent="0">
              <a:buNone/>
            </a:pPr>
            <a:r>
              <a:rPr lang="en-US" sz="2200" dirty="0">
                <a:latin typeface="Calibri" panose="020F0502020204030204" pitchFamily="34" charset="0"/>
              </a:rPr>
              <a:t>	print(fruits[</a:t>
            </a:r>
            <a:r>
              <a:rPr lang="en-US" sz="2200" dirty="0" err="1">
                <a:latin typeface="Calibri" panose="020F0502020204030204" pitchFamily="34" charset="0"/>
              </a:rPr>
              <a:t>i</a:t>
            </a:r>
            <a:r>
              <a:rPr lang="en-US" sz="2200" dirty="0">
                <a:latin typeface="Calibri" panose="020F0502020204030204" pitchFamily="34" charset="0"/>
              </a:rPr>
              <a:t>])</a:t>
            </a: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r>
              <a:rPr lang="en-US" sz="2000" dirty="0">
                <a:latin typeface="Calibri" panose="020F0502020204030204" pitchFamily="34" charset="0"/>
              </a:rPr>
              <a:t>	</a:t>
            </a:r>
          </a:p>
        </p:txBody>
      </p:sp>
      <p:sp>
        <p:nvSpPr>
          <p:cNvPr id="5" name="Slide Number Placeholder 4"/>
          <p:cNvSpPr>
            <a:spLocks noGrp="1"/>
          </p:cNvSpPr>
          <p:nvPr>
            <p:ph type="sldNum" sz="quarter" idx="12"/>
          </p:nvPr>
        </p:nvSpPr>
        <p:spPr/>
        <p:txBody>
          <a:bodyPr/>
          <a:lstStyle/>
          <a:p>
            <a:fld id="{D8A3B257-13DD-4767-B2DD-AFBABB1CFC21}"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13877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61987" y="4439265"/>
            <a:ext cx="2930013" cy="2418735"/>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12955"/>
          </a:xfrm>
        </p:spPr>
        <p:txBody>
          <a:bodyPr vert="horz" lIns="91440" tIns="45720" rIns="91440" bIns="45720" rtlCol="0" anchor="ctr">
            <a:noAutofit/>
          </a:bodyPr>
          <a:lstStyle/>
          <a:p>
            <a:r>
              <a:rPr lang="en-US" sz="3200" b="1" dirty="0">
                <a:solidFill>
                  <a:schemeClr val="accent4"/>
                </a:solidFill>
              </a:rPr>
              <a:t>Decision Making – MORE of  LOOPS</a:t>
            </a:r>
          </a:p>
        </p:txBody>
      </p:sp>
      <p:sp>
        <p:nvSpPr>
          <p:cNvPr id="3" name="Content Placeholder 2"/>
          <p:cNvSpPr>
            <a:spLocks noGrp="1"/>
          </p:cNvSpPr>
          <p:nvPr>
            <p:ph idx="1"/>
          </p:nvPr>
        </p:nvSpPr>
        <p:spPr>
          <a:xfrm>
            <a:off x="243840" y="751746"/>
            <a:ext cx="11948160" cy="6746334"/>
          </a:xfrm>
        </p:spPr>
        <p:txBody>
          <a:bodyPr>
            <a:noAutofit/>
          </a:bodyPr>
          <a:lstStyle/>
          <a:p>
            <a:pPr marL="0" indent="0">
              <a:buNone/>
            </a:pPr>
            <a:r>
              <a:rPr lang="en-US" sz="2800" b="1" u="sng" dirty="0">
                <a:latin typeface="Calibri" panose="020F0502020204030204" pitchFamily="34" charset="0"/>
              </a:rPr>
              <a:t>Nested Loops:</a:t>
            </a:r>
          </a:p>
          <a:p>
            <a:pPr>
              <a:buFont typeface="Wingdings" panose="05000000000000000000" pitchFamily="2" charset="2"/>
              <a:buChar char="§"/>
            </a:pPr>
            <a:r>
              <a:rPr lang="en-US" sz="2400" dirty="0">
                <a:latin typeface="Calibri" panose="020F0502020204030204" pitchFamily="34" charset="0"/>
              </a:rPr>
              <a:t>Python programming language allows the usage of one loop inside another loop. The following section shows a few examples to illustrate the concept.</a:t>
            </a:r>
          </a:p>
          <a:p>
            <a:pPr>
              <a:buFont typeface="Wingdings" panose="05000000000000000000" pitchFamily="2" charset="2"/>
              <a:buChar char="§"/>
            </a:pPr>
            <a:r>
              <a:rPr lang="en-US" sz="2400" dirty="0">
                <a:latin typeface="Calibri" panose="020F0502020204030204" pitchFamily="34" charset="0"/>
              </a:rPr>
              <a:t>You can put any type of loop inside any other type of loop. For example a for loop can be inside a while loop or vice versa.</a:t>
            </a:r>
          </a:p>
          <a:p>
            <a:pPr marL="0" indent="0">
              <a:buNone/>
            </a:pPr>
            <a:r>
              <a:rPr lang="en-US" sz="2400" b="1" u="sng" dirty="0">
                <a:latin typeface="Calibri" panose="020F0502020204030204" pitchFamily="34" charset="0"/>
              </a:rPr>
              <a:t>Try and learn:</a:t>
            </a:r>
          </a:p>
          <a:p>
            <a:pPr marL="457200" lvl="1" indent="0">
              <a:buNone/>
            </a:pPr>
            <a:r>
              <a:rPr lang="en-US" sz="2200" b="1" dirty="0">
                <a:latin typeface="Calibri" panose="020F0502020204030204" pitchFamily="34" charset="0"/>
              </a:rPr>
              <a:t># Program to  implement Tables from 1 to 10:-</a:t>
            </a:r>
          </a:p>
          <a:p>
            <a:pPr marL="457200" lvl="1" indent="0">
              <a:buNone/>
            </a:pPr>
            <a:r>
              <a:rPr lang="en-US" sz="2200" dirty="0">
                <a:latin typeface="Calibri" panose="020F0502020204030204" pitchFamily="34" charset="0"/>
              </a:rPr>
              <a:t>#Trying a Nested Loop. Printing Multiplication tables from 1 to 10</a:t>
            </a:r>
          </a:p>
          <a:p>
            <a:pPr marL="457200" lvl="1" indent="0">
              <a:buNone/>
            </a:pPr>
            <a:r>
              <a:rPr lang="en-US" sz="2200" dirty="0" err="1">
                <a:latin typeface="Calibri" panose="020F0502020204030204" pitchFamily="34" charset="0"/>
              </a:rPr>
              <a:t>i</a:t>
            </a:r>
            <a:r>
              <a:rPr lang="en-US" sz="2200" dirty="0">
                <a:latin typeface="Calibri" panose="020F0502020204030204" pitchFamily="34" charset="0"/>
              </a:rPr>
              <a:t> = 0</a:t>
            </a:r>
          </a:p>
          <a:p>
            <a:pPr marL="457200" lvl="1" indent="0">
              <a:buNone/>
            </a:pPr>
            <a:r>
              <a:rPr lang="en-US" sz="2200" dirty="0">
                <a:latin typeface="Calibri" panose="020F0502020204030204" pitchFamily="34" charset="0"/>
              </a:rPr>
              <a:t>j = 0</a:t>
            </a:r>
          </a:p>
          <a:p>
            <a:pPr marL="457200" lvl="1" indent="0">
              <a:buNone/>
            </a:pPr>
            <a:r>
              <a:rPr lang="en-US" sz="2200" dirty="0">
                <a:latin typeface="Calibri" panose="020F0502020204030204" pitchFamily="34" charset="0"/>
              </a:rPr>
              <a:t>for </a:t>
            </a:r>
            <a:r>
              <a:rPr lang="en-US" sz="2200" dirty="0" err="1">
                <a:latin typeface="Calibri" panose="020F0502020204030204" pitchFamily="34" charset="0"/>
              </a:rPr>
              <a:t>i</a:t>
            </a:r>
            <a:r>
              <a:rPr lang="en-US" sz="2200" dirty="0">
                <a:latin typeface="Calibri" panose="020F0502020204030204" pitchFamily="34" charset="0"/>
              </a:rPr>
              <a:t> in range(1,11):#First Loop to input the Table </a:t>
            </a:r>
          </a:p>
          <a:p>
            <a:pPr marL="457200" lvl="1" indent="0">
              <a:buNone/>
            </a:pPr>
            <a:r>
              <a:rPr lang="en-US" sz="2200" dirty="0">
                <a:latin typeface="Calibri" panose="020F0502020204030204" pitchFamily="34" charset="0"/>
              </a:rPr>
              <a:t>   print("Starting Generating Table, for %d"%(</a:t>
            </a:r>
            <a:r>
              <a:rPr lang="en-US" sz="2200" dirty="0" err="1">
                <a:latin typeface="Calibri" panose="020F0502020204030204" pitchFamily="34" charset="0"/>
              </a:rPr>
              <a:t>i</a:t>
            </a:r>
            <a:r>
              <a:rPr lang="en-US" sz="2200" dirty="0">
                <a:latin typeface="Calibri" panose="020F0502020204030204" pitchFamily="34" charset="0"/>
              </a:rPr>
              <a:t>)) </a:t>
            </a:r>
          </a:p>
          <a:p>
            <a:pPr marL="457200" lvl="1" indent="0">
              <a:buNone/>
            </a:pPr>
            <a:r>
              <a:rPr lang="en-US" sz="2200" dirty="0">
                <a:latin typeface="Calibri" panose="020F0502020204030204" pitchFamily="34" charset="0"/>
              </a:rPr>
              <a:t>   for j in range(1,11): #Second Loop to take the </a:t>
            </a:r>
            <a:r>
              <a:rPr lang="en-US" sz="2200" dirty="0" err="1">
                <a:latin typeface="Calibri" panose="020F0502020204030204" pitchFamily="34" charset="0"/>
              </a:rPr>
              <a:t>Multiplicants</a:t>
            </a:r>
            <a:endParaRPr lang="en-US" sz="2200" dirty="0">
              <a:latin typeface="Calibri" panose="020F0502020204030204" pitchFamily="34" charset="0"/>
            </a:endParaRPr>
          </a:p>
          <a:p>
            <a:pPr marL="457200" lvl="1" indent="0">
              <a:buNone/>
            </a:pPr>
            <a:r>
              <a:rPr lang="en-US" sz="2200" dirty="0">
                <a:latin typeface="Calibri" panose="020F0502020204030204" pitchFamily="34" charset="0"/>
              </a:rPr>
              <a:t>       print("%d X %d ="%(</a:t>
            </a:r>
            <a:r>
              <a:rPr lang="en-US" sz="2200" dirty="0" err="1">
                <a:latin typeface="Calibri" panose="020F0502020204030204" pitchFamily="34" charset="0"/>
              </a:rPr>
              <a:t>i,j</a:t>
            </a:r>
            <a:r>
              <a:rPr lang="en-US" sz="2200" dirty="0">
                <a:latin typeface="Calibri" panose="020F0502020204030204" pitchFamily="34" charset="0"/>
              </a:rPr>
              <a:t>),(</a:t>
            </a:r>
            <a:r>
              <a:rPr lang="en-US" sz="2200" dirty="0" err="1">
                <a:latin typeface="Calibri" panose="020F0502020204030204" pitchFamily="34" charset="0"/>
              </a:rPr>
              <a:t>i</a:t>
            </a:r>
            <a:r>
              <a:rPr lang="en-US" sz="2200" dirty="0">
                <a:latin typeface="Calibri" panose="020F0502020204030204" pitchFamily="34" charset="0"/>
              </a:rPr>
              <a:t>*j))</a:t>
            </a:r>
          </a:p>
        </p:txBody>
      </p:sp>
      <p:sp>
        <p:nvSpPr>
          <p:cNvPr id="5" name="Slide Number Placeholder 4"/>
          <p:cNvSpPr>
            <a:spLocks noGrp="1"/>
          </p:cNvSpPr>
          <p:nvPr>
            <p:ph type="sldNum" sz="quarter" idx="12"/>
          </p:nvPr>
        </p:nvSpPr>
        <p:spPr/>
        <p:txBody>
          <a:bodyPr/>
          <a:lstStyle/>
          <a:p>
            <a:fld id="{D8A3B257-13DD-4767-B2DD-AFBABB1CFC21}"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808773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845" y="2698955"/>
            <a:ext cx="10515600" cy="845882"/>
          </a:xfrm>
        </p:spPr>
        <p:txBody>
          <a:bodyPr>
            <a:normAutofit fontScale="90000"/>
          </a:bodyPr>
          <a:lstStyle/>
          <a:p>
            <a:pPr algn="ctr"/>
            <a:r>
              <a:rPr lang="en-US" dirty="0">
                <a:solidFill>
                  <a:schemeClr val="accent5">
                    <a:lumMod val="50000"/>
                  </a:schemeClr>
                </a:solidFill>
              </a:rPr>
              <a:t>SNOOZE MODE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675" y="547989"/>
            <a:ext cx="2219325" cy="2057400"/>
          </a:xfrm>
          <a:prstGeom prst="rect">
            <a:avLst/>
          </a:prstGeom>
        </p:spPr>
      </p:pic>
      <p:sp>
        <p:nvSpPr>
          <p:cNvPr id="4" name="Slide Number Placeholder 3"/>
          <p:cNvSpPr>
            <a:spLocks noGrp="1"/>
          </p:cNvSpPr>
          <p:nvPr>
            <p:ph type="sldNum" sz="quarter" idx="12"/>
          </p:nvPr>
        </p:nvSpPr>
        <p:spPr/>
        <p:txBody>
          <a:bodyPr/>
          <a:lstStyle/>
          <a:p>
            <a:fld id="{D8A3B257-13DD-4767-B2DD-AFBABB1CFC21}"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15331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61987" y="4439265"/>
            <a:ext cx="2930013" cy="2418735"/>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310679" y="137160"/>
            <a:ext cx="9720072" cy="412955"/>
          </a:xfrm>
        </p:spPr>
        <p:txBody>
          <a:bodyPr vert="horz" lIns="91440" tIns="45720" rIns="91440" bIns="45720" rtlCol="0" anchor="ctr">
            <a:noAutofit/>
          </a:bodyPr>
          <a:lstStyle/>
          <a:p>
            <a:r>
              <a:rPr lang="en-US" sz="3200" b="1" dirty="0">
                <a:solidFill>
                  <a:schemeClr val="accent4"/>
                </a:solidFill>
              </a:rPr>
              <a:t>A Joke a Day, Keeps Boredom Away!!</a:t>
            </a:r>
          </a:p>
        </p:txBody>
      </p:sp>
      <p:sp>
        <p:nvSpPr>
          <p:cNvPr id="3" name="Content Placeholder 2"/>
          <p:cNvSpPr>
            <a:spLocks noGrp="1"/>
          </p:cNvSpPr>
          <p:nvPr>
            <p:ph idx="1"/>
          </p:nvPr>
        </p:nvSpPr>
        <p:spPr>
          <a:xfrm>
            <a:off x="271464" y="628650"/>
            <a:ext cx="11530012" cy="6229350"/>
          </a:xfrm>
        </p:spPr>
        <p:txBody>
          <a:bodyPr>
            <a:noAutofit/>
          </a:bodyPr>
          <a:lstStyle/>
          <a:p>
            <a:pPr marL="0" indent="0">
              <a:buNone/>
            </a:pPr>
            <a:r>
              <a:rPr lang="en-US" sz="2400" b="1" u="sng" dirty="0">
                <a:latin typeface="Calibri" panose="020F0502020204030204" pitchFamily="34" charset="0"/>
              </a:rPr>
              <a:t>Inside the World of Software Development</a:t>
            </a:r>
          </a:p>
          <a:p>
            <a:pPr marL="0" indent="0">
              <a:buNone/>
            </a:pPr>
            <a:endParaRPr lang="en-US" sz="2800" b="1" u="sng" dirty="0">
              <a:latin typeface="Calibri" panose="020F0502020204030204" pitchFamily="34" charset="0"/>
            </a:endParaRPr>
          </a:p>
          <a:p>
            <a:pPr marL="0" indent="0">
              <a:buNone/>
            </a:pPr>
            <a:endParaRPr lang="en-US" sz="2000" b="1" u="sng" dirty="0">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007269"/>
            <a:ext cx="10829925" cy="5347811"/>
          </a:xfrm>
          <a:prstGeom prst="rect">
            <a:avLst/>
          </a:prstGeom>
        </p:spPr>
      </p:pic>
      <p:sp>
        <p:nvSpPr>
          <p:cNvPr id="6" name="Slide Number Placeholder 5"/>
          <p:cNvSpPr>
            <a:spLocks noGrp="1"/>
          </p:cNvSpPr>
          <p:nvPr>
            <p:ph type="sldNum" sz="quarter" idx="12"/>
          </p:nvPr>
        </p:nvSpPr>
        <p:spPr/>
        <p:txBody>
          <a:bodyPr/>
          <a:lstStyle/>
          <a:p>
            <a:fld id="{D8A3B257-13DD-4767-B2DD-AFBABB1CFC21}"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08094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67745" cy="457200"/>
          </a:xfrm>
        </p:spPr>
        <p:txBody>
          <a:bodyPr vert="horz" lIns="91440" tIns="45720" rIns="91440" bIns="45720" rtlCol="0" anchor="ctr">
            <a:noAutofit/>
          </a:bodyPr>
          <a:lstStyle/>
          <a:p>
            <a:r>
              <a:rPr lang="en-US" sz="3200" b="1" dirty="0">
                <a:solidFill>
                  <a:schemeClr val="accent4"/>
                </a:solidFill>
              </a:rPr>
              <a:t>More Looping Techniques</a:t>
            </a:r>
          </a:p>
        </p:txBody>
      </p:sp>
      <p:sp>
        <p:nvSpPr>
          <p:cNvPr id="7" name="Content Placeholder 6"/>
          <p:cNvSpPr>
            <a:spLocks noGrp="1"/>
          </p:cNvSpPr>
          <p:nvPr>
            <p:ph idx="1"/>
          </p:nvPr>
        </p:nvSpPr>
        <p:spPr>
          <a:xfrm>
            <a:off x="352698" y="820994"/>
            <a:ext cx="11652490" cy="5765544"/>
          </a:xfrm>
        </p:spPr>
        <p:txBody>
          <a:bodyPr>
            <a:normAutofit fontScale="92500" lnSpcReduction="20000"/>
          </a:bodyPr>
          <a:lstStyle/>
          <a:p>
            <a:pPr marL="0" indent="0">
              <a:buNone/>
            </a:pPr>
            <a:r>
              <a:rPr lang="en-US" sz="2000" b="1" u="sng" dirty="0">
                <a:latin typeface="Calibri" panose="020F0502020204030204" pitchFamily="34" charset="0"/>
              </a:rPr>
              <a:t>Looping through Dictionaries</a:t>
            </a:r>
          </a:p>
          <a:p>
            <a:pPr>
              <a:buFont typeface="Wingdings" panose="05000000000000000000" pitchFamily="2" charset="2"/>
              <a:buChar char="§"/>
            </a:pPr>
            <a:r>
              <a:rPr lang="en-US" sz="2400" dirty="0">
                <a:latin typeface="Calibri" panose="020F0502020204030204" pitchFamily="34" charset="0"/>
              </a:rPr>
              <a:t>When looping through dictionaries, the key and corresponding value can be retrieved at the same time using the </a:t>
            </a:r>
            <a:r>
              <a:rPr lang="en-US" sz="2400" b="1" dirty="0">
                <a:latin typeface="Calibri" panose="020F0502020204030204" pitchFamily="34" charset="0"/>
              </a:rPr>
              <a:t>items()</a:t>
            </a:r>
            <a:r>
              <a:rPr lang="en-US" sz="2400" dirty="0">
                <a:latin typeface="Calibri" panose="020F0502020204030204" pitchFamily="34" charset="0"/>
              </a:rPr>
              <a:t> method. </a:t>
            </a:r>
          </a:p>
          <a:p>
            <a:pPr marL="0" indent="0">
              <a:buNone/>
            </a:pPr>
            <a:r>
              <a:rPr lang="en-US" sz="2400" dirty="0">
                <a:latin typeface="Calibri" panose="020F0502020204030204" pitchFamily="34" charset="0"/>
              </a:rPr>
              <a:t>&gt;&gt;&gt; fruits= {’apple’: ’red’, ‘mango’: ’yellow’} </a:t>
            </a:r>
          </a:p>
          <a:p>
            <a:pPr marL="0" indent="0">
              <a:buNone/>
            </a:pPr>
            <a:r>
              <a:rPr lang="en-US" sz="2400" dirty="0">
                <a:latin typeface="Calibri" panose="020F0502020204030204" pitchFamily="34" charset="0"/>
              </a:rPr>
              <a:t>&gt;&gt;&gt; for k, v in </a:t>
            </a:r>
            <a:r>
              <a:rPr lang="en-US" sz="2400" dirty="0" err="1">
                <a:latin typeface="Calibri" panose="020F0502020204030204" pitchFamily="34" charset="0"/>
              </a:rPr>
              <a:t>fruits.items</a:t>
            </a:r>
            <a:r>
              <a:rPr lang="en-US" sz="2400" dirty="0">
                <a:latin typeface="Calibri" panose="020F0502020204030204" pitchFamily="34" charset="0"/>
              </a:rPr>
              <a:t>(): </a:t>
            </a:r>
          </a:p>
          <a:p>
            <a:pPr marL="0" indent="0">
              <a:buNone/>
            </a:pPr>
            <a:r>
              <a:rPr lang="en-US" sz="2400" dirty="0">
                <a:latin typeface="Calibri" panose="020F0502020204030204" pitchFamily="34" charset="0"/>
              </a:rPr>
              <a:t>... print(k, v) ... apple red mango yellow </a:t>
            </a:r>
          </a:p>
          <a:p>
            <a:pPr marL="0" indent="0">
              <a:buNone/>
            </a:pPr>
            <a:endParaRPr lang="en-US" sz="2000" dirty="0">
              <a:latin typeface="Calibri" panose="020F0502020204030204" pitchFamily="34" charset="0"/>
            </a:endParaRPr>
          </a:p>
          <a:p>
            <a:pPr marL="0" indent="0">
              <a:buNone/>
            </a:pPr>
            <a:r>
              <a:rPr lang="en-US" sz="2000" b="1" u="sng" dirty="0">
                <a:latin typeface="Calibri" panose="020F0502020204030204" pitchFamily="34" charset="0"/>
              </a:rPr>
              <a:t>Looping through multiple sequences</a:t>
            </a:r>
            <a:endParaRPr lang="en-US" sz="2000" dirty="0">
              <a:latin typeface="Calibri" panose="020F0502020204030204" pitchFamily="34" charset="0"/>
            </a:endParaRPr>
          </a:p>
          <a:p>
            <a:pPr>
              <a:buFont typeface="Wingdings" panose="05000000000000000000" pitchFamily="2" charset="2"/>
              <a:buChar char="§"/>
            </a:pPr>
            <a:r>
              <a:rPr lang="en-US" sz="2000" dirty="0">
                <a:latin typeface="Calibri" panose="020F0502020204030204" pitchFamily="34" charset="0"/>
              </a:rPr>
              <a:t>A quick look at the Zip function is needed to understand this section.</a:t>
            </a:r>
          </a:p>
          <a:p>
            <a:pPr>
              <a:buFont typeface="Wingdings" panose="05000000000000000000" pitchFamily="2" charset="2"/>
              <a:buChar char="§"/>
            </a:pPr>
            <a:r>
              <a:rPr lang="en-US" sz="2000" b="1" dirty="0">
                <a:latin typeface="Calibri" panose="020F0502020204030204" pitchFamily="34" charset="0"/>
              </a:rPr>
              <a:t>Zip</a:t>
            </a:r>
            <a:r>
              <a:rPr lang="en-US" sz="2000" dirty="0">
                <a:latin typeface="Calibri" panose="020F0502020204030204" pitchFamily="34" charset="0"/>
              </a:rPr>
              <a:t> function, </a:t>
            </a:r>
            <a:r>
              <a:rPr lang="en-US" sz="2000" b="1" dirty="0">
                <a:latin typeface="Calibri" panose="020F0502020204030204" pitchFamily="34" charset="0"/>
              </a:rPr>
              <a:t>Zips</a:t>
            </a:r>
            <a:r>
              <a:rPr lang="en-US" sz="2000" dirty="0">
                <a:latin typeface="Calibri" panose="020F0502020204030204" pitchFamily="34" charset="0"/>
              </a:rPr>
              <a:t> together two Sequences into a sort of Key/Value pair.</a:t>
            </a:r>
          </a:p>
          <a:p>
            <a:pPr marL="0" indent="0">
              <a:buNone/>
            </a:pPr>
            <a:r>
              <a:rPr lang="en-US" sz="2400" b="1" u="sng" dirty="0">
                <a:latin typeface="Calibri" panose="020F0502020204030204" pitchFamily="34" charset="0"/>
              </a:rPr>
              <a:t>Try and Learn</a:t>
            </a:r>
            <a:endParaRPr lang="en-US" sz="2000" b="1" u="sng" dirty="0">
              <a:latin typeface="Calibri" panose="020F0502020204030204" pitchFamily="34" charset="0"/>
            </a:endParaRPr>
          </a:p>
          <a:p>
            <a:pPr marL="0" indent="0">
              <a:buNone/>
            </a:pPr>
            <a:r>
              <a:rPr lang="en-US" sz="2000" dirty="0">
                <a:latin typeface="Calibri" panose="020F0502020204030204" pitchFamily="34" charset="0"/>
              </a:rPr>
              <a:t>&gt;&gt;&gt; names = ['ben', '</a:t>
            </a:r>
            <a:r>
              <a:rPr lang="en-US" sz="2000" dirty="0" err="1">
                <a:latin typeface="Calibri" panose="020F0502020204030204" pitchFamily="34" charset="0"/>
              </a:rPr>
              <a:t>chen</a:t>
            </a:r>
            <a:r>
              <a:rPr lang="en-US" sz="2000" dirty="0">
                <a:latin typeface="Calibri" panose="020F0502020204030204" pitchFamily="34" charset="0"/>
              </a:rPr>
              <a:t>', '</a:t>
            </a:r>
            <a:r>
              <a:rPr lang="en-US" sz="2000" dirty="0" err="1">
                <a:latin typeface="Calibri" panose="020F0502020204030204" pitchFamily="34" charset="0"/>
              </a:rPr>
              <a:t>yaqin</a:t>
            </a:r>
            <a:r>
              <a:rPr lang="en-US" sz="2000" dirty="0">
                <a:latin typeface="Calibri" panose="020F0502020204030204" pitchFamily="34" charset="0"/>
              </a:rPr>
              <a:t>']</a:t>
            </a:r>
          </a:p>
          <a:p>
            <a:pPr marL="0" indent="0">
              <a:buNone/>
            </a:pPr>
            <a:r>
              <a:rPr lang="en-US" sz="2000" dirty="0">
                <a:latin typeface="Calibri" panose="020F0502020204030204" pitchFamily="34" charset="0"/>
              </a:rPr>
              <a:t>&gt;&gt;&gt; names</a:t>
            </a:r>
          </a:p>
          <a:p>
            <a:pPr marL="0" indent="0">
              <a:buNone/>
            </a:pPr>
            <a:r>
              <a:rPr lang="en-US" sz="2000" dirty="0">
                <a:latin typeface="Calibri" panose="020F0502020204030204" pitchFamily="34" charset="0"/>
              </a:rPr>
              <a:t>['ben', '</a:t>
            </a:r>
            <a:r>
              <a:rPr lang="en-US" sz="2000" dirty="0" err="1">
                <a:latin typeface="Calibri" panose="020F0502020204030204" pitchFamily="34" charset="0"/>
              </a:rPr>
              <a:t>chen</a:t>
            </a:r>
            <a:r>
              <a:rPr lang="en-US" sz="2000" dirty="0">
                <a:latin typeface="Calibri" panose="020F0502020204030204" pitchFamily="34" charset="0"/>
              </a:rPr>
              <a:t>', '</a:t>
            </a:r>
            <a:r>
              <a:rPr lang="en-US" sz="2000" dirty="0" err="1">
                <a:latin typeface="Calibri" panose="020F0502020204030204" pitchFamily="34" charset="0"/>
              </a:rPr>
              <a:t>yaqin</a:t>
            </a:r>
            <a:r>
              <a:rPr lang="en-US" sz="2000" dirty="0">
                <a:latin typeface="Calibri" panose="020F0502020204030204" pitchFamily="34" charset="0"/>
              </a:rPr>
              <a:t>']</a:t>
            </a:r>
          </a:p>
          <a:p>
            <a:pPr marL="0" indent="0">
              <a:buNone/>
            </a:pPr>
            <a:r>
              <a:rPr lang="en-US" sz="2000" dirty="0">
                <a:latin typeface="Calibri" panose="020F0502020204030204" pitchFamily="34" charset="0"/>
              </a:rPr>
              <a:t>&gt;&gt;&gt; gender = [0, 0, 1]</a:t>
            </a: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rPr>
              <a:t>`</a:t>
            </a:r>
          </a:p>
        </p:txBody>
      </p:sp>
      <p:sp>
        <p:nvSpPr>
          <p:cNvPr id="3" name="Slide Number Placeholder 2"/>
          <p:cNvSpPr>
            <a:spLocks noGrp="1"/>
          </p:cNvSpPr>
          <p:nvPr>
            <p:ph type="sldNum" sz="quarter" idx="12"/>
          </p:nvPr>
        </p:nvSpPr>
        <p:spPr/>
        <p:txBody>
          <a:bodyPr/>
          <a:lstStyle/>
          <a:p>
            <a:fld id="{D8A3B257-13DD-4767-B2DD-AFBABB1CFC21}" type="slidenum">
              <a:rPr lang="en-US" smtClean="0"/>
              <a:pPr/>
              <a:t>15</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6090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239" y="3489007"/>
            <a:ext cx="2100264" cy="2428875"/>
          </a:xfrm>
          <a:prstGeom prst="rect">
            <a:avLst/>
          </a:prstGeom>
        </p:spPr>
      </p:pic>
      <p:sp>
        <p:nvSpPr>
          <p:cNvPr id="2" name="Title 1"/>
          <p:cNvSpPr>
            <a:spLocks noGrp="1"/>
          </p:cNvSpPr>
          <p:nvPr>
            <p:ph type="title"/>
          </p:nvPr>
        </p:nvSpPr>
        <p:spPr>
          <a:xfrm>
            <a:off x="0" y="0"/>
            <a:ext cx="10267745" cy="457200"/>
          </a:xfrm>
        </p:spPr>
        <p:txBody>
          <a:bodyPr vert="horz" lIns="91440" tIns="45720" rIns="91440" bIns="45720" rtlCol="0" anchor="ctr">
            <a:noAutofit/>
          </a:bodyPr>
          <a:lstStyle/>
          <a:p>
            <a:r>
              <a:rPr lang="en-US" sz="3200" b="1" dirty="0">
                <a:solidFill>
                  <a:schemeClr val="accent4"/>
                </a:solidFill>
              </a:rPr>
              <a:t>More Looping Techniques</a:t>
            </a:r>
          </a:p>
        </p:txBody>
      </p:sp>
      <p:sp>
        <p:nvSpPr>
          <p:cNvPr id="7" name="Content Placeholder 6"/>
          <p:cNvSpPr>
            <a:spLocks noGrp="1"/>
          </p:cNvSpPr>
          <p:nvPr>
            <p:ph idx="1"/>
          </p:nvPr>
        </p:nvSpPr>
        <p:spPr>
          <a:xfrm>
            <a:off x="870154" y="820994"/>
            <a:ext cx="11135033" cy="5765544"/>
          </a:xfrm>
        </p:spPr>
        <p:txBody>
          <a:bodyPr>
            <a:normAutofit/>
          </a:bodyPr>
          <a:lstStyle/>
          <a:p>
            <a:pPr marL="0" indent="0">
              <a:buNone/>
            </a:pPr>
            <a:r>
              <a:rPr lang="en-US" sz="2800" dirty="0">
                <a:latin typeface="Calibri" panose="020F0502020204030204" pitchFamily="34" charset="0"/>
              </a:rPr>
              <a:t>&gt;&gt;&gt; name_age = list(zip(</a:t>
            </a:r>
            <a:r>
              <a:rPr lang="en-US" sz="2800" dirty="0" err="1">
                <a:latin typeface="Calibri" panose="020F0502020204030204" pitchFamily="34" charset="0"/>
              </a:rPr>
              <a:t>names,gender</a:t>
            </a:r>
            <a:r>
              <a:rPr lang="en-US" sz="2800" dirty="0">
                <a:latin typeface="Calibri" panose="020F0502020204030204" pitchFamily="34" charset="0"/>
              </a:rPr>
              <a:t>))</a:t>
            </a:r>
          </a:p>
          <a:p>
            <a:pPr marL="0" indent="0">
              <a:buNone/>
            </a:pPr>
            <a:r>
              <a:rPr lang="en-US" sz="2800" dirty="0">
                <a:latin typeface="Calibri" panose="020F0502020204030204" pitchFamily="34" charset="0"/>
              </a:rPr>
              <a:t>&gt;&gt;&gt; name_age</a:t>
            </a:r>
          </a:p>
          <a:p>
            <a:pPr marL="0" indent="0">
              <a:buNone/>
            </a:pPr>
            <a:r>
              <a:rPr lang="en-US" sz="2800" dirty="0">
                <a:latin typeface="Calibri" panose="020F0502020204030204" pitchFamily="34" charset="0"/>
              </a:rPr>
              <a:t>[('ben', 0), ('</a:t>
            </a:r>
            <a:r>
              <a:rPr lang="en-US" sz="2800" dirty="0" err="1">
                <a:latin typeface="Calibri" panose="020F0502020204030204" pitchFamily="34" charset="0"/>
              </a:rPr>
              <a:t>chen</a:t>
            </a:r>
            <a:r>
              <a:rPr lang="en-US" sz="2800" dirty="0">
                <a:latin typeface="Calibri" panose="020F0502020204030204" pitchFamily="34" charset="0"/>
              </a:rPr>
              <a:t>', 0), ('</a:t>
            </a:r>
            <a:r>
              <a:rPr lang="en-US" sz="2800" dirty="0" err="1">
                <a:latin typeface="Calibri" panose="020F0502020204030204" pitchFamily="34" charset="0"/>
              </a:rPr>
              <a:t>yaqin</a:t>
            </a:r>
            <a:r>
              <a:rPr lang="en-US" sz="2800" dirty="0">
                <a:latin typeface="Calibri" panose="020F0502020204030204" pitchFamily="34" charset="0"/>
              </a:rPr>
              <a:t>', 1)]</a:t>
            </a:r>
          </a:p>
          <a:p>
            <a:pPr marL="0" indent="0">
              <a:buNone/>
            </a:pPr>
            <a:r>
              <a:rPr lang="en-US" sz="2800" dirty="0">
                <a:latin typeface="Calibri" panose="020F0502020204030204" pitchFamily="34" charset="0"/>
              </a:rPr>
              <a:t>&gt;&gt;&gt; name_age = tuple(zip(</a:t>
            </a:r>
            <a:r>
              <a:rPr lang="en-US" sz="2800" dirty="0" err="1">
                <a:latin typeface="Calibri" panose="020F0502020204030204" pitchFamily="34" charset="0"/>
              </a:rPr>
              <a:t>names,gender</a:t>
            </a:r>
            <a:r>
              <a:rPr lang="en-US" sz="2800" dirty="0">
                <a:latin typeface="Calibri" panose="020F0502020204030204" pitchFamily="34" charset="0"/>
              </a:rPr>
              <a:t>))</a:t>
            </a:r>
          </a:p>
          <a:p>
            <a:pPr marL="0" indent="0">
              <a:buNone/>
            </a:pPr>
            <a:r>
              <a:rPr lang="en-US" sz="2800" dirty="0">
                <a:latin typeface="Calibri" panose="020F0502020204030204" pitchFamily="34" charset="0"/>
              </a:rPr>
              <a:t>&gt;&gt;&gt; name_age</a:t>
            </a:r>
          </a:p>
          <a:p>
            <a:pPr marL="0" indent="0">
              <a:buNone/>
            </a:pPr>
            <a:r>
              <a:rPr lang="en-US" sz="2800" dirty="0">
                <a:latin typeface="Calibri" panose="020F0502020204030204" pitchFamily="34" charset="0"/>
              </a:rPr>
              <a:t>(('ben', 0), ('</a:t>
            </a:r>
            <a:r>
              <a:rPr lang="en-US" sz="2800" dirty="0" err="1">
                <a:latin typeface="Calibri" panose="020F0502020204030204" pitchFamily="34" charset="0"/>
              </a:rPr>
              <a:t>chen</a:t>
            </a:r>
            <a:r>
              <a:rPr lang="en-US" sz="2800" dirty="0">
                <a:latin typeface="Calibri" panose="020F0502020204030204" pitchFamily="34" charset="0"/>
              </a:rPr>
              <a:t>', 0), ('</a:t>
            </a:r>
            <a:r>
              <a:rPr lang="en-US" sz="2800" dirty="0" err="1">
                <a:latin typeface="Calibri" panose="020F0502020204030204" pitchFamily="34" charset="0"/>
              </a:rPr>
              <a:t>yaqin</a:t>
            </a:r>
            <a:r>
              <a:rPr lang="en-US" sz="2800" dirty="0">
                <a:latin typeface="Calibri" panose="020F0502020204030204" pitchFamily="34" charset="0"/>
              </a:rPr>
              <a:t>', 1))</a:t>
            </a:r>
          </a:p>
          <a:p>
            <a:pPr marL="0" indent="0">
              <a:buNone/>
            </a:pPr>
            <a:r>
              <a:rPr lang="en-US" sz="2800" dirty="0">
                <a:latin typeface="Calibri" panose="020F0502020204030204" pitchFamily="34" charset="0"/>
              </a:rPr>
              <a:t>&gt;&gt;&gt; name_age = </a:t>
            </a:r>
            <a:r>
              <a:rPr lang="en-US" sz="2800" dirty="0" err="1">
                <a:latin typeface="Calibri" panose="020F0502020204030204" pitchFamily="34" charset="0"/>
              </a:rPr>
              <a:t>dict</a:t>
            </a:r>
            <a:r>
              <a:rPr lang="en-US" sz="2800" dirty="0">
                <a:latin typeface="Calibri" panose="020F0502020204030204" pitchFamily="34" charset="0"/>
              </a:rPr>
              <a:t>(zip(</a:t>
            </a:r>
            <a:r>
              <a:rPr lang="en-US" sz="2800" dirty="0" err="1">
                <a:latin typeface="Calibri" panose="020F0502020204030204" pitchFamily="34" charset="0"/>
              </a:rPr>
              <a:t>names,gender</a:t>
            </a:r>
            <a:r>
              <a:rPr lang="en-US" sz="2800" dirty="0">
                <a:latin typeface="Calibri" panose="020F0502020204030204" pitchFamily="34" charset="0"/>
              </a:rPr>
              <a:t>))</a:t>
            </a:r>
          </a:p>
          <a:p>
            <a:pPr marL="0" indent="0">
              <a:buNone/>
            </a:pPr>
            <a:r>
              <a:rPr lang="en-US" sz="2800" dirty="0">
                <a:latin typeface="Calibri" panose="020F0502020204030204" pitchFamily="34" charset="0"/>
              </a:rPr>
              <a:t>&gt;&gt;&gt; name_age</a:t>
            </a:r>
          </a:p>
          <a:p>
            <a:pPr marL="0" indent="0">
              <a:buNone/>
            </a:pPr>
            <a:r>
              <a:rPr lang="en-US" sz="2800" dirty="0">
                <a:latin typeface="Calibri" panose="020F0502020204030204" pitchFamily="34" charset="0"/>
              </a:rPr>
              <a:t>{'ben': 0, '</a:t>
            </a:r>
            <a:r>
              <a:rPr lang="en-US" sz="2800" dirty="0" err="1">
                <a:latin typeface="Calibri" panose="020F0502020204030204" pitchFamily="34" charset="0"/>
              </a:rPr>
              <a:t>chen</a:t>
            </a:r>
            <a:r>
              <a:rPr lang="en-US" sz="2800" dirty="0">
                <a:latin typeface="Calibri" panose="020F0502020204030204" pitchFamily="34" charset="0"/>
              </a:rPr>
              <a:t>': 0, '</a:t>
            </a:r>
            <a:r>
              <a:rPr lang="en-US" sz="2800" dirty="0" err="1">
                <a:latin typeface="Calibri" panose="020F0502020204030204" pitchFamily="34" charset="0"/>
              </a:rPr>
              <a:t>yaqin</a:t>
            </a:r>
            <a:r>
              <a:rPr lang="en-US" sz="2800" dirty="0">
                <a:latin typeface="Calibri" panose="020F0502020204030204" pitchFamily="34" charset="0"/>
              </a:rPr>
              <a:t>': 1}</a:t>
            </a:r>
          </a:p>
          <a:p>
            <a:pPr marL="0" indent="0">
              <a:buNone/>
            </a:pPr>
            <a:endParaRPr lang="en-US" sz="2800" dirty="0">
              <a:latin typeface="Calibri" panose="020F0502020204030204" pitchFamily="34" charset="0"/>
            </a:endParaRPr>
          </a:p>
          <a:p>
            <a:pPr>
              <a:buFont typeface="Wingdings" panose="05000000000000000000" pitchFamily="2" charset="2"/>
              <a:buChar char="Ø"/>
            </a:pPr>
            <a:r>
              <a:rPr lang="en-US" sz="2800" dirty="0">
                <a:latin typeface="Calibri" panose="020F0502020204030204" pitchFamily="34" charset="0"/>
              </a:rPr>
              <a:t>Can you explain what happened in each of these cases? </a:t>
            </a:r>
          </a:p>
        </p:txBody>
      </p:sp>
      <p:sp>
        <p:nvSpPr>
          <p:cNvPr id="4" name="Slide Number Placeholder 3"/>
          <p:cNvSpPr>
            <a:spLocks noGrp="1"/>
          </p:cNvSpPr>
          <p:nvPr>
            <p:ph type="sldNum" sz="quarter" idx="12"/>
          </p:nvPr>
        </p:nvSpPr>
        <p:spPr/>
        <p:txBody>
          <a:bodyPr/>
          <a:lstStyle/>
          <a:p>
            <a:fld id="{D8A3B257-13DD-4767-B2DD-AFBABB1CFC21}"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10149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67745" cy="457200"/>
          </a:xfrm>
        </p:spPr>
        <p:txBody>
          <a:bodyPr vert="horz" lIns="91440" tIns="45720" rIns="91440" bIns="45720" rtlCol="0" anchor="ctr">
            <a:noAutofit/>
          </a:bodyPr>
          <a:lstStyle/>
          <a:p>
            <a:r>
              <a:rPr lang="en-US" sz="3200" b="1" dirty="0">
                <a:solidFill>
                  <a:schemeClr val="accent4"/>
                </a:solidFill>
              </a:rPr>
              <a:t>More Looping Techniques</a:t>
            </a:r>
          </a:p>
        </p:txBody>
      </p:sp>
      <p:sp>
        <p:nvSpPr>
          <p:cNvPr id="7" name="Content Placeholder 6"/>
          <p:cNvSpPr>
            <a:spLocks noGrp="1"/>
          </p:cNvSpPr>
          <p:nvPr>
            <p:ph idx="1"/>
          </p:nvPr>
        </p:nvSpPr>
        <p:spPr>
          <a:xfrm>
            <a:off x="365760" y="820994"/>
            <a:ext cx="11639427" cy="5765544"/>
          </a:xfrm>
        </p:spPr>
        <p:txBody>
          <a:bodyPr/>
          <a:lstStyle/>
          <a:p>
            <a:pPr marL="0" indent="0">
              <a:buNone/>
            </a:pPr>
            <a:r>
              <a:rPr lang="en-US" sz="2000" b="1" dirty="0">
                <a:latin typeface="Calibri" panose="020F0502020204030204" pitchFamily="34" charset="0"/>
              </a:rPr>
              <a:t>Now, how do we loop through such multiple sequences, obtained as part of zip?</a:t>
            </a:r>
          </a:p>
          <a:p>
            <a:pPr marL="0" indent="0">
              <a:buNone/>
            </a:pPr>
            <a:r>
              <a:rPr lang="en-US" sz="2800" b="1" u="sng" dirty="0">
                <a:latin typeface="Calibri" panose="020F0502020204030204" pitchFamily="34" charset="0"/>
              </a:rPr>
              <a:t>Try and Learn</a:t>
            </a:r>
          </a:p>
          <a:p>
            <a:pPr marL="0" indent="0">
              <a:buNone/>
            </a:pPr>
            <a:r>
              <a:rPr lang="en-US" sz="2800" dirty="0">
                <a:latin typeface="Calibri" panose="020F0502020204030204" pitchFamily="34" charset="0"/>
              </a:rPr>
              <a:t>&gt;&gt;&gt; name_age = zip(</a:t>
            </a:r>
            <a:r>
              <a:rPr lang="en-US" sz="2800" dirty="0" err="1">
                <a:latin typeface="Calibri" panose="020F0502020204030204" pitchFamily="34" charset="0"/>
              </a:rPr>
              <a:t>names,gender</a:t>
            </a:r>
            <a:r>
              <a:rPr lang="en-US" sz="2800" dirty="0">
                <a:latin typeface="Calibri" panose="020F0502020204030204" pitchFamily="34" charset="0"/>
              </a:rPr>
              <a:t>)</a:t>
            </a:r>
          </a:p>
          <a:p>
            <a:pPr marL="0" indent="0">
              <a:buNone/>
            </a:pPr>
            <a:r>
              <a:rPr lang="en-US" sz="2800" dirty="0">
                <a:latin typeface="Calibri" panose="020F0502020204030204" pitchFamily="34" charset="0"/>
              </a:rPr>
              <a:t>&gt;&gt;&gt; name_age</a:t>
            </a:r>
          </a:p>
          <a:p>
            <a:pPr marL="0" indent="0">
              <a:buNone/>
            </a:pPr>
            <a:r>
              <a:rPr lang="en-US" sz="2800" dirty="0">
                <a:latin typeface="Calibri" panose="020F0502020204030204" pitchFamily="34" charset="0"/>
              </a:rPr>
              <a:t>&lt;zip object at 0x0231DEE0&gt;</a:t>
            </a:r>
          </a:p>
          <a:p>
            <a:pPr marL="0" indent="0">
              <a:buNone/>
            </a:pPr>
            <a:r>
              <a:rPr lang="en-US" sz="2800" dirty="0">
                <a:latin typeface="Calibri" panose="020F0502020204030204" pitchFamily="34" charset="0"/>
              </a:rPr>
              <a:t>&gt;&gt;&gt; for </a:t>
            </a:r>
            <a:r>
              <a:rPr lang="en-US" sz="2800" dirty="0" err="1">
                <a:latin typeface="Calibri" panose="020F0502020204030204" pitchFamily="34" charset="0"/>
              </a:rPr>
              <a:t>i,j</a:t>
            </a:r>
            <a:r>
              <a:rPr lang="en-US" sz="2800" dirty="0">
                <a:latin typeface="Calibri" panose="020F0502020204030204" pitchFamily="34" charset="0"/>
              </a:rPr>
              <a:t> in name_age:</a:t>
            </a:r>
          </a:p>
          <a:p>
            <a:pPr marL="0" indent="0">
              <a:buNone/>
            </a:pPr>
            <a:r>
              <a:rPr lang="en-US" sz="2800" dirty="0">
                <a:latin typeface="Calibri" panose="020F0502020204030204" pitchFamily="34" charset="0"/>
              </a:rPr>
              <a:t>	print(</a:t>
            </a:r>
            <a:r>
              <a:rPr lang="en-US" sz="2800" dirty="0" err="1">
                <a:latin typeface="Calibri" panose="020F0502020204030204" pitchFamily="34" charset="0"/>
              </a:rPr>
              <a:t>i,j</a:t>
            </a:r>
            <a:r>
              <a:rPr lang="en-US" sz="2800" dirty="0">
                <a:latin typeface="Calibri" panose="020F0502020204030204" pitchFamily="34" charset="0"/>
              </a:rPr>
              <a:t>)</a:t>
            </a:r>
          </a:p>
          <a:p>
            <a:pPr marL="0" indent="0">
              <a:buNone/>
            </a:pPr>
            <a:r>
              <a:rPr lang="en-US" sz="2800" b="1" dirty="0">
                <a:latin typeface="Calibri" panose="020F0502020204030204" pitchFamily="34" charset="0"/>
              </a:rPr>
              <a:t>ben 0</a:t>
            </a:r>
          </a:p>
          <a:p>
            <a:pPr marL="0" indent="0">
              <a:buNone/>
            </a:pPr>
            <a:r>
              <a:rPr lang="en-US" sz="2800" b="1" dirty="0" err="1">
                <a:latin typeface="Calibri" panose="020F0502020204030204" pitchFamily="34" charset="0"/>
              </a:rPr>
              <a:t>chen</a:t>
            </a:r>
            <a:r>
              <a:rPr lang="en-US" sz="2800" b="1" dirty="0">
                <a:latin typeface="Calibri" panose="020F0502020204030204" pitchFamily="34" charset="0"/>
              </a:rPr>
              <a:t> 0</a:t>
            </a:r>
          </a:p>
          <a:p>
            <a:pPr marL="0" indent="0">
              <a:buNone/>
            </a:pPr>
            <a:r>
              <a:rPr lang="en-US" sz="2800" b="1" dirty="0" err="1">
                <a:latin typeface="Calibri" panose="020F0502020204030204" pitchFamily="34" charset="0"/>
              </a:rPr>
              <a:t>yaqin</a:t>
            </a:r>
            <a:r>
              <a:rPr lang="en-US" sz="2800" b="1" dirty="0">
                <a:latin typeface="Calibri" panose="020F0502020204030204" pitchFamily="34" charset="0"/>
              </a:rPr>
              <a:t> 1</a:t>
            </a:r>
          </a:p>
        </p:txBody>
      </p:sp>
      <p:sp>
        <p:nvSpPr>
          <p:cNvPr id="3" name="Slide Number Placeholder 2"/>
          <p:cNvSpPr>
            <a:spLocks noGrp="1"/>
          </p:cNvSpPr>
          <p:nvPr>
            <p:ph type="sldNum" sz="quarter" idx="12"/>
          </p:nvPr>
        </p:nvSpPr>
        <p:spPr/>
        <p:txBody>
          <a:bodyPr/>
          <a:lstStyle/>
          <a:p>
            <a:fld id="{D8A3B257-13DD-4767-B2DD-AFBABB1CFC21}" type="slidenum">
              <a:rPr lang="en-US" smtClean="0"/>
              <a:pPr/>
              <a:t>17</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67365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068389" cy="470263"/>
          </a:xfrm>
        </p:spPr>
        <p:txBody>
          <a:bodyPr vert="horz" lIns="91440" tIns="45720" rIns="91440" bIns="45720" rtlCol="0" anchor="ctr">
            <a:normAutofit fontScale="90000"/>
          </a:bodyPr>
          <a:lstStyle/>
          <a:p>
            <a:r>
              <a:rPr lang="en-US" sz="3600" b="1" dirty="0">
                <a:solidFill>
                  <a:schemeClr val="accent4"/>
                </a:solidFill>
              </a:rPr>
              <a:t>Loop</a:t>
            </a:r>
            <a:r>
              <a:rPr lang="en-US" sz="3200" b="1" dirty="0"/>
              <a:t> </a:t>
            </a:r>
            <a:r>
              <a:rPr lang="en-US" sz="3600" b="1" dirty="0">
                <a:solidFill>
                  <a:schemeClr val="accent4"/>
                </a:solidFill>
              </a:rPr>
              <a:t>control</a:t>
            </a:r>
            <a:r>
              <a:rPr lang="en-US" sz="3200" b="1" dirty="0"/>
              <a:t> </a:t>
            </a:r>
            <a:r>
              <a:rPr lang="en-US" sz="3600" b="1" dirty="0">
                <a:solidFill>
                  <a:schemeClr val="accent4"/>
                </a:solidFill>
              </a:rPr>
              <a:t>Techniques</a:t>
            </a:r>
          </a:p>
        </p:txBody>
      </p:sp>
      <p:sp>
        <p:nvSpPr>
          <p:cNvPr id="7" name="Content Placeholder 6"/>
          <p:cNvSpPr>
            <a:spLocks noGrp="1"/>
          </p:cNvSpPr>
          <p:nvPr>
            <p:ph idx="1"/>
          </p:nvPr>
        </p:nvSpPr>
        <p:spPr>
          <a:xfrm>
            <a:off x="870154" y="820994"/>
            <a:ext cx="11135033" cy="5765544"/>
          </a:xfrm>
        </p:spPr>
        <p:txBody>
          <a:bodyPr>
            <a:normAutofit fontScale="92500" lnSpcReduction="20000"/>
          </a:bodyPr>
          <a:lstStyle/>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The Loop control statements change the execution from its normal sequence. When the execution leaves a scope, all automatic objects that were created in that scope are destroyed.</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Python supports the following control statements:-</a:t>
            </a:r>
          </a:p>
          <a:p>
            <a:pPr marL="400050" lvl="1" indent="0">
              <a:buNone/>
            </a:pPr>
            <a:endParaRPr lang="en-US" sz="1600" b="1" u="sng" dirty="0">
              <a:latin typeface="Calibri" panose="020F0502020204030204" pitchFamily="34" charset="0"/>
              <a:cs typeface="Calibri" panose="020F0502020204030204" pitchFamily="34" charset="0"/>
            </a:endParaRPr>
          </a:p>
          <a:p>
            <a:pPr lvl="1" indent="-285750">
              <a:buFont typeface="Wingdings" panose="05000000000000000000" pitchFamily="2" charset="2"/>
              <a:buChar char="ü"/>
            </a:pPr>
            <a:r>
              <a:rPr lang="en-US" b="1" u="sng" dirty="0">
                <a:latin typeface="Calibri" panose="020F0502020204030204" pitchFamily="34" charset="0"/>
                <a:cs typeface="Calibri" panose="020F0502020204030204" pitchFamily="34" charset="0"/>
              </a:rPr>
              <a:t>Break:</a:t>
            </a:r>
            <a:r>
              <a:rPr lang="en-US" dirty="0">
                <a:latin typeface="Calibri" panose="020F0502020204030204" pitchFamily="34" charset="0"/>
                <a:cs typeface="Calibri" panose="020F0502020204030204" pitchFamily="34" charset="0"/>
              </a:rPr>
              <a:t> Terminates the loop statement and transfers execution to the statement immediately following the loop.</a:t>
            </a:r>
          </a:p>
          <a:p>
            <a:pPr lvl="1" indent="-285750">
              <a:buFont typeface="Wingdings" panose="05000000000000000000" pitchFamily="2" charset="2"/>
              <a:buChar char="ü"/>
            </a:pPr>
            <a:r>
              <a:rPr lang="en-US" b="1" u="sng" dirty="0">
                <a:latin typeface="Calibri" panose="020F0502020204030204" pitchFamily="34" charset="0"/>
                <a:cs typeface="Calibri" panose="020F0502020204030204" pitchFamily="34" charset="0"/>
              </a:rPr>
              <a:t>Continue :  </a:t>
            </a:r>
            <a:r>
              <a:rPr lang="en-US" dirty="0">
                <a:latin typeface="Calibri" panose="020F0502020204030204" pitchFamily="34" charset="0"/>
                <a:cs typeface="Calibri" panose="020F0502020204030204" pitchFamily="34" charset="0"/>
              </a:rPr>
              <a:t>Causes the loop to skip the remainder of its body and immediately retest its condition prior to reiterating.</a:t>
            </a:r>
          </a:p>
          <a:p>
            <a:pPr lvl="1" indent="-285750">
              <a:buFont typeface="Wingdings" panose="05000000000000000000" pitchFamily="2" charset="2"/>
              <a:buChar char="ü"/>
            </a:pPr>
            <a:r>
              <a:rPr lang="en-US" b="1" u="sng" dirty="0">
                <a:latin typeface="Calibri" panose="020F0502020204030204" pitchFamily="34" charset="0"/>
                <a:cs typeface="Calibri" panose="020F0502020204030204" pitchFamily="34" charset="0"/>
              </a:rPr>
              <a:t>Pass : </a:t>
            </a:r>
            <a:r>
              <a:rPr lang="en-US" dirty="0">
                <a:latin typeface="Calibri" panose="020F0502020204030204" pitchFamily="34" charset="0"/>
                <a:cs typeface="Calibri" panose="020F0502020204030204" pitchFamily="34" charset="0"/>
              </a:rPr>
              <a:t>The pass statement is a null operation; nothing happens when it executes. The pass statement is also useful in places where your code will eventually go, but has not been written yet i.e. in stubs.</a:t>
            </a:r>
          </a:p>
          <a:p>
            <a:pPr marL="400050" lvl="1" indent="0">
              <a:buNone/>
            </a:pPr>
            <a:endParaRPr lang="en-US" sz="1400" dirty="0">
              <a:latin typeface="Calibri" panose="020F0502020204030204" pitchFamily="34" charset="0"/>
              <a:cs typeface="Calibri" panose="020F0502020204030204" pitchFamily="34" charset="0"/>
            </a:endParaRPr>
          </a:p>
          <a:p>
            <a:pPr marL="0" indent="0">
              <a:buNone/>
            </a:pPr>
            <a:r>
              <a:rPr lang="en-US" sz="2000" b="1" u="sng" dirty="0">
                <a:latin typeface="Calibri" panose="020F0502020204030204" pitchFamily="34" charset="0"/>
              </a:rPr>
              <a:t>Example of pass statement:</a:t>
            </a:r>
          </a:p>
          <a:p>
            <a:pPr marL="0" indent="0">
              <a:buNone/>
            </a:pPr>
            <a:r>
              <a:rPr lang="en-US" sz="2400" dirty="0"/>
              <a:t>for letter in 'Python': </a:t>
            </a:r>
          </a:p>
          <a:p>
            <a:pPr marL="0" indent="0">
              <a:buNone/>
            </a:pPr>
            <a:r>
              <a:rPr lang="en-US" sz="2400" dirty="0"/>
              <a:t>	if letter == 'h': </a:t>
            </a:r>
          </a:p>
          <a:p>
            <a:pPr marL="0" indent="0">
              <a:buNone/>
            </a:pPr>
            <a:r>
              <a:rPr lang="en-US" sz="2400" dirty="0"/>
              <a:t>		pass </a:t>
            </a:r>
          </a:p>
          <a:p>
            <a:pPr marL="0" indent="0">
              <a:buNone/>
            </a:pPr>
            <a:r>
              <a:rPr lang="en-US" sz="2400" dirty="0"/>
              <a:t>		print('This is pass block‘) </a:t>
            </a:r>
          </a:p>
          <a:p>
            <a:pPr marL="0" indent="0">
              <a:buNone/>
            </a:pPr>
            <a:r>
              <a:rPr lang="en-US" sz="2400" dirty="0"/>
              <a:t>	print('Current Letter :', letter) </a:t>
            </a:r>
            <a:endParaRPr lang="en-US" sz="1600" b="1" dirty="0">
              <a:latin typeface="Calibri" panose="020F0502020204030204" pitchFamily="34" charset="0"/>
            </a:endParaRPr>
          </a:p>
          <a:p>
            <a:pPr marL="0" indent="0">
              <a:buNone/>
            </a:pPr>
            <a:endParaRPr lang="en-US" sz="20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D8A3B257-13DD-4767-B2DD-AFBABB1CFC21}" type="slidenum">
              <a:rPr lang="en-US" smtClean="0"/>
              <a:pPr/>
              <a:t>18</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3393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 calcmode="lin" valueType="num">
                                      <p:cBhvr additive="base">
                                        <p:cTn id="2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 calcmode="lin" valueType="num">
                                      <p:cBhvr additive="base">
                                        <p:cTn id="4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 calcmode="lin" valueType="num">
                                      <p:cBhvr additive="base">
                                        <p:cTn id="4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11" end="11"/>
                                            </p:txEl>
                                          </p:spTgt>
                                        </p:tgtEl>
                                        <p:attrNameLst>
                                          <p:attrName>style.visibility</p:attrName>
                                        </p:attrNameLst>
                                      </p:cBhvr>
                                      <p:to>
                                        <p:strVal val="visible"/>
                                      </p:to>
                                    </p:set>
                                    <p:anim calcmode="lin" valueType="num">
                                      <p:cBhvr additive="base">
                                        <p:cTn id="55"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61" y="0"/>
            <a:ext cx="10267745" cy="457200"/>
          </a:xfrm>
        </p:spPr>
        <p:txBody>
          <a:bodyPr vert="horz" lIns="91440" tIns="45720" rIns="91440" bIns="45720" rtlCol="0" anchor="ctr">
            <a:normAutofit fontScale="90000"/>
          </a:bodyPr>
          <a:lstStyle/>
          <a:p>
            <a:r>
              <a:rPr lang="en-US" sz="3600" b="1" dirty="0">
                <a:solidFill>
                  <a:schemeClr val="accent4"/>
                </a:solidFill>
              </a:rPr>
              <a:t>Loop</a:t>
            </a:r>
            <a:r>
              <a:rPr lang="en-US" sz="3200" b="1" dirty="0"/>
              <a:t> </a:t>
            </a:r>
            <a:r>
              <a:rPr lang="en-US" sz="3600" b="1" dirty="0">
                <a:solidFill>
                  <a:schemeClr val="accent4"/>
                </a:solidFill>
              </a:rPr>
              <a:t>control</a:t>
            </a:r>
            <a:r>
              <a:rPr lang="en-US" sz="3200" b="1" dirty="0"/>
              <a:t> </a:t>
            </a:r>
            <a:r>
              <a:rPr lang="en-US" sz="3600" b="1" dirty="0">
                <a:solidFill>
                  <a:schemeClr val="accent4"/>
                </a:solidFill>
              </a:rPr>
              <a:t>Techniques</a:t>
            </a:r>
          </a:p>
        </p:txBody>
      </p:sp>
      <p:sp>
        <p:nvSpPr>
          <p:cNvPr id="7" name="Content Placeholder 6"/>
          <p:cNvSpPr>
            <a:spLocks noGrp="1"/>
          </p:cNvSpPr>
          <p:nvPr>
            <p:ph idx="1"/>
          </p:nvPr>
        </p:nvSpPr>
        <p:spPr>
          <a:xfrm>
            <a:off x="706869" y="559737"/>
            <a:ext cx="11135033" cy="6037006"/>
          </a:xfrm>
        </p:spPr>
        <p:txBody>
          <a:bodyPr>
            <a:normAutofit fontScale="85000" lnSpcReduction="20000"/>
          </a:bodyPr>
          <a:lstStyle/>
          <a:p>
            <a:pPr marL="0" indent="0">
              <a:buNone/>
            </a:pPr>
            <a:r>
              <a:rPr lang="en-US" sz="2800" b="1" u="sng" dirty="0">
                <a:latin typeface="Calibri" panose="020F0502020204030204" pitchFamily="34" charset="0"/>
              </a:rPr>
              <a:t>Iterator :</a:t>
            </a:r>
          </a:p>
          <a:p>
            <a:pPr>
              <a:buFont typeface="Wingdings" panose="05000000000000000000" pitchFamily="2" charset="2"/>
              <a:buChar char="§"/>
            </a:pPr>
            <a:r>
              <a:rPr lang="en-US" sz="2000" b="1" dirty="0">
                <a:latin typeface="Calibri" panose="020F0502020204030204" pitchFamily="34" charset="0"/>
                <a:cs typeface="Calibri" panose="020F0502020204030204" pitchFamily="34" charset="0"/>
              </a:rPr>
              <a:t>Iterator</a:t>
            </a:r>
            <a:r>
              <a:rPr lang="en-US" sz="2000" dirty="0">
                <a:latin typeface="Calibri" panose="020F0502020204030204" pitchFamily="34" charset="0"/>
                <a:cs typeface="Calibri" panose="020F0502020204030204" pitchFamily="34" charset="0"/>
              </a:rPr>
              <a:t> is an object which allows a programmer to traverse through all the elements of a collection, regardless of its specific implementation. In Python, an iterator object implements two methods, </a:t>
            </a:r>
            <a:r>
              <a:rPr lang="en-US" sz="2000" b="1" dirty="0" err="1">
                <a:latin typeface="Calibri" panose="020F0502020204030204" pitchFamily="34" charset="0"/>
                <a:cs typeface="Calibri" panose="020F0502020204030204" pitchFamily="34" charset="0"/>
              </a:rPr>
              <a:t>iter</a:t>
            </a:r>
            <a:r>
              <a:rPr lang="en-US" sz="2000" b="1"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and </a:t>
            </a:r>
            <a:r>
              <a:rPr lang="en-US" sz="2000" b="1" dirty="0">
                <a:latin typeface="Calibri" panose="020F0502020204030204" pitchFamily="34" charset="0"/>
                <a:cs typeface="Calibri" panose="020F0502020204030204" pitchFamily="34" charset="0"/>
              </a:rPr>
              <a:t>next()</a:t>
            </a:r>
            <a:r>
              <a:rPr lang="en-US" sz="2000" dirty="0">
                <a:latin typeface="Calibri" panose="020F0502020204030204" pitchFamily="34" charset="0"/>
                <a:cs typeface="Calibri" panose="020F0502020204030204" pitchFamily="34" charset="0"/>
              </a:rPr>
              <a:t>.</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String, List or Tuple objects can be used to create an Iterator.</a:t>
            </a:r>
          </a:p>
          <a:p>
            <a:pPr marL="0" indent="0">
              <a:buNone/>
            </a:pPr>
            <a:endParaRPr lang="en-US" sz="1700"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list = [1,2,3,4]</a:t>
            </a:r>
          </a:p>
          <a:p>
            <a:pPr marL="0" indent="0">
              <a:buNone/>
            </a:pPr>
            <a:r>
              <a:rPr lang="en-US" dirty="0">
                <a:latin typeface="Calibri" panose="020F0502020204030204" pitchFamily="34" charset="0"/>
                <a:cs typeface="Calibri" panose="020F0502020204030204" pitchFamily="34" charset="0"/>
              </a:rPr>
              <a:t>it = </a:t>
            </a:r>
            <a:r>
              <a:rPr lang="en-US" dirty="0" err="1">
                <a:latin typeface="Calibri" panose="020F0502020204030204" pitchFamily="34" charset="0"/>
                <a:cs typeface="Calibri" panose="020F0502020204030204" pitchFamily="34" charset="0"/>
              </a:rPr>
              <a:t>iter</a:t>
            </a:r>
            <a:r>
              <a:rPr lang="en-US" dirty="0">
                <a:latin typeface="Calibri" panose="020F0502020204030204" pitchFamily="34" charset="0"/>
                <a:cs typeface="Calibri" panose="020F0502020204030204" pitchFamily="34" charset="0"/>
              </a:rPr>
              <a:t>(list) # this builds an iterator object</a:t>
            </a:r>
          </a:p>
          <a:p>
            <a:pPr marL="0" indent="0">
              <a:buNone/>
            </a:pPr>
            <a:r>
              <a:rPr lang="en-US" dirty="0">
                <a:latin typeface="Calibri" panose="020F0502020204030204" pitchFamily="34" charset="0"/>
                <a:cs typeface="Calibri" panose="020F0502020204030204" pitchFamily="34" charset="0"/>
              </a:rPr>
              <a:t>print (next(it)) #prints next available element in iterator</a:t>
            </a:r>
          </a:p>
          <a:p>
            <a:pPr marL="0" indent="0">
              <a:buNone/>
            </a:pPr>
            <a:r>
              <a:rPr lang="en-US" dirty="0">
                <a:latin typeface="Calibri" panose="020F0502020204030204" pitchFamily="34" charset="0"/>
                <a:cs typeface="Calibri" panose="020F0502020204030204" pitchFamily="34" charset="0"/>
              </a:rPr>
              <a:t>Iterator object can be traversed using regular </a:t>
            </a:r>
            <a:r>
              <a:rPr lang="en-US" b="1" dirty="0">
                <a:latin typeface="Calibri" panose="020F0502020204030204" pitchFamily="34" charset="0"/>
                <a:cs typeface="Calibri" panose="020F0502020204030204" pitchFamily="34" charset="0"/>
              </a:rPr>
              <a:t>for</a:t>
            </a:r>
            <a:r>
              <a:rPr lang="en-US" dirty="0">
                <a:latin typeface="Calibri" panose="020F0502020204030204" pitchFamily="34" charset="0"/>
                <a:cs typeface="Calibri" panose="020F0502020204030204" pitchFamily="34" charset="0"/>
              </a:rPr>
              <a:t> statement</a:t>
            </a:r>
          </a:p>
          <a:p>
            <a:pPr marL="0" indent="0">
              <a:buNone/>
            </a:pPr>
            <a:r>
              <a:rPr lang="en-US" dirty="0">
                <a:latin typeface="Calibri" panose="020F0502020204030204" pitchFamily="34" charset="0"/>
                <a:cs typeface="Calibri" panose="020F0502020204030204" pitchFamily="34" charset="0"/>
              </a:rPr>
              <a:t> for x in it:</a:t>
            </a:r>
          </a:p>
          <a:p>
            <a:pPr marL="0" indent="0">
              <a:buNone/>
            </a:pPr>
            <a:r>
              <a:rPr lang="en-US" dirty="0">
                <a:latin typeface="Calibri" panose="020F0502020204030204" pitchFamily="34" charset="0"/>
                <a:cs typeface="Calibri" panose="020F0502020204030204" pitchFamily="34" charset="0"/>
              </a:rPr>
              <a:t>   print (x, end=" ")</a:t>
            </a:r>
          </a:p>
          <a:p>
            <a:pPr marL="0" indent="0">
              <a:buNone/>
            </a:pPr>
            <a:r>
              <a:rPr lang="en-US" dirty="0">
                <a:latin typeface="Calibri" panose="020F0502020204030204" pitchFamily="34" charset="0"/>
                <a:cs typeface="Calibri" panose="020F0502020204030204" pitchFamily="34" charset="0"/>
              </a:rPr>
              <a:t>or using next() function</a:t>
            </a:r>
          </a:p>
          <a:p>
            <a:pPr marL="0" indent="0">
              <a:buNone/>
            </a:pPr>
            <a:r>
              <a:rPr lang="en-US" dirty="0">
                <a:latin typeface="Calibri" panose="020F0502020204030204" pitchFamily="34" charset="0"/>
                <a:cs typeface="Calibri" panose="020F0502020204030204" pitchFamily="34" charset="0"/>
              </a:rPr>
              <a:t>while True:</a:t>
            </a:r>
          </a:p>
          <a:p>
            <a:pPr marL="0" indent="0">
              <a:buNone/>
            </a:pPr>
            <a:r>
              <a:rPr lang="en-US" dirty="0">
                <a:latin typeface="Calibri" panose="020F0502020204030204" pitchFamily="34" charset="0"/>
                <a:cs typeface="Calibri" panose="020F0502020204030204" pitchFamily="34" charset="0"/>
              </a:rPr>
              <a:t>   try:</a:t>
            </a:r>
          </a:p>
          <a:p>
            <a:pPr marL="0" indent="0">
              <a:buNone/>
            </a:pPr>
            <a:r>
              <a:rPr lang="en-US" dirty="0">
                <a:latin typeface="Calibri" panose="020F0502020204030204" pitchFamily="34" charset="0"/>
                <a:cs typeface="Calibri" panose="020F0502020204030204" pitchFamily="34" charset="0"/>
              </a:rPr>
              <a:t>      print (next(it))</a:t>
            </a:r>
          </a:p>
          <a:p>
            <a:pPr marL="0" indent="0">
              <a:buNone/>
            </a:pPr>
            <a:r>
              <a:rPr lang="en-US" dirty="0">
                <a:latin typeface="Calibri" panose="020F0502020204030204" pitchFamily="34" charset="0"/>
                <a:cs typeface="Calibri" panose="020F0502020204030204" pitchFamily="34" charset="0"/>
              </a:rPr>
              <a:t>   except </a:t>
            </a:r>
            <a:r>
              <a:rPr lang="en-US" dirty="0" err="1">
                <a:latin typeface="Calibri" panose="020F0502020204030204" pitchFamily="34" charset="0"/>
                <a:cs typeface="Calibri" panose="020F0502020204030204" pitchFamily="34" charset="0"/>
              </a:rPr>
              <a:t>StopIteration</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sys.exit</a:t>
            </a:r>
            <a:r>
              <a:rPr lang="en-US" dirty="0">
                <a:latin typeface="Calibri" panose="020F0502020204030204" pitchFamily="34" charset="0"/>
                <a:cs typeface="Calibri" panose="020F0502020204030204" pitchFamily="34" charset="0"/>
              </a:rPr>
              <a:t>() #you have to import sys module for this</a:t>
            </a:r>
          </a:p>
          <a:p>
            <a:pPr marL="0" indent="0">
              <a:buNone/>
            </a:pPr>
            <a:endParaRPr lang="en-US" sz="2800" b="1" u="sng" dirty="0">
              <a:latin typeface="Calibri" panose="020F0502020204030204" pitchFamily="34" charset="0"/>
            </a:endParaRPr>
          </a:p>
          <a:p>
            <a:pPr marL="0" indent="0">
              <a:buNone/>
            </a:pPr>
            <a:endParaRPr lang="en-US" sz="2000" b="1" u="sng"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D8A3B257-13DD-4767-B2DD-AFBABB1CFC21}" type="slidenum">
              <a:rPr lang="en-US" smtClean="0"/>
              <a:pPr/>
              <a:t>19</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25421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additive="base">
                                        <p:cTn id="5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 calcmode="lin" valueType="num">
                                      <p:cBhvr additive="base">
                                        <p:cTn id="6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 calcmode="lin" valueType="num">
                                      <p:cBhvr additive="base">
                                        <p:cTn id="6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anim calcmode="lin" valueType="num">
                                      <p:cBhvr additive="base">
                                        <p:cTn id="73"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
                                            <p:txEl>
                                              <p:pRg st="13" end="13"/>
                                            </p:txEl>
                                          </p:spTgt>
                                        </p:tgtEl>
                                        <p:attrNameLst>
                                          <p:attrName>style.visibility</p:attrName>
                                        </p:attrNameLst>
                                      </p:cBhvr>
                                      <p:to>
                                        <p:strVal val="visible"/>
                                      </p:to>
                                    </p:set>
                                    <p:anim calcmode="lin" valueType="num">
                                      <p:cBhvr additive="base">
                                        <p:cTn id="7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
                                            <p:txEl>
                                              <p:pRg st="14" end="14"/>
                                            </p:txEl>
                                          </p:spTgt>
                                        </p:tgtEl>
                                        <p:attrNameLst>
                                          <p:attrName>style.visibility</p:attrName>
                                        </p:attrNameLst>
                                      </p:cBhvr>
                                      <p:to>
                                        <p:strVal val="visible"/>
                                      </p:to>
                                    </p:set>
                                    <p:anim calcmode="lin" valueType="num">
                                      <p:cBhvr additive="base">
                                        <p:cTn id="85"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
                                            <p:txEl>
                                              <p:pRg st="15" end="15"/>
                                            </p:txEl>
                                          </p:spTgt>
                                        </p:tgtEl>
                                        <p:attrNameLst>
                                          <p:attrName>style.visibility</p:attrName>
                                        </p:attrNameLst>
                                      </p:cBhvr>
                                      <p:to>
                                        <p:strVal val="visible"/>
                                      </p:to>
                                    </p:set>
                                    <p:anim calcmode="lin" valueType="num">
                                      <p:cBhvr additive="base">
                                        <p:cTn id="91"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Looking Back</a:t>
            </a:r>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059" y="545432"/>
            <a:ext cx="5247835" cy="6312567"/>
          </a:xfrm>
        </p:spPr>
      </p:pic>
      <p:sp>
        <p:nvSpPr>
          <p:cNvPr id="6" name="Content Placeholder 5"/>
          <p:cNvSpPr>
            <a:spLocks noGrp="1"/>
          </p:cNvSpPr>
          <p:nvPr>
            <p:ph sz="half" idx="2"/>
          </p:nvPr>
        </p:nvSpPr>
        <p:spPr>
          <a:xfrm>
            <a:off x="5304589" y="617620"/>
            <a:ext cx="6662821" cy="5905099"/>
          </a:xfrm>
        </p:spPr>
        <p:txBody>
          <a:bodyPr>
            <a:normAutofit/>
          </a:bodyPr>
          <a:lstStyle/>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General Introduction</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Language Syntax-</a:t>
            </a:r>
          </a:p>
          <a:p>
            <a:pPr lvl="1">
              <a:buFont typeface="Wingdings" panose="05000000000000000000" pitchFamily="2" charset="2"/>
              <a:buChar char="ü"/>
            </a:pPr>
            <a:r>
              <a:rPr lang="en-US" sz="2000" dirty="0">
                <a:latin typeface="Calibri" panose="020F0502020204030204" pitchFamily="34" charset="0"/>
                <a:cs typeface="Calibri" panose="020F0502020204030204" pitchFamily="34" charset="0"/>
              </a:rPr>
              <a:t>Identifiers</a:t>
            </a:r>
          </a:p>
          <a:p>
            <a:pPr lvl="1">
              <a:buFont typeface="Wingdings" panose="05000000000000000000" pitchFamily="2" charset="2"/>
              <a:buChar char="ü"/>
            </a:pPr>
            <a:r>
              <a:rPr lang="en-US" sz="2000" dirty="0">
                <a:latin typeface="Calibri" panose="020F0502020204030204" pitchFamily="34" charset="0"/>
                <a:cs typeface="Calibri" panose="020F0502020204030204" pitchFamily="34" charset="0"/>
              </a:rPr>
              <a:t>Naming rules</a:t>
            </a:r>
          </a:p>
          <a:p>
            <a:pPr lvl="1">
              <a:buFont typeface="Wingdings" panose="05000000000000000000" pitchFamily="2" charset="2"/>
              <a:buChar char="ü"/>
            </a:pPr>
            <a:r>
              <a:rPr lang="en-US" sz="2000" dirty="0">
                <a:latin typeface="Calibri" panose="020F0502020204030204" pitchFamily="34" charset="0"/>
                <a:cs typeface="Calibri" panose="020F0502020204030204" pitchFamily="34" charset="0"/>
              </a:rPr>
              <a:t>Reserved keywords</a:t>
            </a:r>
          </a:p>
          <a:p>
            <a:pPr lvl="1">
              <a:buFont typeface="Wingdings" panose="05000000000000000000" pitchFamily="2" charset="2"/>
              <a:buChar char="ü"/>
            </a:pPr>
            <a:r>
              <a:rPr lang="en-US" sz="2000" dirty="0">
                <a:latin typeface="Calibri" panose="020F0502020204030204" pitchFamily="34" charset="0"/>
                <a:cs typeface="Calibri" panose="020F0502020204030204" pitchFamily="34" charset="0"/>
              </a:rPr>
              <a:t>Comments</a:t>
            </a:r>
          </a:p>
          <a:p>
            <a:pPr lvl="1">
              <a:buFont typeface="Wingdings" panose="05000000000000000000" pitchFamily="2" charset="2"/>
              <a:buChar char="ü"/>
            </a:pPr>
            <a:r>
              <a:rPr lang="en-US" sz="2000" dirty="0">
                <a:latin typeface="Calibri" panose="020F0502020204030204" pitchFamily="34" charset="0"/>
                <a:cs typeface="Calibri" panose="020F0502020204030204" pitchFamily="34" charset="0"/>
              </a:rPr>
              <a:t>Python block Indentation</a:t>
            </a:r>
          </a:p>
          <a:p>
            <a:pPr>
              <a:buFont typeface="Wingdings" panose="05000000000000000000" pitchFamily="2" charset="2"/>
              <a:buChar char="§"/>
            </a:pPr>
            <a:r>
              <a:rPr lang="en-US" sz="2100" dirty="0">
                <a:latin typeface="Calibri" panose="020F0502020204030204" pitchFamily="34" charset="0"/>
                <a:cs typeface="Calibri" panose="020F0502020204030204" pitchFamily="34" charset="0"/>
              </a:rPr>
              <a:t>Python Data Types</a:t>
            </a:r>
          </a:p>
          <a:p>
            <a:pPr lvl="1">
              <a:buFont typeface="Wingdings" panose="05000000000000000000" pitchFamily="2" charset="2"/>
              <a:buChar char="ü"/>
            </a:pPr>
            <a:r>
              <a:rPr lang="en-US" sz="1800" dirty="0">
                <a:latin typeface="Calibri" panose="020F0502020204030204" pitchFamily="34" charset="0"/>
                <a:cs typeface="Calibri" panose="020F0502020204030204" pitchFamily="34" charset="0"/>
              </a:rPr>
              <a:t>Numbers</a:t>
            </a:r>
          </a:p>
          <a:p>
            <a:pPr lvl="1">
              <a:buFont typeface="Wingdings" panose="05000000000000000000" pitchFamily="2" charset="2"/>
              <a:buChar char="ü"/>
            </a:pPr>
            <a:r>
              <a:rPr lang="en-US" sz="1800" dirty="0">
                <a:latin typeface="Calibri" panose="020F0502020204030204" pitchFamily="34" charset="0"/>
                <a:cs typeface="Calibri" panose="020F0502020204030204" pitchFamily="34" charset="0"/>
              </a:rPr>
              <a:t>Strings</a:t>
            </a:r>
          </a:p>
          <a:p>
            <a:pPr lvl="1">
              <a:buFont typeface="Wingdings" panose="05000000000000000000" pitchFamily="2" charset="2"/>
              <a:buChar char="ü"/>
            </a:pPr>
            <a:r>
              <a:rPr lang="en-US" sz="1800" dirty="0">
                <a:latin typeface="Calibri" panose="020F0502020204030204" pitchFamily="34" charset="0"/>
                <a:cs typeface="Calibri" panose="020F0502020204030204" pitchFamily="34" charset="0"/>
              </a:rPr>
              <a:t>List</a:t>
            </a:r>
          </a:p>
          <a:p>
            <a:pPr lvl="1">
              <a:buFont typeface="Wingdings" panose="05000000000000000000" pitchFamily="2" charset="2"/>
              <a:buChar char="ü"/>
            </a:pPr>
            <a:r>
              <a:rPr lang="en-US" sz="1800" dirty="0">
                <a:latin typeface="Calibri" panose="020F0502020204030204" pitchFamily="34" charset="0"/>
                <a:cs typeface="Calibri" panose="020F0502020204030204" pitchFamily="34" charset="0"/>
              </a:rPr>
              <a:t>Tuples</a:t>
            </a:r>
          </a:p>
          <a:p>
            <a:pPr lvl="1">
              <a:buFont typeface="Wingdings" panose="05000000000000000000" pitchFamily="2" charset="2"/>
              <a:buChar char="ü"/>
            </a:pPr>
            <a:r>
              <a:rPr lang="en-US" sz="1800" dirty="0">
                <a:latin typeface="Calibri" panose="020F0502020204030204" pitchFamily="34" charset="0"/>
                <a:cs typeface="Calibri" panose="020F0502020204030204" pitchFamily="34" charset="0"/>
              </a:rPr>
              <a:t>Dictionary</a:t>
            </a:r>
          </a:p>
          <a:p>
            <a:pPr lvl="1">
              <a:buFont typeface="Wingdings" panose="05000000000000000000" pitchFamily="2" charset="2"/>
              <a:buChar char="ü"/>
            </a:pPr>
            <a:r>
              <a:rPr lang="en-US" sz="1800" dirty="0" err="1">
                <a:latin typeface="Calibri" panose="020F0502020204030204" pitchFamily="34" charset="0"/>
                <a:cs typeface="Calibri" panose="020F0502020204030204" pitchFamily="34" charset="0"/>
              </a:rPr>
              <a:t>Bool</a:t>
            </a: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
            </a:pP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D8A3B257-13DD-4767-B2DD-AFBABB1CFC21}" type="slidenum">
              <a:rPr lang="en-US" smtClean="0"/>
              <a:pPr/>
              <a:t>2</a:t>
            </a:fld>
            <a:endParaRPr lang="en-US"/>
          </a:p>
        </p:txBody>
      </p:sp>
      <p:sp>
        <p:nvSpPr>
          <p:cNvPr id="5" name="Footer Placeholder 4"/>
          <p:cNvSpPr>
            <a:spLocks noGrp="1"/>
          </p:cNvSpPr>
          <p:nvPr>
            <p:ph type="ftr" sz="quarter" idx="11"/>
          </p:nvPr>
        </p:nvSpPr>
        <p:spPr>
          <a:xfrm>
            <a:off x="6950612" y="6340156"/>
            <a:ext cx="4114800" cy="365125"/>
          </a:xfrm>
        </p:spPr>
        <p:txBody>
          <a:bodyPr/>
          <a:lstStyle/>
          <a:p>
            <a:r>
              <a:rPr lang="en-US" smtClean="0"/>
              <a:t>© DIPTARKO DAS SHARMA</a:t>
            </a:r>
            <a:endParaRPr lang="en-US"/>
          </a:p>
        </p:txBody>
      </p:sp>
    </p:spTree>
    <p:extLst>
      <p:ext uri="{BB962C8B-B14F-4D97-AF65-F5344CB8AC3E}">
        <p14:creationId xmlns:p14="http://schemas.microsoft.com/office/powerpoint/2010/main" val="4716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 calcmode="lin" valueType="num">
                                      <p:cBhvr additive="base">
                                        <p:cTn id="5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 calcmode="lin" valueType="num">
                                      <p:cBhvr additive="base">
                                        <p:cTn id="5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
                                            <p:txEl>
                                              <p:pRg st="11" end="11"/>
                                            </p:txEl>
                                          </p:spTgt>
                                        </p:tgtEl>
                                        <p:attrNameLst>
                                          <p:attrName>style.visibility</p:attrName>
                                        </p:attrNameLst>
                                      </p:cBhvr>
                                      <p:to>
                                        <p:strVal val="visible"/>
                                      </p:to>
                                    </p:set>
                                    <p:anim calcmode="lin" valueType="num">
                                      <p:cBhvr additive="base">
                                        <p:cTn id="61"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
                                            <p:txEl>
                                              <p:pRg st="12" end="12"/>
                                            </p:txEl>
                                          </p:spTgt>
                                        </p:tgtEl>
                                        <p:attrNameLst>
                                          <p:attrName>style.visibility</p:attrName>
                                        </p:attrNameLst>
                                      </p:cBhvr>
                                      <p:to>
                                        <p:strVal val="visible"/>
                                      </p:to>
                                    </p:set>
                                    <p:anim calcmode="lin" valueType="num">
                                      <p:cBhvr additive="base">
                                        <p:cTn id="65"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
                                            <p:txEl>
                                              <p:pRg st="13" end="13"/>
                                            </p:txEl>
                                          </p:spTgt>
                                        </p:tgtEl>
                                        <p:attrNameLst>
                                          <p:attrName>style.visibility</p:attrName>
                                        </p:attrNameLst>
                                      </p:cBhvr>
                                      <p:to>
                                        <p:strVal val="visible"/>
                                      </p:to>
                                    </p:set>
                                    <p:anim calcmode="lin" valueType="num">
                                      <p:cBhvr additive="base">
                                        <p:cTn id="69"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 y="0"/>
            <a:ext cx="10267745" cy="457200"/>
          </a:xfrm>
        </p:spPr>
        <p:txBody>
          <a:bodyPr vert="horz" lIns="91440" tIns="45720" rIns="91440" bIns="45720" rtlCol="0" anchor="ctr">
            <a:normAutofit fontScale="90000"/>
          </a:bodyPr>
          <a:lstStyle/>
          <a:p>
            <a:r>
              <a:rPr lang="en-US" sz="3600" b="1" dirty="0">
                <a:solidFill>
                  <a:schemeClr val="accent4"/>
                </a:solidFill>
              </a:rPr>
              <a:t>Loop</a:t>
            </a:r>
            <a:r>
              <a:rPr lang="en-US" sz="3200" b="1" dirty="0"/>
              <a:t> </a:t>
            </a:r>
            <a:r>
              <a:rPr lang="en-US" sz="3600" b="1" dirty="0">
                <a:solidFill>
                  <a:schemeClr val="accent4"/>
                </a:solidFill>
              </a:rPr>
              <a:t>control</a:t>
            </a:r>
            <a:r>
              <a:rPr lang="en-US" sz="3200" b="1" dirty="0"/>
              <a:t> </a:t>
            </a:r>
            <a:r>
              <a:rPr lang="en-US" sz="3600" b="1" dirty="0">
                <a:solidFill>
                  <a:schemeClr val="accent4"/>
                </a:solidFill>
              </a:rPr>
              <a:t>Techniques</a:t>
            </a:r>
          </a:p>
        </p:txBody>
      </p:sp>
      <p:sp>
        <p:nvSpPr>
          <p:cNvPr id="7" name="Content Placeholder 6"/>
          <p:cNvSpPr>
            <a:spLocks noGrp="1"/>
          </p:cNvSpPr>
          <p:nvPr>
            <p:ph idx="1"/>
          </p:nvPr>
        </p:nvSpPr>
        <p:spPr>
          <a:xfrm>
            <a:off x="497306" y="820994"/>
            <a:ext cx="11507882" cy="5611890"/>
          </a:xfrm>
        </p:spPr>
        <p:txBody>
          <a:bodyPr>
            <a:normAutofit/>
          </a:bodyPr>
          <a:lstStyle/>
          <a:p>
            <a:pPr marL="0" indent="0">
              <a:buNone/>
            </a:pPr>
            <a:r>
              <a:rPr lang="en-US" sz="2800" b="1" u="sng" dirty="0">
                <a:latin typeface="Calibri" panose="020F0502020204030204" pitchFamily="34" charset="0"/>
              </a:rPr>
              <a:t>Generator :</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A </a:t>
            </a:r>
            <a:r>
              <a:rPr lang="en-US" sz="2400" b="1" dirty="0">
                <a:latin typeface="Calibri" panose="020F0502020204030204" pitchFamily="34" charset="0"/>
                <a:cs typeface="Calibri" panose="020F0502020204030204" pitchFamily="34" charset="0"/>
              </a:rPr>
              <a:t>generator</a:t>
            </a:r>
            <a:r>
              <a:rPr lang="en-US" sz="2400" dirty="0">
                <a:latin typeface="Calibri" panose="020F0502020204030204" pitchFamily="34" charset="0"/>
                <a:cs typeface="Calibri" panose="020F0502020204030204" pitchFamily="34" charset="0"/>
              </a:rPr>
              <a:t> is a function that produces or yields a sequence of values using yield method.</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When a generator function is called, it returns a generator object without even beginning execution of the function. When the next() method is called for the first time, the function starts executing until it reaches the yield statement, which returns the </a:t>
            </a:r>
            <a:r>
              <a:rPr lang="en-US" sz="2400" dirty="0">
                <a:solidFill>
                  <a:srgbClr val="FF0000"/>
                </a:solidFill>
                <a:latin typeface="Calibri" panose="020F0502020204030204" pitchFamily="34" charset="0"/>
                <a:cs typeface="Calibri" panose="020F0502020204030204" pitchFamily="34" charset="0"/>
              </a:rPr>
              <a:t>yield</a:t>
            </a:r>
            <a:r>
              <a:rPr lang="en-US" sz="2400" dirty="0">
                <a:latin typeface="Calibri" panose="020F0502020204030204" pitchFamily="34" charset="0"/>
                <a:cs typeface="Calibri" panose="020F0502020204030204" pitchFamily="34" charset="0"/>
              </a:rPr>
              <a:t>ed value. The yield keeps track i.e. remembers the last execution and the second next() call continues from previous value.</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Saves a lot of memory in the process</a:t>
            </a:r>
          </a:p>
          <a:p>
            <a:pPr marL="0" indent="0">
              <a:buNone/>
            </a:pPr>
            <a:endParaRPr lang="en-US" sz="2000" b="1" u="sng"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D8A3B257-13DD-4767-B2DD-AFBABB1CFC21}" type="slidenum">
              <a:rPr lang="en-US" smtClean="0"/>
              <a:pPr/>
              <a:t>20</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36362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87" y="0"/>
            <a:ext cx="10267745" cy="457200"/>
          </a:xfrm>
        </p:spPr>
        <p:txBody>
          <a:bodyPr vert="horz" lIns="91440" tIns="45720" rIns="91440" bIns="45720" rtlCol="0" anchor="ctr">
            <a:normAutofit fontScale="90000"/>
          </a:bodyPr>
          <a:lstStyle/>
          <a:p>
            <a:r>
              <a:rPr lang="en-US" sz="3600" b="1" dirty="0">
                <a:solidFill>
                  <a:schemeClr val="accent4"/>
                </a:solidFill>
              </a:rPr>
              <a:t>Loop</a:t>
            </a:r>
            <a:r>
              <a:rPr lang="en-US" sz="3200" b="1" dirty="0"/>
              <a:t> </a:t>
            </a:r>
            <a:r>
              <a:rPr lang="en-US" sz="3600" b="1" dirty="0">
                <a:solidFill>
                  <a:schemeClr val="accent4"/>
                </a:solidFill>
              </a:rPr>
              <a:t>control</a:t>
            </a:r>
            <a:r>
              <a:rPr lang="en-US" sz="3200" b="1" dirty="0"/>
              <a:t> </a:t>
            </a:r>
            <a:r>
              <a:rPr lang="en-US" sz="3600" b="1" dirty="0">
                <a:solidFill>
                  <a:schemeClr val="accent4"/>
                </a:solidFill>
              </a:rPr>
              <a:t>Techniques</a:t>
            </a:r>
          </a:p>
        </p:txBody>
      </p:sp>
      <p:sp>
        <p:nvSpPr>
          <p:cNvPr id="7" name="Content Placeholder 6"/>
          <p:cNvSpPr>
            <a:spLocks noGrp="1"/>
          </p:cNvSpPr>
          <p:nvPr>
            <p:ph idx="1"/>
          </p:nvPr>
        </p:nvSpPr>
        <p:spPr>
          <a:xfrm>
            <a:off x="336885" y="580362"/>
            <a:ext cx="11507882" cy="5836480"/>
          </a:xfrm>
        </p:spPr>
        <p:txBody>
          <a:bodyPr>
            <a:normAutofit/>
          </a:bodyPr>
          <a:lstStyle/>
          <a:p>
            <a:pPr marL="0" indent="0">
              <a:buNone/>
            </a:pPr>
            <a:r>
              <a:rPr lang="en-US" sz="2800" b="1" u="sng" dirty="0">
                <a:latin typeface="Calibri" panose="020F0502020204030204" pitchFamily="34" charset="0"/>
              </a:rPr>
              <a:t>Generator :</a:t>
            </a:r>
          </a:p>
          <a:p>
            <a:pPr marL="0" indent="0">
              <a:buNone/>
            </a:pPr>
            <a:r>
              <a:rPr lang="en-US" sz="2400" dirty="0">
                <a:latin typeface="Calibri" panose="020F0502020204030204" pitchFamily="34" charset="0"/>
                <a:cs typeface="Calibri" panose="020F0502020204030204" pitchFamily="34" charset="0"/>
              </a:rPr>
              <a:t>Example</a:t>
            </a:r>
          </a:p>
          <a:p>
            <a:pPr marL="0" indent="0">
              <a:buNone/>
            </a:pPr>
            <a:r>
              <a:rPr lang="en-US" sz="2800" i="1" dirty="0">
                <a:solidFill>
                  <a:schemeClr val="accent1"/>
                </a:solidFill>
                <a:latin typeface="Calibri" panose="020F0502020204030204" pitchFamily="34" charset="0"/>
                <a:cs typeface="Calibri" panose="020F0502020204030204" pitchFamily="34" charset="0"/>
              </a:rPr>
              <a:t>The following example defines a generator, which generates square numbers</a:t>
            </a:r>
          </a:p>
          <a:p>
            <a:pPr marL="0" indent="0">
              <a:buNone/>
            </a:pPr>
            <a:r>
              <a:rPr lang="en-US" sz="2800" dirty="0">
                <a:latin typeface="Calibri" panose="020F0502020204030204" pitchFamily="34" charset="0"/>
              </a:rPr>
              <a:t>&gt;&gt;&gt; </a:t>
            </a:r>
            <a:r>
              <a:rPr lang="en-US" sz="2800" dirty="0" err="1">
                <a:latin typeface="Calibri" panose="020F0502020204030204" pitchFamily="34" charset="0"/>
              </a:rPr>
              <a:t>def</a:t>
            </a:r>
            <a:r>
              <a:rPr lang="en-US" sz="2800" dirty="0">
                <a:latin typeface="Calibri" panose="020F0502020204030204" pitchFamily="34" charset="0"/>
              </a:rPr>
              <a:t>  </a:t>
            </a:r>
            <a:r>
              <a:rPr lang="en-US" sz="2800" dirty="0" err="1">
                <a:latin typeface="Calibri" panose="020F0502020204030204" pitchFamily="34" charset="0"/>
              </a:rPr>
              <a:t>square_numbers</a:t>
            </a:r>
            <a:r>
              <a:rPr lang="en-US" sz="2800" dirty="0">
                <a:latin typeface="Calibri" panose="020F0502020204030204" pitchFamily="34" charset="0"/>
              </a:rPr>
              <a:t>(</a:t>
            </a:r>
            <a:r>
              <a:rPr lang="en-US" sz="2800" dirty="0" err="1">
                <a:latin typeface="Calibri" panose="020F0502020204030204" pitchFamily="34" charset="0"/>
              </a:rPr>
              <a:t>nums</a:t>
            </a:r>
            <a:r>
              <a:rPr lang="en-US" sz="2800" dirty="0">
                <a:latin typeface="Calibri" panose="020F0502020204030204" pitchFamily="34" charset="0"/>
              </a:rPr>
              <a:t>):</a:t>
            </a:r>
          </a:p>
          <a:p>
            <a:pPr marL="0" indent="0">
              <a:buNone/>
            </a:pPr>
            <a:r>
              <a:rPr lang="en-US" sz="2800" dirty="0">
                <a:latin typeface="Calibri" panose="020F0502020204030204" pitchFamily="34" charset="0"/>
              </a:rPr>
              <a:t>	for </a:t>
            </a:r>
            <a:r>
              <a:rPr lang="en-US" sz="2800" dirty="0" err="1">
                <a:latin typeface="Calibri" panose="020F0502020204030204" pitchFamily="34" charset="0"/>
              </a:rPr>
              <a:t>i</a:t>
            </a:r>
            <a:r>
              <a:rPr lang="en-US" sz="2800" dirty="0">
                <a:latin typeface="Calibri" panose="020F0502020204030204" pitchFamily="34" charset="0"/>
              </a:rPr>
              <a:t> in </a:t>
            </a:r>
            <a:r>
              <a:rPr lang="en-US" sz="2800" dirty="0" err="1">
                <a:latin typeface="Calibri" panose="020F0502020204030204" pitchFamily="34" charset="0"/>
              </a:rPr>
              <a:t>nums</a:t>
            </a:r>
            <a:r>
              <a:rPr lang="en-US" sz="2800" dirty="0">
                <a:latin typeface="Calibri" panose="020F0502020204030204" pitchFamily="34" charset="0"/>
              </a:rPr>
              <a:t>:</a:t>
            </a:r>
          </a:p>
          <a:p>
            <a:pPr marL="0" indent="0">
              <a:buNone/>
            </a:pPr>
            <a:r>
              <a:rPr lang="en-US" sz="2800" dirty="0">
                <a:latin typeface="Calibri" panose="020F0502020204030204" pitchFamily="34" charset="0"/>
              </a:rPr>
              <a:t>		yield (</a:t>
            </a:r>
            <a:r>
              <a:rPr lang="en-US" sz="2800" dirty="0" err="1">
                <a:latin typeface="Calibri" panose="020F0502020204030204" pitchFamily="34" charset="0"/>
              </a:rPr>
              <a:t>i</a:t>
            </a:r>
            <a:r>
              <a:rPr lang="en-US" sz="2800" dirty="0">
                <a:latin typeface="Calibri" panose="020F0502020204030204" pitchFamily="34" charset="0"/>
              </a:rPr>
              <a:t>*</a:t>
            </a:r>
            <a:r>
              <a:rPr lang="en-US" sz="2800" dirty="0" err="1">
                <a:latin typeface="Calibri" panose="020F0502020204030204" pitchFamily="34" charset="0"/>
              </a:rPr>
              <a:t>i</a:t>
            </a:r>
            <a:r>
              <a:rPr lang="en-US" sz="2800" dirty="0">
                <a:latin typeface="Calibri" panose="020F0502020204030204" pitchFamily="34" charset="0"/>
              </a:rPr>
              <a:t>)</a:t>
            </a:r>
          </a:p>
          <a:p>
            <a:pPr marL="0" indent="0">
              <a:buNone/>
            </a:pPr>
            <a:r>
              <a:rPr lang="en-US" sz="2800" dirty="0">
                <a:latin typeface="Calibri" panose="020F0502020204030204" pitchFamily="34" charset="0"/>
              </a:rPr>
              <a:t>&gt;&gt;&gt; </a:t>
            </a:r>
            <a:r>
              <a:rPr lang="en-US" sz="2800" dirty="0" err="1">
                <a:latin typeface="Calibri" panose="020F0502020204030204" pitchFamily="34" charset="0"/>
              </a:rPr>
              <a:t>my_nums</a:t>
            </a:r>
            <a:r>
              <a:rPr lang="en-US" sz="2800" dirty="0">
                <a:latin typeface="Calibri" panose="020F0502020204030204" pitchFamily="34" charset="0"/>
              </a:rPr>
              <a:t> = </a:t>
            </a:r>
            <a:r>
              <a:rPr lang="en-US" sz="2800" dirty="0" err="1">
                <a:latin typeface="Calibri" panose="020F0502020204030204" pitchFamily="34" charset="0"/>
              </a:rPr>
              <a:t>square_numbers</a:t>
            </a:r>
            <a:r>
              <a:rPr lang="en-US" sz="2800" dirty="0">
                <a:latin typeface="Calibri" panose="020F0502020204030204" pitchFamily="34" charset="0"/>
              </a:rPr>
              <a:t>([1,2,3,4,5])</a:t>
            </a:r>
          </a:p>
          <a:p>
            <a:pPr marL="0" indent="0">
              <a:buNone/>
            </a:pPr>
            <a:r>
              <a:rPr lang="en-US" sz="2800" dirty="0">
                <a:latin typeface="Calibri" panose="020F0502020204030204" pitchFamily="34" charset="0"/>
              </a:rPr>
              <a:t>&gt;&gt;&gt; type(</a:t>
            </a:r>
            <a:r>
              <a:rPr lang="en-US" sz="2800" dirty="0" err="1">
                <a:latin typeface="Calibri" panose="020F0502020204030204" pitchFamily="34" charset="0"/>
              </a:rPr>
              <a:t>my_nums</a:t>
            </a:r>
            <a:r>
              <a:rPr lang="en-US" sz="2800" dirty="0">
                <a:latin typeface="Calibri" panose="020F0502020204030204" pitchFamily="34" charset="0"/>
              </a:rPr>
              <a:t>)</a:t>
            </a:r>
          </a:p>
          <a:p>
            <a:pPr marL="0" indent="0">
              <a:buNone/>
            </a:pPr>
            <a:r>
              <a:rPr lang="en-US" sz="2800" dirty="0">
                <a:latin typeface="Calibri" panose="020F0502020204030204" pitchFamily="34" charset="0"/>
              </a:rPr>
              <a:t>&lt;class 'generator'&gt;</a:t>
            </a:r>
          </a:p>
          <a:p>
            <a:pPr marL="0" indent="0">
              <a:buNone/>
            </a:pPr>
            <a:r>
              <a:rPr lang="en-US" sz="2800" dirty="0">
                <a:latin typeface="Calibri" panose="020F0502020204030204" pitchFamily="34" charset="0"/>
              </a:rPr>
              <a:t>&gt;&gt;&gt; next(</a:t>
            </a:r>
            <a:r>
              <a:rPr lang="en-US" sz="2800" dirty="0" err="1">
                <a:latin typeface="Calibri" panose="020F0502020204030204" pitchFamily="34" charset="0"/>
              </a:rPr>
              <a:t>my_nums</a:t>
            </a:r>
            <a:r>
              <a:rPr lang="en-US" sz="2800" dirty="0">
                <a:latin typeface="Calibri" panose="020F0502020204030204" pitchFamily="34" charset="0"/>
              </a:rPr>
              <a:t>)</a:t>
            </a:r>
          </a:p>
          <a:p>
            <a:pPr marL="0" indent="0">
              <a:buNone/>
            </a:pPr>
            <a:r>
              <a:rPr lang="en-US" sz="2800" dirty="0">
                <a:latin typeface="Calibri" panose="020F0502020204030204" pitchFamily="34" charset="0"/>
              </a:rPr>
              <a:t>1</a:t>
            </a:r>
            <a:endParaRPr lang="en-US" sz="2000"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D8A3B257-13DD-4767-B2DD-AFBABB1CFC21}" type="slidenum">
              <a:rPr lang="en-US" smtClean="0"/>
              <a:pPr/>
              <a:t>21</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8094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66928" y="2326312"/>
            <a:ext cx="9720073" cy="69317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lnSpcReduction="10000"/>
          </a:bodyPr>
          <a:lstStyle/>
          <a:p>
            <a:pPr marL="914400" lvl="2" indent="0" algn="ctr">
              <a:spcBef>
                <a:spcPct val="0"/>
              </a:spcBef>
              <a:buNone/>
            </a:pPr>
            <a:r>
              <a:rPr lang="en-US" sz="4400" dirty="0">
                <a:solidFill>
                  <a:schemeClr val="accent2">
                    <a:lumMod val="50000"/>
                  </a:schemeClr>
                </a:solidFill>
                <a:latin typeface="Microsoft Sans Serif" panose="020B0604020202020204" pitchFamily="34" charset="0"/>
              </a:rPr>
              <a:t>Stimulants</a:t>
            </a:r>
          </a:p>
        </p:txBody>
      </p:sp>
      <p:sp>
        <p:nvSpPr>
          <p:cNvPr id="3" name="Title 1"/>
          <p:cNvSpPr>
            <a:spLocks noGrp="1"/>
          </p:cNvSpPr>
          <p:nvPr>
            <p:ph type="title"/>
          </p:nvPr>
        </p:nvSpPr>
        <p:spPr>
          <a:xfrm>
            <a:off x="357915" y="559090"/>
            <a:ext cx="9720072" cy="851698"/>
          </a:xfrm>
        </p:spPr>
        <p:txBody>
          <a:bodyPr>
            <a:normAutofit/>
          </a:bodyPr>
          <a:lstStyle/>
          <a:p>
            <a:r>
              <a:rPr lang="en-US" sz="4000" dirty="0">
                <a:solidFill>
                  <a:schemeClr val="accent4"/>
                </a:solidFill>
              </a:rPr>
              <a:t>PYTHON LOOPING CONCEPTS</a:t>
            </a:r>
          </a:p>
        </p:txBody>
      </p:sp>
      <p:sp>
        <p:nvSpPr>
          <p:cNvPr id="2" name="Slide Number Placeholder 1"/>
          <p:cNvSpPr>
            <a:spLocks noGrp="1"/>
          </p:cNvSpPr>
          <p:nvPr>
            <p:ph type="sldNum" sz="quarter" idx="12"/>
          </p:nvPr>
        </p:nvSpPr>
        <p:spPr/>
        <p:txBody>
          <a:bodyPr/>
          <a:lstStyle/>
          <a:p>
            <a:fld id="{D8A3B257-13DD-4767-B2DD-AFBABB1CFC21}"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17850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3880" y="191228"/>
            <a:ext cx="11628120" cy="6494085"/>
          </a:xfrm>
          <a:prstGeom prst="rect">
            <a:avLst/>
          </a:prstGeom>
          <a:noFill/>
        </p:spPr>
        <p:txBody>
          <a:bodyPr wrap="square" rtlCol="0">
            <a:spAutoFit/>
          </a:bodyPr>
          <a:lstStyle/>
          <a:p>
            <a:endParaRPr lang="en-US" sz="2000" b="1" i="1" u="sng" dirty="0">
              <a:latin typeface="Calibri" panose="020F0502020204030204" pitchFamily="34" charset="0"/>
            </a:endParaRPr>
          </a:p>
          <a:p>
            <a:pPr marL="457200" indent="-457200">
              <a:buAutoNum type="arabicPeriod"/>
            </a:pPr>
            <a:r>
              <a:rPr lang="en-US" sz="2000" b="1" dirty="0">
                <a:latin typeface="Calibri" panose="020F0502020204030204" pitchFamily="34" charset="0"/>
              </a:rPr>
              <a:t>What is the output of the following?</a:t>
            </a:r>
          </a:p>
          <a:p>
            <a:r>
              <a:rPr lang="en-US" sz="2000" b="1" dirty="0">
                <a:latin typeface="Calibri" panose="020F0502020204030204" pitchFamily="34" charset="0"/>
              </a:rPr>
              <a:t>	</a:t>
            </a:r>
            <a:r>
              <a:rPr lang="en-US" sz="1600" b="1" dirty="0">
                <a:latin typeface="Calibri" panose="020F0502020204030204" pitchFamily="34" charset="0"/>
              </a:rPr>
              <a:t>x = ['ab', 'cd']</a:t>
            </a:r>
          </a:p>
          <a:p>
            <a:r>
              <a:rPr lang="en-US" sz="1600" b="1" dirty="0">
                <a:latin typeface="Calibri" panose="020F0502020204030204" pitchFamily="34" charset="0"/>
              </a:rPr>
              <a:t>	</a:t>
            </a:r>
            <a:r>
              <a:rPr lang="en-US" b="1" dirty="0">
                <a:latin typeface="Calibri" panose="020F0502020204030204" pitchFamily="34" charset="0"/>
              </a:rPr>
              <a:t>for </a:t>
            </a:r>
            <a:r>
              <a:rPr lang="en-US" b="1" dirty="0" err="1">
                <a:latin typeface="Calibri" panose="020F0502020204030204" pitchFamily="34" charset="0"/>
              </a:rPr>
              <a:t>i</a:t>
            </a:r>
            <a:r>
              <a:rPr lang="en-US" b="1" dirty="0">
                <a:latin typeface="Calibri" panose="020F0502020204030204" pitchFamily="34" charset="0"/>
              </a:rPr>
              <a:t> in x:</a:t>
            </a:r>
          </a:p>
          <a:p>
            <a:r>
              <a:rPr lang="en-US" b="1" dirty="0">
                <a:latin typeface="Calibri" panose="020F0502020204030204" pitchFamily="34" charset="0"/>
              </a:rPr>
              <a:t>		</a:t>
            </a:r>
            <a:r>
              <a:rPr lang="en-US" b="1" dirty="0" err="1">
                <a:latin typeface="Calibri" panose="020F0502020204030204" pitchFamily="34" charset="0"/>
              </a:rPr>
              <a:t>x.append</a:t>
            </a:r>
            <a:r>
              <a:rPr lang="en-US" b="1" dirty="0">
                <a:latin typeface="Calibri" panose="020F0502020204030204" pitchFamily="34" charset="0"/>
              </a:rPr>
              <a:t>(</a:t>
            </a:r>
            <a:r>
              <a:rPr lang="en-US" b="1" dirty="0" err="1">
                <a:latin typeface="Calibri" panose="020F0502020204030204" pitchFamily="34" charset="0"/>
              </a:rPr>
              <a:t>i.upper</a:t>
            </a:r>
            <a:r>
              <a:rPr lang="en-US" b="1" dirty="0">
                <a:latin typeface="Calibri" panose="020F0502020204030204" pitchFamily="34" charset="0"/>
              </a:rPr>
              <a:t>())</a:t>
            </a:r>
          </a:p>
          <a:p>
            <a:r>
              <a:rPr lang="en-US" b="1" dirty="0">
                <a:latin typeface="Calibri" panose="020F0502020204030204" pitchFamily="34" charset="0"/>
              </a:rPr>
              <a:t>		print(x)</a:t>
            </a:r>
          </a:p>
          <a:p>
            <a:pPr lvl="1"/>
            <a:r>
              <a:rPr lang="en-US" dirty="0">
                <a:latin typeface="Calibri" panose="020F0502020204030204" pitchFamily="34" charset="0"/>
              </a:rPr>
              <a:t>a) [‘AB’, ‘CD’].</a:t>
            </a:r>
          </a:p>
          <a:p>
            <a:pPr lvl="1"/>
            <a:r>
              <a:rPr lang="en-US" dirty="0">
                <a:latin typeface="Calibri" panose="020F0502020204030204" pitchFamily="34" charset="0"/>
              </a:rPr>
              <a:t>b) [‘ab’, ‘cd’, ‘AB’, ‘CD’].</a:t>
            </a:r>
          </a:p>
          <a:p>
            <a:pPr lvl="1"/>
            <a:r>
              <a:rPr lang="en-US" dirty="0">
                <a:latin typeface="Calibri" panose="020F0502020204030204" pitchFamily="34" charset="0"/>
              </a:rPr>
              <a:t>c) [‘ab’, ‘cd’].</a:t>
            </a:r>
          </a:p>
          <a:p>
            <a:pPr lvl="1"/>
            <a:r>
              <a:rPr lang="en-US" dirty="0">
                <a:latin typeface="Calibri" panose="020F0502020204030204" pitchFamily="34" charset="0"/>
              </a:rPr>
              <a:t>d) none of the mentioned</a:t>
            </a:r>
          </a:p>
          <a:p>
            <a:r>
              <a:rPr lang="en-US" sz="2000" b="1" dirty="0">
                <a:latin typeface="Calibri" panose="020F0502020204030204" pitchFamily="34" charset="0"/>
              </a:rPr>
              <a:t>2. What is the output of the following?</a:t>
            </a:r>
          </a:p>
          <a:p>
            <a:r>
              <a:rPr lang="en-US" sz="2000" b="1" dirty="0">
                <a:latin typeface="Calibri" panose="020F0502020204030204" pitchFamily="34" charset="0"/>
              </a:rPr>
              <a:t>	</a:t>
            </a:r>
            <a:r>
              <a:rPr lang="en-US" b="1" dirty="0" err="1">
                <a:latin typeface="Calibri" panose="020F0502020204030204" pitchFamily="34" charset="0"/>
              </a:rPr>
              <a:t>i</a:t>
            </a:r>
            <a:r>
              <a:rPr lang="en-US" b="1" dirty="0">
                <a:latin typeface="Calibri" panose="020F0502020204030204" pitchFamily="34" charset="0"/>
              </a:rPr>
              <a:t> = 1</a:t>
            </a:r>
          </a:p>
          <a:p>
            <a:pPr lvl="1"/>
            <a:r>
              <a:rPr lang="en-US" b="1" dirty="0">
                <a:latin typeface="Calibri" panose="020F0502020204030204" pitchFamily="34" charset="0"/>
              </a:rPr>
              <a:t>while True:</a:t>
            </a:r>
          </a:p>
          <a:p>
            <a:pPr lvl="1"/>
            <a:r>
              <a:rPr lang="en-US" b="1" dirty="0">
                <a:latin typeface="Calibri" panose="020F0502020204030204" pitchFamily="34" charset="0"/>
              </a:rPr>
              <a:t>    if i%3 == 0:</a:t>
            </a:r>
          </a:p>
          <a:p>
            <a:pPr lvl="1"/>
            <a:r>
              <a:rPr lang="en-US" b="1" dirty="0">
                <a:latin typeface="Calibri" panose="020F0502020204030204" pitchFamily="34" charset="0"/>
              </a:rPr>
              <a:t>        break</a:t>
            </a:r>
          </a:p>
          <a:p>
            <a:pPr lvl="1"/>
            <a:r>
              <a:rPr lang="en-US" b="1" dirty="0">
                <a:latin typeface="Calibri" panose="020F0502020204030204" pitchFamily="34" charset="0"/>
              </a:rPr>
              <a:t>    print(</a:t>
            </a:r>
            <a:r>
              <a:rPr lang="en-US" b="1" dirty="0" err="1">
                <a:latin typeface="Calibri" panose="020F0502020204030204" pitchFamily="34" charset="0"/>
              </a:rPr>
              <a:t>i</a:t>
            </a:r>
            <a:r>
              <a:rPr lang="en-US" b="1" dirty="0">
                <a:latin typeface="Calibri" panose="020F0502020204030204" pitchFamily="34" charset="0"/>
              </a:rPr>
              <a:t>)</a:t>
            </a:r>
          </a:p>
          <a:p>
            <a:pPr lvl="1"/>
            <a:r>
              <a:rPr lang="en-US" b="1" dirty="0">
                <a:latin typeface="Calibri" panose="020F0502020204030204" pitchFamily="34" charset="0"/>
              </a:rPr>
              <a:t>    </a:t>
            </a:r>
            <a:r>
              <a:rPr lang="en-US" b="1" dirty="0" err="1">
                <a:latin typeface="Calibri" panose="020F0502020204030204" pitchFamily="34" charset="0"/>
              </a:rPr>
              <a:t>i</a:t>
            </a:r>
            <a:r>
              <a:rPr lang="en-US" b="1" dirty="0">
                <a:latin typeface="Calibri" panose="020F0502020204030204" pitchFamily="34" charset="0"/>
              </a:rPr>
              <a:t> = i+1</a:t>
            </a:r>
          </a:p>
          <a:p>
            <a:pPr lvl="1"/>
            <a:r>
              <a:rPr lang="en-US" sz="2000" dirty="0">
                <a:latin typeface="Calibri" panose="020F0502020204030204" pitchFamily="34" charset="0"/>
              </a:rPr>
              <a:t>a) 1 2</a:t>
            </a:r>
          </a:p>
          <a:p>
            <a:pPr lvl="1"/>
            <a:r>
              <a:rPr lang="en-US" sz="2000" dirty="0">
                <a:latin typeface="Calibri" panose="020F0502020204030204" pitchFamily="34" charset="0"/>
              </a:rPr>
              <a:t>b) 1 2 3</a:t>
            </a:r>
          </a:p>
          <a:p>
            <a:pPr lvl="1"/>
            <a:r>
              <a:rPr lang="en-US" sz="2000" dirty="0">
                <a:latin typeface="Calibri" panose="020F0502020204030204" pitchFamily="34" charset="0"/>
              </a:rPr>
              <a:t>c) error</a:t>
            </a:r>
          </a:p>
          <a:p>
            <a:pPr lvl="1"/>
            <a:r>
              <a:rPr lang="en-US" sz="2000" dirty="0">
                <a:latin typeface="Calibri" panose="020F0502020204030204" pitchFamily="34" charset="0"/>
              </a:rPr>
              <a:t>d) none of the mentioned</a:t>
            </a:r>
          </a:p>
          <a:p>
            <a:pPr lvl="1"/>
            <a:endParaRPr lang="en-US" sz="2000" dirty="0">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D8A3B257-13DD-4767-B2DD-AFBABB1CFC21}" type="slidenum">
              <a:rPr lang="en-US" smtClean="0"/>
              <a:pPr/>
              <a:t>23</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653076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308795"/>
            <a:ext cx="10448650" cy="6617196"/>
          </a:xfrm>
          <a:prstGeom prst="rect">
            <a:avLst/>
          </a:prstGeom>
          <a:noFill/>
        </p:spPr>
        <p:txBody>
          <a:bodyPr wrap="square" rtlCol="0">
            <a:spAutoFit/>
          </a:bodyPr>
          <a:lstStyle/>
          <a:p>
            <a:endParaRPr lang="en-US" sz="2000" b="1" i="1" u="sng" dirty="0">
              <a:latin typeface="Calibri" panose="020F0502020204030204" pitchFamily="34" charset="0"/>
            </a:endParaRPr>
          </a:p>
          <a:p>
            <a:r>
              <a:rPr lang="en-US" sz="2000" b="1" dirty="0">
                <a:latin typeface="Calibri" panose="020F0502020204030204" pitchFamily="34" charset="0"/>
              </a:rPr>
              <a:t>3. What is the output of the following?</a:t>
            </a:r>
          </a:p>
          <a:p>
            <a:pPr lvl="1"/>
            <a:r>
              <a:rPr lang="en-US" sz="2000" b="1" dirty="0" err="1">
                <a:latin typeface="Calibri" panose="020F0502020204030204" pitchFamily="34" charset="0"/>
              </a:rPr>
              <a:t>i</a:t>
            </a:r>
            <a:r>
              <a:rPr lang="en-US" sz="2000" b="1" dirty="0">
                <a:latin typeface="Calibri" panose="020F0502020204030204" pitchFamily="34" charset="0"/>
              </a:rPr>
              <a:t> = 2</a:t>
            </a:r>
          </a:p>
          <a:p>
            <a:pPr lvl="1"/>
            <a:r>
              <a:rPr lang="en-US" sz="2000" b="1" dirty="0">
                <a:latin typeface="Calibri" panose="020F0502020204030204" pitchFamily="34" charset="0"/>
              </a:rPr>
              <a:t>while True:</a:t>
            </a:r>
          </a:p>
          <a:p>
            <a:pPr lvl="1"/>
            <a:r>
              <a:rPr lang="en-US" sz="2000" b="1" dirty="0">
                <a:latin typeface="Calibri" panose="020F0502020204030204" pitchFamily="34" charset="0"/>
              </a:rPr>
              <a:t>    if i%3 == 0:</a:t>
            </a:r>
          </a:p>
          <a:p>
            <a:pPr lvl="1"/>
            <a:r>
              <a:rPr lang="en-US" sz="2000" b="1" dirty="0">
                <a:latin typeface="Calibri" panose="020F0502020204030204" pitchFamily="34" charset="0"/>
              </a:rPr>
              <a:t>        break</a:t>
            </a:r>
          </a:p>
          <a:p>
            <a:pPr lvl="1"/>
            <a:r>
              <a:rPr lang="en-US" sz="2000" b="1" dirty="0">
                <a:latin typeface="Calibri" panose="020F0502020204030204" pitchFamily="34" charset="0"/>
              </a:rPr>
              <a:t>    print(</a:t>
            </a:r>
            <a:r>
              <a:rPr lang="en-US" sz="2000" b="1" dirty="0" err="1">
                <a:latin typeface="Calibri" panose="020F0502020204030204" pitchFamily="34" charset="0"/>
              </a:rPr>
              <a:t>i</a:t>
            </a:r>
            <a:r>
              <a:rPr lang="en-US" sz="2000" b="1" dirty="0">
                <a:latin typeface="Calibri" panose="020F0502020204030204" pitchFamily="34" charset="0"/>
              </a:rPr>
              <a:t>)</a:t>
            </a:r>
          </a:p>
          <a:p>
            <a:pPr lvl="1"/>
            <a:r>
              <a:rPr lang="en-US" sz="2000" b="1" dirty="0">
                <a:latin typeface="Calibri" panose="020F0502020204030204" pitchFamily="34" charset="0"/>
              </a:rPr>
              <a:t>    </a:t>
            </a:r>
            <a:r>
              <a:rPr lang="en-US" sz="2000" b="1" dirty="0" err="1">
                <a:latin typeface="Calibri" panose="020F0502020204030204" pitchFamily="34" charset="0"/>
              </a:rPr>
              <a:t>i</a:t>
            </a:r>
            <a:r>
              <a:rPr lang="en-US" sz="2000" b="1" dirty="0">
                <a:latin typeface="Calibri" panose="020F0502020204030204" pitchFamily="34" charset="0"/>
              </a:rPr>
              <a:t> = </a:t>
            </a:r>
            <a:r>
              <a:rPr lang="en-US" sz="2000" b="1" dirty="0" err="1">
                <a:latin typeface="Calibri" panose="020F0502020204030204" pitchFamily="34" charset="0"/>
              </a:rPr>
              <a:t>i</a:t>
            </a:r>
            <a:r>
              <a:rPr lang="en-US" sz="2000" b="1" dirty="0">
                <a:latin typeface="Calibri" panose="020F0502020204030204" pitchFamily="34" charset="0"/>
              </a:rPr>
              <a:t> + 2</a:t>
            </a:r>
          </a:p>
          <a:p>
            <a:pPr lvl="1"/>
            <a:r>
              <a:rPr lang="en-US" dirty="0">
                <a:latin typeface="Calibri" panose="020F0502020204030204" pitchFamily="34" charset="0"/>
              </a:rPr>
              <a:t>a) 2 4 6 8 10 …</a:t>
            </a:r>
          </a:p>
          <a:p>
            <a:pPr lvl="1"/>
            <a:r>
              <a:rPr lang="en-US" dirty="0">
                <a:latin typeface="Calibri" panose="020F0502020204030204" pitchFamily="34" charset="0"/>
              </a:rPr>
              <a:t>b) 2 4</a:t>
            </a:r>
          </a:p>
          <a:p>
            <a:pPr lvl="1"/>
            <a:r>
              <a:rPr lang="en-US" dirty="0">
                <a:latin typeface="Calibri" panose="020F0502020204030204" pitchFamily="34" charset="0"/>
              </a:rPr>
              <a:t>c) 2 3</a:t>
            </a:r>
          </a:p>
          <a:p>
            <a:pPr lvl="1"/>
            <a:r>
              <a:rPr lang="en-US" dirty="0">
                <a:latin typeface="Calibri" panose="020F0502020204030204" pitchFamily="34" charset="0"/>
              </a:rPr>
              <a:t>d) Error</a:t>
            </a:r>
          </a:p>
          <a:p>
            <a:pPr marL="0" lvl="1"/>
            <a:r>
              <a:rPr lang="en-US" sz="2000" b="1" dirty="0">
                <a:latin typeface="Calibri" panose="020F0502020204030204" pitchFamily="34" charset="0"/>
              </a:rPr>
              <a:t>4. What is the output of the following?</a:t>
            </a:r>
          </a:p>
          <a:p>
            <a:pPr lvl="1"/>
            <a:r>
              <a:rPr lang="en-US" b="1" dirty="0">
                <a:latin typeface="Calibri" panose="020F0502020204030204" pitchFamily="34" charset="0"/>
              </a:rPr>
              <a:t>x = "</a:t>
            </a:r>
            <a:r>
              <a:rPr lang="en-US" b="1" dirty="0" err="1">
                <a:latin typeface="Calibri" panose="020F0502020204030204" pitchFamily="34" charset="0"/>
              </a:rPr>
              <a:t>abcdef</a:t>
            </a:r>
            <a:r>
              <a:rPr lang="en-US" b="1" dirty="0">
                <a:latin typeface="Calibri" panose="020F0502020204030204" pitchFamily="34" charset="0"/>
              </a:rPr>
              <a:t>"</a:t>
            </a:r>
          </a:p>
          <a:p>
            <a:pPr lvl="1"/>
            <a:r>
              <a:rPr lang="en-US" b="1" dirty="0" err="1">
                <a:latin typeface="Calibri" panose="020F0502020204030204" pitchFamily="34" charset="0"/>
              </a:rPr>
              <a:t>i</a:t>
            </a:r>
            <a:r>
              <a:rPr lang="en-US" b="1" dirty="0">
                <a:latin typeface="Calibri" panose="020F0502020204030204" pitchFamily="34" charset="0"/>
              </a:rPr>
              <a:t> = "</a:t>
            </a:r>
            <a:r>
              <a:rPr lang="en-US" b="1" dirty="0" err="1">
                <a:latin typeface="Calibri" panose="020F0502020204030204" pitchFamily="34" charset="0"/>
              </a:rPr>
              <a:t>i</a:t>
            </a:r>
            <a:r>
              <a:rPr lang="en-US" b="1" dirty="0">
                <a:latin typeface="Calibri" panose="020F0502020204030204" pitchFamily="34" charset="0"/>
              </a:rPr>
              <a:t>"</a:t>
            </a:r>
          </a:p>
          <a:p>
            <a:pPr lvl="1"/>
            <a:r>
              <a:rPr lang="en-US" b="1" dirty="0">
                <a:latin typeface="Calibri" panose="020F0502020204030204" pitchFamily="34" charset="0"/>
              </a:rPr>
              <a:t>while </a:t>
            </a:r>
            <a:r>
              <a:rPr lang="en-US" b="1" dirty="0" err="1">
                <a:latin typeface="Calibri" panose="020F0502020204030204" pitchFamily="34" charset="0"/>
              </a:rPr>
              <a:t>i</a:t>
            </a:r>
            <a:r>
              <a:rPr lang="en-US" b="1" dirty="0">
                <a:latin typeface="Calibri" panose="020F0502020204030204" pitchFamily="34" charset="0"/>
              </a:rPr>
              <a:t> in x:</a:t>
            </a:r>
          </a:p>
          <a:p>
            <a:pPr lvl="1"/>
            <a:r>
              <a:rPr lang="en-US" b="1" dirty="0">
                <a:latin typeface="Calibri" panose="020F0502020204030204" pitchFamily="34" charset="0"/>
              </a:rPr>
              <a:t>    print(</a:t>
            </a:r>
            <a:r>
              <a:rPr lang="en-US" b="1" dirty="0" err="1">
                <a:latin typeface="Calibri" panose="020F0502020204030204" pitchFamily="34" charset="0"/>
              </a:rPr>
              <a:t>i</a:t>
            </a:r>
            <a:r>
              <a:rPr lang="en-US" b="1" dirty="0">
                <a:latin typeface="Calibri" panose="020F0502020204030204" pitchFamily="34" charset="0"/>
              </a:rPr>
              <a:t>, end=" ")</a:t>
            </a:r>
          </a:p>
          <a:p>
            <a:pPr lvl="1"/>
            <a:r>
              <a:rPr lang="en-US" sz="2000" dirty="0">
                <a:latin typeface="Calibri" panose="020F0502020204030204" pitchFamily="34" charset="0"/>
              </a:rPr>
              <a:t>a) no output</a:t>
            </a:r>
          </a:p>
          <a:p>
            <a:pPr lvl="1"/>
            <a:r>
              <a:rPr lang="en-US" sz="2000" dirty="0">
                <a:latin typeface="Calibri" panose="020F0502020204030204" pitchFamily="34" charset="0"/>
              </a:rPr>
              <a:t>b) </a:t>
            </a:r>
            <a:r>
              <a:rPr lang="en-US" sz="2000" dirty="0" err="1">
                <a:latin typeface="Calibri" panose="020F0502020204030204" pitchFamily="34" charset="0"/>
              </a:rPr>
              <a:t>i</a:t>
            </a:r>
            <a:r>
              <a:rPr lang="en-US" sz="2000" dirty="0">
                <a:latin typeface="Calibri" panose="020F0502020204030204" pitchFamily="34" charset="0"/>
              </a:rPr>
              <a:t> </a:t>
            </a:r>
            <a:r>
              <a:rPr lang="en-US" sz="2000" dirty="0" err="1">
                <a:latin typeface="Calibri" panose="020F0502020204030204" pitchFamily="34" charset="0"/>
              </a:rPr>
              <a:t>i</a:t>
            </a:r>
            <a:r>
              <a:rPr lang="en-US" sz="2000" dirty="0">
                <a:latin typeface="Calibri" panose="020F0502020204030204" pitchFamily="34" charset="0"/>
              </a:rPr>
              <a:t> </a:t>
            </a:r>
            <a:r>
              <a:rPr lang="en-US" sz="2000" dirty="0" err="1">
                <a:latin typeface="Calibri" panose="020F0502020204030204" pitchFamily="34" charset="0"/>
              </a:rPr>
              <a:t>i</a:t>
            </a:r>
            <a:r>
              <a:rPr lang="en-US" sz="2000" dirty="0">
                <a:latin typeface="Calibri" panose="020F0502020204030204" pitchFamily="34" charset="0"/>
              </a:rPr>
              <a:t> </a:t>
            </a:r>
            <a:r>
              <a:rPr lang="en-US" sz="2000" dirty="0" err="1">
                <a:latin typeface="Calibri" panose="020F0502020204030204" pitchFamily="34" charset="0"/>
              </a:rPr>
              <a:t>i</a:t>
            </a:r>
            <a:r>
              <a:rPr lang="en-US" sz="2000" dirty="0">
                <a:latin typeface="Calibri" panose="020F0502020204030204" pitchFamily="34" charset="0"/>
              </a:rPr>
              <a:t> </a:t>
            </a:r>
            <a:r>
              <a:rPr lang="en-US" sz="2000" dirty="0" err="1">
                <a:latin typeface="Calibri" panose="020F0502020204030204" pitchFamily="34" charset="0"/>
              </a:rPr>
              <a:t>i</a:t>
            </a:r>
            <a:r>
              <a:rPr lang="en-US" sz="2000" dirty="0">
                <a:latin typeface="Calibri" panose="020F0502020204030204" pitchFamily="34" charset="0"/>
              </a:rPr>
              <a:t> </a:t>
            </a:r>
            <a:r>
              <a:rPr lang="en-US" sz="2000" dirty="0" err="1">
                <a:latin typeface="Calibri" panose="020F0502020204030204" pitchFamily="34" charset="0"/>
              </a:rPr>
              <a:t>i</a:t>
            </a:r>
            <a:r>
              <a:rPr lang="en-US" sz="2000" dirty="0">
                <a:latin typeface="Calibri" panose="020F0502020204030204" pitchFamily="34" charset="0"/>
              </a:rPr>
              <a:t> …</a:t>
            </a:r>
          </a:p>
          <a:p>
            <a:pPr lvl="1"/>
            <a:r>
              <a:rPr lang="en-US" sz="2000" dirty="0">
                <a:latin typeface="Calibri" panose="020F0502020204030204" pitchFamily="34" charset="0"/>
              </a:rPr>
              <a:t>c) a b c d e f</a:t>
            </a:r>
          </a:p>
          <a:p>
            <a:pPr lvl="1"/>
            <a:r>
              <a:rPr lang="en-US" sz="2000" dirty="0">
                <a:latin typeface="Calibri" panose="020F0502020204030204" pitchFamily="34" charset="0"/>
              </a:rPr>
              <a:t>d) </a:t>
            </a:r>
            <a:r>
              <a:rPr lang="en-US" sz="2000" dirty="0" err="1">
                <a:latin typeface="Calibri" panose="020F0502020204030204" pitchFamily="34" charset="0"/>
              </a:rPr>
              <a:t>abcdef</a:t>
            </a:r>
            <a:endParaRPr lang="en-US" sz="2000" dirty="0">
              <a:latin typeface="Calibri" panose="020F0502020204030204" pitchFamily="34" charset="0"/>
            </a:endParaRPr>
          </a:p>
          <a:p>
            <a:pPr lvl="1"/>
            <a:endParaRPr lang="en-US" sz="2000" dirty="0">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D8A3B257-13DD-4767-B2DD-AFBABB1CFC21}" type="slidenum">
              <a:rPr lang="en-US" smtClean="0"/>
              <a:pPr/>
              <a:t>24</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703302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269606"/>
            <a:ext cx="9876483" cy="5632311"/>
          </a:xfrm>
          <a:prstGeom prst="rect">
            <a:avLst/>
          </a:prstGeom>
          <a:noFill/>
        </p:spPr>
        <p:txBody>
          <a:bodyPr wrap="square" rtlCol="0">
            <a:spAutoFit/>
          </a:bodyPr>
          <a:lstStyle/>
          <a:p>
            <a:r>
              <a:rPr lang="en-US" sz="2000" b="1" dirty="0">
                <a:latin typeface="Calibri" panose="020F0502020204030204" pitchFamily="34" charset="0"/>
              </a:rPr>
              <a:t>5</a:t>
            </a:r>
            <a:r>
              <a:rPr lang="en-US" sz="2000" b="1" dirty="0">
                <a:solidFill>
                  <a:srgbClr val="00B050"/>
                </a:solidFill>
                <a:latin typeface="Calibri" panose="020F0502020204030204" pitchFamily="34" charset="0"/>
              </a:rPr>
              <a:t>. </a:t>
            </a:r>
            <a:r>
              <a:rPr lang="en-US" sz="2000" b="1" dirty="0">
                <a:latin typeface="Calibri" panose="020F0502020204030204" pitchFamily="34" charset="0"/>
              </a:rPr>
              <a:t>What does print(</a:t>
            </a:r>
            <a:r>
              <a:rPr lang="en-US" sz="2000" b="1" dirty="0" err="1">
                <a:latin typeface="Calibri" panose="020F0502020204030204" pitchFamily="34" charset="0"/>
              </a:rPr>
              <a:t>i</a:t>
            </a:r>
            <a:r>
              <a:rPr lang="en-US" sz="2000" b="1" dirty="0">
                <a:latin typeface="Calibri" panose="020F0502020204030204" pitchFamily="34" charset="0"/>
              </a:rPr>
              <a:t>) return in the following?</a:t>
            </a:r>
          </a:p>
          <a:p>
            <a:pPr lvl="1"/>
            <a:r>
              <a:rPr lang="en-US" sz="2000" b="1" dirty="0">
                <a:latin typeface="Calibri" panose="020F0502020204030204" pitchFamily="34" charset="0"/>
              </a:rPr>
              <a:t>x = '</a:t>
            </a:r>
            <a:r>
              <a:rPr lang="en-US" sz="2000" b="1" dirty="0" err="1">
                <a:latin typeface="Calibri" panose="020F0502020204030204" pitchFamily="34" charset="0"/>
              </a:rPr>
              <a:t>abcd</a:t>
            </a:r>
            <a:r>
              <a:rPr lang="en-US" sz="2000" b="1" dirty="0">
                <a:latin typeface="Calibri" panose="020F0502020204030204" pitchFamily="34" charset="0"/>
              </a:rPr>
              <a:t>'</a:t>
            </a:r>
          </a:p>
          <a:p>
            <a:pPr lvl="1"/>
            <a:r>
              <a:rPr lang="en-US" sz="2000" b="1" dirty="0">
                <a:latin typeface="Calibri" panose="020F0502020204030204" pitchFamily="34" charset="0"/>
              </a:rPr>
              <a:t>for </a:t>
            </a:r>
            <a:r>
              <a:rPr lang="en-US" sz="2000" b="1" dirty="0" err="1">
                <a:latin typeface="Calibri" panose="020F0502020204030204" pitchFamily="34" charset="0"/>
              </a:rPr>
              <a:t>i</a:t>
            </a:r>
            <a:r>
              <a:rPr lang="en-US" sz="2000" b="1" dirty="0">
                <a:latin typeface="Calibri" panose="020F0502020204030204" pitchFamily="34" charset="0"/>
              </a:rPr>
              <a:t> in x:</a:t>
            </a:r>
          </a:p>
          <a:p>
            <a:pPr lvl="1"/>
            <a:r>
              <a:rPr lang="en-US" sz="2000" b="1" dirty="0">
                <a:latin typeface="Calibri" panose="020F0502020204030204" pitchFamily="34" charset="0"/>
              </a:rPr>
              <a:t>    print(</a:t>
            </a:r>
            <a:r>
              <a:rPr lang="en-US" sz="2000" b="1" dirty="0" err="1">
                <a:latin typeface="Calibri" panose="020F0502020204030204" pitchFamily="34" charset="0"/>
              </a:rPr>
              <a:t>i</a:t>
            </a:r>
            <a:r>
              <a:rPr lang="en-US" sz="2000" b="1" dirty="0">
                <a:latin typeface="Calibri" panose="020F0502020204030204" pitchFamily="34" charset="0"/>
              </a:rPr>
              <a:t>)</a:t>
            </a:r>
          </a:p>
          <a:p>
            <a:pPr lvl="1"/>
            <a:r>
              <a:rPr lang="en-US" sz="2000" b="1" dirty="0">
                <a:latin typeface="Calibri" panose="020F0502020204030204" pitchFamily="34" charset="0"/>
              </a:rPr>
              <a:t>    </a:t>
            </a:r>
            <a:r>
              <a:rPr lang="en-US" sz="2000" b="1" dirty="0" err="1">
                <a:latin typeface="Calibri" panose="020F0502020204030204" pitchFamily="34" charset="0"/>
              </a:rPr>
              <a:t>x.upper</a:t>
            </a:r>
            <a:r>
              <a:rPr lang="en-US" sz="2000" b="1" dirty="0">
                <a:latin typeface="Calibri" panose="020F0502020204030204" pitchFamily="34" charset="0"/>
              </a:rPr>
              <a:t>()</a:t>
            </a:r>
          </a:p>
          <a:p>
            <a:pPr lvl="1"/>
            <a:r>
              <a:rPr lang="en-US" sz="2000" dirty="0">
                <a:latin typeface="Calibri" panose="020F0502020204030204" pitchFamily="34" charset="0"/>
              </a:rPr>
              <a:t>a) a B C D</a:t>
            </a:r>
          </a:p>
          <a:p>
            <a:pPr lvl="1"/>
            <a:r>
              <a:rPr lang="en-US" sz="2000" dirty="0">
                <a:latin typeface="Calibri" panose="020F0502020204030204" pitchFamily="34" charset="0"/>
              </a:rPr>
              <a:t>b) a b c d</a:t>
            </a:r>
          </a:p>
          <a:p>
            <a:pPr lvl="1"/>
            <a:r>
              <a:rPr lang="en-US" sz="2000" dirty="0">
                <a:latin typeface="Calibri" panose="020F0502020204030204" pitchFamily="34" charset="0"/>
              </a:rPr>
              <a:t>c) A B C D</a:t>
            </a:r>
          </a:p>
          <a:p>
            <a:pPr lvl="1"/>
            <a:r>
              <a:rPr lang="en-US" sz="2000" dirty="0">
                <a:latin typeface="Calibri" panose="020F0502020204030204" pitchFamily="34" charset="0"/>
              </a:rPr>
              <a:t>d) error</a:t>
            </a:r>
          </a:p>
          <a:p>
            <a:pPr marL="0" lvl="1"/>
            <a:r>
              <a:rPr lang="en-US" sz="2000" b="1" dirty="0">
                <a:latin typeface="Calibri" panose="020F0502020204030204" pitchFamily="34" charset="0"/>
              </a:rPr>
              <a:t>6. What is the output of the following?</a:t>
            </a:r>
          </a:p>
          <a:p>
            <a:pPr lvl="1"/>
            <a:r>
              <a:rPr lang="en-US" sz="2000" b="1" dirty="0">
                <a:latin typeface="Calibri" panose="020F0502020204030204" pitchFamily="34" charset="0"/>
              </a:rPr>
              <a:t>x = '</a:t>
            </a:r>
            <a:r>
              <a:rPr lang="en-US" sz="2000" b="1" dirty="0" err="1">
                <a:latin typeface="Calibri" panose="020F0502020204030204" pitchFamily="34" charset="0"/>
              </a:rPr>
              <a:t>abcd</a:t>
            </a:r>
            <a:r>
              <a:rPr lang="en-US" sz="2000" b="1" dirty="0">
                <a:latin typeface="Calibri" panose="020F0502020204030204" pitchFamily="34" charset="0"/>
              </a:rPr>
              <a:t>'</a:t>
            </a:r>
          </a:p>
          <a:p>
            <a:pPr lvl="1"/>
            <a:r>
              <a:rPr lang="en-US" sz="2000" b="1" dirty="0">
                <a:latin typeface="Calibri" panose="020F0502020204030204" pitchFamily="34" charset="0"/>
              </a:rPr>
              <a:t>for </a:t>
            </a:r>
            <a:r>
              <a:rPr lang="en-US" sz="2000" b="1" dirty="0" err="1">
                <a:latin typeface="Calibri" panose="020F0502020204030204" pitchFamily="34" charset="0"/>
              </a:rPr>
              <a:t>i</a:t>
            </a:r>
            <a:r>
              <a:rPr lang="en-US" sz="2000" b="1" dirty="0">
                <a:latin typeface="Calibri" panose="020F0502020204030204" pitchFamily="34" charset="0"/>
              </a:rPr>
              <a:t> in range(x):</a:t>
            </a:r>
          </a:p>
          <a:p>
            <a:pPr lvl="1"/>
            <a:r>
              <a:rPr lang="en-US" sz="2000" b="1" dirty="0">
                <a:latin typeface="Calibri" panose="020F0502020204030204" pitchFamily="34" charset="0"/>
              </a:rPr>
              <a:t>    print(</a:t>
            </a:r>
            <a:r>
              <a:rPr lang="en-US" sz="2000" b="1" dirty="0" err="1">
                <a:latin typeface="Calibri" panose="020F0502020204030204" pitchFamily="34" charset="0"/>
              </a:rPr>
              <a:t>i</a:t>
            </a:r>
            <a:r>
              <a:rPr lang="en-US" sz="2000" b="1" dirty="0">
                <a:latin typeface="Calibri" panose="020F0502020204030204" pitchFamily="34" charset="0"/>
              </a:rPr>
              <a:t>)</a:t>
            </a:r>
          </a:p>
          <a:p>
            <a:pPr lvl="1"/>
            <a:r>
              <a:rPr lang="en-US" sz="2000" dirty="0">
                <a:latin typeface="Calibri" panose="020F0502020204030204" pitchFamily="34" charset="0"/>
              </a:rPr>
              <a:t>a) a b c d</a:t>
            </a:r>
          </a:p>
          <a:p>
            <a:pPr lvl="1"/>
            <a:r>
              <a:rPr lang="en-US" sz="2000" dirty="0">
                <a:latin typeface="Calibri" panose="020F0502020204030204" pitchFamily="34" charset="0"/>
              </a:rPr>
              <a:t>b) 0 1 2 3</a:t>
            </a:r>
          </a:p>
          <a:p>
            <a:pPr lvl="1"/>
            <a:r>
              <a:rPr lang="en-US" sz="2000" dirty="0">
                <a:latin typeface="Calibri" panose="020F0502020204030204" pitchFamily="34" charset="0"/>
              </a:rPr>
              <a:t>c) error</a:t>
            </a:r>
          </a:p>
          <a:p>
            <a:pPr lvl="1"/>
            <a:r>
              <a:rPr lang="en-US" sz="2000" dirty="0">
                <a:latin typeface="Calibri" panose="020F0502020204030204" pitchFamily="34" charset="0"/>
              </a:rPr>
              <a:t>d) none of the mentioned</a:t>
            </a:r>
          </a:p>
          <a:p>
            <a:pPr lvl="1"/>
            <a:endParaRPr lang="en-US" sz="2000" dirty="0">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D8A3B257-13DD-4767-B2DD-AFBABB1CFC21}" type="slidenum">
              <a:rPr lang="en-US" smtClean="0"/>
              <a:pPr/>
              <a:t>25</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53608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4704" y="563523"/>
            <a:ext cx="10749096" cy="5016758"/>
          </a:xfrm>
          <a:prstGeom prst="rect">
            <a:avLst/>
          </a:prstGeom>
          <a:noFill/>
        </p:spPr>
        <p:txBody>
          <a:bodyPr wrap="square" rtlCol="0">
            <a:spAutoFit/>
          </a:bodyPr>
          <a:lstStyle/>
          <a:p>
            <a:r>
              <a:rPr lang="en-US" sz="2000" b="1" dirty="0">
                <a:latin typeface="Calibri" panose="020F0502020204030204" pitchFamily="34" charset="0"/>
              </a:rPr>
              <a:t>7. What will be the output of the below :</a:t>
            </a:r>
          </a:p>
          <a:p>
            <a:r>
              <a:rPr lang="en-US" sz="2000" b="1" dirty="0">
                <a:latin typeface="Calibri" panose="020F0502020204030204" pitchFamily="34" charset="0"/>
              </a:rPr>
              <a:t>for </a:t>
            </a:r>
            <a:r>
              <a:rPr lang="en-US" sz="2000" b="1" dirty="0" err="1">
                <a:latin typeface="Calibri" panose="020F0502020204030204" pitchFamily="34" charset="0"/>
              </a:rPr>
              <a:t>i</a:t>
            </a:r>
            <a:r>
              <a:rPr lang="en-US" sz="2000" b="1" dirty="0">
                <a:latin typeface="Calibri" panose="020F0502020204030204" pitchFamily="34" charset="0"/>
              </a:rPr>
              <a:t> in range(float('</a:t>
            </a:r>
            <a:r>
              <a:rPr lang="en-US" sz="2000" b="1" dirty="0" err="1">
                <a:latin typeface="Calibri" panose="020F0502020204030204" pitchFamily="34" charset="0"/>
              </a:rPr>
              <a:t>inf</a:t>
            </a:r>
            <a:r>
              <a:rPr lang="en-US" sz="2000" b="1" dirty="0">
                <a:latin typeface="Calibri" panose="020F0502020204030204" pitchFamily="34" charset="0"/>
              </a:rPr>
              <a:t>')):</a:t>
            </a:r>
          </a:p>
          <a:p>
            <a:r>
              <a:rPr lang="en-US" sz="2000" b="1" dirty="0">
                <a:latin typeface="Calibri" panose="020F0502020204030204" pitchFamily="34" charset="0"/>
              </a:rPr>
              <a:t>    print (</a:t>
            </a:r>
            <a:r>
              <a:rPr lang="en-US" sz="2000" b="1" dirty="0" err="1">
                <a:latin typeface="Calibri" panose="020F0502020204030204" pitchFamily="34" charset="0"/>
              </a:rPr>
              <a:t>i</a:t>
            </a:r>
            <a:r>
              <a:rPr lang="en-US" sz="2000" b="1" dirty="0">
                <a:latin typeface="Calibri" panose="020F0502020204030204" pitchFamily="34" charset="0"/>
              </a:rPr>
              <a:t>)</a:t>
            </a:r>
          </a:p>
          <a:p>
            <a:pPr lvl="1"/>
            <a:r>
              <a:rPr lang="en-US" sz="2000" dirty="0">
                <a:latin typeface="Calibri" panose="020F0502020204030204" pitchFamily="34" charset="0"/>
              </a:rPr>
              <a:t>a) 0.0 0.1 0.2 0.3 …</a:t>
            </a:r>
          </a:p>
          <a:p>
            <a:pPr lvl="1"/>
            <a:r>
              <a:rPr lang="en-US" sz="2000" dirty="0">
                <a:latin typeface="Calibri" panose="020F0502020204030204" pitchFamily="34" charset="0"/>
              </a:rPr>
              <a:t>b) 0 1 2 3 …</a:t>
            </a:r>
          </a:p>
          <a:p>
            <a:pPr lvl="1"/>
            <a:r>
              <a:rPr lang="en-US" sz="2000" dirty="0">
                <a:latin typeface="Calibri" panose="020F0502020204030204" pitchFamily="34" charset="0"/>
              </a:rPr>
              <a:t>c) 0.0 1.0 2.0 3.0 …</a:t>
            </a:r>
          </a:p>
          <a:p>
            <a:pPr lvl="1"/>
            <a:r>
              <a:rPr lang="en-US" sz="2000" dirty="0">
                <a:latin typeface="Calibri" panose="020F0502020204030204" pitchFamily="34" charset="0"/>
              </a:rPr>
              <a:t>d) none of the mentioned</a:t>
            </a:r>
          </a:p>
          <a:p>
            <a:r>
              <a:rPr lang="en-US" sz="2000" b="1" dirty="0">
                <a:latin typeface="Calibri" panose="020F0502020204030204" pitchFamily="34" charset="0"/>
              </a:rPr>
              <a:t>8. What is the output of the following?</a:t>
            </a:r>
          </a:p>
          <a:p>
            <a:pPr lvl="1"/>
            <a:r>
              <a:rPr lang="en-US" sz="2000" b="1" dirty="0">
                <a:latin typeface="Calibri" panose="020F0502020204030204" pitchFamily="34" charset="0"/>
              </a:rPr>
              <a:t>x = '</a:t>
            </a:r>
            <a:r>
              <a:rPr lang="en-US" sz="2000" b="1" dirty="0" err="1">
                <a:latin typeface="Calibri" panose="020F0502020204030204" pitchFamily="34" charset="0"/>
              </a:rPr>
              <a:t>abcd</a:t>
            </a:r>
            <a:r>
              <a:rPr lang="en-US" sz="2000" b="1" dirty="0">
                <a:latin typeface="Calibri" panose="020F0502020204030204" pitchFamily="34" charset="0"/>
              </a:rPr>
              <a:t>'</a:t>
            </a:r>
          </a:p>
          <a:p>
            <a:pPr lvl="1"/>
            <a:r>
              <a:rPr lang="en-US" sz="2000" b="1" dirty="0">
                <a:latin typeface="Calibri" panose="020F0502020204030204" pitchFamily="34" charset="0"/>
              </a:rPr>
              <a:t>for </a:t>
            </a:r>
            <a:r>
              <a:rPr lang="en-US" sz="2000" b="1" dirty="0" err="1">
                <a:latin typeface="Calibri" panose="020F0502020204030204" pitchFamily="34" charset="0"/>
              </a:rPr>
              <a:t>i</a:t>
            </a:r>
            <a:r>
              <a:rPr lang="en-US" sz="2000" b="1" dirty="0">
                <a:latin typeface="Calibri" panose="020F0502020204030204" pitchFamily="34" charset="0"/>
              </a:rPr>
              <a:t> in range(x):</a:t>
            </a:r>
          </a:p>
          <a:p>
            <a:pPr lvl="1"/>
            <a:r>
              <a:rPr lang="en-US" sz="2000" b="1" dirty="0">
                <a:latin typeface="Calibri" panose="020F0502020204030204" pitchFamily="34" charset="0"/>
              </a:rPr>
              <a:t>    print(</a:t>
            </a:r>
            <a:r>
              <a:rPr lang="en-US" sz="2000" b="1" dirty="0" err="1">
                <a:latin typeface="Calibri" panose="020F0502020204030204" pitchFamily="34" charset="0"/>
              </a:rPr>
              <a:t>i</a:t>
            </a:r>
            <a:r>
              <a:rPr lang="en-US" sz="2000" b="1" dirty="0">
                <a:latin typeface="Calibri" panose="020F0502020204030204" pitchFamily="34" charset="0"/>
              </a:rPr>
              <a:t>)</a:t>
            </a:r>
          </a:p>
          <a:p>
            <a:pPr lvl="1"/>
            <a:r>
              <a:rPr lang="en-US" sz="2000" dirty="0">
                <a:latin typeface="Calibri" panose="020F0502020204030204" pitchFamily="34" charset="0"/>
              </a:rPr>
              <a:t>a) a b c d</a:t>
            </a:r>
          </a:p>
          <a:p>
            <a:pPr lvl="1"/>
            <a:r>
              <a:rPr lang="en-US" sz="2000" dirty="0">
                <a:latin typeface="Calibri" panose="020F0502020204030204" pitchFamily="34" charset="0"/>
              </a:rPr>
              <a:t>b) 0 1 2 3</a:t>
            </a:r>
          </a:p>
          <a:p>
            <a:pPr lvl="1"/>
            <a:r>
              <a:rPr lang="en-US" sz="2000" dirty="0">
                <a:latin typeface="Calibri" panose="020F0502020204030204" pitchFamily="34" charset="0"/>
              </a:rPr>
              <a:t>c) error</a:t>
            </a:r>
          </a:p>
          <a:p>
            <a:pPr lvl="1"/>
            <a:r>
              <a:rPr lang="en-US" sz="2000" dirty="0">
                <a:latin typeface="Calibri" panose="020F0502020204030204" pitchFamily="34" charset="0"/>
              </a:rPr>
              <a:t>d) none of the mentioned</a:t>
            </a:r>
          </a:p>
          <a:p>
            <a:pPr lvl="1"/>
            <a:endParaRPr lang="en-US" sz="2000" dirty="0">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D8A3B257-13DD-4767-B2DD-AFBABB1CFC21}" type="slidenum">
              <a:rPr lang="en-US" smtClean="0"/>
              <a:pPr/>
              <a:t>26</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169259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845" y="2698955"/>
            <a:ext cx="10515600" cy="845882"/>
          </a:xfrm>
        </p:spPr>
        <p:txBody>
          <a:bodyPr>
            <a:normAutofit fontScale="90000"/>
          </a:bodyPr>
          <a:lstStyle/>
          <a:p>
            <a:pPr algn="ctr"/>
            <a:r>
              <a:rPr lang="en-US" dirty="0">
                <a:solidFill>
                  <a:schemeClr val="accent5">
                    <a:lumMod val="50000"/>
                  </a:schemeClr>
                </a:solidFill>
              </a:rPr>
              <a:t>FUNCTIONS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02518"/>
            <a:ext cx="2228735" cy="1504396"/>
          </a:xfrm>
          <a:prstGeom prst="rect">
            <a:avLst/>
          </a:prstGeom>
        </p:spPr>
      </p:pic>
      <p:sp>
        <p:nvSpPr>
          <p:cNvPr id="3" name="Rectangle 2"/>
          <p:cNvSpPr/>
          <p:nvPr/>
        </p:nvSpPr>
        <p:spPr>
          <a:xfrm>
            <a:off x="198120" y="4133332"/>
            <a:ext cx="11785333" cy="369332"/>
          </a:xfrm>
          <a:prstGeom prst="rect">
            <a:avLst/>
          </a:prstGeom>
        </p:spPr>
        <p:txBody>
          <a:bodyPr wrap="square">
            <a:spAutoFit/>
          </a:bodyPr>
          <a:lstStyle/>
          <a:p>
            <a:r>
              <a:rPr lang="en-US" b="1" i="1" dirty="0">
                <a:solidFill>
                  <a:srgbClr val="C00000"/>
                </a:solidFill>
                <a:latin typeface="verdana" panose="020B0604030504040204" pitchFamily="34" charset="0"/>
              </a:rPr>
              <a:t>"To err is human, but to really foul things up you need a computer."</a:t>
            </a:r>
            <a:r>
              <a:rPr lang="en-US" b="1" dirty="0">
                <a:solidFill>
                  <a:srgbClr val="C00000"/>
                </a:solidFill>
                <a:latin typeface="verdana" panose="020B0604030504040204" pitchFamily="34" charset="0"/>
              </a:rPr>
              <a:t> (Paul R. Ehrlich) </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D8A3B257-13DD-4767-B2DD-AFBABB1CFC21}"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077989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36313" y="0"/>
            <a:ext cx="9720072" cy="432423"/>
          </a:xfrm>
        </p:spPr>
        <p:txBody>
          <a:bodyPr vert="horz" lIns="91440" tIns="45720" rIns="91440" bIns="45720" rtlCol="0" anchor="ctr">
            <a:noAutofit/>
          </a:bodyPr>
          <a:lstStyle/>
          <a:p>
            <a:r>
              <a:rPr lang="en-US" sz="3200" b="1" dirty="0">
                <a:solidFill>
                  <a:schemeClr val="accent4"/>
                </a:solidFill>
              </a:rPr>
              <a:t>What is a Function?</a:t>
            </a:r>
          </a:p>
        </p:txBody>
      </p:sp>
      <p:sp>
        <p:nvSpPr>
          <p:cNvPr id="3" name="Content Placeholder 2"/>
          <p:cNvSpPr>
            <a:spLocks noGrp="1"/>
          </p:cNvSpPr>
          <p:nvPr>
            <p:ph idx="1"/>
          </p:nvPr>
        </p:nvSpPr>
        <p:spPr>
          <a:xfrm>
            <a:off x="743908" y="649350"/>
            <a:ext cx="11246531" cy="6046417"/>
          </a:xfrm>
        </p:spPr>
        <p:txBody>
          <a:bodyPr>
            <a:normAutofit fontScale="92500" lnSpcReduction="20000"/>
          </a:bodyPr>
          <a:lstStyle/>
          <a:p>
            <a:pPr>
              <a:buFont typeface="Wingdings" panose="05000000000000000000" pitchFamily="2" charset="2"/>
              <a:buChar char="Ø"/>
            </a:pPr>
            <a:r>
              <a:rPr lang="en-US" sz="2000" dirty="0">
                <a:latin typeface="Calibri" panose="020F0502020204030204" pitchFamily="34" charset="0"/>
              </a:rPr>
              <a:t>Lets try writing a function and calling it. We will get to understand a function first hand , by writing it.</a:t>
            </a: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rPr>
              <a:t>As the above example proves, a function is thus a group of statements clubbed together  , reusable and used to perform a specific  task.</a:t>
            </a:r>
          </a:p>
          <a:p>
            <a:pPr>
              <a:buFont typeface="Wingdings" panose="05000000000000000000" pitchFamily="2" charset="2"/>
              <a:buChar char="Ø"/>
            </a:pPr>
            <a:r>
              <a:rPr lang="en-US" sz="2000" dirty="0">
                <a:latin typeface="Calibri" panose="020F0502020204030204" pitchFamily="34" charset="0"/>
              </a:rPr>
              <a:t> Function begins with a keyword </a:t>
            </a:r>
            <a:r>
              <a:rPr lang="en-US" sz="2000" b="1" dirty="0" err="1">
                <a:latin typeface="Calibri" panose="020F0502020204030204" pitchFamily="34" charset="0"/>
              </a:rPr>
              <a:t>def</a:t>
            </a:r>
            <a:r>
              <a:rPr lang="en-US" sz="2000" b="1" dirty="0">
                <a:latin typeface="Calibri" panose="020F0502020204030204" pitchFamily="34" charset="0"/>
              </a:rPr>
              <a:t>(remember reserved keywords in the previous sections?? ) and are enclosed with </a:t>
            </a:r>
            <a:r>
              <a:rPr lang="en-US" sz="2000" b="1" dirty="0" err="1">
                <a:solidFill>
                  <a:srgbClr val="FF0000"/>
                </a:solidFill>
                <a:latin typeface="Calibri" panose="020F0502020204030204" pitchFamily="34" charset="0"/>
              </a:rPr>
              <a:t>parantheses</a:t>
            </a:r>
            <a:r>
              <a:rPr lang="en-US" sz="2000" b="1" dirty="0">
                <a:solidFill>
                  <a:srgbClr val="FF0000"/>
                </a:solidFill>
                <a:latin typeface="Calibri" panose="020F0502020204030204" pitchFamily="34" charset="0"/>
              </a:rPr>
              <a:t>()</a:t>
            </a:r>
            <a:r>
              <a:rPr lang="en-US" sz="2000" b="1" dirty="0">
                <a:latin typeface="Calibri" panose="020F0502020204030204" pitchFamily="34" charset="0"/>
              </a:rPr>
              <a:t> and a </a:t>
            </a:r>
            <a:r>
              <a:rPr lang="en-US" sz="2000" b="1" dirty="0">
                <a:solidFill>
                  <a:srgbClr val="FF0000"/>
                </a:solidFill>
                <a:latin typeface="Calibri" panose="020F0502020204030204" pitchFamily="34" charset="0"/>
              </a:rPr>
              <a:t>:</a:t>
            </a:r>
            <a:endParaRPr lang="en-US" sz="2000" dirty="0">
              <a:latin typeface="Calibri" panose="020F0502020204030204" pitchFamily="34" charset="0"/>
            </a:endParaRPr>
          </a:p>
        </p:txBody>
      </p:sp>
      <p:pic>
        <p:nvPicPr>
          <p:cNvPr id="5" name="Picture 4"/>
          <p:cNvPicPr>
            <a:picLocks noChangeAspect="1"/>
          </p:cNvPicPr>
          <p:nvPr/>
        </p:nvPicPr>
        <p:blipFill>
          <a:blip r:embed="rId2"/>
          <a:stretch>
            <a:fillRect/>
          </a:stretch>
        </p:blipFill>
        <p:spPr>
          <a:xfrm>
            <a:off x="743907" y="1141738"/>
            <a:ext cx="11246463" cy="4049694"/>
          </a:xfrm>
          <a:prstGeom prst="rect">
            <a:avLst/>
          </a:prstGeom>
        </p:spPr>
      </p:pic>
      <p:sp>
        <p:nvSpPr>
          <p:cNvPr id="4" name="Slide Number Placeholder 3"/>
          <p:cNvSpPr>
            <a:spLocks noGrp="1"/>
          </p:cNvSpPr>
          <p:nvPr>
            <p:ph type="sldNum" sz="quarter" idx="12"/>
          </p:nvPr>
        </p:nvSpPr>
        <p:spPr/>
        <p:txBody>
          <a:bodyPr/>
          <a:lstStyle/>
          <a:p>
            <a:fld id="{D8A3B257-13DD-4767-B2DD-AFBABB1CFC21}"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314242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951693" y="1447216"/>
            <a:ext cx="5304504" cy="3346009"/>
          </a:xfrm>
          <a:prstGeom prst="rect">
            <a:avLst/>
          </a:prstGeom>
        </p:spPr>
      </p:pic>
      <p:sp>
        <p:nvSpPr>
          <p:cNvPr id="7" name="Title 1"/>
          <p:cNvSpPr>
            <a:spLocks noGrp="1"/>
          </p:cNvSpPr>
          <p:nvPr>
            <p:ph type="title"/>
          </p:nvPr>
        </p:nvSpPr>
        <p:spPr>
          <a:xfrm>
            <a:off x="64616" y="30480"/>
            <a:ext cx="9720072" cy="432423"/>
          </a:xfrm>
        </p:spPr>
        <p:txBody>
          <a:bodyPr vert="horz" lIns="91440" tIns="45720" rIns="91440" bIns="45720" rtlCol="0" anchor="ctr">
            <a:noAutofit/>
          </a:bodyPr>
          <a:lstStyle/>
          <a:p>
            <a:r>
              <a:rPr lang="en-US" sz="3200" b="1" dirty="0">
                <a:solidFill>
                  <a:schemeClr val="accent4"/>
                </a:solidFill>
              </a:rPr>
              <a:t>What is a Function?</a:t>
            </a:r>
          </a:p>
        </p:txBody>
      </p:sp>
      <p:sp>
        <p:nvSpPr>
          <p:cNvPr id="2" name="Slide Number Placeholder 1"/>
          <p:cNvSpPr>
            <a:spLocks noGrp="1"/>
          </p:cNvSpPr>
          <p:nvPr>
            <p:ph type="sldNum" sz="quarter" idx="12"/>
          </p:nvPr>
        </p:nvSpPr>
        <p:spPr/>
        <p:txBody>
          <a:bodyPr/>
          <a:lstStyle/>
          <a:p>
            <a:fld id="{D8A3B257-13DD-4767-B2DD-AFBABB1CFC21}" type="slidenum">
              <a:rPr lang="en-US" smtClean="0"/>
              <a:pPr/>
              <a:t>29</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51318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8135" y="2756876"/>
            <a:ext cx="7186097" cy="782738"/>
          </a:xfrm>
        </p:spPr>
        <p:txBody>
          <a:bodyPr>
            <a:normAutofit fontScale="90000"/>
          </a:bodyPr>
          <a:lstStyle/>
          <a:p>
            <a:r>
              <a:rPr lang="en-US" dirty="0">
                <a:solidFill>
                  <a:schemeClr val="accent5">
                    <a:lumMod val="50000"/>
                  </a:schemeClr>
                </a:solidFill>
              </a:rPr>
              <a:t>Input techniques</a:t>
            </a:r>
          </a:p>
        </p:txBody>
      </p:sp>
      <p:sp>
        <p:nvSpPr>
          <p:cNvPr id="3" name="Rectangle 2"/>
          <p:cNvSpPr/>
          <p:nvPr/>
        </p:nvSpPr>
        <p:spPr>
          <a:xfrm>
            <a:off x="0" y="3950576"/>
            <a:ext cx="12192000" cy="707886"/>
          </a:xfrm>
          <a:prstGeom prst="rect">
            <a:avLst/>
          </a:prstGeom>
        </p:spPr>
        <p:txBody>
          <a:bodyPr wrap="square">
            <a:spAutoFit/>
          </a:bodyPr>
          <a:lstStyle/>
          <a:p>
            <a:r>
              <a:rPr lang="en-US" sz="2000" i="1" dirty="0">
                <a:solidFill>
                  <a:srgbClr val="C00000"/>
                </a:solidFill>
                <a:latin typeface="Comic Sans MS" panose="030F0702030302020204" pitchFamily="66" charset="0"/>
              </a:rPr>
              <a:t>Inside every well-written large program is a well-written small program.   -- Charles Antony Richard Hoare, computer scientist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2014"/>
            <a:ext cx="2228735" cy="1504396"/>
          </a:xfrm>
          <a:prstGeom prst="rect">
            <a:avLst/>
          </a:prstGeom>
        </p:spPr>
      </p:pic>
      <p:sp>
        <p:nvSpPr>
          <p:cNvPr id="4" name="Slide Number Placeholder 3"/>
          <p:cNvSpPr>
            <a:spLocks noGrp="1"/>
          </p:cNvSpPr>
          <p:nvPr>
            <p:ph type="sldNum" sz="quarter" idx="12"/>
          </p:nvPr>
        </p:nvSpPr>
        <p:spPr/>
        <p:txBody>
          <a:bodyPr/>
          <a:lstStyle/>
          <a:p>
            <a:fld id="{D8A3B257-13DD-4767-B2DD-AFBABB1CFC21}"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58430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743909" y="664098"/>
            <a:ext cx="9720073" cy="5477621"/>
          </a:xfrm>
        </p:spPr>
        <p:txBody>
          <a:bodyPr>
            <a:normAutofit/>
          </a:bodyPr>
          <a:lstStyle/>
          <a:p>
            <a:pPr>
              <a:buFont typeface="Wingdings" panose="05000000000000000000" pitchFamily="2" charset="2"/>
              <a:buChar char="§"/>
            </a:pPr>
            <a:r>
              <a:rPr lang="en-US" sz="2000" b="1" dirty="0">
                <a:latin typeface="Calibri" panose="020F0502020204030204" pitchFamily="34" charset="0"/>
              </a:rPr>
              <a:t> </a:t>
            </a:r>
            <a:r>
              <a:rPr lang="en-US" sz="2000" dirty="0">
                <a:latin typeface="Calibri" panose="020F0502020204030204" pitchFamily="34" charset="0"/>
              </a:rPr>
              <a:t>Now lets consider a scenario, you are required to find out a  Country’s name based on its Currency. And you need to do this time and again, how would you take it up?</a:t>
            </a:r>
          </a:p>
          <a:p>
            <a:pPr marL="0" indent="0">
              <a:buNone/>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156071" y="1421131"/>
            <a:ext cx="10260408" cy="5328335"/>
          </a:xfrm>
          <a:prstGeom prst="rect">
            <a:avLst/>
          </a:prstGeom>
        </p:spPr>
      </p:pic>
      <p:sp>
        <p:nvSpPr>
          <p:cNvPr id="7" name="Title 1"/>
          <p:cNvSpPr>
            <a:spLocks noGrp="1"/>
          </p:cNvSpPr>
          <p:nvPr>
            <p:ph type="title"/>
          </p:nvPr>
        </p:nvSpPr>
        <p:spPr>
          <a:xfrm>
            <a:off x="16084" y="0"/>
            <a:ext cx="9720072" cy="432423"/>
          </a:xfrm>
        </p:spPr>
        <p:txBody>
          <a:bodyPr vert="horz" lIns="91440" tIns="45720" rIns="91440" bIns="45720" rtlCol="0" anchor="ctr">
            <a:noAutofit/>
          </a:bodyPr>
          <a:lstStyle/>
          <a:p>
            <a:r>
              <a:rPr lang="en-US" sz="3200" b="1" dirty="0">
                <a:solidFill>
                  <a:schemeClr val="accent4"/>
                </a:solidFill>
              </a:rPr>
              <a:t>What is a Function?</a:t>
            </a:r>
          </a:p>
        </p:txBody>
      </p:sp>
      <p:sp>
        <p:nvSpPr>
          <p:cNvPr id="2" name="Slide Number Placeholder 1"/>
          <p:cNvSpPr>
            <a:spLocks noGrp="1"/>
          </p:cNvSpPr>
          <p:nvPr>
            <p:ph type="sldNum" sz="quarter" idx="12"/>
          </p:nvPr>
        </p:nvSpPr>
        <p:spPr/>
        <p:txBody>
          <a:bodyPr/>
          <a:lstStyle/>
          <a:p>
            <a:fld id="{D8A3B257-13DD-4767-B2DD-AFBABB1CFC21}"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359198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350520" y="730537"/>
            <a:ext cx="11654667" cy="5304504"/>
          </a:xfrm>
        </p:spPr>
        <p:txBody>
          <a:bodyPr>
            <a:normAutofit/>
          </a:bodyPr>
          <a:lstStyle/>
          <a:p>
            <a:pPr>
              <a:buFont typeface="Wingdings" panose="05000000000000000000" pitchFamily="2" charset="2"/>
              <a:buChar char="§"/>
            </a:pPr>
            <a:r>
              <a:rPr lang="en-US" sz="2000" b="1" dirty="0">
                <a:latin typeface="Calibri" panose="020F0502020204030204" pitchFamily="34" charset="0"/>
              </a:rPr>
              <a:t> </a:t>
            </a:r>
            <a:r>
              <a:rPr lang="en-US" sz="2000" dirty="0">
                <a:latin typeface="Calibri" panose="020F0502020204030204" pitchFamily="34" charset="0"/>
              </a:rPr>
              <a:t>Why did we do all this? Just to show how functions “function”, how we can pass certain inputs , and then invoke a function.</a:t>
            </a:r>
          </a:p>
          <a:p>
            <a:pPr>
              <a:buFont typeface="Wingdings" panose="05000000000000000000" pitchFamily="2" charset="2"/>
              <a:buChar char="§"/>
            </a:pPr>
            <a:r>
              <a:rPr lang="en-US" sz="2000" dirty="0">
                <a:latin typeface="Calibri" panose="020F0502020204030204" pitchFamily="34" charset="0"/>
              </a:rPr>
              <a:t>Defining a function only gives it a name, specifies the parameters that are to be included in the function and structures the blocks of code.</a:t>
            </a:r>
          </a:p>
          <a:p>
            <a:pPr>
              <a:buFont typeface="Wingdings" panose="05000000000000000000" pitchFamily="2" charset="2"/>
              <a:buChar char="§"/>
            </a:pPr>
            <a:r>
              <a:rPr lang="en-US" sz="2000" dirty="0">
                <a:latin typeface="Calibri" panose="020F0502020204030204" pitchFamily="34" charset="0"/>
              </a:rPr>
              <a:t>Once the basic structure of a function is finalized, you can execute it by calling it from another function or directly from the Python prompt.</a:t>
            </a:r>
          </a:p>
          <a:p>
            <a:pPr>
              <a:buFont typeface="Wingdings" panose="05000000000000000000" pitchFamily="2" charset="2"/>
              <a:buChar char="§"/>
            </a:pPr>
            <a:r>
              <a:rPr lang="en-US" sz="2000" dirty="0">
                <a:latin typeface="Calibri" panose="020F0502020204030204" pitchFamily="34" charset="0"/>
              </a:rPr>
              <a:t>You can call it again and again. You pass inputs to a function by means of passing by reference or by values. We will come to these details shortly. Quick few more points.</a:t>
            </a:r>
          </a:p>
          <a:p>
            <a:pPr>
              <a:buFont typeface="Wingdings" panose="05000000000000000000" pitchFamily="2" charset="2"/>
              <a:buChar char="§"/>
            </a:pPr>
            <a:r>
              <a:rPr lang="en-US" sz="2000" dirty="0">
                <a:latin typeface="Calibri" panose="020F0502020204030204" pitchFamily="34" charset="0"/>
              </a:rPr>
              <a:t>Any input parameters or arguments should be placed within these parentheses.</a:t>
            </a:r>
          </a:p>
          <a:p>
            <a:pPr>
              <a:buFont typeface="Wingdings" panose="05000000000000000000" pitchFamily="2" charset="2"/>
              <a:buChar char="§"/>
            </a:pPr>
            <a:r>
              <a:rPr lang="en-US" sz="2000" dirty="0">
                <a:latin typeface="Calibri" panose="020F0502020204030204" pitchFamily="34" charset="0"/>
              </a:rPr>
              <a:t>A function can also invoke another function from within it. </a:t>
            </a:r>
          </a:p>
          <a:p>
            <a:pPr>
              <a:buFont typeface="Wingdings" panose="05000000000000000000" pitchFamily="2" charset="2"/>
              <a:buChar char="§"/>
            </a:pPr>
            <a:r>
              <a:rPr lang="en-US" sz="2000" dirty="0">
                <a:latin typeface="Calibri" panose="020F0502020204030204" pitchFamily="34" charset="0"/>
              </a:rPr>
              <a:t>A function can also return back values.(more of it in the next few pages).</a:t>
            </a:r>
          </a:p>
          <a:p>
            <a:pPr>
              <a:lnSpc>
                <a:spcPct val="100000"/>
              </a:lnSpc>
              <a:buFont typeface="Wingdings" panose="05000000000000000000" pitchFamily="2" charset="2"/>
              <a:buChar char="§"/>
            </a:pPr>
            <a:r>
              <a:rPr lang="en-US" sz="2000" dirty="0">
                <a:latin typeface="Calibri" panose="020F0502020204030204" pitchFamily="34" charset="0"/>
              </a:rPr>
              <a:t>The statement return [expression] exits a function, optionally passing back an expression to the caller. A return statement with no arguments is the same as return None. </a:t>
            </a:r>
          </a:p>
          <a:p>
            <a:pPr marL="0" indent="0">
              <a:buNone/>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p:txBody>
      </p:sp>
      <p:sp>
        <p:nvSpPr>
          <p:cNvPr id="7" name="Title 1"/>
          <p:cNvSpPr>
            <a:spLocks noGrp="1"/>
          </p:cNvSpPr>
          <p:nvPr>
            <p:ph type="title"/>
          </p:nvPr>
        </p:nvSpPr>
        <p:spPr>
          <a:xfrm>
            <a:off x="147348" y="78378"/>
            <a:ext cx="9720072" cy="432423"/>
          </a:xfrm>
        </p:spPr>
        <p:txBody>
          <a:bodyPr vert="horz" lIns="91440" tIns="45720" rIns="91440" bIns="45720" rtlCol="0" anchor="ctr">
            <a:noAutofit/>
          </a:bodyPr>
          <a:lstStyle/>
          <a:p>
            <a:r>
              <a:rPr lang="en-US" sz="3200" b="1" dirty="0">
                <a:solidFill>
                  <a:schemeClr val="accent4"/>
                </a:solidFill>
              </a:rPr>
              <a:t>What is a Function?</a:t>
            </a:r>
          </a:p>
        </p:txBody>
      </p:sp>
      <p:sp>
        <p:nvSpPr>
          <p:cNvPr id="2" name="Slide Number Placeholder 1"/>
          <p:cNvSpPr>
            <a:spLocks noGrp="1"/>
          </p:cNvSpPr>
          <p:nvPr>
            <p:ph type="sldNum" sz="quarter" idx="12"/>
          </p:nvPr>
        </p:nvSpPr>
        <p:spPr/>
        <p:txBody>
          <a:bodyPr/>
          <a:lstStyle/>
          <a:p>
            <a:fld id="{D8A3B257-13DD-4767-B2DD-AFBABB1CFC21}" type="slidenum">
              <a:rPr lang="en-US" smtClean="0"/>
              <a:pPr/>
              <a:t>31</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738487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314" y="694649"/>
            <a:ext cx="10668886" cy="4892041"/>
          </a:xfrm>
        </p:spPr>
        <p:txBody>
          <a:bodyPr>
            <a:normAutofit fontScale="77500" lnSpcReduction="20000"/>
          </a:bodyPr>
          <a:lstStyle/>
          <a:p>
            <a:endParaRPr lang="en-US" dirty="0"/>
          </a:p>
          <a:p>
            <a:pPr>
              <a:buFont typeface="Wingdings" panose="05000000000000000000" pitchFamily="2" charset="2"/>
              <a:buChar char="§"/>
            </a:pPr>
            <a:r>
              <a:rPr lang="en-US" sz="3100" dirty="0">
                <a:latin typeface="Calibri" panose="020F0502020204030204" pitchFamily="34" charset="0"/>
                <a:cs typeface="Calibri" panose="020F0502020204030204" pitchFamily="34" charset="0"/>
              </a:rPr>
              <a:t>Defining a function only gives it a name, specifies the parameters that are to be included in the function and structures the blocks of code. </a:t>
            </a:r>
          </a:p>
          <a:p>
            <a:pPr>
              <a:buFont typeface="Wingdings" panose="05000000000000000000" pitchFamily="2" charset="2"/>
              <a:buChar char="§"/>
            </a:pPr>
            <a:r>
              <a:rPr lang="en-US" sz="3100" dirty="0">
                <a:latin typeface="Calibri" panose="020F0502020204030204" pitchFamily="34" charset="0"/>
                <a:cs typeface="Calibri" panose="020F0502020204030204" pitchFamily="34" charset="0"/>
              </a:rPr>
              <a:t>Once the basic structure of a function is finalized, you can execute it by calling it from another function or directly from the Python prompt. </a:t>
            </a:r>
          </a:p>
          <a:p>
            <a:pPr>
              <a:buFont typeface="Wingdings" panose="05000000000000000000" pitchFamily="2" charset="2"/>
              <a:buChar char="§"/>
            </a:pPr>
            <a:endParaRPr lang="en-US" sz="3100" dirty="0"/>
          </a:p>
          <a:p>
            <a:pPr marL="0" indent="0">
              <a:buNone/>
            </a:pPr>
            <a:r>
              <a:rPr lang="en-US" sz="3100" dirty="0"/>
              <a:t># Function definition is here </a:t>
            </a:r>
          </a:p>
          <a:p>
            <a:pPr marL="0" indent="0">
              <a:buNone/>
            </a:pPr>
            <a:r>
              <a:rPr lang="en-US" sz="3100" b="1" dirty="0" err="1"/>
              <a:t>def</a:t>
            </a:r>
            <a:r>
              <a:rPr lang="en-US" sz="3100" b="1" dirty="0"/>
              <a:t> </a:t>
            </a:r>
            <a:r>
              <a:rPr lang="en-US" sz="3100" b="1" dirty="0" err="1"/>
              <a:t>printme</a:t>
            </a:r>
            <a:r>
              <a:rPr lang="en-US" sz="3100" b="1" dirty="0"/>
              <a:t>( </a:t>
            </a:r>
            <a:r>
              <a:rPr lang="en-US" sz="3100" b="1" dirty="0" err="1"/>
              <a:t>str</a:t>
            </a:r>
            <a:r>
              <a:rPr lang="en-US" sz="3100" b="1" dirty="0"/>
              <a:t> ): </a:t>
            </a:r>
          </a:p>
          <a:p>
            <a:pPr marL="0" indent="0">
              <a:buNone/>
            </a:pPr>
            <a:r>
              <a:rPr lang="en-US" sz="3100" dirty="0"/>
              <a:t>	print(</a:t>
            </a:r>
            <a:r>
              <a:rPr lang="en-US" sz="3100" dirty="0" err="1"/>
              <a:t>str</a:t>
            </a:r>
            <a:r>
              <a:rPr lang="en-US" sz="3100" dirty="0"/>
              <a:t>) </a:t>
            </a:r>
          </a:p>
          <a:p>
            <a:pPr marL="0" indent="0">
              <a:buNone/>
            </a:pPr>
            <a:r>
              <a:rPr lang="en-US" sz="3100" dirty="0"/>
              <a:t>	return </a:t>
            </a:r>
          </a:p>
          <a:p>
            <a:pPr marL="0" indent="0">
              <a:buNone/>
            </a:pPr>
            <a:r>
              <a:rPr lang="en-US" sz="3100" dirty="0"/>
              <a:t># Now you can call </a:t>
            </a:r>
            <a:r>
              <a:rPr lang="en-US" sz="3100" dirty="0" err="1"/>
              <a:t>printme</a:t>
            </a:r>
            <a:r>
              <a:rPr lang="en-US" sz="3100" dirty="0"/>
              <a:t> function </a:t>
            </a:r>
          </a:p>
          <a:p>
            <a:pPr marL="0" indent="0">
              <a:buNone/>
            </a:pPr>
            <a:r>
              <a:rPr lang="en-US" sz="3100" dirty="0" err="1"/>
              <a:t>printme</a:t>
            </a:r>
            <a:r>
              <a:rPr lang="en-US" sz="3100" dirty="0"/>
              <a:t>("I'm first call to user defined function!") </a:t>
            </a:r>
          </a:p>
          <a:p>
            <a:pPr marL="0" indent="0">
              <a:buNone/>
            </a:pPr>
            <a:r>
              <a:rPr lang="en-US" sz="3100" dirty="0" err="1"/>
              <a:t>printme</a:t>
            </a:r>
            <a:r>
              <a:rPr lang="en-US" sz="3100" dirty="0"/>
              <a:t>("Again second call to the same function") </a:t>
            </a:r>
            <a:endParaRPr lang="en-US" sz="1800" dirty="0">
              <a:latin typeface="Calibri" panose="020F0502020204030204" pitchFamily="34" charset="0"/>
            </a:endParaRPr>
          </a:p>
        </p:txBody>
      </p:sp>
      <p:sp>
        <p:nvSpPr>
          <p:cNvPr id="7" name="Title 1"/>
          <p:cNvSpPr>
            <a:spLocks noGrp="1"/>
          </p:cNvSpPr>
          <p:nvPr>
            <p:ph type="title"/>
          </p:nvPr>
        </p:nvSpPr>
        <p:spPr>
          <a:xfrm>
            <a:off x="0" y="0"/>
            <a:ext cx="9720072" cy="496823"/>
          </a:xfrm>
        </p:spPr>
        <p:txBody>
          <a:bodyPr vert="horz" lIns="91440" tIns="45720" rIns="91440" bIns="45720" rtlCol="0" anchor="ctr">
            <a:noAutofit/>
          </a:bodyPr>
          <a:lstStyle/>
          <a:p>
            <a:r>
              <a:rPr lang="en-US" sz="3200" b="1" dirty="0">
                <a:solidFill>
                  <a:schemeClr val="accent4"/>
                </a:solidFill>
              </a:rPr>
              <a:t>Calling a function</a:t>
            </a:r>
          </a:p>
        </p:txBody>
      </p:sp>
      <p:sp>
        <p:nvSpPr>
          <p:cNvPr id="2" name="Slide Number Placeholder 1"/>
          <p:cNvSpPr>
            <a:spLocks noGrp="1"/>
          </p:cNvSpPr>
          <p:nvPr>
            <p:ph type="sldNum" sz="quarter" idx="12"/>
          </p:nvPr>
        </p:nvSpPr>
        <p:spPr/>
        <p:txBody>
          <a:bodyPr/>
          <a:lstStyle/>
          <a:p>
            <a:fld id="{D8A3B257-13DD-4767-B2DD-AFBABB1CFC21}" type="slidenum">
              <a:rPr lang="en-US" smtClean="0"/>
              <a:pPr/>
              <a:t>32</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037304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107457" y="0"/>
            <a:ext cx="9720072" cy="496823"/>
          </a:xfrm>
        </p:spPr>
        <p:txBody>
          <a:bodyPr vert="horz" lIns="91440" tIns="45720" rIns="91440" bIns="45720" rtlCol="0" anchor="ctr">
            <a:noAutofit/>
          </a:bodyPr>
          <a:lstStyle/>
          <a:p>
            <a:r>
              <a:rPr lang="en-US" sz="3200" b="1" dirty="0">
                <a:solidFill>
                  <a:schemeClr val="accent4"/>
                </a:solidFill>
              </a:rPr>
              <a:t>Pass by ref Vs Pass by reference</a:t>
            </a:r>
          </a:p>
        </p:txBody>
      </p:sp>
      <p:sp>
        <p:nvSpPr>
          <p:cNvPr id="3" name="Content Placeholder 2"/>
          <p:cNvSpPr>
            <a:spLocks noGrp="1"/>
          </p:cNvSpPr>
          <p:nvPr>
            <p:ph idx="1"/>
          </p:nvPr>
        </p:nvSpPr>
        <p:spPr>
          <a:xfrm>
            <a:off x="441961" y="533400"/>
            <a:ext cx="11607472" cy="5709285"/>
          </a:xfrm>
        </p:spPr>
        <p:txBody>
          <a:bodyPr>
            <a:normAutofit fontScale="85000" lnSpcReduction="20000"/>
          </a:bodyPr>
          <a:lstStyle/>
          <a:p>
            <a:pPr>
              <a:buSzPct val="102000"/>
              <a:buFont typeface="Wingdings" panose="05000000000000000000" pitchFamily="2" charset="2"/>
              <a:buChar char="§"/>
            </a:pPr>
            <a:endParaRPr lang="en-US" sz="2800" dirty="0">
              <a:latin typeface="Calibri" panose="020F0502020204030204" pitchFamily="34" charset="0"/>
            </a:endParaRPr>
          </a:p>
          <a:p>
            <a:pPr>
              <a:buSzPct val="102000"/>
              <a:buFont typeface="Wingdings" panose="05000000000000000000" pitchFamily="2" charset="2"/>
              <a:buChar char="§"/>
            </a:pPr>
            <a:r>
              <a:rPr lang="en-US" sz="2800" dirty="0">
                <a:latin typeface="Calibri" panose="020F0502020204030204" pitchFamily="34" charset="0"/>
              </a:rPr>
              <a:t>All parameters in the Python language are passed by reference. Any change within a function also reflects back in the calling function.  </a:t>
            </a:r>
          </a:p>
          <a:p>
            <a:pPr marL="914400" lvl="2" indent="0">
              <a:buNone/>
            </a:pPr>
            <a:endParaRPr lang="en-US" sz="2700" b="1" u="sng" dirty="0">
              <a:latin typeface="Calibri" panose="020F0502020204030204" pitchFamily="34" charset="0"/>
            </a:endParaRPr>
          </a:p>
          <a:p>
            <a:pPr marL="914400" lvl="2" indent="0">
              <a:buNone/>
            </a:pPr>
            <a:r>
              <a:rPr lang="en-US" sz="2700" b="1" u="sng" dirty="0">
                <a:latin typeface="Calibri" panose="020F0502020204030204" pitchFamily="34" charset="0"/>
              </a:rPr>
              <a:t>Example of pass by reference:</a:t>
            </a:r>
          </a:p>
          <a:p>
            <a:pPr marL="914400" lvl="2" indent="0">
              <a:buNone/>
            </a:pPr>
            <a:r>
              <a:rPr lang="en-US" sz="2700" dirty="0">
                <a:latin typeface="Calibri" panose="020F0502020204030204" pitchFamily="34" charset="0"/>
              </a:rPr>
              <a:t>&gt;&gt;&gt; l =[1,2,3]</a:t>
            </a:r>
          </a:p>
          <a:p>
            <a:pPr marL="914400" lvl="2" indent="0">
              <a:buNone/>
            </a:pPr>
            <a:r>
              <a:rPr lang="en-US" sz="2700" dirty="0">
                <a:latin typeface="Calibri" panose="020F0502020204030204" pitchFamily="34" charset="0"/>
              </a:rPr>
              <a:t>&gt;&gt;&gt; </a:t>
            </a:r>
            <a:r>
              <a:rPr lang="en-US" sz="2700" dirty="0" err="1">
                <a:latin typeface="Calibri" panose="020F0502020204030204" pitchFamily="34" charset="0"/>
              </a:rPr>
              <a:t>def</a:t>
            </a:r>
            <a:r>
              <a:rPr lang="en-US" sz="2700" dirty="0">
                <a:latin typeface="Calibri" panose="020F0502020204030204" pitchFamily="34" charset="0"/>
              </a:rPr>
              <a:t> </a:t>
            </a:r>
            <a:r>
              <a:rPr lang="en-US" sz="2700" dirty="0" err="1">
                <a:latin typeface="Calibri" panose="020F0502020204030204" pitchFamily="34" charset="0"/>
              </a:rPr>
              <a:t>changeList</a:t>
            </a:r>
            <a:r>
              <a:rPr lang="en-US" sz="2700" dirty="0">
                <a:latin typeface="Calibri" panose="020F0502020204030204" pitchFamily="34" charset="0"/>
              </a:rPr>
              <a:t>(list):</a:t>
            </a:r>
          </a:p>
          <a:p>
            <a:pPr marL="914400" lvl="2" indent="0">
              <a:buNone/>
            </a:pPr>
            <a:r>
              <a:rPr lang="en-US" sz="2700" dirty="0">
                <a:latin typeface="Calibri" panose="020F0502020204030204" pitchFamily="34" charset="0"/>
              </a:rPr>
              <a:t>	print(id(list))</a:t>
            </a:r>
          </a:p>
          <a:p>
            <a:pPr marL="914400" lvl="2" indent="0">
              <a:buNone/>
            </a:pPr>
            <a:r>
              <a:rPr lang="en-US" sz="2700" dirty="0">
                <a:latin typeface="Calibri" panose="020F0502020204030204" pitchFamily="34" charset="0"/>
              </a:rPr>
              <a:t>	list = </a:t>
            </a:r>
            <a:r>
              <a:rPr lang="en-US" sz="2700" dirty="0" err="1">
                <a:latin typeface="Calibri" panose="020F0502020204030204" pitchFamily="34" charset="0"/>
              </a:rPr>
              <a:t>list.append</a:t>
            </a:r>
            <a:r>
              <a:rPr lang="en-US" sz="2700" dirty="0">
                <a:latin typeface="Calibri" panose="020F0502020204030204" pitchFamily="34" charset="0"/>
              </a:rPr>
              <a:t>('A')</a:t>
            </a:r>
          </a:p>
          <a:p>
            <a:pPr marL="914400" lvl="2" indent="0">
              <a:buNone/>
            </a:pPr>
            <a:r>
              <a:rPr lang="en-US" sz="2700" dirty="0">
                <a:latin typeface="Calibri" panose="020F0502020204030204" pitchFamily="34" charset="0"/>
              </a:rPr>
              <a:t>	return</a:t>
            </a:r>
          </a:p>
          <a:p>
            <a:pPr marL="914400" lvl="2" indent="0">
              <a:buNone/>
            </a:pPr>
            <a:r>
              <a:rPr lang="en-US" sz="2700" dirty="0">
                <a:latin typeface="Calibri" panose="020F0502020204030204" pitchFamily="34" charset="0"/>
              </a:rPr>
              <a:t>&gt;&gt;&gt; l</a:t>
            </a:r>
          </a:p>
          <a:p>
            <a:pPr marL="914400" lvl="2" indent="0">
              <a:buNone/>
            </a:pPr>
            <a:r>
              <a:rPr lang="en-US" sz="2700" dirty="0">
                <a:latin typeface="Calibri" panose="020F0502020204030204" pitchFamily="34" charset="0"/>
              </a:rPr>
              <a:t>[1, 2, 3]</a:t>
            </a:r>
          </a:p>
          <a:p>
            <a:pPr marL="914400" lvl="2" indent="0">
              <a:buNone/>
            </a:pPr>
            <a:r>
              <a:rPr lang="en-US" sz="2700" dirty="0">
                <a:latin typeface="Calibri" panose="020F0502020204030204" pitchFamily="34" charset="0"/>
              </a:rPr>
              <a:t>&gt;&gt;&gt; id(l)</a:t>
            </a:r>
          </a:p>
          <a:p>
            <a:pPr marL="914400" lvl="2" indent="0">
              <a:buNone/>
            </a:pPr>
            <a:r>
              <a:rPr lang="en-US" sz="2700" dirty="0">
                <a:latin typeface="Calibri" panose="020F0502020204030204" pitchFamily="34" charset="0"/>
              </a:rPr>
              <a:t>38227080</a:t>
            </a:r>
          </a:p>
          <a:p>
            <a:pPr marL="914400" lvl="2" indent="0">
              <a:buNone/>
            </a:pPr>
            <a:r>
              <a:rPr lang="en-US" sz="2700" dirty="0">
                <a:latin typeface="Calibri" panose="020F0502020204030204" pitchFamily="34" charset="0"/>
              </a:rPr>
              <a:t>&gt;&gt;&gt; </a:t>
            </a:r>
            <a:r>
              <a:rPr lang="en-US" sz="2700" dirty="0" err="1">
                <a:latin typeface="Calibri" panose="020F0502020204030204" pitchFamily="34" charset="0"/>
              </a:rPr>
              <a:t>changeList</a:t>
            </a:r>
            <a:r>
              <a:rPr lang="en-US" sz="2700" dirty="0">
                <a:latin typeface="Calibri" panose="020F0502020204030204" pitchFamily="34" charset="0"/>
              </a:rPr>
              <a:t>(l)</a:t>
            </a:r>
          </a:p>
          <a:p>
            <a:pPr marL="914400" lvl="2" indent="0">
              <a:buNone/>
            </a:pPr>
            <a:r>
              <a:rPr lang="en-US" sz="2700" dirty="0">
                <a:latin typeface="Calibri" panose="020F0502020204030204" pitchFamily="34" charset="0"/>
              </a:rPr>
              <a:t>38227080</a:t>
            </a:r>
          </a:p>
          <a:p>
            <a:pPr marL="914400" lvl="2" indent="0">
              <a:buNone/>
            </a:pPr>
            <a:r>
              <a:rPr lang="en-US" sz="2700" dirty="0">
                <a:latin typeface="Calibri" panose="020F0502020204030204" pitchFamily="34" charset="0"/>
              </a:rPr>
              <a:t>&gt;&gt;&gt; l</a:t>
            </a:r>
          </a:p>
          <a:p>
            <a:pPr marL="914400" lvl="2" indent="0">
              <a:buNone/>
            </a:pPr>
            <a:r>
              <a:rPr lang="en-US" sz="2700" dirty="0">
                <a:latin typeface="Calibri" panose="020F0502020204030204" pitchFamily="34" charset="0"/>
              </a:rPr>
              <a:t>[1, 2, 3, 'A']</a:t>
            </a: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D8A3B257-13DD-4767-B2DD-AFBABB1CFC21}"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077393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314" y="679409"/>
            <a:ext cx="9720073" cy="5462311"/>
          </a:xfrm>
        </p:spPr>
        <p:txBody>
          <a:bodyPr>
            <a:noAutofit/>
          </a:bodyPr>
          <a:lstStyle/>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Keyword arguments are related to the function calls. When you use keyword arguments in a function call, the caller identifies the arguments by the parameter name.</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This allows you to skip arguments or place them out of order because the Python interpreter is able to use the keywords provided to match the values with parameters. You can also make keyword calls to the </a:t>
            </a:r>
            <a:r>
              <a:rPr lang="en-US" sz="2000" b="1" dirty="0" err="1">
                <a:latin typeface="Calibri" panose="020F0502020204030204" pitchFamily="34" charset="0"/>
                <a:cs typeface="Calibri" panose="020F0502020204030204" pitchFamily="34" charset="0"/>
              </a:rPr>
              <a:t>printme</a:t>
            </a:r>
            <a:r>
              <a:rPr lang="en-US" sz="2000" b="1"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function in the following ways −</a:t>
            </a:r>
          </a:p>
          <a:p>
            <a:pPr marL="0" indent="0">
              <a:buNone/>
            </a:pPr>
            <a:r>
              <a:rPr lang="en-US" sz="1800" b="1" u="sng" dirty="0">
                <a:latin typeface="Calibri" panose="020F0502020204030204" pitchFamily="34" charset="0"/>
                <a:cs typeface="Calibri" panose="020F0502020204030204" pitchFamily="34" charset="0"/>
              </a:rPr>
              <a:t>Try and Learn:</a:t>
            </a:r>
          </a:p>
          <a:p>
            <a:pPr marL="0" indent="0">
              <a:buNone/>
            </a:pPr>
            <a:r>
              <a:rPr lang="en-US" sz="2000" b="1" dirty="0" err="1">
                <a:latin typeface="Calibri" panose="020F0502020204030204" pitchFamily="34" charset="0"/>
                <a:cs typeface="Calibri" panose="020F0502020204030204" pitchFamily="34" charset="0"/>
              </a:rPr>
              <a:t>def</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printinfo</a:t>
            </a:r>
            <a:r>
              <a:rPr lang="en-US" sz="2000" b="1" dirty="0">
                <a:latin typeface="Calibri" panose="020F0502020204030204" pitchFamily="34" charset="0"/>
                <a:cs typeface="Calibri" panose="020F0502020204030204" pitchFamily="34" charset="0"/>
              </a:rPr>
              <a:t>( name, age ):</a:t>
            </a:r>
          </a:p>
          <a:p>
            <a:pPr marL="0" indent="0">
              <a:buNone/>
            </a:pPr>
            <a:r>
              <a:rPr lang="en-US" sz="2000" dirty="0">
                <a:latin typeface="Calibri" panose="020F0502020204030204" pitchFamily="34" charset="0"/>
                <a:cs typeface="Calibri" panose="020F0502020204030204" pitchFamily="34" charset="0"/>
              </a:rPr>
              <a:t>   "This prints a passed info into this function"</a:t>
            </a:r>
          </a:p>
          <a:p>
            <a:pPr marL="0" indent="0">
              <a:buNone/>
            </a:pPr>
            <a:r>
              <a:rPr lang="en-US" sz="2000" dirty="0">
                <a:latin typeface="Calibri" panose="020F0502020204030204" pitchFamily="34" charset="0"/>
                <a:cs typeface="Calibri" panose="020F0502020204030204" pitchFamily="34" charset="0"/>
              </a:rPr>
              <a:t>   print ("Name: ", name)</a:t>
            </a:r>
          </a:p>
          <a:p>
            <a:pPr marL="0" indent="0">
              <a:buNone/>
            </a:pPr>
            <a:r>
              <a:rPr lang="en-US" sz="2000" dirty="0">
                <a:latin typeface="Calibri" panose="020F0502020204030204" pitchFamily="34" charset="0"/>
                <a:cs typeface="Calibri" panose="020F0502020204030204" pitchFamily="34" charset="0"/>
              </a:rPr>
              <a:t>   print ("Age ", age)</a:t>
            </a:r>
          </a:p>
          <a:p>
            <a:pPr marL="0" indent="0">
              <a:buNone/>
            </a:pPr>
            <a:r>
              <a:rPr lang="en-US" sz="2000" dirty="0">
                <a:latin typeface="Calibri" panose="020F0502020204030204" pitchFamily="34" charset="0"/>
                <a:cs typeface="Calibri" panose="020F0502020204030204" pitchFamily="34" charset="0"/>
              </a:rPr>
              <a:t>   return</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Now you can call </a:t>
            </a:r>
            <a:r>
              <a:rPr lang="en-US" sz="2000" dirty="0" err="1">
                <a:latin typeface="Calibri" panose="020F0502020204030204" pitchFamily="34" charset="0"/>
                <a:cs typeface="Calibri" panose="020F0502020204030204" pitchFamily="34" charset="0"/>
              </a:rPr>
              <a:t>printinfo</a:t>
            </a:r>
            <a:r>
              <a:rPr lang="en-US" sz="2000" dirty="0">
                <a:latin typeface="Calibri" panose="020F0502020204030204" pitchFamily="34" charset="0"/>
                <a:cs typeface="Calibri" panose="020F0502020204030204" pitchFamily="34" charset="0"/>
              </a:rPr>
              <a:t> function</a:t>
            </a:r>
          </a:p>
          <a:p>
            <a:pPr marL="0" indent="0">
              <a:buNone/>
            </a:pPr>
            <a:r>
              <a:rPr lang="en-US" sz="2000" dirty="0" err="1">
                <a:latin typeface="Calibri" panose="020F0502020204030204" pitchFamily="34" charset="0"/>
                <a:cs typeface="Calibri" panose="020F0502020204030204" pitchFamily="34" charset="0"/>
              </a:rPr>
              <a:t>printinfo</a:t>
            </a:r>
            <a:r>
              <a:rPr lang="en-US" sz="2000" dirty="0">
                <a:latin typeface="Calibri" panose="020F0502020204030204" pitchFamily="34" charset="0"/>
                <a:cs typeface="Calibri" panose="020F0502020204030204" pitchFamily="34" charset="0"/>
              </a:rPr>
              <a:t>( age = 50, name = "</a:t>
            </a:r>
            <a:r>
              <a:rPr lang="en-US" sz="2000" dirty="0" err="1">
                <a:latin typeface="Calibri" panose="020F0502020204030204" pitchFamily="34" charset="0"/>
                <a:cs typeface="Calibri" panose="020F0502020204030204" pitchFamily="34" charset="0"/>
              </a:rPr>
              <a:t>miki</a:t>
            </a:r>
            <a:r>
              <a:rPr lang="en-US" sz="2000" dirty="0">
                <a:latin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p:txBody>
      </p:sp>
      <p:sp>
        <p:nvSpPr>
          <p:cNvPr id="7" name="Title 1"/>
          <p:cNvSpPr>
            <a:spLocks noGrp="1"/>
          </p:cNvSpPr>
          <p:nvPr>
            <p:ph type="title"/>
          </p:nvPr>
        </p:nvSpPr>
        <p:spPr>
          <a:xfrm>
            <a:off x="131405" y="0"/>
            <a:ext cx="9720072" cy="496823"/>
          </a:xfrm>
        </p:spPr>
        <p:txBody>
          <a:bodyPr vert="horz" lIns="91440" tIns="45720" rIns="91440" bIns="45720" rtlCol="0" anchor="ctr">
            <a:noAutofit/>
          </a:bodyPr>
          <a:lstStyle/>
          <a:p>
            <a:r>
              <a:rPr lang="en-US" sz="3200" b="1" dirty="0">
                <a:solidFill>
                  <a:schemeClr val="accent4"/>
                </a:solidFill>
              </a:rPr>
              <a:t>Keyword Arguments</a:t>
            </a:r>
          </a:p>
        </p:txBody>
      </p:sp>
      <p:sp>
        <p:nvSpPr>
          <p:cNvPr id="2" name="Slide Number Placeholder 1"/>
          <p:cNvSpPr>
            <a:spLocks noGrp="1"/>
          </p:cNvSpPr>
          <p:nvPr>
            <p:ph type="sldNum" sz="quarter" idx="12"/>
          </p:nvPr>
        </p:nvSpPr>
        <p:spPr/>
        <p:txBody>
          <a:bodyPr/>
          <a:lstStyle/>
          <a:p>
            <a:fld id="{D8A3B257-13DD-4767-B2DD-AFBABB1CFC21}" type="slidenum">
              <a:rPr lang="en-US" smtClean="0"/>
              <a:pPr/>
              <a:t>34</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186936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314" y="694649"/>
            <a:ext cx="10775566" cy="5782351"/>
          </a:xfrm>
        </p:spPr>
        <p:txBody>
          <a:bodyPr>
            <a:normAutofit/>
          </a:bodyPr>
          <a:lstStyle/>
          <a:p>
            <a:pPr>
              <a:buFont typeface="Wingdings" panose="05000000000000000000" pitchFamily="2" charset="2"/>
              <a:buChar char="§"/>
            </a:pPr>
            <a:r>
              <a:rPr lang="en-US" sz="2600" dirty="0">
                <a:latin typeface="Calibri" panose="020F0502020204030204" pitchFamily="34" charset="0"/>
                <a:cs typeface="Calibri" panose="020F0502020204030204" pitchFamily="34" charset="0"/>
              </a:rPr>
              <a:t>A default argument is an argument that assumes a default value if a value is not provided in the function call for that argument. The following example gives an idea on default arguments, it prints default age if it is not passed −</a:t>
            </a:r>
          </a:p>
          <a:p>
            <a:pPr marL="0" indent="0">
              <a:buNone/>
            </a:pPr>
            <a:r>
              <a:rPr lang="en-US" b="1" u="sng" dirty="0">
                <a:latin typeface="Calibri" panose="020F0502020204030204" pitchFamily="34" charset="0"/>
                <a:cs typeface="Calibri" panose="020F0502020204030204" pitchFamily="34" charset="0"/>
              </a:rPr>
              <a:t>Try and Learn</a:t>
            </a:r>
          </a:p>
          <a:p>
            <a:pPr marL="0" indent="0">
              <a:buNone/>
            </a:pPr>
            <a:r>
              <a:rPr lang="en-US" b="1" dirty="0" err="1">
                <a:latin typeface="Calibri" panose="020F0502020204030204" pitchFamily="34" charset="0"/>
                <a:cs typeface="Calibri" panose="020F0502020204030204" pitchFamily="34" charset="0"/>
              </a:rPr>
              <a:t>def</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printinfo</a:t>
            </a:r>
            <a:r>
              <a:rPr lang="en-US" b="1" dirty="0">
                <a:latin typeface="Calibri" panose="020F0502020204030204" pitchFamily="34" charset="0"/>
                <a:cs typeface="Calibri" panose="020F0502020204030204" pitchFamily="34" charset="0"/>
              </a:rPr>
              <a:t>( name, age = 35 ):</a:t>
            </a:r>
          </a:p>
          <a:p>
            <a:pPr marL="0" indent="0">
              <a:buNone/>
            </a:pPr>
            <a:r>
              <a:rPr lang="en-US" dirty="0">
                <a:latin typeface="Calibri" panose="020F0502020204030204" pitchFamily="34" charset="0"/>
                <a:cs typeface="Calibri" panose="020F0502020204030204" pitchFamily="34" charset="0"/>
              </a:rPr>
              <a:t>   "This prints a passed info into this function"</a:t>
            </a:r>
          </a:p>
          <a:p>
            <a:pPr marL="0" indent="0">
              <a:buNone/>
            </a:pPr>
            <a:r>
              <a:rPr lang="en-US" dirty="0">
                <a:latin typeface="Calibri" panose="020F0502020204030204" pitchFamily="34" charset="0"/>
                <a:cs typeface="Calibri" panose="020F0502020204030204" pitchFamily="34" charset="0"/>
              </a:rPr>
              <a:t>   print ("Name: ", name)</a:t>
            </a:r>
          </a:p>
          <a:p>
            <a:pPr marL="0" indent="0">
              <a:buNone/>
            </a:pPr>
            <a:r>
              <a:rPr lang="en-US" dirty="0">
                <a:latin typeface="Calibri" panose="020F0502020204030204" pitchFamily="34" charset="0"/>
                <a:cs typeface="Calibri" panose="020F0502020204030204" pitchFamily="34" charset="0"/>
              </a:rPr>
              <a:t>   print ("Age ", age)</a:t>
            </a:r>
          </a:p>
          <a:p>
            <a:pPr marL="0" indent="0">
              <a:buNone/>
            </a:pPr>
            <a:r>
              <a:rPr lang="en-US" dirty="0">
                <a:latin typeface="Calibri" panose="020F0502020204030204" pitchFamily="34" charset="0"/>
                <a:cs typeface="Calibri" panose="020F0502020204030204" pitchFamily="34" charset="0"/>
              </a:rPr>
              <a:t>   return</a:t>
            </a:r>
          </a:p>
          <a:p>
            <a:pPr marL="0" indent="0">
              <a:buNone/>
            </a:pPr>
            <a:r>
              <a:rPr lang="en-US" dirty="0">
                <a:latin typeface="Calibri" panose="020F0502020204030204" pitchFamily="34" charset="0"/>
                <a:cs typeface="Calibri" panose="020F0502020204030204" pitchFamily="34" charset="0"/>
              </a:rPr>
              <a:t># Now you can call </a:t>
            </a:r>
            <a:r>
              <a:rPr lang="en-US" dirty="0" err="1">
                <a:latin typeface="Calibri" panose="020F0502020204030204" pitchFamily="34" charset="0"/>
                <a:cs typeface="Calibri" panose="020F0502020204030204" pitchFamily="34" charset="0"/>
              </a:rPr>
              <a:t>printinfo</a:t>
            </a:r>
            <a:r>
              <a:rPr lang="en-US" dirty="0">
                <a:latin typeface="Calibri" panose="020F0502020204030204" pitchFamily="34" charset="0"/>
                <a:cs typeface="Calibri" panose="020F0502020204030204" pitchFamily="34" charset="0"/>
              </a:rPr>
              <a:t> function</a:t>
            </a:r>
          </a:p>
          <a:p>
            <a:pPr marL="0" indent="0">
              <a:buNone/>
            </a:pPr>
            <a:r>
              <a:rPr lang="en-US" dirty="0" err="1">
                <a:latin typeface="Calibri" panose="020F0502020204030204" pitchFamily="34" charset="0"/>
                <a:cs typeface="Calibri" panose="020F0502020204030204" pitchFamily="34" charset="0"/>
              </a:rPr>
              <a:t>printinfo</a:t>
            </a:r>
            <a:r>
              <a:rPr lang="en-US" dirty="0">
                <a:latin typeface="Calibri" panose="020F0502020204030204" pitchFamily="34" charset="0"/>
                <a:cs typeface="Calibri" panose="020F0502020204030204" pitchFamily="34" charset="0"/>
              </a:rPr>
              <a:t>( age = 50, name = "</a:t>
            </a:r>
            <a:r>
              <a:rPr lang="en-US" dirty="0" err="1">
                <a:latin typeface="Calibri" panose="020F0502020204030204" pitchFamily="34" charset="0"/>
                <a:cs typeface="Calibri" panose="020F0502020204030204" pitchFamily="34" charset="0"/>
              </a:rPr>
              <a:t>miki</a:t>
            </a:r>
            <a:r>
              <a:rPr lang="en-US" dirty="0">
                <a:latin typeface="Calibri" panose="020F0502020204030204" pitchFamily="34" charset="0"/>
                <a:cs typeface="Calibri" panose="020F0502020204030204" pitchFamily="34" charset="0"/>
              </a:rPr>
              <a:t>" )</a:t>
            </a:r>
          </a:p>
          <a:p>
            <a:pPr marL="0" indent="0">
              <a:buNone/>
            </a:pPr>
            <a:r>
              <a:rPr lang="en-US" dirty="0" err="1">
                <a:latin typeface="Calibri" panose="020F0502020204030204" pitchFamily="34" charset="0"/>
                <a:cs typeface="Calibri" panose="020F0502020204030204" pitchFamily="34" charset="0"/>
              </a:rPr>
              <a:t>printinfo</a:t>
            </a:r>
            <a:r>
              <a:rPr lang="en-US" dirty="0">
                <a:latin typeface="Calibri" panose="020F0502020204030204" pitchFamily="34" charset="0"/>
                <a:cs typeface="Calibri" panose="020F0502020204030204" pitchFamily="34" charset="0"/>
              </a:rPr>
              <a:t>( name = "</a:t>
            </a:r>
            <a:r>
              <a:rPr lang="en-US" dirty="0" err="1">
                <a:latin typeface="Calibri" panose="020F0502020204030204" pitchFamily="34" charset="0"/>
                <a:cs typeface="Calibri" panose="020F0502020204030204" pitchFamily="34" charset="0"/>
              </a:rPr>
              <a:t>miki</a:t>
            </a:r>
            <a:r>
              <a:rPr lang="en-US" dirty="0">
                <a:latin typeface="Calibri" panose="020F0502020204030204" pitchFamily="34" charset="0"/>
                <a:cs typeface="Calibri" panose="020F0502020204030204" pitchFamily="34" charset="0"/>
              </a:rPr>
              <a:t>" )</a:t>
            </a:r>
          </a:p>
        </p:txBody>
      </p:sp>
      <p:sp>
        <p:nvSpPr>
          <p:cNvPr id="7" name="Title 1"/>
          <p:cNvSpPr>
            <a:spLocks noGrp="1"/>
          </p:cNvSpPr>
          <p:nvPr>
            <p:ph type="title"/>
          </p:nvPr>
        </p:nvSpPr>
        <p:spPr>
          <a:xfrm>
            <a:off x="0" y="0"/>
            <a:ext cx="9720072" cy="496823"/>
          </a:xfrm>
        </p:spPr>
        <p:txBody>
          <a:bodyPr vert="horz" lIns="91440" tIns="45720" rIns="91440" bIns="45720" rtlCol="0" anchor="ctr">
            <a:noAutofit/>
          </a:bodyPr>
          <a:lstStyle/>
          <a:p>
            <a:r>
              <a:rPr lang="en-US" sz="3200" b="1" dirty="0">
                <a:solidFill>
                  <a:schemeClr val="accent4"/>
                </a:solidFill>
              </a:rPr>
              <a:t>Default  Arguments</a:t>
            </a:r>
          </a:p>
        </p:txBody>
      </p:sp>
      <p:sp>
        <p:nvSpPr>
          <p:cNvPr id="2" name="Slide Number Placeholder 1"/>
          <p:cNvSpPr>
            <a:spLocks noGrp="1"/>
          </p:cNvSpPr>
          <p:nvPr>
            <p:ph type="sldNum" sz="quarter" idx="12"/>
          </p:nvPr>
        </p:nvSpPr>
        <p:spPr/>
        <p:txBody>
          <a:bodyPr/>
          <a:lstStyle/>
          <a:p>
            <a:fld id="{D8A3B257-13DD-4767-B2DD-AFBABB1CFC21}" type="slidenum">
              <a:rPr lang="en-US" smtClean="0"/>
              <a:pPr/>
              <a:t>35</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723981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 y="457201"/>
            <a:ext cx="11475720" cy="5785338"/>
          </a:xfrm>
        </p:spPr>
        <p:txBody>
          <a:bodyPr>
            <a:normAutofit fontScale="92500" lnSpcReduction="20000"/>
          </a:bodyPr>
          <a:lstStyle/>
          <a:p>
            <a:endParaRPr lang="en-US" dirty="0"/>
          </a:p>
          <a:p>
            <a:pPr>
              <a:buFont typeface="Wingdings" panose="05000000000000000000" pitchFamily="2" charset="2"/>
              <a:buChar char="§"/>
            </a:pPr>
            <a:r>
              <a:rPr lang="en-US" dirty="0"/>
              <a:t>User may need to process a function for more arguments than specified while defining the function. They are called variable-length arguments </a:t>
            </a:r>
          </a:p>
          <a:p>
            <a:pPr>
              <a:buFont typeface="Wingdings" panose="05000000000000000000" pitchFamily="2" charset="2"/>
              <a:buChar char="§"/>
            </a:pPr>
            <a:r>
              <a:rPr lang="en-US" dirty="0"/>
              <a:t>An asterisk (*) is placed before the variable name that holds the values of all non-keyword variable arguments. This tuple remains empty if no additional arguments are specified during the function call. </a:t>
            </a:r>
          </a:p>
          <a:p>
            <a:pPr marL="0" indent="0">
              <a:buNone/>
            </a:pPr>
            <a:r>
              <a:rPr lang="en-US" dirty="0"/>
              <a:t># function definition </a:t>
            </a:r>
          </a:p>
          <a:p>
            <a:pPr marL="0" indent="0">
              <a:buNone/>
            </a:pPr>
            <a:r>
              <a:rPr lang="en-US" b="1" dirty="0" err="1"/>
              <a:t>def</a:t>
            </a:r>
            <a:r>
              <a:rPr lang="en-US" b="1" dirty="0"/>
              <a:t> </a:t>
            </a:r>
            <a:r>
              <a:rPr lang="en-US" b="1" dirty="0" err="1"/>
              <a:t>print_student_marks</a:t>
            </a:r>
            <a:r>
              <a:rPr lang="en-US" b="1" dirty="0"/>
              <a:t>( name, *</a:t>
            </a:r>
            <a:r>
              <a:rPr lang="en-US" b="1" dirty="0" err="1"/>
              <a:t>student_marks</a:t>
            </a:r>
            <a:r>
              <a:rPr lang="en-US" b="1" dirty="0"/>
              <a:t>): </a:t>
            </a:r>
          </a:p>
          <a:p>
            <a:pPr marL="0" indent="0">
              <a:buNone/>
            </a:pPr>
            <a:r>
              <a:rPr lang="en-US" dirty="0"/>
              <a:t>	print(name) </a:t>
            </a:r>
          </a:p>
          <a:p>
            <a:pPr marL="0" indent="0">
              <a:buNone/>
            </a:pPr>
            <a:r>
              <a:rPr lang="en-US" dirty="0"/>
              <a:t>	for marks in </a:t>
            </a:r>
            <a:r>
              <a:rPr lang="en-US" dirty="0" err="1"/>
              <a:t>student_marks</a:t>
            </a:r>
            <a:r>
              <a:rPr lang="en-US" dirty="0"/>
              <a:t>: </a:t>
            </a:r>
          </a:p>
          <a:p>
            <a:pPr marL="0" indent="0">
              <a:buNone/>
            </a:pPr>
            <a:r>
              <a:rPr lang="en-US" dirty="0"/>
              <a:t>		print(marks) </a:t>
            </a:r>
          </a:p>
          <a:p>
            <a:pPr marL="0" indent="0">
              <a:buNone/>
            </a:pPr>
            <a:r>
              <a:rPr lang="en-US" dirty="0"/>
              <a:t># function invocation </a:t>
            </a:r>
          </a:p>
          <a:p>
            <a:pPr marL="0" indent="0">
              <a:buNone/>
            </a:pPr>
            <a:r>
              <a:rPr lang="en-US" dirty="0" err="1"/>
              <a:t>print_student_marks</a:t>
            </a:r>
            <a:r>
              <a:rPr lang="en-US" dirty="0"/>
              <a:t>(‘xyz’, 90,80,70) </a:t>
            </a:r>
          </a:p>
          <a:p>
            <a:pPr marL="0" indent="0">
              <a:buNone/>
            </a:pPr>
            <a:r>
              <a:rPr lang="en-US" dirty="0" err="1"/>
              <a:t>print_student_marks</a:t>
            </a:r>
            <a:r>
              <a:rPr lang="en-US" dirty="0"/>
              <a:t>(‘</a:t>
            </a:r>
            <a:r>
              <a:rPr lang="en-US" dirty="0" err="1"/>
              <a:t>abc</a:t>
            </a:r>
            <a:r>
              <a:rPr lang="en-US" dirty="0"/>
              <a:t>’, 90, 88) </a:t>
            </a:r>
            <a:endParaRPr lang="en-US" dirty="0">
              <a:latin typeface="Calibri" panose="020F0502020204030204" pitchFamily="34" charset="0"/>
              <a:cs typeface="Calibri" panose="020F0502020204030204" pitchFamily="34" charset="0"/>
            </a:endParaRPr>
          </a:p>
        </p:txBody>
      </p:sp>
      <p:sp>
        <p:nvSpPr>
          <p:cNvPr id="7" name="Title 1"/>
          <p:cNvSpPr>
            <a:spLocks noGrp="1"/>
          </p:cNvSpPr>
          <p:nvPr>
            <p:ph type="title"/>
          </p:nvPr>
        </p:nvSpPr>
        <p:spPr>
          <a:xfrm>
            <a:off x="0" y="1"/>
            <a:ext cx="3709851" cy="483326"/>
          </a:xfrm>
        </p:spPr>
        <p:txBody>
          <a:bodyPr vert="horz" lIns="91440" tIns="45720" rIns="91440" bIns="45720" rtlCol="0" anchor="ctr">
            <a:normAutofit fontScale="90000"/>
          </a:bodyPr>
          <a:lstStyle/>
          <a:p>
            <a:r>
              <a:rPr lang="en-US" sz="3600" b="1" dirty="0">
                <a:solidFill>
                  <a:schemeClr val="accent4"/>
                </a:solidFill>
              </a:rPr>
              <a:t>Variable</a:t>
            </a:r>
            <a:r>
              <a:rPr lang="en-US" sz="3200" b="1" dirty="0"/>
              <a:t>  </a:t>
            </a:r>
            <a:r>
              <a:rPr lang="en-US" sz="3600" b="1" dirty="0">
                <a:solidFill>
                  <a:schemeClr val="accent4"/>
                </a:solidFill>
              </a:rPr>
              <a:t>Arguments</a:t>
            </a:r>
          </a:p>
        </p:txBody>
      </p:sp>
      <p:sp>
        <p:nvSpPr>
          <p:cNvPr id="2" name="Slide Number Placeholder 1"/>
          <p:cNvSpPr>
            <a:spLocks noGrp="1"/>
          </p:cNvSpPr>
          <p:nvPr>
            <p:ph type="sldNum" sz="quarter" idx="12"/>
          </p:nvPr>
        </p:nvSpPr>
        <p:spPr/>
        <p:txBody>
          <a:bodyPr/>
          <a:lstStyle/>
          <a:p>
            <a:fld id="{D8A3B257-13DD-4767-B2DD-AFBABB1CFC21}" type="slidenum">
              <a:rPr lang="en-US" smtClean="0"/>
              <a:pPr/>
              <a:t>36</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647676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94649"/>
            <a:ext cx="11109960" cy="5547889"/>
          </a:xfrm>
        </p:spPr>
        <p:txBody>
          <a:bodyPr>
            <a:normAutofit fontScale="85000" lnSpcReduction="10000"/>
          </a:bodyPr>
          <a:lstStyle/>
          <a:p>
            <a:pPr>
              <a:buFont typeface="Wingdings" panose="05000000000000000000" pitchFamily="2" charset="2"/>
              <a:buChar char="Ø"/>
            </a:pPr>
            <a:endParaRPr lang="en-US" sz="31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3100" dirty="0">
                <a:latin typeface="Calibri" panose="020F0502020204030204" pitchFamily="34" charset="0"/>
                <a:cs typeface="Calibri" panose="020F0502020204030204" pitchFamily="34" charset="0"/>
              </a:rPr>
              <a:t>You can use the </a:t>
            </a:r>
            <a:r>
              <a:rPr lang="en-US" sz="3100" i="1" dirty="0">
                <a:latin typeface="Calibri" panose="020F0502020204030204" pitchFamily="34" charset="0"/>
                <a:cs typeface="Calibri" panose="020F0502020204030204" pitchFamily="34" charset="0"/>
              </a:rPr>
              <a:t>lambda </a:t>
            </a:r>
            <a:r>
              <a:rPr lang="en-US" sz="3100" dirty="0">
                <a:latin typeface="Calibri" panose="020F0502020204030204" pitchFamily="34" charset="0"/>
                <a:cs typeface="Calibri" panose="020F0502020204030204" pitchFamily="34" charset="0"/>
              </a:rPr>
              <a:t>keyword to create small anonymous functions. These functions are called anonymous because they are not declared in the standard manner by using the </a:t>
            </a:r>
            <a:r>
              <a:rPr lang="en-US" sz="3100" i="1" dirty="0" err="1">
                <a:latin typeface="Calibri" panose="020F0502020204030204" pitchFamily="34" charset="0"/>
                <a:cs typeface="Calibri" panose="020F0502020204030204" pitchFamily="34" charset="0"/>
              </a:rPr>
              <a:t>def</a:t>
            </a:r>
            <a:r>
              <a:rPr lang="en-US" sz="3100" i="1" dirty="0">
                <a:latin typeface="Calibri" panose="020F0502020204030204" pitchFamily="34" charset="0"/>
                <a:cs typeface="Calibri" panose="020F0502020204030204" pitchFamily="34" charset="0"/>
              </a:rPr>
              <a:t> </a:t>
            </a:r>
            <a:r>
              <a:rPr lang="en-US" sz="3100" dirty="0">
                <a:latin typeface="Calibri" panose="020F0502020204030204" pitchFamily="34" charset="0"/>
                <a:cs typeface="Calibri" panose="020F0502020204030204" pitchFamily="34" charset="0"/>
              </a:rPr>
              <a:t>keyword. </a:t>
            </a:r>
          </a:p>
          <a:p>
            <a:pPr>
              <a:buFont typeface="Wingdings" panose="05000000000000000000" pitchFamily="2" charset="2"/>
              <a:buChar char="§"/>
            </a:pPr>
            <a:r>
              <a:rPr lang="en-US" sz="3100" dirty="0">
                <a:latin typeface="Calibri" panose="020F0502020204030204" pitchFamily="34" charset="0"/>
                <a:cs typeface="Calibri" panose="020F0502020204030204" pitchFamily="34" charset="0"/>
              </a:rPr>
              <a:t>Lambda forms can take any number of arguments but return just one value in the form of an expression. They cannot contain commands or multiple expressions. </a:t>
            </a:r>
          </a:p>
          <a:p>
            <a:pPr>
              <a:buFont typeface="Wingdings" panose="05000000000000000000" pitchFamily="2" charset="2"/>
              <a:buChar char="§"/>
            </a:pPr>
            <a:r>
              <a:rPr lang="en-US" sz="3100" dirty="0">
                <a:latin typeface="Calibri" panose="020F0502020204030204" pitchFamily="34" charset="0"/>
                <a:cs typeface="Calibri" panose="020F0502020204030204" pitchFamily="34" charset="0"/>
              </a:rPr>
              <a:t>An anonymous function cannot be a direct call to print because lambda requires an expression. </a:t>
            </a:r>
          </a:p>
          <a:p>
            <a:pPr>
              <a:buFont typeface="Wingdings" panose="05000000000000000000" pitchFamily="2" charset="2"/>
              <a:buChar char="§"/>
            </a:pPr>
            <a:r>
              <a:rPr lang="en-US" sz="3100" dirty="0">
                <a:latin typeface="Calibri" panose="020F0502020204030204" pitchFamily="34" charset="0"/>
                <a:cs typeface="Calibri" panose="020F0502020204030204" pitchFamily="34" charset="0"/>
              </a:rPr>
              <a:t>Lambda functions have their own local namespace and cannot access variables other than those in their parameter list and those in the global namespace. </a:t>
            </a:r>
          </a:p>
          <a:p>
            <a:pPr>
              <a:buFont typeface="Wingdings" panose="05000000000000000000" pitchFamily="2" charset="2"/>
              <a:buChar char="§"/>
            </a:pPr>
            <a:r>
              <a:rPr lang="en-US" sz="3100" dirty="0">
                <a:latin typeface="Calibri" panose="020F0502020204030204" pitchFamily="34" charset="0"/>
                <a:cs typeface="Calibri" panose="020F0502020204030204" pitchFamily="34" charset="0"/>
              </a:rPr>
              <a:t>Although it appears that lambda's are a one-line version of a function, they are not equivalent to </a:t>
            </a:r>
            <a:r>
              <a:rPr lang="en-US" sz="3100" i="1" dirty="0">
                <a:latin typeface="Calibri" panose="020F0502020204030204" pitchFamily="34" charset="0"/>
                <a:cs typeface="Calibri" panose="020F0502020204030204" pitchFamily="34" charset="0"/>
              </a:rPr>
              <a:t>inline </a:t>
            </a:r>
            <a:r>
              <a:rPr lang="en-US" sz="3100" dirty="0">
                <a:latin typeface="Calibri" panose="020F0502020204030204" pitchFamily="34" charset="0"/>
                <a:cs typeface="Calibri" panose="020F0502020204030204" pitchFamily="34" charset="0"/>
              </a:rPr>
              <a:t>statements in C or C++, whose purpose is by passing function stack allocation during invocation for performance reasons. </a:t>
            </a:r>
          </a:p>
          <a:p>
            <a:endParaRPr lang="en-US" dirty="0"/>
          </a:p>
        </p:txBody>
      </p:sp>
      <p:sp>
        <p:nvSpPr>
          <p:cNvPr id="7" name="Title 1"/>
          <p:cNvSpPr>
            <a:spLocks noGrp="1"/>
          </p:cNvSpPr>
          <p:nvPr>
            <p:ph type="title"/>
          </p:nvPr>
        </p:nvSpPr>
        <p:spPr>
          <a:xfrm>
            <a:off x="0" y="0"/>
            <a:ext cx="9720072" cy="496823"/>
          </a:xfrm>
        </p:spPr>
        <p:txBody>
          <a:bodyPr vert="horz" lIns="91440" tIns="45720" rIns="91440" bIns="45720" rtlCol="0" anchor="ctr">
            <a:noAutofit/>
          </a:bodyPr>
          <a:lstStyle/>
          <a:p>
            <a:r>
              <a:rPr lang="en-US" sz="3200" b="1" dirty="0">
                <a:solidFill>
                  <a:schemeClr val="accent4"/>
                </a:solidFill>
              </a:rPr>
              <a:t>Anonymous  Functions</a:t>
            </a:r>
          </a:p>
        </p:txBody>
      </p:sp>
      <p:sp>
        <p:nvSpPr>
          <p:cNvPr id="2" name="Slide Number Placeholder 1"/>
          <p:cNvSpPr>
            <a:spLocks noGrp="1"/>
          </p:cNvSpPr>
          <p:nvPr>
            <p:ph type="sldNum" sz="quarter" idx="12"/>
          </p:nvPr>
        </p:nvSpPr>
        <p:spPr/>
        <p:txBody>
          <a:bodyPr/>
          <a:lstStyle/>
          <a:p>
            <a:fld id="{D8A3B257-13DD-4767-B2DD-AFBABB1CFC21}" type="slidenum">
              <a:rPr lang="en-US" smtClean="0"/>
              <a:pPr/>
              <a:t>37</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229827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314" y="694649"/>
            <a:ext cx="9720073" cy="5547889"/>
          </a:xfrm>
        </p:spPr>
        <p:txBody>
          <a:bodyPr>
            <a:normAutofit/>
          </a:bodyPr>
          <a:lstStyle/>
          <a:p>
            <a:pPr marL="0" indent="0">
              <a:buNone/>
            </a:pPr>
            <a:r>
              <a:rPr lang="en-US" sz="3200" b="1" u="sng" dirty="0">
                <a:latin typeface="Calibri" panose="020F0502020204030204" pitchFamily="34" charset="0"/>
                <a:cs typeface="Calibri" panose="020F0502020204030204" pitchFamily="34" charset="0"/>
              </a:rPr>
              <a:t>Syntax: </a:t>
            </a:r>
          </a:p>
          <a:p>
            <a:pPr marL="0" indent="0">
              <a:buNone/>
            </a:pPr>
            <a:r>
              <a:rPr lang="en-US" dirty="0">
                <a:latin typeface="Calibri" panose="020F0502020204030204" pitchFamily="34" charset="0"/>
                <a:cs typeface="Calibri" panose="020F0502020204030204" pitchFamily="34" charset="0"/>
              </a:rPr>
              <a:t>lambda [arg1 [,arg2,.....</a:t>
            </a:r>
            <a:r>
              <a:rPr lang="en-US" dirty="0" err="1">
                <a:latin typeface="Calibri" panose="020F0502020204030204" pitchFamily="34" charset="0"/>
                <a:cs typeface="Calibri" panose="020F0502020204030204" pitchFamily="34" charset="0"/>
              </a:rPr>
              <a:t>argn</a:t>
            </a:r>
            <a:r>
              <a:rPr lang="en-US" dirty="0">
                <a:latin typeface="Calibri" panose="020F0502020204030204" pitchFamily="34" charset="0"/>
                <a:cs typeface="Calibri" panose="020F0502020204030204" pitchFamily="34" charset="0"/>
              </a:rPr>
              <a:t>]]:expression </a:t>
            </a:r>
          </a:p>
          <a:p>
            <a:pPr marL="0" indent="0">
              <a:buNone/>
            </a:pPr>
            <a:r>
              <a:rPr lang="en-US" dirty="0">
                <a:latin typeface="Calibri" panose="020F0502020204030204" pitchFamily="34" charset="0"/>
                <a:cs typeface="Calibri" panose="020F0502020204030204" pitchFamily="34" charset="0"/>
              </a:rPr>
              <a:t>Example: </a:t>
            </a:r>
          </a:p>
          <a:p>
            <a:pPr marL="0" indent="0">
              <a:buNone/>
            </a:pPr>
            <a:r>
              <a:rPr lang="en-US" dirty="0">
                <a:latin typeface="Calibri" panose="020F0502020204030204" pitchFamily="34" charset="0"/>
                <a:cs typeface="Calibri" panose="020F0502020204030204" pitchFamily="34" charset="0"/>
              </a:rPr>
              <a:t># Function definition is here </a:t>
            </a:r>
          </a:p>
          <a:p>
            <a:pPr marL="0" indent="0">
              <a:buNone/>
            </a:pPr>
            <a:r>
              <a:rPr lang="nn-NO" dirty="0">
                <a:latin typeface="Calibri" panose="020F0502020204030204" pitchFamily="34" charset="0"/>
                <a:cs typeface="Calibri" panose="020F0502020204030204" pitchFamily="34" charset="0"/>
              </a:rPr>
              <a:t>sum = lambda arg1, arg2: arg1 + arg2 </a:t>
            </a:r>
          </a:p>
          <a:p>
            <a:pPr marL="0" indent="0">
              <a:buNone/>
            </a:pPr>
            <a:r>
              <a:rPr lang="en-US" dirty="0">
                <a:latin typeface="Calibri" panose="020F0502020204030204" pitchFamily="34" charset="0"/>
                <a:cs typeface="Calibri" panose="020F0502020204030204" pitchFamily="34" charset="0"/>
              </a:rPr>
              <a:t># Now you can call sum as a function </a:t>
            </a:r>
          </a:p>
          <a:p>
            <a:pPr marL="0" indent="0">
              <a:buNone/>
            </a:pPr>
            <a:r>
              <a:rPr lang="en-US" dirty="0">
                <a:latin typeface="Calibri" panose="020F0502020204030204" pitchFamily="34" charset="0"/>
                <a:cs typeface="Calibri" panose="020F0502020204030204" pitchFamily="34" charset="0"/>
              </a:rPr>
              <a:t>print("Value of total : ", sum( 10, 20 )) </a:t>
            </a:r>
          </a:p>
          <a:p>
            <a:pPr marL="0" indent="0">
              <a:buNone/>
            </a:pPr>
            <a:r>
              <a:rPr lang="en-US" dirty="0">
                <a:latin typeface="Calibri" panose="020F0502020204030204" pitchFamily="34" charset="0"/>
                <a:cs typeface="Calibri" panose="020F0502020204030204" pitchFamily="34" charset="0"/>
              </a:rPr>
              <a:t>print("Value of total : ", sum( 20, 20 )) </a:t>
            </a:r>
          </a:p>
          <a:p>
            <a:endParaRPr lang="en-US" dirty="0"/>
          </a:p>
        </p:txBody>
      </p:sp>
      <p:sp>
        <p:nvSpPr>
          <p:cNvPr id="7" name="Title 1"/>
          <p:cNvSpPr>
            <a:spLocks noGrp="1"/>
          </p:cNvSpPr>
          <p:nvPr>
            <p:ph type="title"/>
          </p:nvPr>
        </p:nvSpPr>
        <p:spPr>
          <a:xfrm>
            <a:off x="0" y="0"/>
            <a:ext cx="4467497" cy="444137"/>
          </a:xfrm>
        </p:spPr>
        <p:txBody>
          <a:bodyPr vert="horz" lIns="91440" tIns="45720" rIns="91440" bIns="45720" rtlCol="0" anchor="ctr">
            <a:noAutofit/>
          </a:bodyPr>
          <a:lstStyle/>
          <a:p>
            <a:r>
              <a:rPr lang="en-US" sz="3200" b="1" dirty="0">
                <a:solidFill>
                  <a:schemeClr val="accent4"/>
                </a:solidFill>
              </a:rPr>
              <a:t>Anonymous  Functions</a:t>
            </a:r>
          </a:p>
        </p:txBody>
      </p:sp>
      <p:sp>
        <p:nvSpPr>
          <p:cNvPr id="2" name="Slide Number Placeholder 1"/>
          <p:cNvSpPr>
            <a:spLocks noGrp="1"/>
          </p:cNvSpPr>
          <p:nvPr>
            <p:ph type="sldNum" sz="quarter" idx="12"/>
          </p:nvPr>
        </p:nvSpPr>
        <p:spPr/>
        <p:txBody>
          <a:bodyPr/>
          <a:lstStyle/>
          <a:p>
            <a:fld id="{D8A3B257-13DD-4767-B2DD-AFBABB1CFC21}" type="slidenum">
              <a:rPr lang="en-US" smtClean="0"/>
              <a:pPr/>
              <a:t>38</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92675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314" y="694649"/>
            <a:ext cx="9720073" cy="5547889"/>
          </a:xfrm>
        </p:spPr>
        <p:txBody>
          <a:bodyPr>
            <a:normAutofit/>
          </a:bodyPr>
          <a:lstStyle/>
          <a:p>
            <a:pPr marL="0" indent="0">
              <a:buNone/>
            </a:pPr>
            <a:r>
              <a:rPr lang="en-US" sz="3200" b="1" u="sng" dirty="0">
                <a:latin typeface="Calibri" panose="020F0502020204030204" pitchFamily="34" charset="0"/>
                <a:cs typeface="Calibri" panose="020F0502020204030204" pitchFamily="34" charset="0"/>
              </a:rPr>
              <a:t>Syntax:</a:t>
            </a:r>
          </a:p>
          <a:p>
            <a:pPr>
              <a:buFont typeface="Wingdings" panose="05000000000000000000" pitchFamily="2" charset="2"/>
              <a:buChar char="§"/>
            </a:pPr>
            <a:r>
              <a:rPr lang="en-US" sz="3600" dirty="0">
                <a:latin typeface="Calibri" panose="020F0502020204030204" pitchFamily="34" charset="0"/>
                <a:cs typeface="Calibri" panose="020F0502020204030204" pitchFamily="34" charset="0"/>
              </a:rPr>
              <a:t>The statement return [expression] exits a function, optionally passing back an expression to the caller. A return statement with no arguments is the same as return None.</a:t>
            </a:r>
            <a:r>
              <a:rPr lang="en-US" sz="3600" b="1" dirty="0">
                <a:latin typeface="Calibri" panose="020F0502020204030204" pitchFamily="34" charset="0"/>
                <a:cs typeface="Calibri" panose="020F0502020204030204" pitchFamily="34" charset="0"/>
              </a:rPr>
              <a:t> </a:t>
            </a:r>
          </a:p>
          <a:p>
            <a:pPr>
              <a:buFont typeface="Wingdings" panose="05000000000000000000" pitchFamily="2" charset="2"/>
              <a:buChar char="§"/>
            </a:pPr>
            <a:r>
              <a:rPr lang="en-US" sz="3600" b="1" dirty="0">
                <a:latin typeface="Calibri" panose="020F0502020204030204" pitchFamily="34" charset="0"/>
                <a:cs typeface="Calibri" panose="020F0502020204030204" pitchFamily="34" charset="0"/>
              </a:rPr>
              <a:t>Try and learn :-</a:t>
            </a:r>
          </a:p>
          <a:p>
            <a:pPr marL="742950" lvl="1" indent="-342900"/>
            <a:r>
              <a:rPr lang="en-US" sz="3200" dirty="0">
                <a:latin typeface="Calibri" panose="020F0502020204030204" pitchFamily="34" charset="0"/>
                <a:cs typeface="Calibri" panose="020F0502020204030204" pitchFamily="34" charset="0"/>
              </a:rPr>
              <a:t>Write a function  which takes  the length and breath of a rectangle and returns the area.</a:t>
            </a:r>
            <a:endParaRPr lang="en-US" sz="4000" dirty="0">
              <a:latin typeface="Calibri" panose="020F0502020204030204" pitchFamily="34" charset="0"/>
              <a:cs typeface="Calibri" panose="020F0502020204030204" pitchFamily="34" charset="0"/>
            </a:endParaRPr>
          </a:p>
          <a:p>
            <a:pPr lvl="1"/>
            <a:endParaRPr lang="en-US" sz="2400" dirty="0"/>
          </a:p>
        </p:txBody>
      </p:sp>
      <p:sp>
        <p:nvSpPr>
          <p:cNvPr id="7" name="Title 1"/>
          <p:cNvSpPr>
            <a:spLocks noGrp="1"/>
          </p:cNvSpPr>
          <p:nvPr>
            <p:ph type="title"/>
          </p:nvPr>
        </p:nvSpPr>
        <p:spPr>
          <a:xfrm>
            <a:off x="18196" y="34833"/>
            <a:ext cx="9720072" cy="496823"/>
          </a:xfrm>
        </p:spPr>
        <p:txBody>
          <a:bodyPr vert="horz" lIns="91440" tIns="45720" rIns="91440" bIns="45720" rtlCol="0" anchor="ctr">
            <a:noAutofit/>
          </a:bodyPr>
          <a:lstStyle/>
          <a:p>
            <a:r>
              <a:rPr lang="en-US" sz="3200" b="1" dirty="0">
                <a:solidFill>
                  <a:schemeClr val="accent4"/>
                </a:solidFill>
              </a:rPr>
              <a:t>Return statement</a:t>
            </a:r>
          </a:p>
        </p:txBody>
      </p:sp>
      <p:sp>
        <p:nvSpPr>
          <p:cNvPr id="2" name="Slide Number Placeholder 1"/>
          <p:cNvSpPr>
            <a:spLocks noGrp="1"/>
          </p:cNvSpPr>
          <p:nvPr>
            <p:ph type="sldNum" sz="quarter" idx="12"/>
          </p:nvPr>
        </p:nvSpPr>
        <p:spPr/>
        <p:txBody>
          <a:bodyPr/>
          <a:lstStyle/>
          <a:p>
            <a:fld id="{D8A3B257-13DD-4767-B2DD-AFBABB1CFC21}" type="slidenum">
              <a:rPr lang="en-US" smtClean="0"/>
              <a:pPr/>
              <a:t>39</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175821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
            <a:ext cx="10868296" cy="620265"/>
          </a:xfrm>
        </p:spPr>
        <p:txBody>
          <a:bodyPr>
            <a:normAutofit/>
          </a:bodyPr>
          <a:lstStyle/>
          <a:p>
            <a:r>
              <a:rPr lang="en-US" sz="3200" b="1" dirty="0">
                <a:solidFill>
                  <a:schemeClr val="accent4"/>
                </a:solidFill>
              </a:rPr>
              <a:t>INPUT TECHNIQUES</a:t>
            </a:r>
          </a:p>
        </p:txBody>
      </p:sp>
      <p:sp>
        <p:nvSpPr>
          <p:cNvPr id="11" name="Content Placeholder 10"/>
          <p:cNvSpPr>
            <a:spLocks noGrp="1"/>
          </p:cNvSpPr>
          <p:nvPr>
            <p:ph idx="1"/>
          </p:nvPr>
        </p:nvSpPr>
        <p:spPr>
          <a:xfrm>
            <a:off x="768275" y="939500"/>
            <a:ext cx="10384865" cy="5750860"/>
          </a:xfrm>
        </p:spPr>
        <p:txBody>
          <a:bodyPr>
            <a:normAutofit lnSpcReduction="10000"/>
          </a:bodyPr>
          <a:lstStyle/>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 Way to pass user defined input to a program.</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Remember the </a:t>
            </a:r>
            <a:r>
              <a:rPr lang="en-US" b="1" i="1" dirty="0" err="1">
                <a:latin typeface="Calibri" panose="020F0502020204030204" pitchFamily="34" charset="0"/>
                <a:cs typeface="Calibri" panose="020F0502020204030204" pitchFamily="34" charset="0"/>
              </a:rPr>
              <a:t>scanf</a:t>
            </a:r>
            <a:r>
              <a:rPr lang="en-US" sz="2400" dirty="0">
                <a:latin typeface="Calibri" panose="020F0502020204030204" pitchFamily="34" charset="0"/>
                <a:cs typeface="Calibri" panose="020F0502020204030204" pitchFamily="34" charset="0"/>
              </a:rPr>
              <a:t> function in C?</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That </a:t>
            </a:r>
            <a:r>
              <a:rPr lang="en-US" sz="2400" b="1" dirty="0" err="1">
                <a:latin typeface="Calibri" panose="020F0502020204030204" pitchFamily="34" charset="0"/>
                <a:cs typeface="Calibri" panose="020F0502020204030204" pitchFamily="34" charset="0"/>
              </a:rPr>
              <a:t>scanf</a:t>
            </a:r>
            <a:r>
              <a:rPr lang="en-US" sz="2400" dirty="0">
                <a:latin typeface="Calibri" panose="020F0502020204030204" pitchFamily="34" charset="0"/>
                <a:cs typeface="Calibri" panose="020F0502020204030204" pitchFamily="34" charset="0"/>
              </a:rPr>
              <a:t> evolved into </a:t>
            </a:r>
            <a:r>
              <a:rPr lang="en-US" sz="2400" b="1" dirty="0">
                <a:latin typeface="Calibri" panose="020F0502020204030204" pitchFamily="34" charset="0"/>
                <a:cs typeface="Calibri" panose="020F0502020204030204" pitchFamily="34" charset="0"/>
              </a:rPr>
              <a:t>input</a:t>
            </a:r>
            <a:r>
              <a:rPr lang="en-US" sz="2400" dirty="0">
                <a:latin typeface="Calibri" panose="020F0502020204030204" pitchFamily="34" charset="0"/>
                <a:cs typeface="Calibri" panose="020F0502020204030204" pitchFamily="34" charset="0"/>
              </a:rPr>
              <a:t> function in python.</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The input(string) method returns a line of user input as a string.</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The parameter is used as a prompt </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 The string can be converted by using the conversion methods </a:t>
            </a:r>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(string), float(string), etc. </a:t>
            </a: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a:t>
            </a:r>
          </a:p>
        </p:txBody>
      </p:sp>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369" y="4157142"/>
            <a:ext cx="9457018" cy="2481533"/>
          </a:xfrm>
          <a:prstGeom prst="rect">
            <a:avLst/>
          </a:prstGeom>
        </p:spPr>
      </p:pic>
      <p:sp>
        <p:nvSpPr>
          <p:cNvPr id="3" name="Slide Number Placeholder 2"/>
          <p:cNvSpPr>
            <a:spLocks noGrp="1"/>
          </p:cNvSpPr>
          <p:nvPr>
            <p:ph type="sldNum" sz="quarter" idx="12"/>
          </p:nvPr>
        </p:nvSpPr>
        <p:spPr/>
        <p:txBody>
          <a:bodyPr/>
          <a:lstStyle/>
          <a:p>
            <a:fld id="{D8A3B257-13DD-4767-B2DD-AFBABB1CFC21}"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3229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 calcmode="lin" valueType="num">
                                      <p:cBhvr additive="base">
                                        <p:cTn id="3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314" y="694649"/>
            <a:ext cx="9720073" cy="5547889"/>
          </a:xfrm>
        </p:spPr>
        <p:txBody>
          <a:bodyPr>
            <a:normAutofit/>
          </a:bodyPr>
          <a:lstStyle/>
          <a:p>
            <a:pPr>
              <a:buFont typeface="Wingdings" panose="05000000000000000000" pitchFamily="2" charset="2"/>
              <a:buChar char="§"/>
            </a:pPr>
            <a:r>
              <a:rPr lang="en-US" sz="3200" dirty="0">
                <a:latin typeface="Calibri" panose="020F0502020204030204" pitchFamily="34" charset="0"/>
                <a:cs typeface="Calibri" panose="020F0502020204030204" pitchFamily="34" charset="0"/>
              </a:rPr>
              <a:t>All variables in a program may not be accessible at all locations in that program. This depends on where you have declared a variable.</a:t>
            </a:r>
          </a:p>
          <a:p>
            <a:pPr>
              <a:buFont typeface="Wingdings" panose="05000000000000000000" pitchFamily="2" charset="2"/>
              <a:buChar char="§"/>
            </a:pPr>
            <a:r>
              <a:rPr lang="en-US" sz="3200" dirty="0">
                <a:latin typeface="Calibri" panose="020F0502020204030204" pitchFamily="34" charset="0"/>
                <a:cs typeface="Calibri" panose="020F0502020204030204" pitchFamily="34" charset="0"/>
              </a:rPr>
              <a:t>The scope of a variable determines the portion of the program where you can access a particular identifier. There are two basic scopes of variables in Python −</a:t>
            </a:r>
          </a:p>
          <a:p>
            <a:pPr lvl="1">
              <a:buFont typeface="Wingdings" panose="05000000000000000000" pitchFamily="2" charset="2"/>
              <a:buChar char="ü"/>
            </a:pPr>
            <a:r>
              <a:rPr lang="en-US" sz="2400" dirty="0">
                <a:latin typeface="Calibri" panose="020F0502020204030204" pitchFamily="34" charset="0"/>
                <a:cs typeface="Calibri" panose="020F0502020204030204" pitchFamily="34" charset="0"/>
              </a:rPr>
              <a:t>Global variables : Variables defined outside all functions are global </a:t>
            </a:r>
          </a:p>
          <a:p>
            <a:pPr lvl="1">
              <a:buFont typeface="Wingdings" panose="05000000000000000000" pitchFamily="2" charset="2"/>
              <a:buChar char="ü"/>
            </a:pPr>
            <a:r>
              <a:rPr lang="en-US" sz="2400" dirty="0">
                <a:latin typeface="Calibri" panose="020F0502020204030204" pitchFamily="34" charset="0"/>
                <a:cs typeface="Calibri" panose="020F0502020204030204" pitchFamily="34" charset="0"/>
              </a:rPr>
              <a:t>Local variables : Variables defined in a function are local and cannot be accessed outside it</a:t>
            </a:r>
          </a:p>
          <a:p>
            <a:pPr>
              <a:buFont typeface="Wingdings" panose="05000000000000000000" pitchFamily="2" charset="2"/>
              <a:buChar char="§"/>
            </a:pPr>
            <a:r>
              <a:rPr lang="en-US" sz="3200" dirty="0">
                <a:latin typeface="Calibri" panose="020F0502020204030204" pitchFamily="34" charset="0"/>
                <a:cs typeface="Calibri" panose="020F0502020204030204" pitchFamily="34" charset="0"/>
              </a:rPr>
              <a:t>Therefore same names can be used for local and global variables. Local variable shadows global variable. </a:t>
            </a:r>
          </a:p>
          <a:p>
            <a:pPr lvl="1">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marL="457200" lvl="1" indent="0">
              <a:buNone/>
            </a:pPr>
            <a:endParaRPr lang="en-US" dirty="0"/>
          </a:p>
        </p:txBody>
      </p:sp>
      <p:sp>
        <p:nvSpPr>
          <p:cNvPr id="7" name="Title 1"/>
          <p:cNvSpPr>
            <a:spLocks noGrp="1"/>
          </p:cNvSpPr>
          <p:nvPr>
            <p:ph type="title"/>
          </p:nvPr>
        </p:nvSpPr>
        <p:spPr>
          <a:xfrm>
            <a:off x="127054" y="13063"/>
            <a:ext cx="9720072" cy="496823"/>
          </a:xfrm>
        </p:spPr>
        <p:txBody>
          <a:bodyPr vert="horz" lIns="91440" tIns="45720" rIns="91440" bIns="45720" rtlCol="0" anchor="ctr">
            <a:noAutofit/>
          </a:bodyPr>
          <a:lstStyle/>
          <a:p>
            <a:r>
              <a:rPr lang="en-US" sz="3200" b="1" dirty="0">
                <a:solidFill>
                  <a:schemeClr val="accent4"/>
                </a:solidFill>
              </a:rPr>
              <a:t>Scope of variables</a:t>
            </a:r>
          </a:p>
        </p:txBody>
      </p:sp>
      <p:sp>
        <p:nvSpPr>
          <p:cNvPr id="2" name="Slide Number Placeholder 1"/>
          <p:cNvSpPr>
            <a:spLocks noGrp="1"/>
          </p:cNvSpPr>
          <p:nvPr>
            <p:ph type="sldNum" sz="quarter" idx="12"/>
          </p:nvPr>
        </p:nvSpPr>
        <p:spPr/>
        <p:txBody>
          <a:bodyPr/>
          <a:lstStyle/>
          <a:p>
            <a:fld id="{D8A3B257-13DD-4767-B2DD-AFBABB1CFC21}" type="slidenum">
              <a:rPr lang="en-US" smtClean="0"/>
              <a:pPr/>
              <a:t>40</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047400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314" y="694649"/>
            <a:ext cx="9720073" cy="5547889"/>
          </a:xfrm>
        </p:spPr>
        <p:txBody>
          <a:bodyPr>
            <a:normAutofit/>
          </a:bodyPr>
          <a:lstStyle/>
          <a:p>
            <a:pPr marL="457200" lvl="1" indent="0">
              <a:buNone/>
            </a:pPr>
            <a:r>
              <a:rPr lang="en-US" b="1" u="sng" dirty="0">
                <a:latin typeface="Calibri" panose="020F0502020204030204" pitchFamily="34" charset="0"/>
                <a:cs typeface="Calibri" panose="020F0502020204030204" pitchFamily="34" charset="0"/>
              </a:rPr>
              <a:t>Try and learn:</a:t>
            </a:r>
          </a:p>
          <a:p>
            <a:pPr marL="800100" lvl="2" indent="0">
              <a:buNone/>
            </a:pPr>
            <a:r>
              <a:rPr lang="en-US" sz="2400" dirty="0"/>
              <a:t>a = 99 # Global variable </a:t>
            </a:r>
          </a:p>
          <a:p>
            <a:pPr marL="800100" lvl="2" indent="0">
              <a:buNone/>
            </a:pPr>
            <a:r>
              <a:rPr lang="en-US" sz="2400" dirty="0" err="1"/>
              <a:t>def</a:t>
            </a:r>
            <a:r>
              <a:rPr lang="en-US" sz="2400" dirty="0"/>
              <a:t> </a:t>
            </a:r>
            <a:r>
              <a:rPr lang="en-US" sz="2400" dirty="0" err="1"/>
              <a:t>func</a:t>
            </a:r>
            <a:r>
              <a:rPr lang="en-US" sz="2400" dirty="0"/>
              <a:t>(): </a:t>
            </a:r>
          </a:p>
          <a:p>
            <a:pPr marL="800100" lvl="2" indent="0">
              <a:buNone/>
            </a:pPr>
            <a:r>
              <a:rPr lang="es-ES" sz="2400" dirty="0"/>
              <a:t>	a= 88#Local variable</a:t>
            </a:r>
          </a:p>
          <a:p>
            <a:pPr marL="800100" lvl="2" indent="0">
              <a:buNone/>
            </a:pPr>
            <a:r>
              <a:rPr lang="en-US" sz="2400" dirty="0"/>
              <a:t>	print(a) </a:t>
            </a:r>
          </a:p>
          <a:p>
            <a:pPr marL="400050" lvl="1" indent="0">
              <a:buNone/>
            </a:pPr>
            <a:r>
              <a:rPr lang="en-US" sz="2800" dirty="0" err="1"/>
              <a:t>func</a:t>
            </a:r>
            <a:r>
              <a:rPr lang="en-US" sz="2800" dirty="0"/>
              <a:t>() </a:t>
            </a:r>
          </a:p>
          <a:p>
            <a:pPr marL="400050" lvl="1" indent="0">
              <a:buNone/>
            </a:pPr>
            <a:r>
              <a:rPr lang="en-US" sz="2800" dirty="0"/>
              <a:t>print(a) </a:t>
            </a:r>
            <a:endParaRPr lang="en-US" sz="2800" b="1" u="sng" dirty="0">
              <a:latin typeface="Calibri" panose="020F0502020204030204" pitchFamily="34" charset="0"/>
              <a:cs typeface="Calibri" panose="020F0502020204030204" pitchFamily="34" charset="0"/>
            </a:endParaRPr>
          </a:p>
          <a:p>
            <a:pPr marL="57150" indent="0">
              <a:buNone/>
            </a:pPr>
            <a:r>
              <a:rPr lang="en-US" sz="2400" b="1" u="sng" dirty="0">
                <a:latin typeface="Calibri" panose="020F0502020204030204" pitchFamily="34" charset="0"/>
                <a:cs typeface="Calibri" panose="020F0502020204030204" pitchFamily="34" charset="0"/>
              </a:rPr>
              <a:t>Invoking a global variable inside a function:</a:t>
            </a:r>
          </a:p>
          <a:p>
            <a:pPr>
              <a:buFont typeface="Wingdings" panose="05000000000000000000" pitchFamily="2" charset="2"/>
              <a:buChar char="ü"/>
            </a:pPr>
            <a:r>
              <a:rPr lang="en-US" sz="2400" dirty="0">
                <a:latin typeface="Calibri" panose="020F0502020204030204" pitchFamily="34" charset="0"/>
                <a:cs typeface="Calibri" panose="020F0502020204030204" pitchFamily="34" charset="0"/>
              </a:rPr>
              <a:t>To access a global variable inside a function, use the statement global &lt;&lt;Variable Name&gt;&gt;. </a:t>
            </a:r>
          </a:p>
          <a:p>
            <a:pPr marL="0" indent="0">
              <a:buNone/>
            </a:pPr>
            <a:r>
              <a:rPr lang="en-US" sz="2400" b="1" u="sng" dirty="0">
                <a:latin typeface="Calibri" panose="020F0502020204030204" pitchFamily="34" charset="0"/>
                <a:cs typeface="Calibri" panose="020F0502020204030204" pitchFamily="34" charset="0"/>
              </a:rPr>
              <a:t>Try and learn:</a:t>
            </a:r>
          </a:p>
          <a:p>
            <a:pPr>
              <a:buFont typeface="Wingdings" panose="05000000000000000000" pitchFamily="2" charset="2"/>
              <a:buChar char="ü"/>
            </a:pPr>
            <a:r>
              <a:rPr lang="en-US" sz="2400" dirty="0">
                <a:latin typeface="Calibri" panose="020F0502020204030204" pitchFamily="34" charset="0"/>
                <a:cs typeface="Calibri" panose="020F0502020204030204" pitchFamily="34" charset="0"/>
              </a:rPr>
              <a:t>Try the above example again, only make sure that this time the value of “a” is same as the global a</a:t>
            </a:r>
            <a:endParaRPr lang="en-US" dirty="0">
              <a:latin typeface="Calibri" panose="020F0502020204030204" pitchFamily="34" charset="0"/>
              <a:cs typeface="Calibri" panose="020F0502020204030204" pitchFamily="34" charset="0"/>
            </a:endParaRPr>
          </a:p>
          <a:p>
            <a:pPr marL="57150" indent="0">
              <a:buNone/>
            </a:pPr>
            <a:endParaRPr lang="en-US" b="1" u="sng" dirty="0">
              <a:latin typeface="Calibri" panose="020F0502020204030204" pitchFamily="34" charset="0"/>
              <a:cs typeface="Calibri" panose="020F0502020204030204" pitchFamily="34" charset="0"/>
            </a:endParaRPr>
          </a:p>
          <a:p>
            <a:pPr marL="457200" lvl="1" indent="0">
              <a:buNone/>
            </a:pPr>
            <a:endParaRPr lang="en-US" b="1" u="sng" dirty="0">
              <a:latin typeface="Calibri" panose="020F0502020204030204" pitchFamily="34" charset="0"/>
              <a:cs typeface="Calibri" panose="020F0502020204030204" pitchFamily="34" charset="0"/>
            </a:endParaRPr>
          </a:p>
        </p:txBody>
      </p:sp>
      <p:sp>
        <p:nvSpPr>
          <p:cNvPr id="7" name="Title 1"/>
          <p:cNvSpPr>
            <a:spLocks noGrp="1"/>
          </p:cNvSpPr>
          <p:nvPr>
            <p:ph type="title"/>
          </p:nvPr>
        </p:nvSpPr>
        <p:spPr>
          <a:xfrm>
            <a:off x="124877" y="91439"/>
            <a:ext cx="9720072" cy="496823"/>
          </a:xfrm>
        </p:spPr>
        <p:txBody>
          <a:bodyPr vert="horz" lIns="91440" tIns="45720" rIns="91440" bIns="45720" rtlCol="0" anchor="ctr">
            <a:noAutofit/>
          </a:bodyPr>
          <a:lstStyle/>
          <a:p>
            <a:r>
              <a:rPr lang="en-US" sz="3200" b="1" dirty="0">
                <a:solidFill>
                  <a:schemeClr val="accent4"/>
                </a:solidFill>
              </a:rPr>
              <a:t>Global variable Vs Local variable</a:t>
            </a:r>
          </a:p>
        </p:txBody>
      </p:sp>
      <p:sp>
        <p:nvSpPr>
          <p:cNvPr id="2" name="Slide Number Placeholder 1"/>
          <p:cNvSpPr>
            <a:spLocks noGrp="1"/>
          </p:cNvSpPr>
          <p:nvPr>
            <p:ph type="sldNum" sz="quarter" idx="12"/>
          </p:nvPr>
        </p:nvSpPr>
        <p:spPr/>
        <p:txBody>
          <a:bodyPr/>
          <a:lstStyle/>
          <a:p>
            <a:fld id="{D8A3B257-13DD-4767-B2DD-AFBABB1CFC21}" type="slidenum">
              <a:rPr lang="en-US" smtClean="0"/>
              <a:pPr/>
              <a:t>41</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364478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766838"/>
            <a:ext cx="11633849" cy="5738465"/>
          </a:xfrm>
        </p:spPr>
        <p:txBody>
          <a:bodyPr>
            <a:normAutofit/>
          </a:bodyPr>
          <a:lstStyle/>
          <a:p>
            <a:pPr>
              <a:lnSpc>
                <a:spcPct val="100000"/>
              </a:lnSpc>
              <a:buFont typeface="Wingdings" panose="05000000000000000000" pitchFamily="2" charset="2"/>
              <a:buChar char="§"/>
            </a:pPr>
            <a:r>
              <a:rPr lang="en-US" sz="2000" dirty="0">
                <a:latin typeface="Calibri" panose="020F0502020204030204" pitchFamily="34" charset="0"/>
                <a:cs typeface="Calibri" panose="020F0502020204030204" pitchFamily="34" charset="0"/>
              </a:rPr>
              <a:t>The map() function applies a given function to each item of an </a:t>
            </a:r>
            <a:r>
              <a:rPr lang="en-US" sz="2000" dirty="0" err="1">
                <a:latin typeface="Calibri" panose="020F0502020204030204" pitchFamily="34" charset="0"/>
                <a:cs typeface="Calibri" panose="020F0502020204030204" pitchFamily="34" charset="0"/>
              </a:rPr>
              <a:t>iterable</a:t>
            </a:r>
            <a:r>
              <a:rPr lang="en-US" sz="2000" dirty="0">
                <a:latin typeface="Calibri" panose="020F0502020204030204" pitchFamily="34" charset="0"/>
                <a:cs typeface="Calibri" panose="020F0502020204030204" pitchFamily="34" charset="0"/>
              </a:rPr>
              <a:t> (list, tuple etc.) and returns a list of the results.</a:t>
            </a:r>
          </a:p>
          <a:p>
            <a:pPr>
              <a:lnSpc>
                <a:spcPct val="100000"/>
              </a:lnSpc>
              <a:buFont typeface="Wingdings" panose="05000000000000000000" pitchFamily="2" charset="2"/>
              <a:buChar char="§"/>
            </a:pPr>
            <a:r>
              <a:rPr lang="en-US" sz="2000" dirty="0">
                <a:latin typeface="Calibri" panose="020F0502020204030204" pitchFamily="34" charset="0"/>
                <a:cs typeface="Calibri" panose="020F0502020204030204" pitchFamily="34" charset="0"/>
              </a:rPr>
              <a:t>The syntax of map() function is:</a:t>
            </a:r>
          </a:p>
          <a:p>
            <a:pPr marL="0" indent="0">
              <a:lnSpc>
                <a:spcPct val="100000"/>
              </a:lnSpc>
              <a:buNone/>
            </a:pPr>
            <a:endParaRPr lang="en-US" sz="2000" dirty="0">
              <a:latin typeface="Calibri" panose="020F0502020204030204" pitchFamily="34" charset="0"/>
              <a:cs typeface="Calibri" panose="020F0502020204030204" pitchFamily="34" charset="0"/>
            </a:endParaRPr>
          </a:p>
          <a:p>
            <a:pPr marL="457200" lvl="1" indent="0">
              <a:buNone/>
            </a:pPr>
            <a:endParaRPr lang="en-US" b="1" u="sng" dirty="0">
              <a:latin typeface="Calibri" panose="020F0502020204030204" pitchFamily="34" charset="0"/>
              <a:cs typeface="Calibri" panose="020F0502020204030204" pitchFamily="34" charset="0"/>
            </a:endParaRPr>
          </a:p>
          <a:p>
            <a:pPr marL="457200" lvl="1" indent="0">
              <a:buNone/>
            </a:pPr>
            <a:endParaRPr lang="en-US" b="1" u="sng" dirty="0">
              <a:latin typeface="Calibri" panose="020F0502020204030204" pitchFamily="34" charset="0"/>
              <a:cs typeface="Calibri" panose="020F0502020204030204" pitchFamily="34" charset="0"/>
            </a:endParaRPr>
          </a:p>
          <a:p>
            <a:pPr marL="0" indent="0">
              <a:buNone/>
            </a:pPr>
            <a:r>
              <a:rPr lang="en-US" b="1" u="sng" dirty="0">
                <a:latin typeface="Times New Roman" panose="02020603050405020304" pitchFamily="18" charset="0"/>
                <a:cs typeface="Times New Roman" panose="02020603050405020304" pitchFamily="18" charset="0"/>
              </a:rPr>
              <a:t>map() Parameters</a:t>
            </a:r>
          </a:p>
          <a:p>
            <a:pPr lvl="1"/>
            <a:r>
              <a:rPr lang="en-US" dirty="0">
                <a:latin typeface="Calibri" panose="020F0502020204030204" pitchFamily="34" charset="0"/>
                <a:cs typeface="Calibri" panose="020F0502020204030204" pitchFamily="34" charset="0"/>
              </a:rPr>
              <a:t>function - map() passes each item of the </a:t>
            </a:r>
            <a:r>
              <a:rPr lang="en-US" dirty="0" err="1">
                <a:latin typeface="Calibri" panose="020F0502020204030204" pitchFamily="34" charset="0"/>
                <a:cs typeface="Calibri" panose="020F0502020204030204" pitchFamily="34" charset="0"/>
              </a:rPr>
              <a:t>iterable</a:t>
            </a:r>
            <a:r>
              <a:rPr lang="en-US" dirty="0">
                <a:latin typeface="Calibri" panose="020F0502020204030204" pitchFamily="34" charset="0"/>
                <a:cs typeface="Calibri" panose="020F0502020204030204" pitchFamily="34" charset="0"/>
              </a:rPr>
              <a:t> to this function.</a:t>
            </a:r>
          </a:p>
          <a:p>
            <a:pPr lvl="1"/>
            <a:r>
              <a:rPr lang="en-US" b="1" dirty="0" err="1"/>
              <a:t>iterable</a:t>
            </a:r>
            <a:r>
              <a:rPr lang="en-US" dirty="0"/>
              <a:t> </a:t>
            </a:r>
            <a:r>
              <a:rPr lang="en-US" dirty="0" err="1"/>
              <a:t>iterable</a:t>
            </a:r>
            <a:r>
              <a:rPr lang="en-US" dirty="0"/>
              <a:t> which is to be mapped</a:t>
            </a:r>
          </a:p>
          <a:p>
            <a:pPr marL="457200" lvl="1" indent="0">
              <a:buNone/>
            </a:pPr>
            <a:r>
              <a:rPr lang="en-US" dirty="0">
                <a:latin typeface="Calibri" panose="020F0502020204030204" pitchFamily="34" charset="0"/>
                <a:cs typeface="Calibri" panose="020F0502020204030204" pitchFamily="34" charset="0"/>
              </a:rPr>
              <a:t>We can pass multiple </a:t>
            </a:r>
            <a:r>
              <a:rPr lang="en-US" dirty="0" err="1">
                <a:latin typeface="Calibri" panose="020F0502020204030204" pitchFamily="34" charset="0"/>
                <a:cs typeface="Calibri" panose="020F0502020204030204" pitchFamily="34" charset="0"/>
              </a:rPr>
              <a:t>iterable</a:t>
            </a:r>
            <a:r>
              <a:rPr lang="en-US" dirty="0">
                <a:latin typeface="Calibri" panose="020F0502020204030204" pitchFamily="34" charset="0"/>
                <a:cs typeface="Calibri" panose="020F0502020204030204" pitchFamily="34" charset="0"/>
              </a:rPr>
              <a:t> to the map() function.</a:t>
            </a:r>
          </a:p>
          <a:p>
            <a:pPr marL="0" indent="0">
              <a:buNone/>
            </a:pPr>
            <a:r>
              <a:rPr lang="en-US" u="sng" dirty="0">
                <a:latin typeface="Calibri" panose="020F0502020204030204" pitchFamily="34" charset="0"/>
                <a:cs typeface="Calibri" panose="020F0502020204030204" pitchFamily="34" charset="0"/>
              </a:rPr>
              <a:t>Return Value from map()</a:t>
            </a:r>
          </a:p>
          <a:p>
            <a:pPr marL="0" indent="0">
              <a:buNone/>
            </a:pPr>
            <a:r>
              <a:rPr lang="en-US" sz="2000" dirty="0">
                <a:latin typeface="Calibri" panose="020F0502020204030204" pitchFamily="34" charset="0"/>
                <a:cs typeface="Calibri" panose="020F0502020204030204" pitchFamily="34" charset="0"/>
              </a:rPr>
              <a:t>The map() function applies a given to function to each item of an </a:t>
            </a:r>
            <a:r>
              <a:rPr lang="en-US" sz="2000" dirty="0" err="1">
                <a:latin typeface="Calibri" panose="020F0502020204030204" pitchFamily="34" charset="0"/>
                <a:cs typeface="Calibri" panose="020F0502020204030204" pitchFamily="34" charset="0"/>
              </a:rPr>
              <a:t>iterable</a:t>
            </a:r>
            <a:r>
              <a:rPr lang="en-US" sz="2000" dirty="0">
                <a:latin typeface="Calibri" panose="020F0502020204030204" pitchFamily="34" charset="0"/>
                <a:cs typeface="Calibri" panose="020F0502020204030204" pitchFamily="34" charset="0"/>
              </a:rPr>
              <a:t> and returns a list of the results.</a:t>
            </a:r>
          </a:p>
          <a:p>
            <a:pPr marL="0" indent="0">
              <a:buNone/>
            </a:pPr>
            <a:r>
              <a:rPr lang="en-US" sz="2000" dirty="0"/>
              <a:t>The returned value from map() (map object) then can be passed to functions like </a:t>
            </a:r>
            <a:r>
              <a:rPr lang="en-US" sz="2000" dirty="0">
                <a:hlinkClick r:id="rId3" tooltip="Python list() "/>
              </a:rPr>
              <a:t>list()</a:t>
            </a:r>
            <a:r>
              <a:rPr lang="en-US" sz="2000" dirty="0"/>
              <a:t> (to create a list), </a:t>
            </a:r>
            <a:r>
              <a:rPr lang="en-US" sz="2000" dirty="0">
                <a:hlinkClick r:id="rId4" tooltip="Python dict()"/>
              </a:rPr>
              <a:t>set()</a:t>
            </a:r>
            <a:r>
              <a:rPr lang="en-US" sz="2000" dirty="0"/>
              <a:t> (to create a set) and so on.</a:t>
            </a:r>
            <a:endParaRPr lang="en-US" sz="2000" dirty="0">
              <a:latin typeface="Calibri" panose="020F0502020204030204" pitchFamily="34" charset="0"/>
              <a:cs typeface="Calibri" panose="020F0502020204030204" pitchFamily="34" charset="0"/>
            </a:endParaRPr>
          </a:p>
          <a:p>
            <a:pPr marL="457200" lvl="1" indent="0">
              <a:buNone/>
            </a:pPr>
            <a:endParaRPr lang="en-US" b="1" u="sng" dirty="0">
              <a:latin typeface="Calibri" panose="020F0502020204030204" pitchFamily="34" charset="0"/>
              <a:cs typeface="Calibri" panose="020F0502020204030204" pitchFamily="34" charset="0"/>
            </a:endParaRPr>
          </a:p>
        </p:txBody>
      </p:sp>
      <p:sp>
        <p:nvSpPr>
          <p:cNvPr id="7" name="Title 1"/>
          <p:cNvSpPr>
            <a:spLocks noGrp="1"/>
          </p:cNvSpPr>
          <p:nvPr>
            <p:ph type="title"/>
          </p:nvPr>
        </p:nvSpPr>
        <p:spPr>
          <a:xfrm>
            <a:off x="111814" y="104502"/>
            <a:ext cx="9720072" cy="496823"/>
          </a:xfrm>
        </p:spPr>
        <p:txBody>
          <a:bodyPr vert="horz" lIns="91440" tIns="45720" rIns="91440" bIns="45720" rtlCol="0" anchor="ctr">
            <a:noAutofit/>
          </a:bodyPr>
          <a:lstStyle/>
          <a:p>
            <a:r>
              <a:rPr lang="en-US" sz="3200" b="1" dirty="0">
                <a:solidFill>
                  <a:schemeClr val="accent4"/>
                </a:solidFill>
              </a:rPr>
              <a:t>MAP()</a:t>
            </a:r>
          </a:p>
        </p:txBody>
      </p:sp>
      <p:sp>
        <p:nvSpPr>
          <p:cNvPr id="2" name="Rectangle 1"/>
          <p:cNvSpPr/>
          <p:nvPr/>
        </p:nvSpPr>
        <p:spPr>
          <a:xfrm>
            <a:off x="866272" y="2000739"/>
            <a:ext cx="3296655" cy="914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Black" panose="020B0A04020102020204" pitchFamily="34" charset="0"/>
                <a:cs typeface="Calibri" panose="020F0502020204030204" pitchFamily="34" charset="0"/>
              </a:rPr>
              <a:t>map(function, iterable)</a:t>
            </a:r>
          </a:p>
        </p:txBody>
      </p:sp>
      <p:sp>
        <p:nvSpPr>
          <p:cNvPr id="4" name="Slide Number Placeholder 3"/>
          <p:cNvSpPr>
            <a:spLocks noGrp="1"/>
          </p:cNvSpPr>
          <p:nvPr>
            <p:ph type="sldNum" sz="quarter" idx="12"/>
          </p:nvPr>
        </p:nvSpPr>
        <p:spPr/>
        <p:txBody>
          <a:bodyPr/>
          <a:lstStyle/>
          <a:p>
            <a:fld id="{D8A3B257-13DD-4767-B2DD-AFBABB1CFC21}"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837261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24877" y="39187"/>
            <a:ext cx="9720072" cy="496823"/>
          </a:xfrm>
        </p:spPr>
        <p:txBody>
          <a:bodyPr vert="horz" lIns="91440" tIns="45720" rIns="91440" bIns="45720" rtlCol="0" anchor="ctr">
            <a:noAutofit/>
          </a:bodyPr>
          <a:lstStyle/>
          <a:p>
            <a:r>
              <a:rPr lang="en-US" sz="3200" b="1" dirty="0">
                <a:solidFill>
                  <a:schemeClr val="accent4"/>
                </a:solidFill>
              </a:rPr>
              <a:t>EXAMPLE OF MAP()</a:t>
            </a:r>
          </a:p>
        </p:txBody>
      </p:sp>
      <p:sp>
        <p:nvSpPr>
          <p:cNvPr id="5" name="Rectangle 4"/>
          <p:cNvSpPr/>
          <p:nvPr/>
        </p:nvSpPr>
        <p:spPr>
          <a:xfrm>
            <a:off x="379622" y="679703"/>
            <a:ext cx="11447420" cy="617829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latin typeface="Arial Black" panose="020B0A04020102020204" pitchFamily="34" charset="0"/>
                <a:cs typeface="Calibri" panose="020F0502020204030204" pitchFamily="34" charset="0"/>
              </a:rPr>
              <a:t>How map() works</a:t>
            </a:r>
          </a:p>
          <a:p>
            <a:endParaRPr lang="en-US" sz="1600" dirty="0">
              <a:solidFill>
                <a:schemeClr val="tx1"/>
              </a:solidFill>
              <a:latin typeface="Arial Black" panose="020B0A04020102020204" pitchFamily="34" charset="0"/>
              <a:cs typeface="Calibri" panose="020F0502020204030204" pitchFamily="34" charset="0"/>
            </a:endParaRPr>
          </a:p>
          <a:p>
            <a:r>
              <a:rPr lang="en-US" sz="1400" dirty="0" err="1">
                <a:solidFill>
                  <a:schemeClr val="tx1"/>
                </a:solidFill>
                <a:latin typeface="Arial Black" panose="020B0A04020102020204" pitchFamily="34" charset="0"/>
                <a:cs typeface="Calibri" panose="020F0502020204030204" pitchFamily="34" charset="0"/>
              </a:rPr>
              <a:t>def</a:t>
            </a:r>
            <a:r>
              <a:rPr lang="en-US" sz="1400" dirty="0">
                <a:solidFill>
                  <a:schemeClr val="tx1"/>
                </a:solidFill>
                <a:latin typeface="Arial Black" panose="020B0A04020102020204" pitchFamily="34" charset="0"/>
                <a:cs typeface="Calibri" panose="020F0502020204030204" pitchFamily="34" charset="0"/>
              </a:rPr>
              <a:t> </a:t>
            </a:r>
            <a:r>
              <a:rPr lang="en-US" sz="1400" dirty="0" err="1">
                <a:solidFill>
                  <a:schemeClr val="tx1"/>
                </a:solidFill>
                <a:latin typeface="Arial Black" panose="020B0A04020102020204" pitchFamily="34" charset="0"/>
                <a:cs typeface="Calibri" panose="020F0502020204030204" pitchFamily="34" charset="0"/>
              </a:rPr>
              <a:t>calculateSquare</a:t>
            </a:r>
            <a:r>
              <a:rPr lang="en-US" sz="1400" dirty="0">
                <a:solidFill>
                  <a:schemeClr val="tx1"/>
                </a:solidFill>
                <a:latin typeface="Arial Black" panose="020B0A04020102020204" pitchFamily="34" charset="0"/>
                <a:cs typeface="Calibri" panose="020F0502020204030204" pitchFamily="34" charset="0"/>
              </a:rPr>
              <a:t>(n): </a:t>
            </a:r>
          </a:p>
          <a:p>
            <a:r>
              <a:rPr lang="en-US" sz="1400" dirty="0">
                <a:solidFill>
                  <a:schemeClr val="tx1"/>
                </a:solidFill>
                <a:latin typeface="Arial Black" panose="020B0A04020102020204" pitchFamily="34" charset="0"/>
                <a:cs typeface="Calibri" panose="020F0502020204030204" pitchFamily="34" charset="0"/>
              </a:rPr>
              <a:t> return n*n</a:t>
            </a:r>
          </a:p>
          <a:p>
            <a:r>
              <a:rPr lang="en-US" sz="1400" dirty="0">
                <a:solidFill>
                  <a:schemeClr val="tx1"/>
                </a:solidFill>
                <a:latin typeface="Arial Black" panose="020B0A04020102020204" pitchFamily="34" charset="0"/>
                <a:cs typeface="Calibri" panose="020F0502020204030204" pitchFamily="34" charset="0"/>
              </a:rPr>
              <a:t>numbers = (1, 2, 3, 4)</a:t>
            </a:r>
          </a:p>
          <a:p>
            <a:r>
              <a:rPr lang="en-US" sz="1400" dirty="0">
                <a:solidFill>
                  <a:schemeClr val="tx1"/>
                </a:solidFill>
                <a:latin typeface="Arial Black" panose="020B0A04020102020204" pitchFamily="34" charset="0"/>
                <a:cs typeface="Calibri" panose="020F0502020204030204" pitchFamily="34" charset="0"/>
              </a:rPr>
              <a:t>result = map(</a:t>
            </a:r>
            <a:r>
              <a:rPr lang="en-US" sz="1400" dirty="0" err="1">
                <a:solidFill>
                  <a:schemeClr val="tx1"/>
                </a:solidFill>
                <a:latin typeface="Arial Black" panose="020B0A04020102020204" pitchFamily="34" charset="0"/>
                <a:cs typeface="Calibri" panose="020F0502020204030204" pitchFamily="34" charset="0"/>
              </a:rPr>
              <a:t>calculateSquare</a:t>
            </a:r>
            <a:r>
              <a:rPr lang="en-US" sz="1400" dirty="0">
                <a:solidFill>
                  <a:schemeClr val="tx1"/>
                </a:solidFill>
                <a:latin typeface="Arial Black" panose="020B0A04020102020204" pitchFamily="34" charset="0"/>
                <a:cs typeface="Calibri" panose="020F0502020204030204" pitchFamily="34" charset="0"/>
              </a:rPr>
              <a:t>, numbers)</a:t>
            </a:r>
          </a:p>
          <a:p>
            <a:r>
              <a:rPr lang="en-US" sz="1400" dirty="0">
                <a:solidFill>
                  <a:schemeClr val="tx1"/>
                </a:solidFill>
                <a:latin typeface="Arial Black" panose="020B0A04020102020204" pitchFamily="34" charset="0"/>
                <a:cs typeface="Calibri" panose="020F0502020204030204" pitchFamily="34" charset="0"/>
              </a:rPr>
              <a:t>print(result)</a:t>
            </a:r>
          </a:p>
          <a:p>
            <a:r>
              <a:rPr lang="en-US" sz="1400" dirty="0">
                <a:solidFill>
                  <a:schemeClr val="tx1"/>
                </a:solidFill>
                <a:latin typeface="Arial Black" panose="020B0A04020102020204" pitchFamily="34" charset="0"/>
                <a:cs typeface="Calibri" panose="020F0502020204030204" pitchFamily="34" charset="0"/>
              </a:rPr>
              <a:t># converting map object to list</a:t>
            </a:r>
          </a:p>
          <a:p>
            <a:r>
              <a:rPr lang="en-US" sz="1400" dirty="0" err="1">
                <a:solidFill>
                  <a:schemeClr val="tx1"/>
                </a:solidFill>
                <a:latin typeface="Arial Black" panose="020B0A04020102020204" pitchFamily="34" charset="0"/>
                <a:cs typeface="Calibri" panose="020F0502020204030204" pitchFamily="34" charset="0"/>
              </a:rPr>
              <a:t>numbersSquare</a:t>
            </a:r>
            <a:r>
              <a:rPr lang="en-US" sz="1400" dirty="0">
                <a:solidFill>
                  <a:schemeClr val="tx1"/>
                </a:solidFill>
                <a:latin typeface="Arial Black" panose="020B0A04020102020204" pitchFamily="34" charset="0"/>
                <a:cs typeface="Calibri" panose="020F0502020204030204" pitchFamily="34" charset="0"/>
              </a:rPr>
              <a:t> = list(result)</a:t>
            </a:r>
          </a:p>
          <a:p>
            <a:r>
              <a:rPr lang="en-US" sz="1400" dirty="0">
                <a:solidFill>
                  <a:schemeClr val="tx1"/>
                </a:solidFill>
                <a:latin typeface="Arial Black" panose="020B0A04020102020204" pitchFamily="34" charset="0"/>
                <a:cs typeface="Calibri" panose="020F0502020204030204" pitchFamily="34" charset="0"/>
              </a:rPr>
              <a:t>print(</a:t>
            </a:r>
            <a:r>
              <a:rPr lang="en-US" sz="1400" dirty="0" err="1">
                <a:solidFill>
                  <a:schemeClr val="tx1"/>
                </a:solidFill>
                <a:latin typeface="Arial Black" panose="020B0A04020102020204" pitchFamily="34" charset="0"/>
                <a:cs typeface="Calibri" panose="020F0502020204030204" pitchFamily="34" charset="0"/>
              </a:rPr>
              <a:t>numbersSquare</a:t>
            </a:r>
            <a:r>
              <a:rPr lang="en-US" sz="1400" dirty="0">
                <a:solidFill>
                  <a:schemeClr val="tx1"/>
                </a:solidFill>
                <a:latin typeface="Arial Black" panose="020B0A04020102020204" pitchFamily="34" charset="0"/>
                <a:cs typeface="Calibri" panose="020F0502020204030204" pitchFamily="34" charset="0"/>
              </a:rPr>
              <a:t>)</a:t>
            </a:r>
          </a:p>
          <a:p>
            <a:endParaRPr lang="en-US" sz="1600" dirty="0">
              <a:solidFill>
                <a:schemeClr val="tx1"/>
              </a:solidFill>
              <a:latin typeface="Arial Black" panose="020B0A04020102020204" pitchFamily="34" charset="0"/>
              <a:cs typeface="Calibri" panose="020F0502020204030204" pitchFamily="34" charset="0"/>
            </a:endParaRPr>
          </a:p>
          <a:p>
            <a:r>
              <a:rPr lang="en-US" sz="1600" b="1" u="sng" dirty="0">
                <a:solidFill>
                  <a:schemeClr val="tx1"/>
                </a:solidFill>
                <a:latin typeface="Arial Black" panose="020B0A04020102020204" pitchFamily="34" charset="0"/>
                <a:cs typeface="Calibri" panose="020F0502020204030204" pitchFamily="34" charset="0"/>
              </a:rPr>
              <a:t>Result :</a:t>
            </a:r>
          </a:p>
          <a:p>
            <a:r>
              <a:rPr lang="pt-BR" sz="1600" dirty="0">
                <a:solidFill>
                  <a:schemeClr val="tx1"/>
                </a:solidFill>
                <a:latin typeface="Arial Black" panose="020B0A04020102020204" pitchFamily="34" charset="0"/>
                <a:cs typeface="Calibri" panose="020F0502020204030204" pitchFamily="34" charset="0"/>
              </a:rPr>
              <a:t>&lt;map object at 0x7f722da129e8&gt;</a:t>
            </a:r>
          </a:p>
          <a:p>
            <a:r>
              <a:rPr lang="pt-BR" sz="1600" dirty="0">
                <a:solidFill>
                  <a:schemeClr val="tx1"/>
                </a:solidFill>
                <a:latin typeface="Arial Black" panose="020B0A04020102020204" pitchFamily="34" charset="0"/>
                <a:cs typeface="Calibri" panose="020F0502020204030204" pitchFamily="34" charset="0"/>
              </a:rPr>
              <a:t>[16, 1, 4, 9]</a:t>
            </a:r>
          </a:p>
          <a:p>
            <a:endParaRPr lang="pt-BR" sz="1600" dirty="0">
              <a:solidFill>
                <a:schemeClr val="tx1"/>
              </a:solidFill>
              <a:latin typeface="Arial Black" panose="020B0A04020102020204" pitchFamily="34" charset="0"/>
              <a:cs typeface="Calibri" panose="020F0502020204030204" pitchFamily="34" charset="0"/>
            </a:endParaRPr>
          </a:p>
          <a:p>
            <a:r>
              <a:rPr lang="pt-BR" sz="1600" u="sng" dirty="0">
                <a:solidFill>
                  <a:schemeClr val="tx1"/>
                </a:solidFill>
                <a:latin typeface="Arial Black" panose="020B0A04020102020204" pitchFamily="34" charset="0"/>
                <a:cs typeface="Calibri" panose="020F0502020204030204" pitchFamily="34" charset="0"/>
              </a:rPr>
              <a:t>Using Lambda function with map()</a:t>
            </a:r>
          </a:p>
          <a:p>
            <a:endParaRPr lang="pt-BR" sz="1400" dirty="0">
              <a:solidFill>
                <a:schemeClr val="tx1"/>
              </a:solidFill>
              <a:latin typeface="Arial Black" panose="020B0A04020102020204" pitchFamily="34" charset="0"/>
              <a:cs typeface="Calibri" panose="020F0502020204030204" pitchFamily="34" charset="0"/>
            </a:endParaRPr>
          </a:p>
          <a:p>
            <a:r>
              <a:rPr lang="en-US" sz="1400" dirty="0">
                <a:solidFill>
                  <a:schemeClr val="tx1"/>
                </a:solidFill>
                <a:latin typeface="Arial Black" panose="020B0A04020102020204" pitchFamily="34" charset="0"/>
                <a:cs typeface="Calibri" panose="020F0502020204030204" pitchFamily="34" charset="0"/>
              </a:rPr>
              <a:t>numbers = (1, 2, 3, 4)</a:t>
            </a:r>
          </a:p>
          <a:p>
            <a:r>
              <a:rPr lang="en-US" sz="1400" dirty="0">
                <a:solidFill>
                  <a:schemeClr val="tx1"/>
                </a:solidFill>
                <a:latin typeface="Arial Black" panose="020B0A04020102020204" pitchFamily="34" charset="0"/>
                <a:cs typeface="Calibri" panose="020F0502020204030204" pitchFamily="34" charset="0"/>
              </a:rPr>
              <a:t>result = map(lambda x: x*x, numbers)</a:t>
            </a:r>
          </a:p>
          <a:p>
            <a:r>
              <a:rPr lang="en-US" sz="1600" dirty="0">
                <a:solidFill>
                  <a:schemeClr val="tx1"/>
                </a:solidFill>
                <a:latin typeface="Arial Black" panose="020B0A04020102020204" pitchFamily="34" charset="0"/>
                <a:cs typeface="Calibri" panose="020F0502020204030204" pitchFamily="34" charset="0"/>
              </a:rPr>
              <a:t>print(result)</a:t>
            </a:r>
          </a:p>
          <a:p>
            <a:r>
              <a:rPr lang="en-US" sz="1600" dirty="0">
                <a:solidFill>
                  <a:schemeClr val="tx1"/>
                </a:solidFill>
                <a:latin typeface="Arial Black" panose="020B0A04020102020204" pitchFamily="34" charset="0"/>
                <a:cs typeface="Calibri" panose="020F0502020204030204" pitchFamily="34" charset="0"/>
              </a:rPr>
              <a:t># converting map object to set</a:t>
            </a:r>
          </a:p>
          <a:p>
            <a:r>
              <a:rPr lang="en-US" sz="1600" dirty="0" err="1">
                <a:solidFill>
                  <a:schemeClr val="tx1"/>
                </a:solidFill>
                <a:latin typeface="Arial Black" panose="020B0A04020102020204" pitchFamily="34" charset="0"/>
                <a:cs typeface="Calibri" panose="020F0502020204030204" pitchFamily="34" charset="0"/>
              </a:rPr>
              <a:t>numbersSquare</a:t>
            </a:r>
            <a:r>
              <a:rPr lang="en-US" sz="1600" dirty="0">
                <a:solidFill>
                  <a:schemeClr val="tx1"/>
                </a:solidFill>
                <a:latin typeface="Arial Black" panose="020B0A04020102020204" pitchFamily="34" charset="0"/>
                <a:cs typeface="Calibri" panose="020F0502020204030204" pitchFamily="34" charset="0"/>
              </a:rPr>
              <a:t> = list(result)</a:t>
            </a:r>
          </a:p>
          <a:p>
            <a:r>
              <a:rPr lang="en-US" sz="1600" dirty="0">
                <a:solidFill>
                  <a:schemeClr val="tx1"/>
                </a:solidFill>
                <a:latin typeface="Arial Black" panose="020B0A04020102020204" pitchFamily="34" charset="0"/>
                <a:cs typeface="Calibri" panose="020F0502020204030204" pitchFamily="34" charset="0"/>
              </a:rPr>
              <a:t>print(</a:t>
            </a:r>
            <a:r>
              <a:rPr lang="en-US" sz="1600" dirty="0" err="1">
                <a:solidFill>
                  <a:schemeClr val="tx1"/>
                </a:solidFill>
                <a:latin typeface="Arial Black" panose="020B0A04020102020204" pitchFamily="34" charset="0"/>
                <a:cs typeface="Calibri" panose="020F0502020204030204" pitchFamily="34" charset="0"/>
              </a:rPr>
              <a:t>numbersSquare</a:t>
            </a:r>
            <a:r>
              <a:rPr lang="en-US" sz="1600" dirty="0">
                <a:solidFill>
                  <a:schemeClr val="tx1"/>
                </a:solidFill>
                <a:latin typeface="Arial Black" panose="020B0A04020102020204" pitchFamily="34" charset="0"/>
                <a:cs typeface="Calibri" panose="020F0502020204030204" pitchFamily="34" charset="0"/>
              </a:rPr>
              <a:t>)</a:t>
            </a:r>
          </a:p>
          <a:p>
            <a:r>
              <a:rPr lang="en-US" sz="1600" dirty="0">
                <a:solidFill>
                  <a:schemeClr val="tx1"/>
                </a:solidFill>
                <a:latin typeface="Arial Black" panose="020B0A04020102020204" pitchFamily="34" charset="0"/>
                <a:cs typeface="Calibri" panose="020F0502020204030204" pitchFamily="34" charset="0"/>
              </a:rPr>
              <a:t>Result :</a:t>
            </a:r>
          </a:p>
          <a:p>
            <a:r>
              <a:rPr lang="en-US" sz="1600" dirty="0">
                <a:solidFill>
                  <a:schemeClr val="tx1"/>
                </a:solidFill>
                <a:latin typeface="Arial Black" panose="020B0A04020102020204" pitchFamily="34" charset="0"/>
                <a:cs typeface="Calibri" panose="020F0502020204030204" pitchFamily="34" charset="0"/>
              </a:rPr>
              <a:t>&lt;map object at 0x7f722da129e8&gt;</a:t>
            </a:r>
          </a:p>
          <a:p>
            <a:r>
              <a:rPr lang="en-US" sz="1600" dirty="0">
                <a:solidFill>
                  <a:schemeClr val="tx1"/>
                </a:solidFill>
                <a:latin typeface="Arial Black" panose="020B0A04020102020204" pitchFamily="34" charset="0"/>
                <a:cs typeface="Calibri" panose="020F0502020204030204" pitchFamily="34" charset="0"/>
              </a:rPr>
              <a:t>[16, 1, 4, 9]</a:t>
            </a:r>
          </a:p>
          <a:p>
            <a:endParaRPr lang="en-US" sz="1600" dirty="0">
              <a:solidFill>
                <a:schemeClr val="bg1"/>
              </a:solidFill>
              <a:latin typeface="Arial Black" panose="020B0A04020102020204" pitchFamily="34" charset="0"/>
              <a:cs typeface="Calibri" panose="020F0502020204030204" pitchFamily="34" charset="0"/>
            </a:endParaRPr>
          </a:p>
          <a:p>
            <a:endParaRPr lang="en-US" sz="1600" dirty="0">
              <a:solidFill>
                <a:schemeClr val="bg1"/>
              </a:solidFill>
              <a:latin typeface="Arial Black" panose="020B0A0402010202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D8A3B257-13DD-4767-B2DD-AFBABB1CFC21}" type="slidenum">
              <a:rPr lang="en-US" smtClean="0"/>
              <a:pPr/>
              <a:t>43</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59480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8751" y="130628"/>
            <a:ext cx="9720072" cy="496823"/>
          </a:xfrm>
        </p:spPr>
        <p:txBody>
          <a:bodyPr vert="horz" lIns="91440" tIns="45720" rIns="91440" bIns="45720" rtlCol="0" anchor="ctr">
            <a:noAutofit/>
          </a:bodyPr>
          <a:lstStyle/>
          <a:p>
            <a:r>
              <a:rPr lang="en-US" sz="3200" b="1" dirty="0">
                <a:solidFill>
                  <a:schemeClr val="accent4"/>
                </a:solidFill>
              </a:rPr>
              <a:t>EXAMPLE OF MAP()</a:t>
            </a:r>
          </a:p>
        </p:txBody>
      </p:sp>
      <p:sp>
        <p:nvSpPr>
          <p:cNvPr id="5" name="Rectangle 4"/>
          <p:cNvSpPr/>
          <p:nvPr/>
        </p:nvSpPr>
        <p:spPr>
          <a:xfrm>
            <a:off x="885825" y="896273"/>
            <a:ext cx="9486900" cy="484730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u="sng" dirty="0">
                <a:solidFill>
                  <a:schemeClr val="tx1"/>
                </a:solidFill>
                <a:latin typeface="Arial Black" panose="020B0A04020102020204" pitchFamily="34" charset="0"/>
                <a:cs typeface="Calibri" panose="020F0502020204030204" pitchFamily="34" charset="0"/>
              </a:rPr>
              <a:t>Passing multiple iterators to map()</a:t>
            </a:r>
          </a:p>
          <a:p>
            <a:endParaRPr lang="en-US" sz="2400" dirty="0">
              <a:solidFill>
                <a:schemeClr val="tx1"/>
              </a:solidFill>
              <a:latin typeface="Arial Black" panose="020B0A04020102020204" pitchFamily="34" charset="0"/>
              <a:cs typeface="Calibri" panose="020F0502020204030204" pitchFamily="34" charset="0"/>
            </a:endParaRPr>
          </a:p>
          <a:p>
            <a:r>
              <a:rPr lang="en-US" sz="2400" dirty="0">
                <a:solidFill>
                  <a:schemeClr val="tx1"/>
                </a:solidFill>
                <a:latin typeface="Arial Black" panose="020B0A04020102020204" pitchFamily="34" charset="0"/>
                <a:cs typeface="Calibri" panose="020F0502020204030204" pitchFamily="34" charset="0"/>
              </a:rPr>
              <a:t>In this example, corresponding items of two lists are added.</a:t>
            </a:r>
          </a:p>
          <a:p>
            <a:endParaRPr lang="en-US" sz="2400" dirty="0">
              <a:solidFill>
                <a:schemeClr val="tx1"/>
              </a:solidFill>
              <a:latin typeface="Arial Black" panose="020B0A04020102020204" pitchFamily="34" charset="0"/>
              <a:cs typeface="Calibri" panose="020F0502020204030204" pitchFamily="34" charset="0"/>
            </a:endParaRPr>
          </a:p>
          <a:p>
            <a:r>
              <a:rPr lang="pt-BR" sz="2400" dirty="0">
                <a:solidFill>
                  <a:schemeClr val="tx1"/>
                </a:solidFill>
                <a:latin typeface="Arial Black" panose="020B0A04020102020204" pitchFamily="34" charset="0"/>
                <a:cs typeface="Calibri" panose="020F0502020204030204" pitchFamily="34" charset="0"/>
              </a:rPr>
              <a:t>num1 = [4, 5, 6]num2 = [5, 6, 7]</a:t>
            </a:r>
          </a:p>
          <a:p>
            <a:r>
              <a:rPr lang="pt-BR" sz="2400" dirty="0">
                <a:solidFill>
                  <a:schemeClr val="tx1"/>
                </a:solidFill>
                <a:latin typeface="Arial Black" panose="020B0A04020102020204" pitchFamily="34" charset="0"/>
                <a:cs typeface="Calibri" panose="020F0502020204030204" pitchFamily="34" charset="0"/>
              </a:rPr>
              <a:t>result = map(lambda n1, n2: n1+n2, num1, num2)</a:t>
            </a:r>
          </a:p>
          <a:p>
            <a:r>
              <a:rPr lang="pt-BR" sz="2400" dirty="0">
                <a:solidFill>
                  <a:schemeClr val="tx1"/>
                </a:solidFill>
                <a:latin typeface="Arial Black" panose="020B0A04020102020204" pitchFamily="34" charset="0"/>
                <a:cs typeface="Calibri" panose="020F0502020204030204" pitchFamily="34" charset="0"/>
              </a:rPr>
              <a:t>print(list(result))</a:t>
            </a:r>
          </a:p>
          <a:p>
            <a:endParaRPr lang="pt-BR" sz="2400" dirty="0">
              <a:solidFill>
                <a:schemeClr val="tx1"/>
              </a:solidFill>
              <a:latin typeface="Arial Black" panose="020B0A04020102020204" pitchFamily="34" charset="0"/>
              <a:cs typeface="Calibri" panose="020F0502020204030204" pitchFamily="34" charset="0"/>
            </a:endParaRPr>
          </a:p>
          <a:p>
            <a:r>
              <a:rPr lang="pt-BR" sz="3200" u="sng" dirty="0">
                <a:solidFill>
                  <a:schemeClr val="tx1"/>
                </a:solidFill>
                <a:latin typeface="Arial Black" panose="020B0A04020102020204" pitchFamily="34" charset="0"/>
                <a:cs typeface="Calibri" panose="020F0502020204030204" pitchFamily="34" charset="0"/>
              </a:rPr>
              <a:t>Result :</a:t>
            </a:r>
          </a:p>
          <a:p>
            <a:r>
              <a:rPr lang="pt-BR" sz="2400" dirty="0">
                <a:solidFill>
                  <a:schemeClr val="tx1"/>
                </a:solidFill>
                <a:latin typeface="Arial Black" panose="020B0A04020102020204" pitchFamily="34" charset="0"/>
                <a:cs typeface="Calibri" panose="020F0502020204030204" pitchFamily="34" charset="0"/>
              </a:rPr>
              <a:t>[9, 11, 13]</a:t>
            </a:r>
          </a:p>
          <a:p>
            <a:endParaRPr lang="en-US" sz="1600" dirty="0">
              <a:solidFill>
                <a:schemeClr val="bg1"/>
              </a:solidFill>
              <a:latin typeface="Arial Black" panose="020B0A04020102020204" pitchFamily="34" charset="0"/>
              <a:cs typeface="Calibri" panose="020F0502020204030204" pitchFamily="34" charset="0"/>
            </a:endParaRPr>
          </a:p>
          <a:p>
            <a:endParaRPr lang="en-US" sz="1600" dirty="0">
              <a:solidFill>
                <a:schemeClr val="bg1"/>
              </a:solidFill>
              <a:latin typeface="Arial Black" panose="020B0A04020102020204" pitchFamily="34" charset="0"/>
              <a:cs typeface="Calibri" panose="020F0502020204030204" pitchFamily="34" charset="0"/>
            </a:endParaRPr>
          </a:p>
          <a:p>
            <a:endParaRPr lang="en-US" sz="1600" dirty="0">
              <a:solidFill>
                <a:schemeClr val="bg1"/>
              </a:solidFill>
              <a:latin typeface="Arial Black" panose="020B0A0402010202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D8A3B257-13DD-4767-B2DD-AFBABB1CFC21}" type="slidenum">
              <a:rPr lang="en-US" smtClean="0"/>
              <a:pPr/>
              <a:t>44</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870347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366" y="766838"/>
            <a:ext cx="11470992" cy="5547889"/>
          </a:xfrm>
        </p:spPr>
        <p:txBody>
          <a:bodyPr>
            <a:normAutofit/>
          </a:bodyPr>
          <a:lstStyle/>
          <a:p>
            <a:pPr>
              <a:lnSpc>
                <a:spcPct val="100000"/>
              </a:lnSpc>
              <a:buFont typeface="Wingdings" panose="05000000000000000000" pitchFamily="2" charset="2"/>
              <a:buChar char="§"/>
            </a:pPr>
            <a:r>
              <a:rPr lang="en-US" sz="2000" dirty="0">
                <a:latin typeface="Calibri" panose="020F0502020204030204" pitchFamily="34" charset="0"/>
                <a:cs typeface="Calibri" panose="020F0502020204030204" pitchFamily="34" charset="0"/>
              </a:rPr>
              <a:t>The filter() function constructs an iterator from elements of an iterable for which a function returns true.</a:t>
            </a:r>
          </a:p>
          <a:p>
            <a:pPr>
              <a:lnSpc>
                <a:spcPct val="100000"/>
              </a:lnSpc>
              <a:buFont typeface="Wingdings" panose="05000000000000000000" pitchFamily="2" charset="2"/>
              <a:buChar char="§"/>
            </a:pPr>
            <a:r>
              <a:rPr lang="en-US" sz="2000" dirty="0">
                <a:latin typeface="Calibri" panose="020F0502020204030204" pitchFamily="34" charset="0"/>
                <a:cs typeface="Calibri" panose="020F0502020204030204" pitchFamily="34" charset="0"/>
              </a:rPr>
              <a:t>In simple words, the filter() method filters the given iterable with the help of a function that tests each element in the iterable to be true or not.</a:t>
            </a:r>
          </a:p>
          <a:p>
            <a:pPr>
              <a:lnSpc>
                <a:spcPct val="100000"/>
              </a:lnSpc>
              <a:buFont typeface="Wingdings" panose="05000000000000000000" pitchFamily="2" charset="2"/>
              <a:buChar char="§"/>
            </a:pPr>
            <a:r>
              <a:rPr lang="en-US" sz="2000" dirty="0">
                <a:latin typeface="Calibri" panose="020F0502020204030204" pitchFamily="34" charset="0"/>
                <a:cs typeface="Calibri" panose="020F0502020204030204" pitchFamily="34" charset="0"/>
              </a:rPr>
              <a:t>The syntax of filter() method is:</a:t>
            </a:r>
          </a:p>
          <a:p>
            <a:pPr marL="0" indent="0">
              <a:lnSpc>
                <a:spcPct val="100000"/>
              </a:lnSpc>
              <a:buNone/>
            </a:pPr>
            <a:endParaRPr lang="en-US" sz="2000" dirty="0">
              <a:latin typeface="Calibri" panose="020F0502020204030204" pitchFamily="34" charset="0"/>
              <a:cs typeface="Calibri" panose="020F0502020204030204" pitchFamily="34" charset="0"/>
            </a:endParaRPr>
          </a:p>
          <a:p>
            <a:pPr marL="457200" lvl="1" indent="0">
              <a:buNone/>
            </a:pPr>
            <a:endParaRPr lang="en-US" b="1" u="sng" dirty="0">
              <a:latin typeface="Calibri" panose="020F0502020204030204" pitchFamily="34" charset="0"/>
              <a:cs typeface="Calibri" panose="020F0502020204030204" pitchFamily="34" charset="0"/>
            </a:endParaRPr>
          </a:p>
          <a:p>
            <a:pPr marL="457200" lvl="1" indent="0">
              <a:buNone/>
            </a:pPr>
            <a:endParaRPr lang="en-US" b="1" u="sng" dirty="0">
              <a:latin typeface="Calibri" panose="020F0502020204030204" pitchFamily="34" charset="0"/>
              <a:cs typeface="Calibri" panose="020F0502020204030204" pitchFamily="34" charset="0"/>
            </a:endParaRPr>
          </a:p>
          <a:p>
            <a:pPr marL="0" indent="0">
              <a:buNone/>
            </a:pPr>
            <a:r>
              <a:rPr lang="en-US" b="1" u="sng" dirty="0">
                <a:latin typeface="Times New Roman" panose="02020603050405020304" pitchFamily="18" charset="0"/>
                <a:cs typeface="Times New Roman" panose="02020603050405020304" pitchFamily="18" charset="0"/>
              </a:rPr>
              <a:t>filter() Parameters</a:t>
            </a:r>
          </a:p>
          <a:p>
            <a:pPr marL="457200" lvl="1" indent="0">
              <a:buNone/>
            </a:pPr>
            <a:r>
              <a:rPr lang="en-US" dirty="0">
                <a:latin typeface="Calibri" panose="020F0502020204030204" pitchFamily="34" charset="0"/>
                <a:cs typeface="Calibri" panose="020F0502020204030204" pitchFamily="34" charset="0"/>
              </a:rPr>
              <a:t>The filter() method takes two parameters:</a:t>
            </a:r>
          </a:p>
          <a:p>
            <a:pPr marL="457200" lvl="1" indent="0">
              <a:buNone/>
            </a:pPr>
            <a:r>
              <a:rPr lang="en-US" dirty="0">
                <a:latin typeface="Calibri" panose="020F0502020204030204" pitchFamily="34" charset="0"/>
                <a:cs typeface="Calibri" panose="020F0502020204030204" pitchFamily="34" charset="0"/>
              </a:rPr>
              <a:t>function - function that tests if elements of an iterable returns true or false</a:t>
            </a:r>
          </a:p>
          <a:p>
            <a:pPr marL="457200" lvl="1" indent="0">
              <a:buNone/>
            </a:pPr>
            <a:r>
              <a:rPr lang="en-US" dirty="0">
                <a:latin typeface="Calibri" panose="020F0502020204030204" pitchFamily="34" charset="0"/>
                <a:cs typeface="Calibri" panose="020F0502020204030204" pitchFamily="34" charset="0"/>
              </a:rPr>
              <a:t>If None, the function defaults to Identity function - which returns false if any elements are false</a:t>
            </a:r>
          </a:p>
          <a:p>
            <a:pPr marL="457200" lvl="1" indent="0">
              <a:buNone/>
            </a:pPr>
            <a:r>
              <a:rPr lang="en-US" dirty="0">
                <a:latin typeface="Calibri" panose="020F0502020204030204" pitchFamily="34" charset="0"/>
                <a:cs typeface="Calibri" panose="020F0502020204030204" pitchFamily="34" charset="0"/>
              </a:rPr>
              <a:t>iterable - iterable which is to be filtered, could be sets, lists, tuples, or containers of any iterators</a:t>
            </a:r>
          </a:p>
          <a:p>
            <a:pPr marL="457200" lvl="1" indent="0">
              <a:buNone/>
            </a:pPr>
            <a:endParaRPr lang="en-US" b="1" u="sng" dirty="0">
              <a:latin typeface="Calibri" panose="020F0502020204030204" pitchFamily="34" charset="0"/>
              <a:cs typeface="Calibri" panose="020F0502020204030204" pitchFamily="34" charset="0"/>
            </a:endParaRPr>
          </a:p>
        </p:txBody>
      </p:sp>
      <p:sp>
        <p:nvSpPr>
          <p:cNvPr id="7" name="Title 1"/>
          <p:cNvSpPr>
            <a:spLocks noGrp="1"/>
          </p:cNvSpPr>
          <p:nvPr>
            <p:ph type="title"/>
          </p:nvPr>
        </p:nvSpPr>
        <p:spPr>
          <a:xfrm>
            <a:off x="124877" y="117565"/>
            <a:ext cx="9720072" cy="496823"/>
          </a:xfrm>
        </p:spPr>
        <p:txBody>
          <a:bodyPr vert="horz" lIns="91440" tIns="45720" rIns="91440" bIns="45720" rtlCol="0" anchor="ctr">
            <a:noAutofit/>
          </a:bodyPr>
          <a:lstStyle/>
          <a:p>
            <a:r>
              <a:rPr lang="en-US" sz="3200" b="1" dirty="0">
                <a:solidFill>
                  <a:schemeClr val="accent4"/>
                </a:solidFill>
              </a:rPr>
              <a:t>FILTER()</a:t>
            </a:r>
          </a:p>
        </p:txBody>
      </p:sp>
      <p:sp>
        <p:nvSpPr>
          <p:cNvPr id="2" name="Rectangle 1"/>
          <p:cNvSpPr/>
          <p:nvPr/>
        </p:nvSpPr>
        <p:spPr>
          <a:xfrm>
            <a:off x="1600198" y="2482003"/>
            <a:ext cx="3296655" cy="914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Black" panose="020B0A04020102020204" pitchFamily="34" charset="0"/>
                <a:cs typeface="Calibri" panose="020F0502020204030204" pitchFamily="34" charset="0"/>
              </a:rPr>
              <a:t>filter(function, iterable)</a:t>
            </a:r>
          </a:p>
        </p:txBody>
      </p:sp>
      <p:sp>
        <p:nvSpPr>
          <p:cNvPr id="4" name="Slide Number Placeholder 3"/>
          <p:cNvSpPr>
            <a:spLocks noGrp="1"/>
          </p:cNvSpPr>
          <p:nvPr>
            <p:ph type="sldNum" sz="quarter" idx="12"/>
          </p:nvPr>
        </p:nvSpPr>
        <p:spPr/>
        <p:txBody>
          <a:bodyPr/>
          <a:lstStyle/>
          <a:p>
            <a:fld id="{D8A3B257-13DD-4767-B2DD-AFBABB1CFC21}"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872100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366" y="766838"/>
            <a:ext cx="11470992" cy="5547889"/>
          </a:xfrm>
        </p:spPr>
        <p:txBody>
          <a:bodyPr>
            <a:normAutofit/>
          </a:bodyPr>
          <a:lstStyle/>
          <a:p>
            <a:pPr marL="0" indent="0">
              <a:buNone/>
            </a:pPr>
            <a:r>
              <a:rPr lang="en-US" b="1" u="sng" dirty="0">
                <a:latin typeface="Times New Roman" panose="02020603050405020304" pitchFamily="18" charset="0"/>
                <a:cs typeface="Times New Roman" panose="02020603050405020304" pitchFamily="18" charset="0"/>
              </a:rPr>
              <a:t>Return Value from filter()</a:t>
            </a:r>
          </a:p>
          <a:p>
            <a:pPr marL="0" indent="0">
              <a:buNone/>
            </a:pPr>
            <a:r>
              <a:rPr lang="en-US" sz="2000" dirty="0">
                <a:latin typeface="Calibri" panose="020F0502020204030204" pitchFamily="34" charset="0"/>
                <a:cs typeface="Calibri" panose="020F0502020204030204" pitchFamily="34" charset="0"/>
              </a:rPr>
              <a:t>The filter() method returns an iterator that passed the function check for each element in the iterable.</a:t>
            </a:r>
          </a:p>
          <a:p>
            <a:pPr marL="0" indent="0">
              <a:buNone/>
            </a:pPr>
            <a:r>
              <a:rPr lang="en-US" sz="2000" dirty="0">
                <a:latin typeface="Calibri" panose="020F0502020204030204" pitchFamily="34" charset="0"/>
                <a:cs typeface="Calibri" panose="020F0502020204030204" pitchFamily="34" charset="0"/>
              </a:rPr>
              <a:t>The filter() method is equivalent to:</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
        <p:nvSpPr>
          <p:cNvPr id="7" name="Title 1"/>
          <p:cNvSpPr>
            <a:spLocks noGrp="1"/>
          </p:cNvSpPr>
          <p:nvPr>
            <p:ph type="title"/>
          </p:nvPr>
        </p:nvSpPr>
        <p:spPr>
          <a:xfrm>
            <a:off x="0" y="0"/>
            <a:ext cx="9720072" cy="496823"/>
          </a:xfrm>
        </p:spPr>
        <p:txBody>
          <a:bodyPr vert="horz" lIns="91440" tIns="45720" rIns="91440" bIns="45720" rtlCol="0" anchor="ctr">
            <a:noAutofit/>
          </a:bodyPr>
          <a:lstStyle/>
          <a:p>
            <a:r>
              <a:rPr lang="en-US" sz="3200" b="1" dirty="0">
                <a:solidFill>
                  <a:schemeClr val="accent4"/>
                </a:solidFill>
              </a:rPr>
              <a:t>FILTER()</a:t>
            </a:r>
          </a:p>
        </p:txBody>
      </p:sp>
      <p:sp>
        <p:nvSpPr>
          <p:cNvPr id="5" name="Rectangle 4"/>
          <p:cNvSpPr/>
          <p:nvPr/>
        </p:nvSpPr>
        <p:spPr>
          <a:xfrm>
            <a:off x="733843" y="2119551"/>
            <a:ext cx="7103528" cy="15726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Black" panose="020B0A04020102020204" pitchFamily="34" charset="0"/>
                <a:cs typeface="Calibri" panose="020F0502020204030204" pitchFamily="34" charset="0"/>
              </a:rPr>
              <a:t># when function is defined</a:t>
            </a:r>
          </a:p>
          <a:p>
            <a:r>
              <a:rPr lang="en-US" dirty="0">
                <a:solidFill>
                  <a:schemeClr val="tx1"/>
                </a:solidFill>
                <a:latin typeface="Arial Black" panose="020B0A04020102020204" pitchFamily="34" charset="0"/>
                <a:cs typeface="Calibri" panose="020F0502020204030204" pitchFamily="34" charset="0"/>
              </a:rPr>
              <a:t>(element for element in iterable if function(element))</a:t>
            </a:r>
          </a:p>
          <a:p>
            <a:r>
              <a:rPr lang="en-US" dirty="0">
                <a:solidFill>
                  <a:schemeClr val="tx1"/>
                </a:solidFill>
                <a:latin typeface="Arial Black" panose="020B0A04020102020204" pitchFamily="34" charset="0"/>
                <a:cs typeface="Calibri" panose="020F0502020204030204" pitchFamily="34" charset="0"/>
              </a:rPr>
              <a:t># when function is None</a:t>
            </a:r>
          </a:p>
          <a:p>
            <a:r>
              <a:rPr lang="en-US" dirty="0">
                <a:solidFill>
                  <a:schemeClr val="tx1"/>
                </a:solidFill>
                <a:latin typeface="Arial Black" panose="020B0A04020102020204" pitchFamily="34" charset="0"/>
                <a:cs typeface="Calibri" panose="020F0502020204030204" pitchFamily="34" charset="0"/>
              </a:rPr>
              <a:t>(element for element in iterable if element)</a:t>
            </a:r>
          </a:p>
          <a:p>
            <a:endParaRPr lang="en-US" dirty="0">
              <a:solidFill>
                <a:schemeClr val="bg1"/>
              </a:solidFill>
              <a:latin typeface="Arial Black" panose="020B0A04020102020204" pitchFamily="34" charset="0"/>
              <a:cs typeface="Calibri" panose="020F0502020204030204" pitchFamily="34" charset="0"/>
            </a:endParaRPr>
          </a:p>
        </p:txBody>
      </p:sp>
      <p:sp>
        <p:nvSpPr>
          <p:cNvPr id="6" name="Rectangle 5"/>
          <p:cNvSpPr/>
          <p:nvPr/>
        </p:nvSpPr>
        <p:spPr>
          <a:xfrm>
            <a:off x="743858" y="3885783"/>
            <a:ext cx="10956037" cy="2800767"/>
          </a:xfrm>
          <a:prstGeom prst="rect">
            <a:avLst/>
          </a:prstGeom>
        </p:spPr>
        <p:txBody>
          <a:bodyPr wrap="square">
            <a:spAutoFit/>
          </a:bodyPr>
          <a:lstStyle/>
          <a:p>
            <a:r>
              <a:rPr lang="en-US" sz="1600" dirty="0"/>
              <a:t># list of alphabets = ['a', 'b', 'd', 'e', '</a:t>
            </a:r>
            <a:r>
              <a:rPr lang="en-US" sz="1600" dirty="0" err="1"/>
              <a:t>i</a:t>
            </a:r>
            <a:r>
              <a:rPr lang="en-US" sz="1600" dirty="0"/>
              <a:t>', 'j', 'o']# function that filters vowels</a:t>
            </a:r>
          </a:p>
          <a:p>
            <a:r>
              <a:rPr lang="en-US" sz="1600" dirty="0" err="1"/>
              <a:t>def</a:t>
            </a:r>
            <a:r>
              <a:rPr lang="en-US" sz="1600" dirty="0"/>
              <a:t> </a:t>
            </a:r>
            <a:r>
              <a:rPr lang="en-US" sz="1600" dirty="0" err="1"/>
              <a:t>filterVowels</a:t>
            </a:r>
            <a:r>
              <a:rPr lang="en-US" sz="1600" dirty="0"/>
              <a:t>(alphabet):    </a:t>
            </a:r>
          </a:p>
          <a:p>
            <a:r>
              <a:rPr lang="en-US" sz="1600" dirty="0"/>
              <a:t>vowels = ['a', 'e', '</a:t>
            </a:r>
            <a:r>
              <a:rPr lang="en-US" sz="1600" dirty="0" err="1"/>
              <a:t>i</a:t>
            </a:r>
            <a:r>
              <a:rPr lang="en-US" sz="1600" dirty="0"/>
              <a:t>', 'o', 'u']   </a:t>
            </a:r>
          </a:p>
          <a:p>
            <a:r>
              <a:rPr lang="en-US" sz="1600" dirty="0"/>
              <a:t> if(alphabet in vowels):        </a:t>
            </a:r>
          </a:p>
          <a:p>
            <a:r>
              <a:rPr lang="en-US" sz="1600" dirty="0"/>
              <a:t>	return True    </a:t>
            </a:r>
          </a:p>
          <a:p>
            <a:r>
              <a:rPr lang="en-US" sz="1600" dirty="0"/>
              <a:t>else:        </a:t>
            </a:r>
          </a:p>
          <a:p>
            <a:r>
              <a:rPr lang="en-US" sz="1600" dirty="0"/>
              <a:t>	return False</a:t>
            </a:r>
          </a:p>
          <a:p>
            <a:r>
              <a:rPr lang="en-US" sz="1600" dirty="0" err="1"/>
              <a:t>filteredVowels</a:t>
            </a:r>
            <a:r>
              <a:rPr lang="en-US" sz="1600" dirty="0"/>
              <a:t> = filter(</a:t>
            </a:r>
            <a:r>
              <a:rPr lang="en-US" sz="1600" dirty="0" err="1"/>
              <a:t>filterVowels</a:t>
            </a:r>
            <a:r>
              <a:rPr lang="en-US" sz="1600" dirty="0"/>
              <a:t>, alphabets)</a:t>
            </a:r>
          </a:p>
          <a:p>
            <a:r>
              <a:rPr lang="en-US" sz="1600" dirty="0"/>
              <a:t>print('The filtered vowels are:')</a:t>
            </a:r>
          </a:p>
          <a:p>
            <a:r>
              <a:rPr lang="en-US" sz="1600" dirty="0"/>
              <a:t>for vowel in </a:t>
            </a:r>
            <a:r>
              <a:rPr lang="en-US" sz="1600" dirty="0" err="1"/>
              <a:t>filteredVowels</a:t>
            </a:r>
            <a:r>
              <a:rPr lang="en-US" sz="1600" dirty="0"/>
              <a:t>:    </a:t>
            </a:r>
          </a:p>
          <a:p>
            <a:r>
              <a:rPr lang="en-US" sz="1600" dirty="0"/>
              <a:t>	print(vowel)</a:t>
            </a:r>
          </a:p>
        </p:txBody>
      </p:sp>
      <p:sp>
        <p:nvSpPr>
          <p:cNvPr id="2" name="Slide Number Placeholder 1"/>
          <p:cNvSpPr>
            <a:spLocks noGrp="1"/>
          </p:cNvSpPr>
          <p:nvPr>
            <p:ph type="sldNum" sz="quarter" idx="12"/>
          </p:nvPr>
        </p:nvSpPr>
        <p:spPr/>
        <p:txBody>
          <a:bodyPr/>
          <a:lstStyle/>
          <a:p>
            <a:fld id="{D8A3B257-13DD-4767-B2DD-AFBABB1CFC21}" type="slidenum">
              <a:rPr lang="en-US" smtClean="0"/>
              <a:pPr/>
              <a:t>46</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182011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366" y="766838"/>
            <a:ext cx="11470992" cy="5547889"/>
          </a:xfrm>
        </p:spPr>
        <p:txBody>
          <a:bodyPr>
            <a:normAutofit/>
          </a:bodyPr>
          <a:lstStyle/>
          <a:p>
            <a:pPr marL="0" indent="0">
              <a:buNone/>
            </a:pPr>
            <a:r>
              <a:rPr lang="en-US" b="1" u="sng" dirty="0">
                <a:latin typeface="Times New Roman" panose="02020603050405020304" pitchFamily="18" charset="0"/>
                <a:cs typeface="Times New Roman" panose="02020603050405020304" pitchFamily="18" charset="0"/>
              </a:rPr>
              <a:t>Reduce()</a:t>
            </a:r>
          </a:p>
          <a:p>
            <a:pPr marL="0" indent="0">
              <a:buNone/>
            </a:pPr>
            <a:r>
              <a:rPr lang="en-US" b="1" u="sng" dirty="0">
                <a:latin typeface="Times New Roman" panose="02020603050405020304" pitchFamily="18" charset="0"/>
                <a:cs typeface="Times New Roman" panose="02020603050405020304" pitchFamily="18" charset="0"/>
              </a:rPr>
              <a:t>from </a:t>
            </a:r>
            <a:r>
              <a:rPr lang="en-US" b="1" u="sng" dirty="0" err="1">
                <a:latin typeface="Times New Roman" panose="02020603050405020304" pitchFamily="18" charset="0"/>
                <a:cs typeface="Times New Roman" panose="02020603050405020304" pitchFamily="18" charset="0"/>
              </a:rPr>
              <a:t>functools</a:t>
            </a:r>
            <a:r>
              <a:rPr lang="en-US" b="1" u="sng" dirty="0">
                <a:latin typeface="Times New Roman" panose="02020603050405020304" pitchFamily="18" charset="0"/>
                <a:cs typeface="Times New Roman" panose="02020603050405020304" pitchFamily="18" charset="0"/>
              </a:rPr>
              <a:t> import reduce</a:t>
            </a:r>
          </a:p>
          <a:p>
            <a:pPr marL="0" indent="0">
              <a:buNone/>
            </a:pPr>
            <a:endParaRPr lang="en-US" b="1" u="sng"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0" y="0"/>
            <a:ext cx="9720072" cy="496823"/>
          </a:xfrm>
        </p:spPr>
        <p:txBody>
          <a:bodyPr vert="horz" lIns="91440" tIns="45720" rIns="91440" bIns="45720" rtlCol="0" anchor="ctr">
            <a:noAutofit/>
          </a:bodyPr>
          <a:lstStyle/>
          <a:p>
            <a:r>
              <a:rPr lang="en-US" sz="3200" b="1" dirty="0">
                <a:solidFill>
                  <a:schemeClr val="accent4"/>
                </a:solidFill>
              </a:rPr>
              <a:t>Reduce()</a:t>
            </a:r>
          </a:p>
        </p:txBody>
      </p:sp>
      <p:sp>
        <p:nvSpPr>
          <p:cNvPr id="5" name="Rectangle 4"/>
          <p:cNvSpPr/>
          <p:nvPr/>
        </p:nvSpPr>
        <p:spPr>
          <a:xfrm>
            <a:off x="476366" y="2019454"/>
            <a:ext cx="7103528" cy="273828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latin typeface="Arial Black" panose="020B0A04020102020204" pitchFamily="34" charset="0"/>
                <a:cs typeface="Calibri" panose="020F0502020204030204" pitchFamily="34" charset="0"/>
              </a:rPr>
              <a:t>&gt;&gt;&gt; </a:t>
            </a:r>
            <a:r>
              <a:rPr lang="en-US" sz="2800" dirty="0" err="1">
                <a:solidFill>
                  <a:schemeClr val="tx1"/>
                </a:solidFill>
                <a:latin typeface="Arial Black" panose="020B0A04020102020204" pitchFamily="34" charset="0"/>
                <a:cs typeface="Calibri" panose="020F0502020204030204" pitchFamily="34" charset="0"/>
              </a:rPr>
              <a:t>nums</a:t>
            </a:r>
            <a:r>
              <a:rPr lang="en-US" sz="2800" dirty="0">
                <a:solidFill>
                  <a:schemeClr val="tx1"/>
                </a:solidFill>
                <a:latin typeface="Arial Black" panose="020B0A04020102020204" pitchFamily="34" charset="0"/>
                <a:cs typeface="Calibri" panose="020F0502020204030204" pitchFamily="34" charset="0"/>
              </a:rPr>
              <a:t> = (1,2,3,4,5,6)</a:t>
            </a:r>
          </a:p>
          <a:p>
            <a:r>
              <a:rPr lang="pt-BR" sz="2800" dirty="0">
                <a:solidFill>
                  <a:schemeClr val="tx1"/>
                </a:solidFill>
                <a:latin typeface="Arial Black" panose="020B0A04020102020204" pitchFamily="34" charset="0"/>
                <a:cs typeface="Calibri" panose="020F0502020204030204" pitchFamily="34" charset="0"/>
              </a:rPr>
              <a:t>&gt;&gt;&gt; sum = reduce(lambda a,b: a+b, nums)</a:t>
            </a:r>
          </a:p>
          <a:p>
            <a:r>
              <a:rPr lang="pt-BR" sz="2800" dirty="0">
                <a:solidFill>
                  <a:schemeClr val="tx1"/>
                </a:solidFill>
                <a:latin typeface="Arial Black" panose="020B0A04020102020204" pitchFamily="34" charset="0"/>
                <a:cs typeface="Calibri" panose="020F0502020204030204" pitchFamily="34" charset="0"/>
              </a:rPr>
              <a:t>&gt;&gt;&gt; sum</a:t>
            </a:r>
          </a:p>
          <a:p>
            <a:r>
              <a:rPr lang="pt-BR" sz="2800" dirty="0">
                <a:solidFill>
                  <a:schemeClr val="tx1"/>
                </a:solidFill>
                <a:latin typeface="Arial Black" panose="020B0A04020102020204" pitchFamily="34" charset="0"/>
                <a:cs typeface="Calibri" panose="020F0502020204030204" pitchFamily="34" charset="0"/>
              </a:rPr>
              <a:t>21</a:t>
            </a:r>
            <a:endParaRPr lang="en-US" sz="2800" dirty="0">
              <a:solidFill>
                <a:schemeClr val="tx1"/>
              </a:solidFill>
              <a:latin typeface="Arial Black" panose="020B0A04020102020204" pitchFamily="34" charset="0"/>
              <a:cs typeface="Calibri" panose="020F0502020204030204" pitchFamily="34" charset="0"/>
            </a:endParaRPr>
          </a:p>
          <a:p>
            <a:endParaRPr lang="en-US" dirty="0">
              <a:solidFill>
                <a:schemeClr val="bg1"/>
              </a:solidFill>
              <a:latin typeface="Arial Black" panose="020B0A0402010202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D8A3B257-13DD-4767-B2DD-AFBABB1CFC21}" type="slidenum">
              <a:rPr lang="en-US" smtClean="0"/>
              <a:pPr/>
              <a:t>47</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261219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24128" y="2830426"/>
            <a:ext cx="9720073" cy="73868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77500" lnSpcReduction="20000"/>
          </a:bodyPr>
          <a:lstStyle/>
          <a:p>
            <a:endParaRPr lang="en-US" dirty="0"/>
          </a:p>
          <a:p>
            <a:pPr marL="914400" lvl="2" indent="0" algn="ctr">
              <a:spcBef>
                <a:spcPct val="0"/>
              </a:spcBef>
              <a:buNone/>
            </a:pPr>
            <a:r>
              <a:rPr lang="en-US" sz="4400" dirty="0">
                <a:solidFill>
                  <a:schemeClr val="accent2">
                    <a:lumMod val="50000"/>
                  </a:schemeClr>
                </a:solidFill>
                <a:latin typeface="Microsoft Sans Serif" panose="020B0604020202020204" pitchFamily="34" charset="0"/>
              </a:rPr>
              <a:t>Stimulants</a:t>
            </a: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D8A3B257-13DD-4767-B2DD-AFBABB1CFC21}" type="slidenum">
              <a:rPr lang="en-US" smtClean="0"/>
              <a:pPr/>
              <a:t>48</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360992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402" y="650807"/>
            <a:ext cx="11056667" cy="6617196"/>
          </a:xfrm>
          <a:prstGeom prst="rect">
            <a:avLst/>
          </a:prstGeom>
          <a:noFill/>
        </p:spPr>
        <p:txBody>
          <a:bodyPr wrap="square" rtlCol="0">
            <a:spAutoFit/>
          </a:bodyPr>
          <a:lstStyle/>
          <a:p>
            <a:pPr marL="457200" indent="-457200">
              <a:buAutoNum type="arabicPeriod"/>
            </a:pPr>
            <a:r>
              <a:rPr lang="en-US" dirty="0">
                <a:latin typeface="Calibri" panose="020F0502020204030204" pitchFamily="34" charset="0"/>
              </a:rPr>
              <a:t>Write a Python program to check if a list is empty (Hint : Try using a Lambda Function)</a:t>
            </a:r>
          </a:p>
          <a:p>
            <a:pPr marL="342900" indent="-342900">
              <a:buAutoNum type="arabicPeriod"/>
            </a:pPr>
            <a:r>
              <a:rPr lang="en-US" dirty="0">
                <a:latin typeface="Calibri" panose="020F0502020204030204" pitchFamily="34" charset="0"/>
              </a:rPr>
              <a:t>Consider a Fish </a:t>
            </a:r>
            <a:r>
              <a:rPr lang="en-US" dirty="0" err="1">
                <a:latin typeface="Calibri" panose="020F0502020204030204" pitchFamily="34" charset="0"/>
              </a:rPr>
              <a:t>Tuple</a:t>
            </a:r>
            <a:r>
              <a:rPr lang="en-US" dirty="0">
                <a:latin typeface="Calibri" panose="020F0502020204030204" pitchFamily="34" charset="0"/>
              </a:rPr>
              <a:t> as follows :- 'blowfish', 'clownfish', 'catfish', 'octopus‘. Write a program that creates a list of all fish except ‘octopus’.</a:t>
            </a:r>
          </a:p>
          <a:p>
            <a:pPr marL="342900" indent="-342900">
              <a:buAutoNum type="arabicPeriod"/>
            </a:pPr>
            <a:r>
              <a:rPr lang="en-US" b="1" i="1" dirty="0">
                <a:latin typeface="Calibri" panose="020F0502020204030204" pitchFamily="34" charset="0"/>
              </a:rPr>
              <a:t>Read in an alphabet. Write a program to check if it is a Vowel or a Consonant.</a:t>
            </a:r>
          </a:p>
          <a:p>
            <a:pPr marL="1257300" lvl="2" indent="-342900">
              <a:buAutoNum type="arabicPeriod"/>
            </a:pPr>
            <a:r>
              <a:rPr lang="en-US" dirty="0">
                <a:latin typeface="Calibri" panose="020F0502020204030204" pitchFamily="34" charset="0"/>
              </a:rPr>
              <a:t>Write a Python program to construct the following pattern, using a nested loop number.</a:t>
            </a:r>
          </a:p>
          <a:p>
            <a:pPr lvl="2"/>
            <a:endParaRPr lang="en-US" dirty="0">
              <a:latin typeface="Calibri" panose="020F0502020204030204" pitchFamily="34" charset="0"/>
            </a:endParaRPr>
          </a:p>
          <a:p>
            <a:pPr lvl="2"/>
            <a:r>
              <a:rPr lang="en-US" dirty="0">
                <a:latin typeface="Calibri" panose="020F0502020204030204" pitchFamily="34" charset="0"/>
              </a:rPr>
              <a:t> 	1</a:t>
            </a:r>
          </a:p>
          <a:p>
            <a:pPr lvl="2"/>
            <a:r>
              <a:rPr lang="en-US" dirty="0">
                <a:latin typeface="Calibri" panose="020F0502020204030204" pitchFamily="34" charset="0"/>
              </a:rPr>
              <a:t>	2 2</a:t>
            </a:r>
          </a:p>
          <a:p>
            <a:pPr lvl="2"/>
            <a:r>
              <a:rPr lang="en-US" dirty="0">
                <a:latin typeface="Calibri" panose="020F0502020204030204" pitchFamily="34" charset="0"/>
              </a:rPr>
              <a:t>	3 3 3</a:t>
            </a:r>
          </a:p>
          <a:p>
            <a:pPr lvl="2"/>
            <a:r>
              <a:rPr lang="en-US" dirty="0">
                <a:latin typeface="Calibri" panose="020F0502020204030204" pitchFamily="34" charset="0"/>
              </a:rPr>
              <a:t>	4 </a:t>
            </a:r>
            <a:r>
              <a:rPr lang="en-US">
                <a:latin typeface="Calibri" panose="020F0502020204030204" pitchFamily="34" charset="0"/>
              </a:rPr>
              <a:t>4 4 4</a:t>
            </a:r>
            <a:endParaRPr lang="en-US" dirty="0">
              <a:latin typeface="Calibri" panose="020F0502020204030204" pitchFamily="34" charset="0"/>
            </a:endParaRPr>
          </a:p>
          <a:p>
            <a:endParaRPr lang="en-US" dirty="0">
              <a:latin typeface="Calibri" panose="020F0502020204030204" pitchFamily="34" charset="0"/>
            </a:endParaRPr>
          </a:p>
          <a:p>
            <a:r>
              <a:rPr lang="en-US" sz="1400" dirty="0">
                <a:latin typeface="Calibri" panose="020F0502020204030204" pitchFamily="34" charset="0"/>
              </a:rPr>
              <a:t>5</a:t>
            </a:r>
            <a:r>
              <a:rPr lang="en-US" sz="2400" dirty="0">
                <a:latin typeface="Calibri" panose="020F0502020204030204" pitchFamily="34" charset="0"/>
              </a:rPr>
              <a:t>. What does the following lines of code do?</a:t>
            </a:r>
          </a:p>
          <a:p>
            <a:r>
              <a:rPr lang="en-US" sz="2400" dirty="0">
                <a:latin typeface="Calibri" panose="020F0502020204030204" pitchFamily="34" charset="0"/>
              </a:rPr>
              <a:t>	A0 = </a:t>
            </a:r>
            <a:r>
              <a:rPr lang="en-US" sz="2400" dirty="0" err="1">
                <a:latin typeface="Calibri" panose="020F0502020204030204" pitchFamily="34" charset="0"/>
              </a:rPr>
              <a:t>dict</a:t>
            </a:r>
            <a:r>
              <a:rPr lang="en-US" sz="2400" dirty="0">
                <a:latin typeface="Calibri" panose="020F0502020204030204" pitchFamily="34" charset="0"/>
              </a:rPr>
              <a:t>(zip(('</a:t>
            </a:r>
            <a:r>
              <a:rPr lang="en-US" sz="2400" dirty="0" err="1">
                <a:latin typeface="Calibri" panose="020F0502020204030204" pitchFamily="34" charset="0"/>
              </a:rPr>
              <a:t>a','b','c','d','e</a:t>
            </a:r>
            <a:r>
              <a:rPr lang="en-US" sz="2400" dirty="0">
                <a:latin typeface="Calibri" panose="020F0502020204030204" pitchFamily="34" charset="0"/>
              </a:rPr>
              <a:t>'),(1,2,3,4,5)))</a:t>
            </a:r>
          </a:p>
          <a:p>
            <a:r>
              <a:rPr lang="en-US" sz="2400" dirty="0">
                <a:latin typeface="Calibri" panose="020F0502020204030204" pitchFamily="34" charset="0"/>
              </a:rPr>
              <a:t>	A1 = range(10)</a:t>
            </a:r>
          </a:p>
          <a:p>
            <a:r>
              <a:rPr lang="en-US" sz="2400" dirty="0">
                <a:latin typeface="Calibri" panose="020F0502020204030204" pitchFamily="34" charset="0"/>
              </a:rPr>
              <a:t>	A2 = sorted([</a:t>
            </a:r>
            <a:r>
              <a:rPr lang="en-US" sz="2400" dirty="0" err="1">
                <a:latin typeface="Calibri" panose="020F0502020204030204" pitchFamily="34" charset="0"/>
              </a:rPr>
              <a:t>i</a:t>
            </a:r>
            <a:r>
              <a:rPr lang="en-US" sz="2400" dirty="0">
                <a:latin typeface="Calibri" panose="020F0502020204030204" pitchFamily="34" charset="0"/>
              </a:rPr>
              <a:t> for </a:t>
            </a:r>
            <a:r>
              <a:rPr lang="en-US" sz="2400" dirty="0" err="1">
                <a:latin typeface="Calibri" panose="020F0502020204030204" pitchFamily="34" charset="0"/>
              </a:rPr>
              <a:t>i</a:t>
            </a:r>
            <a:r>
              <a:rPr lang="en-US" sz="2400" dirty="0">
                <a:latin typeface="Calibri" panose="020F0502020204030204" pitchFamily="34" charset="0"/>
              </a:rPr>
              <a:t> in A1 if </a:t>
            </a:r>
            <a:r>
              <a:rPr lang="en-US" sz="2400" dirty="0" err="1">
                <a:latin typeface="Calibri" panose="020F0502020204030204" pitchFamily="34" charset="0"/>
              </a:rPr>
              <a:t>i</a:t>
            </a:r>
            <a:r>
              <a:rPr lang="en-US" sz="2400" dirty="0">
                <a:latin typeface="Calibri" panose="020F0502020204030204" pitchFamily="34" charset="0"/>
              </a:rPr>
              <a:t> in A0])</a:t>
            </a:r>
          </a:p>
          <a:p>
            <a:r>
              <a:rPr lang="en-US" sz="2400" dirty="0">
                <a:latin typeface="Calibri" panose="020F0502020204030204" pitchFamily="34" charset="0"/>
              </a:rPr>
              <a:t>	A3 = sorted([A0[s] for s in A0])</a:t>
            </a:r>
          </a:p>
          <a:p>
            <a:r>
              <a:rPr lang="en-US" sz="2400" dirty="0">
                <a:latin typeface="Calibri" panose="020F0502020204030204" pitchFamily="34" charset="0"/>
              </a:rPr>
              <a:t>	A4 = [</a:t>
            </a:r>
            <a:r>
              <a:rPr lang="en-US" sz="2400" dirty="0" err="1">
                <a:latin typeface="Calibri" panose="020F0502020204030204" pitchFamily="34" charset="0"/>
              </a:rPr>
              <a:t>i</a:t>
            </a:r>
            <a:r>
              <a:rPr lang="en-US" sz="2400" dirty="0">
                <a:latin typeface="Calibri" panose="020F0502020204030204" pitchFamily="34" charset="0"/>
              </a:rPr>
              <a:t> for </a:t>
            </a:r>
            <a:r>
              <a:rPr lang="en-US" sz="2400" dirty="0" err="1">
                <a:latin typeface="Calibri" panose="020F0502020204030204" pitchFamily="34" charset="0"/>
              </a:rPr>
              <a:t>i</a:t>
            </a:r>
            <a:r>
              <a:rPr lang="en-US" sz="2400" dirty="0">
                <a:latin typeface="Calibri" panose="020F0502020204030204" pitchFamily="34" charset="0"/>
              </a:rPr>
              <a:t> in A1 if </a:t>
            </a:r>
            <a:r>
              <a:rPr lang="en-US" sz="2400" dirty="0" err="1">
                <a:latin typeface="Calibri" panose="020F0502020204030204" pitchFamily="34" charset="0"/>
              </a:rPr>
              <a:t>i</a:t>
            </a:r>
            <a:r>
              <a:rPr lang="en-US" sz="2400" dirty="0">
                <a:latin typeface="Calibri" panose="020F0502020204030204" pitchFamily="34" charset="0"/>
              </a:rPr>
              <a:t> in A3]</a:t>
            </a:r>
          </a:p>
          <a:p>
            <a:r>
              <a:rPr lang="en-US" sz="2400" dirty="0">
                <a:latin typeface="Calibri" panose="020F0502020204030204" pitchFamily="34" charset="0"/>
              </a:rPr>
              <a:t>	A5 = {</a:t>
            </a:r>
            <a:r>
              <a:rPr lang="en-US" sz="2400" dirty="0" err="1">
                <a:latin typeface="Calibri" panose="020F0502020204030204" pitchFamily="34" charset="0"/>
              </a:rPr>
              <a:t>i:i</a:t>
            </a:r>
            <a:r>
              <a:rPr lang="en-US" sz="2400" dirty="0">
                <a:latin typeface="Calibri" panose="020F0502020204030204" pitchFamily="34" charset="0"/>
              </a:rPr>
              <a:t>*</a:t>
            </a:r>
            <a:r>
              <a:rPr lang="en-US" sz="2400" dirty="0" err="1">
                <a:latin typeface="Calibri" panose="020F0502020204030204" pitchFamily="34" charset="0"/>
              </a:rPr>
              <a:t>i</a:t>
            </a:r>
            <a:r>
              <a:rPr lang="en-US" sz="2400" dirty="0">
                <a:latin typeface="Calibri" panose="020F0502020204030204" pitchFamily="34" charset="0"/>
              </a:rPr>
              <a:t> for </a:t>
            </a:r>
            <a:r>
              <a:rPr lang="en-US" sz="2400" dirty="0" err="1">
                <a:latin typeface="Calibri" panose="020F0502020204030204" pitchFamily="34" charset="0"/>
              </a:rPr>
              <a:t>i</a:t>
            </a:r>
            <a:r>
              <a:rPr lang="en-US" sz="2400" dirty="0">
                <a:latin typeface="Calibri" panose="020F0502020204030204" pitchFamily="34" charset="0"/>
              </a:rPr>
              <a:t> in A1}</a:t>
            </a:r>
          </a:p>
          <a:p>
            <a:r>
              <a:rPr lang="en-US" sz="2400" dirty="0">
                <a:latin typeface="Calibri" panose="020F0502020204030204" pitchFamily="34" charset="0"/>
              </a:rPr>
              <a:t>	A6 = [[</a:t>
            </a:r>
            <a:r>
              <a:rPr lang="en-US" sz="2400" dirty="0" err="1">
                <a:latin typeface="Calibri" panose="020F0502020204030204" pitchFamily="34" charset="0"/>
              </a:rPr>
              <a:t>i,i</a:t>
            </a:r>
            <a:r>
              <a:rPr lang="en-US" sz="2400" dirty="0">
                <a:latin typeface="Calibri" panose="020F0502020204030204" pitchFamily="34" charset="0"/>
              </a:rPr>
              <a:t>*</a:t>
            </a:r>
            <a:r>
              <a:rPr lang="en-US" sz="2400" dirty="0" err="1">
                <a:latin typeface="Calibri" panose="020F0502020204030204" pitchFamily="34" charset="0"/>
              </a:rPr>
              <a:t>i</a:t>
            </a:r>
            <a:r>
              <a:rPr lang="en-US" sz="2400" dirty="0">
                <a:latin typeface="Calibri" panose="020F0502020204030204" pitchFamily="34" charset="0"/>
              </a:rPr>
              <a:t>] for </a:t>
            </a:r>
            <a:r>
              <a:rPr lang="en-US" sz="2400" dirty="0" err="1">
                <a:latin typeface="Calibri" panose="020F0502020204030204" pitchFamily="34" charset="0"/>
              </a:rPr>
              <a:t>i</a:t>
            </a:r>
            <a:r>
              <a:rPr lang="en-US" sz="2400" dirty="0">
                <a:latin typeface="Calibri" panose="020F0502020204030204" pitchFamily="34" charset="0"/>
              </a:rPr>
              <a:t> in A1]</a:t>
            </a:r>
          </a:p>
          <a:p>
            <a:endParaRPr lang="en-US" sz="1600" b="1" dirty="0">
              <a:solidFill>
                <a:srgbClr val="00B050"/>
              </a:solidFill>
              <a:latin typeface="Calibri" panose="020F0502020204030204" pitchFamily="34" charset="0"/>
            </a:endParaRPr>
          </a:p>
          <a:p>
            <a:pPr marL="342900" indent="-342900">
              <a:buAutoNum type="arabicPeriod"/>
            </a:pPr>
            <a:endParaRPr lang="en-US" dirty="0">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D8A3B257-13DD-4767-B2DD-AFBABB1CFC21}" type="slidenum">
              <a:rPr lang="en-US" smtClean="0"/>
              <a:pPr/>
              <a:t>49</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32909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4" y="604221"/>
            <a:ext cx="11994776" cy="5204012"/>
          </a:xfrm>
        </p:spPr>
        <p:txBody>
          <a:bodyPr/>
          <a:lstStyle/>
          <a:p>
            <a:pPr marL="0" indent="0">
              <a:buNone/>
            </a:pPr>
            <a:r>
              <a:rPr lang="en-US" sz="4000" b="1" u="sng" dirty="0">
                <a:latin typeface="Calibri" panose="020F0502020204030204" pitchFamily="34" charset="0"/>
                <a:cs typeface="Calibri" panose="020F0502020204030204" pitchFamily="34" charset="0"/>
              </a:rPr>
              <a:t>Try and Learn</a:t>
            </a:r>
          </a:p>
          <a:p>
            <a:pPr marL="0" indent="0">
              <a:buNone/>
            </a:pPr>
            <a:r>
              <a:rPr lang="en-US" dirty="0">
                <a:latin typeface="Calibri" panose="020F0502020204030204" pitchFamily="34" charset="0"/>
                <a:cs typeface="Calibri" panose="020F0502020204030204" pitchFamily="34" charset="0"/>
              </a:rPr>
              <a:t>print("What's your name?“) </a:t>
            </a:r>
          </a:p>
          <a:p>
            <a:pPr marL="0" indent="0">
              <a:buNone/>
            </a:pPr>
            <a:r>
              <a:rPr lang="en-US" dirty="0">
                <a:latin typeface="Calibri" panose="020F0502020204030204" pitchFamily="34" charset="0"/>
                <a:cs typeface="Calibri" panose="020F0502020204030204" pitchFamily="34" charset="0"/>
              </a:rPr>
              <a:t>name = input("&gt; ") </a:t>
            </a:r>
          </a:p>
          <a:p>
            <a:pPr marL="0" indent="0">
              <a:buNone/>
            </a:pPr>
            <a:r>
              <a:rPr lang="en-US" dirty="0">
                <a:latin typeface="Calibri" panose="020F0502020204030204" pitchFamily="34" charset="0"/>
                <a:cs typeface="Calibri" panose="020F0502020204030204" pitchFamily="34" charset="0"/>
              </a:rPr>
              <a:t>print("What year were you born?“) </a:t>
            </a:r>
          </a:p>
          <a:p>
            <a:pPr marL="0" indent="0">
              <a:buNone/>
            </a:pPr>
            <a:r>
              <a:rPr lang="en-US" dirty="0" err="1">
                <a:latin typeface="Calibri" panose="020F0502020204030204" pitchFamily="34" charset="0"/>
                <a:cs typeface="Calibri" panose="020F0502020204030204" pitchFamily="34" charset="0"/>
              </a:rPr>
              <a:t>birthyear</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int</a:t>
            </a:r>
            <a:r>
              <a:rPr lang="en-US" dirty="0">
                <a:latin typeface="Calibri" panose="020F0502020204030204" pitchFamily="34" charset="0"/>
                <a:cs typeface="Calibri" panose="020F0502020204030204" pitchFamily="34" charset="0"/>
              </a:rPr>
              <a:t>(input("&gt; ")) </a:t>
            </a:r>
          </a:p>
          <a:p>
            <a:pPr marL="0" indent="0">
              <a:buNone/>
            </a:pPr>
            <a:r>
              <a:rPr lang="en-US" dirty="0">
                <a:latin typeface="Calibri" panose="020F0502020204030204" pitchFamily="34" charset="0"/>
                <a:cs typeface="Calibri" panose="020F0502020204030204" pitchFamily="34" charset="0"/>
              </a:rPr>
              <a:t>print("Hi %s! You are %d years old!“</a:t>
            </a:r>
          </a:p>
          <a:p>
            <a:pPr marL="0" indent="0">
              <a:buNone/>
            </a:pPr>
            <a:r>
              <a:rPr lang="en-US" dirty="0">
                <a:latin typeface="Calibri" panose="020F0502020204030204" pitchFamily="34" charset="0"/>
                <a:cs typeface="Calibri" panose="020F0502020204030204" pitchFamily="34" charset="0"/>
              </a:rPr>
              <a:t> % (name, 2015 - </a:t>
            </a:r>
            <a:r>
              <a:rPr lang="en-US" dirty="0" err="1">
                <a:latin typeface="Calibri" panose="020F0502020204030204" pitchFamily="34" charset="0"/>
                <a:cs typeface="Calibri" panose="020F0502020204030204" pitchFamily="34" charset="0"/>
              </a:rPr>
              <a:t>birthyear</a:t>
            </a:r>
            <a:r>
              <a:rPr lang="en-US" dirty="0">
                <a:latin typeface="Calibri" panose="020F0502020204030204" pitchFamily="34" charset="0"/>
                <a:cs typeface="Calibri" panose="020F0502020204030204" pitchFamily="34" charset="0"/>
              </a:rPr>
              <a:t>)) </a:t>
            </a:r>
          </a:p>
          <a:p>
            <a:pPr marL="0" indent="0">
              <a:buNone/>
            </a:pPr>
            <a:r>
              <a:rPr lang="en-US" sz="2400" b="1" u="sng" dirty="0" err="1">
                <a:latin typeface="Calibri" panose="020F0502020204030204" pitchFamily="34" charset="0"/>
                <a:cs typeface="Calibri" panose="020F0502020204030204" pitchFamily="34" charset="0"/>
              </a:rPr>
              <a:t>Raw_input</a:t>
            </a:r>
            <a:endParaRPr lang="en-US" sz="2400" b="1" u="sng"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Older version of the input function.</a:t>
            </a:r>
          </a:p>
          <a:p>
            <a:pPr marL="0" indent="0">
              <a:buNone/>
            </a:pPr>
            <a:r>
              <a:rPr lang="en-US" sz="2400" dirty="0">
                <a:latin typeface="Calibri" panose="020F0502020204030204" pitchFamily="34" charset="0"/>
                <a:cs typeface="Calibri" panose="020F0502020204030204" pitchFamily="34" charset="0"/>
              </a:rPr>
              <a:t> </a:t>
            </a:r>
          </a:p>
        </p:txBody>
      </p:sp>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6" name="Title 1"/>
          <p:cNvSpPr>
            <a:spLocks noGrp="1"/>
          </p:cNvSpPr>
          <p:nvPr>
            <p:ph type="title"/>
          </p:nvPr>
        </p:nvSpPr>
        <p:spPr>
          <a:xfrm>
            <a:off x="0" y="0"/>
            <a:ext cx="9522823" cy="509451"/>
          </a:xfrm>
        </p:spPr>
        <p:txBody>
          <a:bodyPr>
            <a:normAutofit fontScale="90000"/>
          </a:bodyPr>
          <a:lstStyle/>
          <a:p>
            <a:r>
              <a:rPr lang="en-US" sz="3600" b="1" dirty="0">
                <a:solidFill>
                  <a:schemeClr val="accent4"/>
                </a:solidFill>
              </a:rPr>
              <a:t>INPUT</a:t>
            </a:r>
            <a:r>
              <a:rPr lang="en-US" sz="3600" b="1" dirty="0"/>
              <a:t> </a:t>
            </a:r>
            <a:r>
              <a:rPr lang="en-US" sz="3600" b="1" dirty="0">
                <a:solidFill>
                  <a:schemeClr val="accent4"/>
                </a:solidFill>
              </a:rPr>
              <a:t>TECHNIQUES</a:t>
            </a:r>
          </a:p>
        </p:txBody>
      </p:sp>
      <p:sp>
        <p:nvSpPr>
          <p:cNvPr id="2" name="Slide Number Placeholder 1"/>
          <p:cNvSpPr>
            <a:spLocks noGrp="1"/>
          </p:cNvSpPr>
          <p:nvPr>
            <p:ph type="sldNum" sz="quarter" idx="12"/>
          </p:nvPr>
        </p:nvSpPr>
        <p:spPr/>
        <p:txBody>
          <a:bodyPr/>
          <a:lstStyle/>
          <a:p>
            <a:fld id="{D8A3B257-13DD-4767-B2DD-AFBABB1CFC21}" type="slidenum">
              <a:rPr lang="en-US" smtClean="0"/>
              <a:pPr/>
              <a:t>5</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207848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517804"/>
            <a:ext cx="11825207" cy="5878532"/>
          </a:xfrm>
          <a:prstGeom prst="rect">
            <a:avLst/>
          </a:prstGeom>
          <a:noFill/>
        </p:spPr>
        <p:txBody>
          <a:bodyPr wrap="square" rtlCol="0">
            <a:spAutoFit/>
          </a:bodyPr>
          <a:lstStyle/>
          <a:p>
            <a:r>
              <a:rPr lang="en-US" b="1" dirty="0">
                <a:latin typeface="Calibri" panose="020F0502020204030204" pitchFamily="34" charset="0"/>
              </a:rPr>
              <a:t>6</a:t>
            </a:r>
            <a:r>
              <a:rPr lang="en-US" sz="2000" b="1" dirty="0">
                <a:latin typeface="Calibri" panose="020F0502020204030204" pitchFamily="34" charset="0"/>
              </a:rPr>
              <a:t>. Which are the advantages of functions in python?</a:t>
            </a:r>
          </a:p>
          <a:p>
            <a:pPr lvl="1"/>
            <a:r>
              <a:rPr lang="en-US" sz="2000" dirty="0">
                <a:latin typeface="Calibri" panose="020F0502020204030204" pitchFamily="34" charset="0"/>
              </a:rPr>
              <a:t>a) Reducing duplication of code</a:t>
            </a:r>
          </a:p>
          <a:p>
            <a:pPr lvl="1"/>
            <a:r>
              <a:rPr lang="en-US" sz="2000" dirty="0">
                <a:latin typeface="Calibri" panose="020F0502020204030204" pitchFamily="34" charset="0"/>
              </a:rPr>
              <a:t>b) Decomposing complex problems into simpler pieces</a:t>
            </a:r>
          </a:p>
          <a:p>
            <a:pPr lvl="1"/>
            <a:r>
              <a:rPr lang="en-US" sz="2000" dirty="0">
                <a:latin typeface="Calibri" panose="020F0502020204030204" pitchFamily="34" charset="0"/>
              </a:rPr>
              <a:t>c) Improving clarity of the code</a:t>
            </a:r>
          </a:p>
          <a:p>
            <a:pPr lvl="1"/>
            <a:r>
              <a:rPr lang="en-US" dirty="0">
                <a:latin typeface="Calibri" panose="020F0502020204030204" pitchFamily="34" charset="0"/>
              </a:rPr>
              <a:t>d) All of the mentioned</a:t>
            </a:r>
          </a:p>
          <a:p>
            <a:r>
              <a:rPr lang="en-US" sz="1400" b="1" dirty="0">
                <a:latin typeface="Calibri" panose="020F0502020204030204" pitchFamily="34" charset="0"/>
              </a:rPr>
              <a:t>7. What is the output of the below program?</a:t>
            </a:r>
          </a:p>
          <a:p>
            <a:pPr lvl="2"/>
            <a:r>
              <a:rPr lang="en-US" sz="1200" b="1" dirty="0">
                <a:latin typeface="Calibri" panose="020F0502020204030204" pitchFamily="34" charset="0"/>
              </a:rPr>
              <a:t>x = 50</a:t>
            </a:r>
          </a:p>
          <a:p>
            <a:pPr lvl="2"/>
            <a:r>
              <a:rPr lang="en-US" sz="1200" b="1" dirty="0">
                <a:latin typeface="Calibri" panose="020F0502020204030204" pitchFamily="34" charset="0"/>
              </a:rPr>
              <a:t>def </a:t>
            </a:r>
            <a:r>
              <a:rPr lang="en-US" sz="1200" b="1" dirty="0" err="1">
                <a:latin typeface="Calibri" panose="020F0502020204030204" pitchFamily="34" charset="0"/>
              </a:rPr>
              <a:t>func</a:t>
            </a:r>
            <a:r>
              <a:rPr lang="en-US" sz="1200" b="1" dirty="0">
                <a:latin typeface="Calibri" panose="020F0502020204030204" pitchFamily="34" charset="0"/>
              </a:rPr>
              <a:t>():</a:t>
            </a:r>
          </a:p>
          <a:p>
            <a:pPr lvl="2"/>
            <a:r>
              <a:rPr lang="en-US" sz="1200" b="1" dirty="0">
                <a:latin typeface="Calibri" panose="020F0502020204030204" pitchFamily="34" charset="0"/>
              </a:rPr>
              <a:t>    global x</a:t>
            </a:r>
          </a:p>
          <a:p>
            <a:pPr lvl="2"/>
            <a:r>
              <a:rPr lang="en-US" sz="1200" b="1" dirty="0">
                <a:latin typeface="Calibri" panose="020F0502020204030204" pitchFamily="34" charset="0"/>
              </a:rPr>
              <a:t>    print('x is', x)</a:t>
            </a:r>
          </a:p>
          <a:p>
            <a:pPr lvl="2"/>
            <a:r>
              <a:rPr lang="en-US" sz="1200" b="1" dirty="0">
                <a:latin typeface="Calibri" panose="020F0502020204030204" pitchFamily="34" charset="0"/>
              </a:rPr>
              <a:t>    x = 2</a:t>
            </a:r>
          </a:p>
          <a:p>
            <a:pPr lvl="2"/>
            <a:r>
              <a:rPr lang="en-US" sz="1200" b="1" dirty="0">
                <a:latin typeface="Calibri" panose="020F0502020204030204" pitchFamily="34" charset="0"/>
              </a:rPr>
              <a:t>    print('Changed global x to', x)</a:t>
            </a:r>
          </a:p>
          <a:p>
            <a:pPr lvl="2"/>
            <a:r>
              <a:rPr lang="en-US" sz="1200" b="1" dirty="0" err="1">
                <a:latin typeface="Calibri" panose="020F0502020204030204" pitchFamily="34" charset="0"/>
              </a:rPr>
              <a:t>func</a:t>
            </a:r>
            <a:r>
              <a:rPr lang="en-US" sz="1200" b="1" dirty="0">
                <a:latin typeface="Calibri" panose="020F0502020204030204" pitchFamily="34" charset="0"/>
              </a:rPr>
              <a:t>()</a:t>
            </a:r>
          </a:p>
          <a:p>
            <a:pPr lvl="2"/>
            <a:r>
              <a:rPr lang="en-US" sz="1200" b="1" dirty="0">
                <a:latin typeface="Calibri" panose="020F0502020204030204" pitchFamily="34" charset="0"/>
              </a:rPr>
              <a:t>print('Value of x is', x)</a:t>
            </a:r>
          </a:p>
          <a:p>
            <a:pPr lvl="1"/>
            <a:r>
              <a:rPr lang="en-US" sz="1600" dirty="0">
                <a:latin typeface="Calibri" panose="020F0502020204030204" pitchFamily="34" charset="0"/>
              </a:rPr>
              <a:t>a) x is 50</a:t>
            </a:r>
          </a:p>
          <a:p>
            <a:pPr lvl="1"/>
            <a:r>
              <a:rPr lang="en-US" sz="1600" dirty="0">
                <a:latin typeface="Calibri" panose="020F0502020204030204" pitchFamily="34" charset="0"/>
              </a:rPr>
              <a:t>Changed global x to 2</a:t>
            </a:r>
          </a:p>
          <a:p>
            <a:pPr lvl="1"/>
            <a:r>
              <a:rPr lang="en-US" sz="1600" dirty="0">
                <a:latin typeface="Calibri" panose="020F0502020204030204" pitchFamily="34" charset="0"/>
              </a:rPr>
              <a:t>Value of x is 50</a:t>
            </a:r>
          </a:p>
          <a:p>
            <a:pPr lvl="1"/>
            <a:r>
              <a:rPr lang="en-US" sz="1600" dirty="0">
                <a:latin typeface="Calibri" panose="020F0502020204030204" pitchFamily="34" charset="0"/>
              </a:rPr>
              <a:t>b) x is 50</a:t>
            </a:r>
          </a:p>
          <a:p>
            <a:pPr lvl="1"/>
            <a:r>
              <a:rPr lang="en-US" sz="1600" dirty="0">
                <a:latin typeface="Calibri" panose="020F0502020204030204" pitchFamily="34" charset="0"/>
              </a:rPr>
              <a:t>Changed global x to 2</a:t>
            </a:r>
          </a:p>
          <a:p>
            <a:pPr lvl="1"/>
            <a:r>
              <a:rPr lang="en-US" sz="1600" dirty="0">
                <a:latin typeface="Calibri" panose="020F0502020204030204" pitchFamily="34" charset="0"/>
              </a:rPr>
              <a:t>Value of x is 2</a:t>
            </a:r>
          </a:p>
          <a:p>
            <a:pPr lvl="1"/>
            <a:r>
              <a:rPr lang="en-US" sz="1600" dirty="0">
                <a:latin typeface="Calibri" panose="020F0502020204030204" pitchFamily="34" charset="0"/>
              </a:rPr>
              <a:t>c) x is 50</a:t>
            </a:r>
          </a:p>
          <a:p>
            <a:pPr lvl="1"/>
            <a:r>
              <a:rPr lang="en-US" sz="1600" dirty="0">
                <a:latin typeface="Calibri" panose="020F0502020204030204" pitchFamily="34" charset="0"/>
              </a:rPr>
              <a:t>Changed global x to 50</a:t>
            </a:r>
          </a:p>
          <a:p>
            <a:pPr lvl="1"/>
            <a:r>
              <a:rPr lang="en-US" dirty="0">
                <a:latin typeface="Calibri" panose="020F0502020204030204" pitchFamily="34" charset="0"/>
              </a:rPr>
              <a:t>Value of x is 50</a:t>
            </a:r>
          </a:p>
          <a:p>
            <a:pPr lvl="1"/>
            <a:r>
              <a:rPr lang="en-US" dirty="0">
                <a:latin typeface="Calibri" panose="020F0502020204030204" pitchFamily="34" charset="0"/>
              </a:rPr>
              <a:t>d) None of the mentioned</a:t>
            </a:r>
          </a:p>
        </p:txBody>
      </p:sp>
      <p:sp>
        <p:nvSpPr>
          <p:cNvPr id="2" name="Slide Number Placeholder 1"/>
          <p:cNvSpPr>
            <a:spLocks noGrp="1"/>
          </p:cNvSpPr>
          <p:nvPr>
            <p:ph type="sldNum" sz="quarter" idx="12"/>
          </p:nvPr>
        </p:nvSpPr>
        <p:spPr/>
        <p:txBody>
          <a:bodyPr/>
          <a:lstStyle/>
          <a:p>
            <a:fld id="{D8A3B257-13DD-4767-B2DD-AFBABB1CFC21}" type="slidenum">
              <a:rPr lang="en-US" smtClean="0"/>
              <a:pPr/>
              <a:t>50</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764042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9688" y="580222"/>
            <a:ext cx="9876483" cy="5632311"/>
          </a:xfrm>
          <a:prstGeom prst="rect">
            <a:avLst/>
          </a:prstGeom>
          <a:noFill/>
        </p:spPr>
        <p:txBody>
          <a:bodyPr wrap="square" rtlCol="0">
            <a:spAutoFit/>
          </a:bodyPr>
          <a:lstStyle/>
          <a:p>
            <a:r>
              <a:rPr lang="en-US" sz="2000" b="1" dirty="0">
                <a:solidFill>
                  <a:srgbClr val="00B050"/>
                </a:solidFill>
                <a:latin typeface="Calibri" panose="020F0502020204030204" pitchFamily="34" charset="0"/>
              </a:rPr>
              <a:t>8. What is the output of below program?</a:t>
            </a:r>
          </a:p>
          <a:p>
            <a:pPr lvl="1"/>
            <a:r>
              <a:rPr lang="en-US" sz="2000" b="1" dirty="0" err="1">
                <a:solidFill>
                  <a:srgbClr val="00B050"/>
                </a:solidFill>
                <a:latin typeface="Calibri" panose="020F0502020204030204" pitchFamily="34" charset="0"/>
              </a:rPr>
              <a:t>def</a:t>
            </a:r>
            <a:r>
              <a:rPr lang="en-US" sz="2000" b="1" dirty="0">
                <a:solidFill>
                  <a:srgbClr val="00B050"/>
                </a:solidFill>
                <a:latin typeface="Calibri" panose="020F0502020204030204" pitchFamily="34" charset="0"/>
              </a:rPr>
              <a:t> say(message, times = 1):</a:t>
            </a:r>
          </a:p>
          <a:p>
            <a:pPr lvl="1"/>
            <a:r>
              <a:rPr lang="en-US" sz="2000" b="1" dirty="0">
                <a:solidFill>
                  <a:srgbClr val="00B050"/>
                </a:solidFill>
                <a:latin typeface="Calibri" panose="020F0502020204030204" pitchFamily="34" charset="0"/>
              </a:rPr>
              <a:t>    print(message * times)</a:t>
            </a:r>
          </a:p>
          <a:p>
            <a:pPr lvl="1"/>
            <a:r>
              <a:rPr lang="en-US" sz="2000" b="1" dirty="0">
                <a:solidFill>
                  <a:srgbClr val="00B050"/>
                </a:solidFill>
                <a:latin typeface="Calibri" panose="020F0502020204030204" pitchFamily="34" charset="0"/>
              </a:rPr>
              <a:t>say('Hello')</a:t>
            </a:r>
          </a:p>
          <a:p>
            <a:pPr lvl="1"/>
            <a:r>
              <a:rPr lang="en-US" sz="2000" b="1" dirty="0">
                <a:solidFill>
                  <a:srgbClr val="00B050"/>
                </a:solidFill>
                <a:latin typeface="Calibri" panose="020F0502020204030204" pitchFamily="34" charset="0"/>
              </a:rPr>
              <a:t>say('World', 5)</a:t>
            </a:r>
          </a:p>
          <a:p>
            <a:pPr lvl="1"/>
            <a:r>
              <a:rPr lang="en-US" sz="2000" dirty="0">
                <a:latin typeface="Calibri" panose="020F0502020204030204" pitchFamily="34" charset="0"/>
              </a:rPr>
              <a:t>a) Hello</a:t>
            </a:r>
          </a:p>
          <a:p>
            <a:pPr lvl="1"/>
            <a:r>
              <a:rPr lang="en-US" sz="2000" dirty="0" err="1">
                <a:latin typeface="Calibri" panose="020F0502020204030204" pitchFamily="34" charset="0"/>
              </a:rPr>
              <a:t>WorldWorldWorldWorldWorld</a:t>
            </a:r>
            <a:endParaRPr lang="en-US" sz="2000" dirty="0">
              <a:latin typeface="Calibri" panose="020F0502020204030204" pitchFamily="34" charset="0"/>
            </a:endParaRPr>
          </a:p>
          <a:p>
            <a:pPr lvl="1"/>
            <a:r>
              <a:rPr lang="en-US" sz="2000" dirty="0">
                <a:latin typeface="Calibri" panose="020F0502020204030204" pitchFamily="34" charset="0"/>
              </a:rPr>
              <a:t>b) Hello</a:t>
            </a:r>
          </a:p>
          <a:p>
            <a:pPr lvl="1"/>
            <a:r>
              <a:rPr lang="en-US" sz="2000" dirty="0">
                <a:latin typeface="Calibri" panose="020F0502020204030204" pitchFamily="34" charset="0"/>
              </a:rPr>
              <a:t>World 5</a:t>
            </a:r>
          </a:p>
          <a:p>
            <a:pPr lvl="1"/>
            <a:r>
              <a:rPr lang="en-US" sz="2000" dirty="0">
                <a:latin typeface="Calibri" panose="020F0502020204030204" pitchFamily="34" charset="0"/>
              </a:rPr>
              <a:t>c) Hello</a:t>
            </a:r>
          </a:p>
          <a:p>
            <a:pPr lvl="1"/>
            <a:r>
              <a:rPr lang="en-US" sz="2000" dirty="0" err="1">
                <a:latin typeface="Calibri" panose="020F0502020204030204" pitchFamily="34" charset="0"/>
              </a:rPr>
              <a:t>World,World,World,World,World</a:t>
            </a:r>
            <a:endParaRPr lang="en-US" sz="2000" dirty="0">
              <a:latin typeface="Calibri" panose="020F0502020204030204" pitchFamily="34" charset="0"/>
            </a:endParaRPr>
          </a:p>
          <a:p>
            <a:pPr lvl="1"/>
            <a:r>
              <a:rPr lang="en-US" sz="2000" dirty="0">
                <a:latin typeface="Calibri" panose="020F0502020204030204" pitchFamily="34" charset="0"/>
              </a:rPr>
              <a:t>d) Hello</a:t>
            </a:r>
          </a:p>
          <a:p>
            <a:pPr lvl="1"/>
            <a:endParaRPr lang="en-US" sz="2000" dirty="0">
              <a:latin typeface="Calibri" panose="020F0502020204030204" pitchFamily="34" charset="0"/>
            </a:endParaRPr>
          </a:p>
          <a:p>
            <a:pPr marL="0" lvl="1"/>
            <a:r>
              <a:rPr lang="en-US" sz="2000" b="1" dirty="0">
                <a:solidFill>
                  <a:srgbClr val="00B050"/>
                </a:solidFill>
                <a:latin typeface="Calibri" panose="020F0502020204030204" pitchFamily="34" charset="0"/>
              </a:rPr>
              <a:t>9. Where can a function be defined?</a:t>
            </a:r>
          </a:p>
          <a:p>
            <a:pPr lvl="1"/>
            <a:r>
              <a:rPr lang="en-US" sz="2000" dirty="0">
                <a:latin typeface="Calibri" panose="020F0502020204030204" pitchFamily="34" charset="0"/>
              </a:rPr>
              <a:t>a) Module</a:t>
            </a:r>
          </a:p>
          <a:p>
            <a:pPr lvl="1"/>
            <a:r>
              <a:rPr lang="en-US" sz="2000" dirty="0">
                <a:latin typeface="Calibri" panose="020F0502020204030204" pitchFamily="34" charset="0"/>
              </a:rPr>
              <a:t>b) Class</a:t>
            </a:r>
          </a:p>
          <a:p>
            <a:pPr lvl="1"/>
            <a:r>
              <a:rPr lang="en-US" sz="2000" dirty="0">
                <a:latin typeface="Calibri" panose="020F0502020204030204" pitchFamily="34" charset="0"/>
              </a:rPr>
              <a:t>c) Another function</a:t>
            </a:r>
          </a:p>
          <a:p>
            <a:pPr lvl="1"/>
            <a:r>
              <a:rPr lang="en-US" sz="2000" dirty="0">
                <a:latin typeface="Calibri" panose="020F0502020204030204" pitchFamily="34" charset="0"/>
              </a:rPr>
              <a:t>d) All of the mentioned</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D8A3B257-13DD-4767-B2DD-AFBABB1CFC21}" type="slidenum">
              <a:rPr lang="en-US" smtClean="0"/>
              <a:pPr/>
              <a:t>51</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40056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8135" y="2756876"/>
            <a:ext cx="7186097" cy="782738"/>
          </a:xfrm>
        </p:spPr>
        <p:txBody>
          <a:bodyPr>
            <a:normAutofit fontScale="90000"/>
          </a:bodyPr>
          <a:lstStyle/>
          <a:p>
            <a:r>
              <a:rPr lang="en-US" dirty="0">
                <a:solidFill>
                  <a:schemeClr val="accent5">
                    <a:lumMod val="50000"/>
                  </a:schemeClr>
                </a:solidFill>
              </a:rPr>
              <a:t>Decision Making</a:t>
            </a:r>
          </a:p>
        </p:txBody>
      </p:sp>
      <p:sp>
        <p:nvSpPr>
          <p:cNvPr id="3" name="Rectangle 2"/>
          <p:cNvSpPr/>
          <p:nvPr/>
        </p:nvSpPr>
        <p:spPr>
          <a:xfrm>
            <a:off x="1307076" y="4080862"/>
            <a:ext cx="10884924" cy="707886"/>
          </a:xfrm>
          <a:prstGeom prst="rect">
            <a:avLst/>
          </a:prstGeom>
        </p:spPr>
        <p:txBody>
          <a:bodyPr wrap="square">
            <a:spAutoFit/>
          </a:bodyPr>
          <a:lstStyle/>
          <a:p>
            <a:r>
              <a:rPr lang="en-US" sz="2000" i="1" dirty="0">
                <a:solidFill>
                  <a:srgbClr val="C00000"/>
                </a:solidFill>
                <a:latin typeface="Comic Sans MS" panose="030F0702030302020204" pitchFamily="66" charset="0"/>
              </a:rPr>
              <a:t>When a programming language is created that allows programmers to program in simple English, it will be discovered that programmers cannot speak English.   -- unknown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2014"/>
            <a:ext cx="2228735" cy="1504396"/>
          </a:xfrm>
          <a:prstGeom prst="rect">
            <a:avLst/>
          </a:prstGeom>
        </p:spPr>
      </p:pic>
      <p:sp>
        <p:nvSpPr>
          <p:cNvPr id="4" name="Slide Number Placeholder 3"/>
          <p:cNvSpPr>
            <a:spLocks noGrp="1"/>
          </p:cNvSpPr>
          <p:nvPr>
            <p:ph type="sldNum" sz="quarter" idx="12"/>
          </p:nvPr>
        </p:nvSpPr>
        <p:spPr/>
        <p:txBody>
          <a:bodyPr/>
          <a:lstStyle/>
          <a:p>
            <a:fld id="{D8A3B257-13DD-4767-B2DD-AFBABB1CFC21}"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092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87839" y="4755731"/>
            <a:ext cx="3153708" cy="1107996"/>
          </a:xfrm>
          <a:prstGeom prst="rect">
            <a:avLst/>
          </a:prstGeom>
          <a:noFill/>
        </p:spPr>
        <p:txBody>
          <a:bodyPr wrap="square" lIns="91440" tIns="45720" rIns="91440" bIns="45720">
            <a:spAutoFit/>
          </a:bodyPr>
          <a:lstStyle/>
          <a:p>
            <a:pPr algn="ctr"/>
            <a:r>
              <a:rPr lang="en-US" sz="6000" b="1" dirty="0">
                <a:ln w="22225">
                  <a:solidFill>
                    <a:schemeClr val="accent2"/>
                  </a:solidFill>
                  <a:prstDash val="solid"/>
                </a:ln>
                <a:solidFill>
                  <a:schemeClr val="accent2">
                    <a:lumMod val="40000"/>
                    <a:lumOff val="60000"/>
                  </a:schemeClr>
                </a:solidFill>
              </a:rPr>
              <a:t>WHIL</a:t>
            </a:r>
            <a:r>
              <a:rPr lang="en-US" sz="6600" b="1" dirty="0">
                <a:ln w="22225">
                  <a:solidFill>
                    <a:schemeClr val="accent2"/>
                  </a:solidFill>
                  <a:prstDash val="solid"/>
                </a:ln>
                <a:solidFill>
                  <a:schemeClr val="accent2">
                    <a:lumMod val="40000"/>
                    <a:lumOff val="60000"/>
                  </a:schemeClr>
                </a:solidFill>
              </a:rPr>
              <a: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375" y="1210290"/>
            <a:ext cx="2524125" cy="3228975"/>
          </a:xfrm>
          <a:prstGeom prst="rect">
            <a:avLst/>
          </a:prstGeom>
        </p:spPr>
      </p:pic>
      <p:sp>
        <p:nvSpPr>
          <p:cNvPr id="2" name="Title 1"/>
          <p:cNvSpPr>
            <a:spLocks noGrp="1"/>
          </p:cNvSpPr>
          <p:nvPr>
            <p:ph type="title"/>
          </p:nvPr>
        </p:nvSpPr>
        <p:spPr>
          <a:xfrm>
            <a:off x="0" y="176349"/>
            <a:ext cx="9720072" cy="509452"/>
          </a:xfrm>
        </p:spPr>
        <p:txBody>
          <a:bodyPr>
            <a:normAutofit fontScale="90000"/>
          </a:bodyPr>
          <a:lstStyle/>
          <a:p>
            <a:r>
              <a:rPr lang="en-US" sz="3600" b="1" dirty="0">
                <a:solidFill>
                  <a:schemeClr val="accent4"/>
                </a:solidFill>
              </a:rPr>
              <a:t>Decision</a:t>
            </a:r>
            <a:r>
              <a:rPr lang="en-US" sz="3200" b="1" dirty="0"/>
              <a:t> </a:t>
            </a:r>
            <a:r>
              <a:rPr lang="en-US" sz="3600" b="1" dirty="0">
                <a:solidFill>
                  <a:schemeClr val="accent4"/>
                </a:solidFill>
              </a:rPr>
              <a:t>Making</a:t>
            </a:r>
            <a:r>
              <a:rPr lang="en-US" sz="3200" b="1" dirty="0"/>
              <a:t> </a:t>
            </a:r>
            <a:r>
              <a:rPr lang="en-US" sz="3600" b="1" dirty="0">
                <a:solidFill>
                  <a:schemeClr val="accent4"/>
                </a:solidFill>
              </a:rPr>
              <a:t>&amp;</a:t>
            </a:r>
            <a:r>
              <a:rPr lang="en-US" sz="3200" b="1" dirty="0"/>
              <a:t> </a:t>
            </a:r>
            <a:r>
              <a:rPr lang="en-US" sz="3600" b="1" dirty="0">
                <a:solidFill>
                  <a:schemeClr val="accent4"/>
                </a:solidFill>
              </a:rPr>
              <a:t>Looping</a:t>
            </a:r>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914400"/>
            <a:ext cx="5072062" cy="2432050"/>
          </a:xfrm>
        </p:spPr>
      </p:pic>
      <p:sp>
        <p:nvSpPr>
          <p:cNvPr id="7" name="Rectangle 6"/>
          <p:cNvSpPr/>
          <p:nvPr/>
        </p:nvSpPr>
        <p:spPr>
          <a:xfrm>
            <a:off x="5404485" y="391886"/>
            <a:ext cx="6096000" cy="1661993"/>
          </a:xfrm>
          <a:prstGeom prst="rect">
            <a:avLst/>
          </a:prstGeom>
        </p:spPr>
        <p:txBody>
          <a:bodyPr>
            <a:spAutoFit/>
          </a:bodyPr>
          <a:lstStyle/>
          <a:p>
            <a:endParaRPr lang="en-US" sz="1200" dirty="0">
              <a:solidFill>
                <a:srgbClr val="000000"/>
              </a:solidFill>
              <a:latin typeface="Arial" panose="020B060402020202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Decision making structures allow programmers to test one or more conditions and take actions accordingly. </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graphicFrame>
        <p:nvGraphicFramePr>
          <p:cNvPr id="24" name="Diagram 23"/>
          <p:cNvGraphicFramePr/>
          <p:nvPr/>
        </p:nvGraphicFramePr>
        <p:xfrm>
          <a:off x="147932" y="3200400"/>
          <a:ext cx="4540250" cy="30808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5" name="TextBox 24"/>
          <p:cNvSpPr txBox="1"/>
          <p:nvPr/>
        </p:nvSpPr>
        <p:spPr>
          <a:xfrm rot="19015113">
            <a:off x="557932" y="5262607"/>
            <a:ext cx="2665954" cy="646331"/>
          </a:xfrm>
          <a:prstGeom prst="rect">
            <a:avLst/>
          </a:prstGeom>
          <a:noFill/>
        </p:spPr>
        <p:txBody>
          <a:bodyPr wrap="square" rtlCol="0">
            <a:spAutoFit/>
          </a:bodyPr>
          <a:lstStyle/>
          <a:p>
            <a:pPr algn="ctr"/>
            <a:r>
              <a:rPr lang="en-US" sz="3600" dirty="0">
                <a:solidFill>
                  <a:srgbClr val="FFC000"/>
                </a:solidFill>
              </a:rPr>
              <a:t>IF-ELSE</a:t>
            </a:r>
          </a:p>
        </p:txBody>
      </p:sp>
      <p:graphicFrame>
        <p:nvGraphicFramePr>
          <p:cNvPr id="3" name="Diagram 2"/>
          <p:cNvGraphicFramePr/>
          <p:nvPr/>
        </p:nvGraphicFramePr>
        <p:xfrm>
          <a:off x="5912822" y="3992128"/>
          <a:ext cx="4373562" cy="234820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8" name="Picture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99656" y="1322605"/>
            <a:ext cx="3744657" cy="2743200"/>
          </a:xfrm>
          <a:prstGeom prst="rect">
            <a:avLst/>
          </a:prstGeom>
        </p:spPr>
      </p:pic>
      <p:sp>
        <p:nvSpPr>
          <p:cNvPr id="4" name="Slide Number Placeholder 3"/>
          <p:cNvSpPr>
            <a:spLocks noGrp="1"/>
          </p:cNvSpPr>
          <p:nvPr>
            <p:ph type="sldNum" sz="quarter" idx="12"/>
          </p:nvPr>
        </p:nvSpPr>
        <p:spPr/>
        <p:txBody>
          <a:bodyPr/>
          <a:lstStyle/>
          <a:p>
            <a:fld id="{D8A3B257-13DD-4767-B2DD-AFBABB1CFC21}" type="slidenum">
              <a:rPr lang="en-US" smtClean="0"/>
              <a:pPr/>
              <a:t>7</a:t>
            </a:fld>
            <a:endParaRPr lang="en-US"/>
          </a:p>
        </p:txBody>
      </p:sp>
      <p:sp>
        <p:nvSpPr>
          <p:cNvPr id="10" name="Footer Placeholder 9"/>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53155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928" y="0"/>
            <a:ext cx="9720072" cy="412955"/>
          </a:xfrm>
        </p:spPr>
        <p:txBody>
          <a:bodyPr>
            <a:noAutofit/>
          </a:bodyPr>
          <a:lstStyle/>
          <a:p>
            <a:r>
              <a:rPr lang="en-US" sz="3200" b="1" dirty="0">
                <a:solidFill>
                  <a:schemeClr val="accent4"/>
                </a:solidFill>
              </a:rPr>
              <a:t>Decision Making – IF-ELSE conditions</a:t>
            </a:r>
          </a:p>
        </p:txBody>
      </p:sp>
      <p:sp>
        <p:nvSpPr>
          <p:cNvPr id="3" name="Content Placeholder 2"/>
          <p:cNvSpPr>
            <a:spLocks noGrp="1"/>
          </p:cNvSpPr>
          <p:nvPr>
            <p:ph idx="1"/>
          </p:nvPr>
        </p:nvSpPr>
        <p:spPr>
          <a:xfrm>
            <a:off x="185057" y="444142"/>
            <a:ext cx="11346917" cy="5869187"/>
          </a:xfrm>
        </p:spPr>
        <p:txBody>
          <a:bodyPr>
            <a:noAutofit/>
          </a:bodyPr>
          <a:lstStyle/>
          <a:p>
            <a:pPr marL="0" indent="0">
              <a:buNone/>
            </a:pPr>
            <a:r>
              <a:rPr lang="en-US" sz="2800" u="sng" dirty="0">
                <a:latin typeface="Calibri" panose="020F0502020204030204" pitchFamily="34" charset="0"/>
              </a:rPr>
              <a:t>Try and Learn</a:t>
            </a:r>
          </a:p>
          <a:p>
            <a:pPr marL="0" indent="0">
              <a:buNone/>
            </a:pPr>
            <a:r>
              <a:rPr lang="en-US" sz="1600" dirty="0">
                <a:latin typeface="Calibri" panose="020F0502020204030204" pitchFamily="34" charset="0"/>
              </a:rPr>
              <a:t>var1 = </a:t>
            </a:r>
            <a:r>
              <a:rPr lang="en-US" sz="1600" dirty="0" err="1">
                <a:latin typeface="Calibri" panose="020F0502020204030204" pitchFamily="34" charset="0"/>
              </a:rPr>
              <a:t>int</a:t>
            </a:r>
            <a:r>
              <a:rPr lang="en-US" sz="1600" dirty="0">
                <a:latin typeface="Calibri" panose="020F0502020204030204" pitchFamily="34" charset="0"/>
              </a:rPr>
              <a:t>(input("&gt;"))</a:t>
            </a:r>
          </a:p>
          <a:p>
            <a:pPr marL="0" indent="0">
              <a:buNone/>
            </a:pPr>
            <a:r>
              <a:rPr lang="en-US" sz="1600" dirty="0">
                <a:latin typeface="Calibri" panose="020F0502020204030204" pitchFamily="34" charset="0"/>
              </a:rPr>
              <a:t>if var1:</a:t>
            </a:r>
          </a:p>
          <a:p>
            <a:pPr marL="0" indent="0">
              <a:buNone/>
            </a:pPr>
            <a:r>
              <a:rPr lang="en-US" sz="1600" dirty="0">
                <a:latin typeface="Calibri" panose="020F0502020204030204" pitchFamily="34" charset="0"/>
              </a:rPr>
              <a:t>      	 print("True")</a:t>
            </a:r>
          </a:p>
          <a:p>
            <a:pPr marL="0" indent="0">
              <a:buNone/>
            </a:pPr>
            <a:r>
              <a:rPr lang="en-US" sz="1600" dirty="0">
                <a:latin typeface="Calibri" panose="020F0502020204030204" pitchFamily="34" charset="0"/>
              </a:rPr>
              <a:t>else:</a:t>
            </a:r>
          </a:p>
          <a:p>
            <a:pPr marL="0" indent="0">
              <a:buNone/>
            </a:pPr>
            <a:r>
              <a:rPr lang="en-US" sz="1600" dirty="0">
                <a:latin typeface="Calibri" panose="020F0502020204030204" pitchFamily="34" charset="0"/>
              </a:rPr>
              <a:t>	print("False")</a:t>
            </a:r>
          </a:p>
          <a:p>
            <a:pPr>
              <a:buFont typeface="Wingdings" panose="05000000000000000000" pitchFamily="2" charset="2"/>
              <a:buChar char="§"/>
            </a:pPr>
            <a:r>
              <a:rPr lang="en-US" sz="1800" dirty="0">
                <a:latin typeface="Calibri" panose="020F0502020204030204" pitchFamily="34" charset="0"/>
              </a:rPr>
              <a:t>Input 3 Values  : 10,0, -1 and check the Output.</a:t>
            </a:r>
          </a:p>
          <a:p>
            <a:pPr>
              <a:buFont typeface="Wingdings" panose="05000000000000000000" pitchFamily="2" charset="2"/>
              <a:buChar char="§"/>
            </a:pPr>
            <a:r>
              <a:rPr lang="en-US" sz="2000" b="1" i="1" dirty="0">
                <a:latin typeface="Calibri" panose="020F0502020204030204" pitchFamily="34" charset="0"/>
              </a:rPr>
              <a:t>Hint</a:t>
            </a:r>
            <a:r>
              <a:rPr lang="en-US" sz="1800" dirty="0">
                <a:latin typeface="Calibri" panose="020F0502020204030204" pitchFamily="34" charset="0"/>
              </a:rPr>
              <a:t> : </a:t>
            </a:r>
            <a:r>
              <a:rPr lang="en-US" sz="1800" b="1" dirty="0">
                <a:solidFill>
                  <a:srgbClr val="0070C0"/>
                </a:solidFill>
                <a:latin typeface="Calibri" panose="020F0502020204030204" pitchFamily="34" charset="0"/>
              </a:rPr>
              <a:t>Python programming language assumes any non-zero and non-null values as TRUE, and any zero or null values as FALSE value.</a:t>
            </a:r>
          </a:p>
          <a:p>
            <a:pPr marL="0" indent="0">
              <a:buNone/>
            </a:pPr>
            <a:r>
              <a:rPr lang="en-US" sz="2800" u="sng" dirty="0">
                <a:latin typeface="Calibri" panose="020F0502020204030204" pitchFamily="34" charset="0"/>
              </a:rPr>
              <a:t>Try and Learn</a:t>
            </a:r>
          </a:p>
          <a:p>
            <a:pPr>
              <a:buFont typeface="Wingdings" panose="05000000000000000000" pitchFamily="2" charset="2"/>
              <a:buChar char="§"/>
            </a:pPr>
            <a:r>
              <a:rPr lang="en-US" sz="1800" dirty="0">
                <a:latin typeface="Calibri" panose="020F0502020204030204" pitchFamily="34" charset="0"/>
              </a:rPr>
              <a:t>Design and develop  a IT calculation system for a company, such that when employee salary is entered, the Income Tax is calculated. Income tax slabs as follows:-</a:t>
            </a: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1492267"/>
              </p:ext>
            </p:extLst>
          </p:nvPr>
        </p:nvGraphicFramePr>
        <p:xfrm>
          <a:off x="1528355" y="4872445"/>
          <a:ext cx="4794069" cy="1802677"/>
        </p:xfrm>
        <a:graphic>
          <a:graphicData uri="http://schemas.openxmlformats.org/drawingml/2006/table">
            <a:tbl>
              <a:tblPr firstRow="1" bandRow="1">
                <a:tableStyleId>{5C22544A-7EE6-4342-B048-85BDC9FD1C3A}</a:tableStyleId>
              </a:tblPr>
              <a:tblGrid>
                <a:gridCol w="1598023">
                  <a:extLst>
                    <a:ext uri="{9D8B030D-6E8A-4147-A177-3AD203B41FA5}">
                      <a16:colId xmlns:a16="http://schemas.microsoft.com/office/drawing/2014/main" val="1580943854"/>
                    </a:ext>
                  </a:extLst>
                </a:gridCol>
                <a:gridCol w="1598023">
                  <a:extLst>
                    <a:ext uri="{9D8B030D-6E8A-4147-A177-3AD203B41FA5}">
                      <a16:colId xmlns:a16="http://schemas.microsoft.com/office/drawing/2014/main" val="4083088181"/>
                    </a:ext>
                  </a:extLst>
                </a:gridCol>
                <a:gridCol w="1598023">
                  <a:extLst>
                    <a:ext uri="{9D8B030D-6E8A-4147-A177-3AD203B41FA5}">
                      <a16:colId xmlns:a16="http://schemas.microsoft.com/office/drawing/2014/main" val="2688856737"/>
                    </a:ext>
                  </a:extLst>
                </a:gridCol>
              </a:tblGrid>
              <a:tr h="693337">
                <a:tc>
                  <a:txBody>
                    <a:bodyPr/>
                    <a:lstStyle/>
                    <a:p>
                      <a:r>
                        <a:rPr lang="en-US" sz="1200" dirty="0"/>
                        <a:t>Lower Limit(INR)</a:t>
                      </a:r>
                    </a:p>
                  </a:txBody>
                  <a:tcPr/>
                </a:tc>
                <a:tc>
                  <a:txBody>
                    <a:bodyPr/>
                    <a:lstStyle/>
                    <a:p>
                      <a:r>
                        <a:rPr lang="en-US" sz="1200" dirty="0"/>
                        <a:t>Upper Limit(INR)</a:t>
                      </a:r>
                    </a:p>
                  </a:txBody>
                  <a:tcPr/>
                </a:tc>
                <a:tc>
                  <a:txBody>
                    <a:bodyPr/>
                    <a:lstStyle/>
                    <a:p>
                      <a:r>
                        <a:rPr lang="en-US" sz="1200" dirty="0"/>
                        <a:t> Income Tax</a:t>
                      </a:r>
                      <a:r>
                        <a:rPr lang="en-US" sz="1200" baseline="0" dirty="0"/>
                        <a:t> %</a:t>
                      </a:r>
                      <a:endParaRPr lang="en-US" sz="1200" dirty="0"/>
                    </a:p>
                  </a:txBody>
                  <a:tcPr/>
                </a:tc>
                <a:extLst>
                  <a:ext uri="{0D108BD9-81ED-4DB2-BD59-A6C34878D82A}">
                    <a16:rowId xmlns:a16="http://schemas.microsoft.com/office/drawing/2014/main" val="1453821687"/>
                  </a:ext>
                </a:extLst>
              </a:tr>
              <a:tr h="277335">
                <a:tc>
                  <a:txBody>
                    <a:bodyPr/>
                    <a:lstStyle/>
                    <a:p>
                      <a:r>
                        <a:rPr lang="en-US" sz="1200" dirty="0"/>
                        <a:t>100,000</a:t>
                      </a:r>
                    </a:p>
                  </a:txBody>
                  <a:tcPr/>
                </a:tc>
                <a:tc>
                  <a:txBody>
                    <a:bodyPr/>
                    <a:lstStyle/>
                    <a:p>
                      <a:r>
                        <a:rPr lang="en-US" sz="1200" dirty="0"/>
                        <a:t>300,000</a:t>
                      </a:r>
                    </a:p>
                  </a:txBody>
                  <a:tcPr/>
                </a:tc>
                <a:tc>
                  <a:txBody>
                    <a:bodyPr/>
                    <a:lstStyle/>
                    <a:p>
                      <a:r>
                        <a:rPr lang="en-US" sz="1200" dirty="0"/>
                        <a:t>0%</a:t>
                      </a:r>
                    </a:p>
                  </a:txBody>
                  <a:tcPr/>
                </a:tc>
                <a:extLst>
                  <a:ext uri="{0D108BD9-81ED-4DB2-BD59-A6C34878D82A}">
                    <a16:rowId xmlns:a16="http://schemas.microsoft.com/office/drawing/2014/main" val="2283927728"/>
                  </a:ext>
                </a:extLst>
              </a:tr>
              <a:tr h="277335">
                <a:tc>
                  <a:txBody>
                    <a:bodyPr/>
                    <a:lstStyle/>
                    <a:p>
                      <a:r>
                        <a:rPr lang="en-US" sz="1200" dirty="0"/>
                        <a:t>300000</a:t>
                      </a:r>
                    </a:p>
                  </a:txBody>
                  <a:tcPr/>
                </a:tc>
                <a:tc>
                  <a:txBody>
                    <a:bodyPr/>
                    <a:lstStyle/>
                    <a:p>
                      <a:r>
                        <a:rPr lang="en-US" sz="1200" dirty="0"/>
                        <a:t>500,000</a:t>
                      </a:r>
                    </a:p>
                  </a:txBody>
                  <a:tcPr/>
                </a:tc>
                <a:tc>
                  <a:txBody>
                    <a:bodyPr/>
                    <a:lstStyle/>
                    <a:p>
                      <a:r>
                        <a:rPr lang="en-US" sz="1200" dirty="0"/>
                        <a:t>5%</a:t>
                      </a:r>
                    </a:p>
                  </a:txBody>
                  <a:tcPr/>
                </a:tc>
                <a:extLst>
                  <a:ext uri="{0D108BD9-81ED-4DB2-BD59-A6C34878D82A}">
                    <a16:rowId xmlns:a16="http://schemas.microsoft.com/office/drawing/2014/main" val="4266483059"/>
                  </a:ext>
                </a:extLst>
              </a:tr>
              <a:tr h="277335">
                <a:tc>
                  <a:txBody>
                    <a:bodyPr/>
                    <a:lstStyle/>
                    <a:p>
                      <a:r>
                        <a:rPr lang="en-US" sz="1200" dirty="0"/>
                        <a:t>500,000</a:t>
                      </a:r>
                    </a:p>
                  </a:txBody>
                  <a:tcPr/>
                </a:tc>
                <a:tc>
                  <a:txBody>
                    <a:bodyPr/>
                    <a:lstStyle/>
                    <a:p>
                      <a:r>
                        <a:rPr lang="en-US" sz="1200" dirty="0"/>
                        <a:t>100,000,0</a:t>
                      </a:r>
                    </a:p>
                  </a:txBody>
                  <a:tcPr/>
                </a:tc>
                <a:tc>
                  <a:txBody>
                    <a:bodyPr/>
                    <a:lstStyle/>
                    <a:p>
                      <a:r>
                        <a:rPr lang="en-US" sz="1200" dirty="0"/>
                        <a:t>10%</a:t>
                      </a:r>
                    </a:p>
                  </a:txBody>
                  <a:tcPr/>
                </a:tc>
                <a:extLst>
                  <a:ext uri="{0D108BD9-81ED-4DB2-BD59-A6C34878D82A}">
                    <a16:rowId xmlns:a16="http://schemas.microsoft.com/office/drawing/2014/main" val="1990878136"/>
                  </a:ext>
                </a:extLst>
              </a:tr>
              <a:tr h="277335">
                <a:tc>
                  <a:txBody>
                    <a:bodyPr/>
                    <a:lstStyle/>
                    <a:p>
                      <a:r>
                        <a:rPr lang="en-US" sz="1200" dirty="0"/>
                        <a:t>&gt;1000000</a:t>
                      </a:r>
                    </a:p>
                  </a:txBody>
                  <a:tcPr/>
                </a:tc>
                <a:tc>
                  <a:txBody>
                    <a:bodyPr/>
                    <a:lstStyle/>
                    <a:p>
                      <a:endParaRPr lang="en-US" sz="1200" dirty="0"/>
                    </a:p>
                  </a:txBody>
                  <a:tcPr/>
                </a:tc>
                <a:tc>
                  <a:txBody>
                    <a:bodyPr/>
                    <a:lstStyle/>
                    <a:p>
                      <a:r>
                        <a:rPr lang="en-US" sz="1200" dirty="0"/>
                        <a:t>20%</a:t>
                      </a:r>
                    </a:p>
                  </a:txBody>
                  <a:tcPr/>
                </a:tc>
                <a:extLst>
                  <a:ext uri="{0D108BD9-81ED-4DB2-BD59-A6C34878D82A}">
                    <a16:rowId xmlns:a16="http://schemas.microsoft.com/office/drawing/2014/main" val="3473297620"/>
                  </a:ext>
                </a:extLst>
              </a:tr>
            </a:tbl>
          </a:graphicData>
        </a:graphic>
      </p:graphicFrame>
      <p:sp>
        <p:nvSpPr>
          <p:cNvPr id="4" name="Slide Number Placeholder 3"/>
          <p:cNvSpPr>
            <a:spLocks noGrp="1"/>
          </p:cNvSpPr>
          <p:nvPr>
            <p:ph type="sldNum" sz="quarter" idx="12"/>
          </p:nvPr>
        </p:nvSpPr>
        <p:spPr/>
        <p:txBody>
          <a:bodyPr/>
          <a:lstStyle/>
          <a:p>
            <a:fld id="{D8A3B257-13DD-4767-B2DD-AFBABB1CFC21}"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19178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61987" y="4439265"/>
            <a:ext cx="2930013" cy="2418735"/>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7132320" cy="496389"/>
          </a:xfrm>
        </p:spPr>
        <p:txBody>
          <a:bodyPr>
            <a:noAutofit/>
          </a:bodyPr>
          <a:lstStyle/>
          <a:p>
            <a:r>
              <a:rPr lang="en-US" sz="3200" b="1" dirty="0">
                <a:solidFill>
                  <a:schemeClr val="accent4"/>
                </a:solidFill>
              </a:rPr>
              <a:t>Decision Making – IF-ELSE conditions</a:t>
            </a:r>
          </a:p>
        </p:txBody>
      </p:sp>
      <p:sp>
        <p:nvSpPr>
          <p:cNvPr id="6" name="Content Placeholder 5"/>
          <p:cNvSpPr>
            <a:spLocks noGrp="1"/>
          </p:cNvSpPr>
          <p:nvPr>
            <p:ph idx="1"/>
          </p:nvPr>
        </p:nvSpPr>
        <p:spPr>
          <a:xfrm>
            <a:off x="760962" y="1019175"/>
            <a:ext cx="10242001" cy="5124450"/>
          </a:xfrm>
        </p:spPr>
        <p:txBody>
          <a:bodyPr/>
          <a:lstStyle/>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At runtime, you need to enter atleast 4 employee salaries in all the four income range.</a:t>
            </a: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876666633"/>
              </p:ext>
            </p:extLst>
          </p:nvPr>
        </p:nvGraphicFramePr>
        <p:xfrm>
          <a:off x="1711008" y="1677881"/>
          <a:ext cx="5311775" cy="1882704"/>
        </p:xfrm>
        <a:graphic>
          <a:graphicData uri="http://schemas.openxmlformats.org/drawingml/2006/table">
            <a:tbl>
              <a:tblPr firstRow="1" bandRow="1">
                <a:tableStyleId>{5C22544A-7EE6-4342-B048-85BDC9FD1C3A}</a:tableStyleId>
              </a:tblPr>
              <a:tblGrid>
                <a:gridCol w="1597025">
                  <a:extLst>
                    <a:ext uri="{9D8B030D-6E8A-4147-A177-3AD203B41FA5}">
                      <a16:colId xmlns:a16="http://schemas.microsoft.com/office/drawing/2014/main" val="3280887311"/>
                    </a:ext>
                  </a:extLst>
                </a:gridCol>
                <a:gridCol w="3714750">
                  <a:extLst>
                    <a:ext uri="{9D8B030D-6E8A-4147-A177-3AD203B41FA5}">
                      <a16:colId xmlns:a16="http://schemas.microsoft.com/office/drawing/2014/main" val="1076101828"/>
                    </a:ext>
                  </a:extLst>
                </a:gridCol>
              </a:tblGrid>
              <a:tr h="312844">
                <a:tc>
                  <a:txBody>
                    <a:bodyPr/>
                    <a:lstStyle/>
                    <a:p>
                      <a:r>
                        <a:rPr lang="en-US" dirty="0" err="1">
                          <a:latin typeface="Calibri" panose="020F0502020204030204" pitchFamily="34" charset="0"/>
                          <a:cs typeface="Calibri" panose="020F0502020204030204" pitchFamily="34" charset="0"/>
                        </a:rPr>
                        <a:t>EmpName</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Salary(INR)</a:t>
                      </a:r>
                    </a:p>
                  </a:txBody>
                  <a:tcPr/>
                </a:tc>
                <a:extLst>
                  <a:ext uri="{0D108BD9-81ED-4DB2-BD59-A6C34878D82A}">
                    <a16:rowId xmlns:a16="http://schemas.microsoft.com/office/drawing/2014/main" val="3260909557"/>
                  </a:ext>
                </a:extLst>
              </a:tr>
              <a:tr h="379236">
                <a:tc>
                  <a:txBody>
                    <a:bodyPr/>
                    <a:lstStyle/>
                    <a:p>
                      <a:r>
                        <a:rPr lang="en-US" dirty="0">
                          <a:latin typeface="Calibri" panose="020F0502020204030204" pitchFamily="34" charset="0"/>
                          <a:cs typeface="Calibri" panose="020F0502020204030204" pitchFamily="34" charset="0"/>
                        </a:rPr>
                        <a:t>A</a:t>
                      </a:r>
                    </a:p>
                  </a:txBody>
                  <a:tcPr/>
                </a:tc>
                <a:tc>
                  <a:txBody>
                    <a:bodyPr/>
                    <a:lstStyle/>
                    <a:p>
                      <a:r>
                        <a:rPr lang="en-US" dirty="0">
                          <a:latin typeface="Calibri" panose="020F0502020204030204" pitchFamily="34" charset="0"/>
                          <a:cs typeface="Calibri" panose="020F0502020204030204" pitchFamily="34" charset="0"/>
                        </a:rPr>
                        <a:t>10,000</a:t>
                      </a:r>
                    </a:p>
                  </a:txBody>
                  <a:tcPr/>
                </a:tc>
                <a:extLst>
                  <a:ext uri="{0D108BD9-81ED-4DB2-BD59-A6C34878D82A}">
                    <a16:rowId xmlns:a16="http://schemas.microsoft.com/office/drawing/2014/main" val="2974751214"/>
                  </a:ext>
                </a:extLst>
              </a:tr>
              <a:tr h="379236">
                <a:tc>
                  <a:txBody>
                    <a:bodyPr/>
                    <a:lstStyle/>
                    <a:p>
                      <a:r>
                        <a:rPr lang="en-US" dirty="0">
                          <a:latin typeface="Calibri" panose="020F0502020204030204" pitchFamily="34" charset="0"/>
                          <a:cs typeface="Calibri" panose="020F0502020204030204" pitchFamily="34" charset="0"/>
                        </a:rPr>
                        <a:t>B</a:t>
                      </a:r>
                    </a:p>
                  </a:txBody>
                  <a:tcPr/>
                </a:tc>
                <a:tc>
                  <a:txBody>
                    <a:bodyPr/>
                    <a:lstStyle/>
                    <a:p>
                      <a:r>
                        <a:rPr lang="en-US" dirty="0">
                          <a:latin typeface="Calibri" panose="020F0502020204030204" pitchFamily="34" charset="0"/>
                          <a:cs typeface="Calibri" panose="020F0502020204030204" pitchFamily="34" charset="0"/>
                        </a:rPr>
                        <a:t>100,000</a:t>
                      </a:r>
                    </a:p>
                  </a:txBody>
                  <a:tcPr/>
                </a:tc>
                <a:extLst>
                  <a:ext uri="{0D108BD9-81ED-4DB2-BD59-A6C34878D82A}">
                    <a16:rowId xmlns:a16="http://schemas.microsoft.com/office/drawing/2014/main" val="4264105137"/>
                  </a:ext>
                </a:extLst>
              </a:tr>
              <a:tr h="379236">
                <a:tc>
                  <a:txBody>
                    <a:bodyPr/>
                    <a:lstStyle/>
                    <a:p>
                      <a:r>
                        <a:rPr lang="en-US" dirty="0">
                          <a:latin typeface="Calibri" panose="020F0502020204030204" pitchFamily="34" charset="0"/>
                          <a:cs typeface="Calibri" panose="020F0502020204030204" pitchFamily="34" charset="0"/>
                        </a:rPr>
                        <a:t>C</a:t>
                      </a:r>
                    </a:p>
                  </a:txBody>
                  <a:tcPr/>
                </a:tc>
                <a:tc>
                  <a:txBody>
                    <a:bodyPr/>
                    <a:lstStyle/>
                    <a:p>
                      <a:r>
                        <a:rPr lang="en-US" dirty="0">
                          <a:latin typeface="Calibri" panose="020F0502020204030204" pitchFamily="34" charset="0"/>
                          <a:cs typeface="Calibri" panose="020F0502020204030204" pitchFamily="34" charset="0"/>
                        </a:rPr>
                        <a:t>3,99,000</a:t>
                      </a:r>
                    </a:p>
                  </a:txBody>
                  <a:tcPr/>
                </a:tc>
                <a:extLst>
                  <a:ext uri="{0D108BD9-81ED-4DB2-BD59-A6C34878D82A}">
                    <a16:rowId xmlns:a16="http://schemas.microsoft.com/office/drawing/2014/main" val="3990427550"/>
                  </a:ext>
                </a:extLst>
              </a:tr>
              <a:tr h="379236">
                <a:tc>
                  <a:txBody>
                    <a:bodyPr/>
                    <a:lstStyle/>
                    <a:p>
                      <a:r>
                        <a:rPr lang="en-US" dirty="0">
                          <a:latin typeface="Calibri" panose="020F0502020204030204" pitchFamily="34" charset="0"/>
                          <a:cs typeface="Calibri" panose="020F0502020204030204" pitchFamily="34" charset="0"/>
                        </a:rPr>
                        <a:t>D</a:t>
                      </a:r>
                    </a:p>
                  </a:txBody>
                  <a:tcPr/>
                </a:tc>
                <a:tc>
                  <a:txBody>
                    <a:bodyPr/>
                    <a:lstStyle/>
                    <a:p>
                      <a:r>
                        <a:rPr lang="en-US" dirty="0">
                          <a:latin typeface="Calibri" panose="020F0502020204030204" pitchFamily="34" charset="0"/>
                          <a:cs typeface="Calibri" panose="020F0502020204030204" pitchFamily="34" charset="0"/>
                        </a:rPr>
                        <a:t>20,00,000</a:t>
                      </a:r>
                    </a:p>
                  </a:txBody>
                  <a:tcPr/>
                </a:tc>
                <a:extLst>
                  <a:ext uri="{0D108BD9-81ED-4DB2-BD59-A6C34878D82A}">
                    <a16:rowId xmlns:a16="http://schemas.microsoft.com/office/drawing/2014/main" val="1292770462"/>
                  </a:ext>
                </a:extLst>
              </a:tr>
            </a:tbl>
          </a:graphicData>
        </a:graphic>
      </p:graphicFrame>
      <p:sp>
        <p:nvSpPr>
          <p:cNvPr id="8" name="Rectangle 7"/>
          <p:cNvSpPr/>
          <p:nvPr/>
        </p:nvSpPr>
        <p:spPr>
          <a:xfrm>
            <a:off x="634279" y="3971782"/>
            <a:ext cx="10337801" cy="1292662"/>
          </a:xfrm>
          <a:prstGeom prst="rect">
            <a:avLst/>
          </a:prstGeom>
        </p:spPr>
        <p:txBody>
          <a:bodyPr wrap="square">
            <a:spAutoFit/>
          </a:bodyPr>
          <a:lstStyle/>
          <a:p>
            <a:r>
              <a:rPr lang="en-US" b="1" u="sng" dirty="0">
                <a:latin typeface="Calibri" panose="020F0502020204030204" pitchFamily="34" charset="0"/>
              </a:rPr>
              <a:t>How do you do range test within an IF-ELSE condition?</a:t>
            </a:r>
          </a:p>
          <a:p>
            <a:pPr marL="285750" indent="-285750">
              <a:buFont typeface="Wingdings" panose="05000000000000000000" pitchFamily="2" charset="2"/>
              <a:buChar char="§"/>
            </a:pPr>
            <a:r>
              <a:rPr lang="en-US" dirty="0">
                <a:latin typeface="Calibri" panose="020F0502020204030204" pitchFamily="34" charset="0"/>
              </a:rPr>
              <a:t>Range() function is used to iterate through a loop ,  format being </a:t>
            </a:r>
            <a:r>
              <a:rPr lang="en-US" sz="2400" b="1" dirty="0">
                <a:solidFill>
                  <a:srgbClr val="FFC000"/>
                </a:solidFill>
                <a:latin typeface="Calibri" panose="020F0502020204030204" pitchFamily="34" charset="0"/>
              </a:rPr>
              <a:t>range(</a:t>
            </a:r>
            <a:r>
              <a:rPr lang="en-US" sz="2400" b="1" dirty="0" err="1">
                <a:solidFill>
                  <a:srgbClr val="FFC000"/>
                </a:solidFill>
                <a:latin typeface="Calibri" panose="020F0502020204030204" pitchFamily="34" charset="0"/>
              </a:rPr>
              <a:t>start,stop,seq</a:t>
            </a:r>
            <a:r>
              <a:rPr lang="en-US" sz="2400" b="1" dirty="0">
                <a:solidFill>
                  <a:srgbClr val="FFC000"/>
                </a:solidFill>
                <a:latin typeface="Calibri" panose="020F0502020204030204" pitchFamily="34" charset="0"/>
              </a:rPr>
              <a:t>).</a:t>
            </a:r>
            <a:endParaRPr lang="en-US" b="1" dirty="0">
              <a:solidFill>
                <a:srgbClr val="FFC000"/>
              </a:solidFill>
              <a:latin typeface="Calibri" panose="020F0502020204030204" pitchFamily="34" charset="0"/>
            </a:endParaRPr>
          </a:p>
          <a:p>
            <a:pPr marL="285750" indent="-285750">
              <a:buFont typeface="Wingdings" panose="05000000000000000000" pitchFamily="2" charset="2"/>
              <a:buChar char="§"/>
            </a:pPr>
            <a:r>
              <a:rPr lang="en-US" dirty="0">
                <a:latin typeface="Calibri" panose="020F0502020204030204" pitchFamily="34" charset="0"/>
              </a:rPr>
              <a:t>Range test can also be done as follows if(a&lt;=b&lt;=c):</a:t>
            </a:r>
          </a:p>
          <a:p>
            <a:pPr marL="285750" indent="-285750">
              <a:buFont typeface="Wingdings" panose="05000000000000000000" pitchFamily="2" charset="2"/>
              <a:buChar char="§"/>
            </a:pPr>
            <a:r>
              <a:rPr lang="en-US" dirty="0">
                <a:latin typeface="Calibri" panose="020F0502020204030204" pitchFamily="34" charset="0"/>
              </a:rPr>
              <a:t>Range test can also be done as follows : if(a &gt;= b  and a &lt;=c)</a:t>
            </a:r>
          </a:p>
        </p:txBody>
      </p:sp>
      <p:sp>
        <p:nvSpPr>
          <p:cNvPr id="3" name="Slide Number Placeholder 2"/>
          <p:cNvSpPr>
            <a:spLocks noGrp="1"/>
          </p:cNvSpPr>
          <p:nvPr>
            <p:ph type="sldNum" sz="quarter" idx="12"/>
          </p:nvPr>
        </p:nvSpPr>
        <p:spPr/>
        <p:txBody>
          <a:bodyPr/>
          <a:lstStyle/>
          <a:p>
            <a:fld id="{D8A3B257-13DD-4767-B2DD-AFBABB1CFC21}"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98853211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8362</TotalTime>
  <Words>3735</Words>
  <Application>Microsoft Office PowerPoint</Application>
  <PresentationFormat>Widescreen</PresentationFormat>
  <Paragraphs>735</Paragraphs>
  <Slides>51</Slides>
  <Notes>26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51</vt:i4>
      </vt:variant>
    </vt:vector>
  </HeadingPairs>
  <TitlesOfParts>
    <vt:vector size="65" baseType="lpstr">
      <vt:lpstr>Arial</vt:lpstr>
      <vt:lpstr>Arial Black</vt:lpstr>
      <vt:lpstr>Bookman Old Style</vt:lpstr>
      <vt:lpstr>Calibri</vt:lpstr>
      <vt:lpstr>Comic Sans MS</vt:lpstr>
      <vt:lpstr>Garamond</vt:lpstr>
      <vt:lpstr>Gill Sans MT</vt:lpstr>
      <vt:lpstr>Microsoft Sans Serif</vt:lpstr>
      <vt:lpstr>Times New Roman</vt:lpstr>
      <vt:lpstr>verdana</vt:lpstr>
      <vt:lpstr>Wingdings</vt:lpstr>
      <vt:lpstr>Wingdings 3</vt:lpstr>
      <vt:lpstr>Office Theme</vt:lpstr>
      <vt:lpstr>Origin</vt:lpstr>
      <vt:lpstr>PowerPoint Presentation</vt:lpstr>
      <vt:lpstr>Looking Back</vt:lpstr>
      <vt:lpstr>Input techniques</vt:lpstr>
      <vt:lpstr>INPUT TECHNIQUES</vt:lpstr>
      <vt:lpstr>INPUT TECHNIQUES</vt:lpstr>
      <vt:lpstr>Decision Making</vt:lpstr>
      <vt:lpstr>Decision Making &amp; Looping</vt:lpstr>
      <vt:lpstr>Decision Making – IF-ELSE conditions</vt:lpstr>
      <vt:lpstr>Decision Making – IF-ELSE conditions</vt:lpstr>
      <vt:lpstr>Decision Making – WHILE &amp; FOR LOOP</vt:lpstr>
      <vt:lpstr>Decision Making –FOR LOOP</vt:lpstr>
      <vt:lpstr>Decision Making – MORE of  LOOPS</vt:lpstr>
      <vt:lpstr>SNOOZE MODE</vt:lpstr>
      <vt:lpstr>A Joke a Day, Keeps Boredom Away!!</vt:lpstr>
      <vt:lpstr>More Looping Techniques</vt:lpstr>
      <vt:lpstr>More Looping Techniques</vt:lpstr>
      <vt:lpstr>More Looping Techniques</vt:lpstr>
      <vt:lpstr>Loop control Techniques</vt:lpstr>
      <vt:lpstr>Loop control Techniques</vt:lpstr>
      <vt:lpstr>Loop control Techniques</vt:lpstr>
      <vt:lpstr>Loop control Techniques</vt:lpstr>
      <vt:lpstr>PYTHON LOOPING CONCEPTS</vt:lpstr>
      <vt:lpstr>PowerPoint Presentation</vt:lpstr>
      <vt:lpstr>PowerPoint Presentation</vt:lpstr>
      <vt:lpstr>PowerPoint Presentation</vt:lpstr>
      <vt:lpstr>PowerPoint Presentation</vt:lpstr>
      <vt:lpstr>FUNCTIONS</vt:lpstr>
      <vt:lpstr>What is a Function?</vt:lpstr>
      <vt:lpstr>What is a Function?</vt:lpstr>
      <vt:lpstr>What is a Function?</vt:lpstr>
      <vt:lpstr>What is a Function?</vt:lpstr>
      <vt:lpstr>Calling a function</vt:lpstr>
      <vt:lpstr>Pass by ref Vs Pass by reference</vt:lpstr>
      <vt:lpstr>Keyword Arguments</vt:lpstr>
      <vt:lpstr>Default  Arguments</vt:lpstr>
      <vt:lpstr>Variable  Arguments</vt:lpstr>
      <vt:lpstr>Anonymous  Functions</vt:lpstr>
      <vt:lpstr>Anonymous  Functions</vt:lpstr>
      <vt:lpstr>Return statement</vt:lpstr>
      <vt:lpstr>Scope of variables</vt:lpstr>
      <vt:lpstr>Global variable Vs Local variable</vt:lpstr>
      <vt:lpstr>MAP()</vt:lpstr>
      <vt:lpstr>EXAMPLE OF MAP()</vt:lpstr>
      <vt:lpstr>EXAMPLE OF MAP()</vt:lpstr>
      <vt:lpstr>FILTER()</vt:lpstr>
      <vt:lpstr>FILTER()</vt:lpstr>
      <vt:lpstr>Reduce()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Reddy Gurrala</dc:creator>
  <cp:lastModifiedBy>ce</cp:lastModifiedBy>
  <cp:revision>387</cp:revision>
  <dcterms:created xsi:type="dcterms:W3CDTF">2019-10-28T09:36:33Z</dcterms:created>
  <dcterms:modified xsi:type="dcterms:W3CDTF">2023-11-13T15:46:20Z</dcterms:modified>
</cp:coreProperties>
</file>