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 id="2147484059" r:id="rId2"/>
  </p:sldMasterIdLst>
  <p:notesMasterIdLst>
    <p:notesMasterId r:id="rId44"/>
  </p:notesMasterIdLst>
  <p:sldIdLst>
    <p:sldId id="288" r:id="rId3"/>
    <p:sldId id="1173" r:id="rId4"/>
    <p:sldId id="1174" r:id="rId5"/>
    <p:sldId id="1175" r:id="rId6"/>
    <p:sldId id="1176" r:id="rId7"/>
    <p:sldId id="1177" r:id="rId8"/>
    <p:sldId id="1178" r:id="rId9"/>
    <p:sldId id="1179" r:id="rId10"/>
    <p:sldId id="1180" r:id="rId11"/>
    <p:sldId id="1181" r:id="rId12"/>
    <p:sldId id="1182" r:id="rId13"/>
    <p:sldId id="1183" r:id="rId14"/>
    <p:sldId id="1184" r:id="rId15"/>
    <p:sldId id="1185" r:id="rId16"/>
    <p:sldId id="1186" r:id="rId17"/>
    <p:sldId id="1187" r:id="rId18"/>
    <p:sldId id="1188" r:id="rId19"/>
    <p:sldId id="1189" r:id="rId20"/>
    <p:sldId id="1190" r:id="rId21"/>
    <p:sldId id="1191" r:id="rId22"/>
    <p:sldId id="1192" r:id="rId23"/>
    <p:sldId id="1193" r:id="rId24"/>
    <p:sldId id="1194" r:id="rId25"/>
    <p:sldId id="1195" r:id="rId26"/>
    <p:sldId id="1196" r:id="rId27"/>
    <p:sldId id="1197" r:id="rId28"/>
    <p:sldId id="1198" r:id="rId29"/>
    <p:sldId id="1199" r:id="rId30"/>
    <p:sldId id="1200" r:id="rId31"/>
    <p:sldId id="1201" r:id="rId32"/>
    <p:sldId id="1202" r:id="rId33"/>
    <p:sldId id="1203" r:id="rId34"/>
    <p:sldId id="1204" r:id="rId35"/>
    <p:sldId id="1205" r:id="rId36"/>
    <p:sldId id="1206" r:id="rId37"/>
    <p:sldId id="1207" r:id="rId38"/>
    <p:sldId id="1208" r:id="rId39"/>
    <p:sldId id="1210" r:id="rId40"/>
    <p:sldId id="1211" r:id="rId41"/>
    <p:sldId id="1212" r:id="rId42"/>
    <p:sldId id="117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ptarko Das Sarma" initials="D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91" autoAdjust="0"/>
    <p:restoredTop sz="95827"/>
  </p:normalViewPr>
  <p:slideViewPr>
    <p:cSldViewPr snapToGrid="0">
      <p:cViewPr varScale="1">
        <p:scale>
          <a:sx n="68" d="100"/>
          <a:sy n="68" d="100"/>
        </p:scale>
        <p:origin x="64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3CB04-DEB3-41A8-9B58-9518E3F8E855}" type="datetimeFigureOut">
              <a:rPr lang="en-US" smtClean="0"/>
              <a:pPr/>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139F7-8FE2-4DB9-A44B-D4C2F92B5EB9}" type="slidenum">
              <a:rPr lang="en-US" smtClean="0"/>
              <a:pPr/>
              <a:t>‹#›</a:t>
            </a:fld>
            <a:endParaRPr lang="en-US"/>
          </a:p>
        </p:txBody>
      </p:sp>
    </p:spTree>
    <p:extLst>
      <p:ext uri="{BB962C8B-B14F-4D97-AF65-F5344CB8AC3E}">
        <p14:creationId xmlns:p14="http://schemas.microsoft.com/office/powerpoint/2010/main" val="257405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Explain about Miles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0F9F66-AE46-42FE-8B5E-90217BDC1C6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5930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34</a:t>
            </a:fld>
            <a:endParaRPr lang="en-US"/>
          </a:p>
        </p:txBody>
      </p:sp>
    </p:spTree>
    <p:extLst>
      <p:ext uri="{BB962C8B-B14F-4D97-AF65-F5344CB8AC3E}">
        <p14:creationId xmlns:p14="http://schemas.microsoft.com/office/powerpoint/2010/main" val="3853745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35</a:t>
            </a:fld>
            <a:endParaRPr lang="en-US"/>
          </a:p>
        </p:txBody>
      </p:sp>
    </p:spTree>
    <p:extLst>
      <p:ext uri="{BB962C8B-B14F-4D97-AF65-F5344CB8AC3E}">
        <p14:creationId xmlns:p14="http://schemas.microsoft.com/office/powerpoint/2010/main" val="1367407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36</a:t>
            </a:fld>
            <a:endParaRPr lang="en-US"/>
          </a:p>
        </p:txBody>
      </p:sp>
    </p:spTree>
    <p:extLst>
      <p:ext uri="{BB962C8B-B14F-4D97-AF65-F5344CB8AC3E}">
        <p14:creationId xmlns:p14="http://schemas.microsoft.com/office/powerpoint/2010/main" val="754642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37</a:t>
            </a:fld>
            <a:endParaRPr lang="en-US"/>
          </a:p>
        </p:txBody>
      </p:sp>
    </p:spTree>
    <p:extLst>
      <p:ext uri="{BB962C8B-B14F-4D97-AF65-F5344CB8AC3E}">
        <p14:creationId xmlns:p14="http://schemas.microsoft.com/office/powerpoint/2010/main" val="3829617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39</a:t>
            </a:fld>
            <a:endParaRPr lang="en-US"/>
          </a:p>
        </p:txBody>
      </p:sp>
    </p:spTree>
    <p:extLst>
      <p:ext uri="{BB962C8B-B14F-4D97-AF65-F5344CB8AC3E}">
        <p14:creationId xmlns:p14="http://schemas.microsoft.com/office/powerpoint/2010/main" val="4166008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40</a:t>
            </a:fld>
            <a:endParaRPr lang="en-US"/>
          </a:p>
        </p:txBody>
      </p:sp>
    </p:spTree>
    <p:extLst>
      <p:ext uri="{BB962C8B-B14F-4D97-AF65-F5344CB8AC3E}">
        <p14:creationId xmlns:p14="http://schemas.microsoft.com/office/powerpoint/2010/main" val="306923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5</a:t>
            </a:fld>
            <a:endParaRPr lang="en-US"/>
          </a:p>
        </p:txBody>
      </p:sp>
    </p:spTree>
    <p:extLst>
      <p:ext uri="{BB962C8B-B14F-4D97-AF65-F5344CB8AC3E}">
        <p14:creationId xmlns:p14="http://schemas.microsoft.com/office/powerpoint/2010/main" val="294708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7</a:t>
            </a:fld>
            <a:endParaRPr lang="en-US"/>
          </a:p>
        </p:txBody>
      </p:sp>
    </p:spTree>
    <p:extLst>
      <p:ext uri="{BB962C8B-B14F-4D97-AF65-F5344CB8AC3E}">
        <p14:creationId xmlns:p14="http://schemas.microsoft.com/office/powerpoint/2010/main" val="286498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8</a:t>
            </a:fld>
            <a:endParaRPr lang="en-US"/>
          </a:p>
        </p:txBody>
      </p:sp>
    </p:spTree>
    <p:extLst>
      <p:ext uri="{BB962C8B-B14F-4D97-AF65-F5344CB8AC3E}">
        <p14:creationId xmlns:p14="http://schemas.microsoft.com/office/powerpoint/2010/main" val="4188577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9</a:t>
            </a:fld>
            <a:endParaRPr lang="en-US"/>
          </a:p>
        </p:txBody>
      </p:sp>
    </p:spTree>
    <p:extLst>
      <p:ext uri="{BB962C8B-B14F-4D97-AF65-F5344CB8AC3E}">
        <p14:creationId xmlns:p14="http://schemas.microsoft.com/office/powerpoint/2010/main" val="3033599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10</a:t>
            </a:fld>
            <a:endParaRPr lang="en-US"/>
          </a:p>
        </p:txBody>
      </p:sp>
    </p:spTree>
    <p:extLst>
      <p:ext uri="{BB962C8B-B14F-4D97-AF65-F5344CB8AC3E}">
        <p14:creationId xmlns:p14="http://schemas.microsoft.com/office/powerpoint/2010/main" val="3601201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24</a:t>
            </a:fld>
            <a:endParaRPr lang="en-US"/>
          </a:p>
        </p:txBody>
      </p:sp>
    </p:spTree>
    <p:extLst>
      <p:ext uri="{BB962C8B-B14F-4D97-AF65-F5344CB8AC3E}">
        <p14:creationId xmlns:p14="http://schemas.microsoft.com/office/powerpoint/2010/main" val="1409106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32</a:t>
            </a:fld>
            <a:endParaRPr lang="en-US"/>
          </a:p>
        </p:txBody>
      </p:sp>
    </p:spTree>
    <p:extLst>
      <p:ext uri="{BB962C8B-B14F-4D97-AF65-F5344CB8AC3E}">
        <p14:creationId xmlns:p14="http://schemas.microsoft.com/office/powerpoint/2010/main" val="93360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C566A428-B8D8-4520-98E5-4D6016ABE37C}" type="slidenum">
              <a:rPr lang="en-US" smtClean="0"/>
              <a:pPr/>
              <a:t>33</a:t>
            </a:fld>
            <a:endParaRPr lang="en-US"/>
          </a:p>
        </p:txBody>
      </p:sp>
    </p:spTree>
    <p:extLst>
      <p:ext uri="{BB962C8B-B14F-4D97-AF65-F5344CB8AC3E}">
        <p14:creationId xmlns:p14="http://schemas.microsoft.com/office/powerpoint/2010/main" val="1686906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94D975-453E-423B-A721-5C316A633002}"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57607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BF634-A5EF-478C-BAC3-E22C8F42EF27}"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95173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5F8EA-E34D-4A16-A2C9-4C0348F199DF}"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58771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lang="en-US"/>
              <a:t>Click to edit Master title style</a:t>
            </a:r>
            <a:endParaRPr lang="en-US" dirty="0"/>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lt"/>
                <a:cs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 name="Date Placeholder 1"/>
          <p:cNvSpPr>
            <a:spLocks noGrp="1"/>
          </p:cNvSpPr>
          <p:nvPr>
            <p:ph type="dt" sz="half" idx="10"/>
          </p:nvPr>
        </p:nvSpPr>
        <p:spPr/>
        <p:txBody>
          <a:bodyPr/>
          <a:lstStyle/>
          <a:p>
            <a:fld id="{E5AF8DFD-2F4A-4BBD-8924-A5FE1FA9C510}" type="datetime1">
              <a:rPr lang="en-US" smtClean="0"/>
              <a:t>11/13/2023</a:t>
            </a:fld>
            <a:endParaRPr lang="en-US" dirty="0"/>
          </a:p>
        </p:txBody>
      </p:sp>
      <p:sp>
        <p:nvSpPr>
          <p:cNvPr id="3" name="Footer Placeholder 2"/>
          <p:cNvSpPr>
            <a:spLocks noGrp="1"/>
          </p:cNvSpPr>
          <p:nvPr>
            <p:ph type="ftr" sz="quarter" idx="11"/>
          </p:nvPr>
        </p:nvSpPr>
        <p:spPr/>
        <p:txBody>
          <a:bodyPr/>
          <a:lstStyle/>
          <a:p>
            <a:r>
              <a:rPr lang="en-US" smtClean="0"/>
              <a:t>© DIPTARKO DAS SHARMA</a:t>
            </a:r>
            <a:endParaRPr lang="en-US" dirty="0"/>
          </a:p>
        </p:txBody>
      </p:sp>
      <p:sp>
        <p:nvSpPr>
          <p:cNvPr id="4" name="Slide Number Placeholder 3"/>
          <p:cNvSpPr>
            <a:spLocks noGrp="1"/>
          </p:cNvSpPr>
          <p:nvPr>
            <p:ph type="sldNum" sz="quarter" idx="12"/>
          </p:nvPr>
        </p:nvSpPr>
        <p:spPr/>
        <p:txBody>
          <a:bodyPr/>
          <a:lstStyle/>
          <a:p>
            <a:fld id="{D4B5ADC2-7248-4799-8E52-477E151C3EE9}" type="slidenum">
              <a:rPr lang="en-US" smtClean="0"/>
              <a:pPr/>
              <a:t>‹#›</a:t>
            </a:fld>
            <a:endParaRPr lang="en-US" sz="1600" dirty="0"/>
          </a:p>
        </p:txBody>
      </p:sp>
    </p:spTree>
    <p:extLst>
      <p:ext uri="{BB962C8B-B14F-4D97-AF65-F5344CB8AC3E}">
        <p14:creationId xmlns:p14="http://schemas.microsoft.com/office/powerpoint/2010/main" val="11012226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lgn="r">
              <a:defRPr sz="1600">
                <a:latin typeface="+mj-lt"/>
              </a:defRPr>
            </a:lvl1pPr>
          </a:lstStyle>
          <a:p>
            <a:fld id="{CD70FD05-FAB8-4A7F-A2FD-5C635B545E4D}" type="datetime1">
              <a:rPr lang="en-US" smtClean="0"/>
              <a:t>11/13/2023</a:t>
            </a:fld>
            <a:endParaRPr lang="en-US" dirty="0"/>
          </a:p>
        </p:txBody>
      </p:sp>
      <p:sp>
        <p:nvSpPr>
          <p:cNvPr id="5" name="Footer Placeholder 4"/>
          <p:cNvSpPr>
            <a:spLocks noGrp="1"/>
          </p:cNvSpPr>
          <p:nvPr>
            <p:ph type="ftr" sz="quarter" idx="11"/>
          </p:nvPr>
        </p:nvSpPr>
        <p:spPr/>
        <p:txBody>
          <a:bodyPr/>
          <a:lstStyle>
            <a:lvl1pPr algn="ctr">
              <a:defRPr sz="1600">
                <a:latin typeface="+mj-lt"/>
              </a:defRPr>
            </a:lvl1pPr>
          </a:lstStyle>
          <a:p>
            <a:r>
              <a:rPr lang="en-US" smtClean="0"/>
              <a:t>© DIPTARKO DAS SHARMA</a:t>
            </a:r>
            <a:endParaRPr lang="en-US" dirty="0"/>
          </a:p>
        </p:txBody>
      </p:sp>
      <p:sp>
        <p:nvSpPr>
          <p:cNvPr id="6" name="Slide Number Placeholder 5"/>
          <p:cNvSpPr>
            <a:spLocks noGrp="1"/>
          </p:cNvSpPr>
          <p:nvPr>
            <p:ph type="sldNum" sz="quarter" idx="12"/>
          </p:nvPr>
        </p:nvSpPr>
        <p:spPr/>
        <p:txBody>
          <a:bodyPr/>
          <a:lstStyle>
            <a:lvl1pPr>
              <a:defRPr sz="1600">
                <a:latin typeface="+mj-lt"/>
              </a:defRPr>
            </a:lvl1pPr>
          </a:lstStyle>
          <a:p>
            <a:fld id="{78702994-462F-458E-AEB7-B7926639A7F4}" type="slidenum">
              <a:rPr lang="en-US" smtClean="0"/>
              <a:pPr/>
              <a:t>‹#›</a:t>
            </a:fld>
            <a:endParaRPr lang="en-US" dirty="0"/>
          </a:p>
        </p:txBody>
      </p:sp>
      <p:sp>
        <p:nvSpPr>
          <p:cNvPr id="8" name="Content Placeholder 7"/>
          <p:cNvSpPr>
            <a:spLocks noGrp="1"/>
          </p:cNvSpPr>
          <p:nvPr>
            <p:ph sz="quarter" idx="1"/>
          </p:nvPr>
        </p:nvSpPr>
        <p:spPr>
          <a:xfrm>
            <a:off x="609600" y="1219200"/>
            <a:ext cx="109728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740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727200" y="4267200"/>
            <a:ext cx="9042400" cy="1143000"/>
          </a:xfrm>
        </p:spPr>
        <p:txBody>
          <a:bodyPr anchor="t" anchorCtr="0"/>
          <a:lstStyle>
            <a:lvl1pPr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Date Placeholder 8"/>
          <p:cNvSpPr>
            <a:spLocks noGrp="1"/>
          </p:cNvSpPr>
          <p:nvPr>
            <p:ph type="dt" sz="half" idx="10"/>
          </p:nvPr>
        </p:nvSpPr>
        <p:spPr/>
        <p:txBody>
          <a:bodyPr/>
          <a:lstStyle>
            <a:lvl1pPr algn="r">
              <a:defRPr/>
            </a:lvl1pPr>
          </a:lstStyle>
          <a:p>
            <a:fld id="{BCB0B5DE-C24C-4C45-893E-142D66F41BC8}" type="datetime1">
              <a:rPr lang="en-US" sz="1600" smtClean="0">
                <a:solidFill>
                  <a:srgbClr val="002060"/>
                </a:solidFill>
                <a:latin typeface="+mj-lt"/>
              </a:rPr>
              <a:t>11/13/2023</a:t>
            </a:fld>
            <a:endParaRPr lang="en-US" sz="1600" dirty="0">
              <a:solidFill>
                <a:srgbClr val="002060"/>
              </a:solidFill>
              <a:latin typeface="+mj-lt"/>
            </a:endParaRPr>
          </a:p>
        </p:txBody>
      </p:sp>
      <p:sp>
        <p:nvSpPr>
          <p:cNvPr id="10" name="Footer Placeholder 9"/>
          <p:cNvSpPr>
            <a:spLocks noGrp="1"/>
          </p:cNvSpPr>
          <p:nvPr>
            <p:ph type="ftr" sz="quarter" idx="11"/>
          </p:nvPr>
        </p:nvSpPr>
        <p:spPr/>
        <p:txBody>
          <a:bodyPr/>
          <a:lstStyle>
            <a:lvl1pPr algn="ctr">
              <a:defRPr b="0"/>
            </a:lvl1pPr>
          </a:lstStyle>
          <a:p>
            <a:r>
              <a:rPr lang="en-US" sz="1600" smtClean="0">
                <a:solidFill>
                  <a:srgbClr val="002060"/>
                </a:solidFill>
                <a:latin typeface="+mj-lt"/>
              </a:rPr>
              <a:t>© DIPTARKO DAS SHARMA</a:t>
            </a:r>
            <a:endParaRPr lang="en-US" sz="1600" dirty="0">
              <a:solidFill>
                <a:srgbClr val="002060"/>
              </a:solidFill>
              <a:latin typeface="+mj-lt"/>
            </a:endParaRPr>
          </a:p>
        </p:txBody>
      </p:sp>
      <p:sp>
        <p:nvSpPr>
          <p:cNvPr id="11" name="Slide Number Placeholder 10"/>
          <p:cNvSpPr>
            <a:spLocks noGrp="1"/>
          </p:cNvSpPr>
          <p:nvPr>
            <p:ph type="sldNum" sz="quarter" idx="12"/>
          </p:nvPr>
        </p:nvSpPr>
        <p:spPr/>
        <p:txBody>
          <a:bodyPr/>
          <a:lstStyle>
            <a:lvl1pPr>
              <a:defRPr sz="1600" b="0">
                <a:latin typeface="+mj-lt"/>
              </a:defRPr>
            </a:lvl1pPr>
          </a:lstStyle>
          <a:p>
            <a:fld id="{BD722385-1E23-42BC-AEFA-2E3D0953FA47}" type="slidenum">
              <a:rPr lang="en-US" smtClean="0"/>
              <a:pPr/>
              <a:t>‹#›</a:t>
            </a:fld>
            <a:endParaRPr lang="en-US" dirty="0"/>
          </a:p>
        </p:txBody>
      </p:sp>
    </p:spTree>
    <p:extLst>
      <p:ext uri="{BB962C8B-B14F-4D97-AF65-F5344CB8AC3E}">
        <p14:creationId xmlns:p14="http://schemas.microsoft.com/office/powerpoint/2010/main" val="403097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8232ED26-906C-4AAC-AEF2-7CBDA64022A3}"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147C1B20-DEF4-46E3-B77F-0FB6B8193D90}" type="slidenum">
              <a:rPr lang="en-US" smtClean="0"/>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176264" y="1216152"/>
            <a:ext cx="5388864"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8079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7" name="Date Placeholder 6"/>
          <p:cNvSpPr>
            <a:spLocks noGrp="1"/>
          </p:cNvSpPr>
          <p:nvPr>
            <p:ph type="dt" sz="half" idx="10"/>
          </p:nvPr>
        </p:nvSpPr>
        <p:spPr/>
        <p:txBody>
          <a:bodyPr/>
          <a:lstStyle/>
          <a:p>
            <a:fld id="{4FF532FD-8862-4FD0-8907-DC963A005065}" type="datetime1">
              <a:rPr lang="en-US" smtClean="0"/>
              <a:t>11/13/2023</a:t>
            </a:fld>
            <a:endParaRPr lang="en-US"/>
          </a:p>
        </p:txBody>
      </p:sp>
      <p:sp>
        <p:nvSpPr>
          <p:cNvPr id="8" name="Footer Placeholder 7"/>
          <p:cNvSpPr>
            <a:spLocks noGrp="1"/>
          </p:cNvSpPr>
          <p:nvPr>
            <p:ph type="ftr" sz="quarter" idx="11"/>
          </p:nvPr>
        </p:nvSpPr>
        <p:spPr/>
        <p:txBody>
          <a:bodyPr/>
          <a:lstStyle/>
          <a:p>
            <a:r>
              <a:rPr lang="en-US" smtClean="0"/>
              <a:t>© DIPTARKO DAS SHARMA</a:t>
            </a:r>
            <a:endParaRPr lang="en-US"/>
          </a:p>
        </p:txBody>
      </p:sp>
      <p:sp>
        <p:nvSpPr>
          <p:cNvPr id="9" name="Slide Number Placeholder 8"/>
          <p:cNvSpPr>
            <a:spLocks noGrp="1"/>
          </p:cNvSpPr>
          <p:nvPr>
            <p:ph type="sldNum" sz="quarter" idx="12"/>
          </p:nvPr>
        </p:nvSpPr>
        <p:spPr/>
        <p:txBody>
          <a:bodyPr/>
          <a:lstStyle/>
          <a:p>
            <a:fld id="{147C1B20-DEF4-46E3-B77F-0FB6B8193D90}" type="slidenum">
              <a:rPr lang="en-US" smtClean="0"/>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197600" y="2133600"/>
            <a:ext cx="53848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6128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282DD92-B99D-46E3-9A69-773A359B4B7A}" type="datetime1">
              <a:rPr lang="en-US" smtClean="0"/>
              <a:t>11/13/2023</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
        <p:nvSpPr>
          <p:cNvPr id="5" name="Slide Number Placeholder 4"/>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296238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38E3A-B5F3-406A-B8CC-FB9C58159EE3}" type="datetime1">
              <a:rPr lang="en-US" smtClean="0"/>
              <a:t>11/13/2023</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
        <p:nvSpPr>
          <p:cNvPr id="4" name="Slide Number Placeholder 3"/>
          <p:cNvSpPr>
            <a:spLocks noGrp="1"/>
          </p:cNvSpPr>
          <p:nvPr>
            <p:ph type="sldNum" sz="quarter" idx="12"/>
          </p:nvPr>
        </p:nvSpPr>
        <p:spPr/>
        <p:txBody>
          <a:bodyPr/>
          <a:lstStyle/>
          <a:p>
            <a:fld id="{147C1B20-DEF4-46E3-B77F-0FB6B8193D90}" type="slidenum">
              <a:rPr lang="en-US" smtClean="0"/>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6" name="Shap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567877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lt"/>
                <a:cs typeface="+mn-lt"/>
              </a:defRPr>
            </a:lvl1pPr>
          </a:lstStyle>
          <a:p>
            <a:r>
              <a:rPr lang="en-US"/>
              <a:t>Click to edit Master title style</a:t>
            </a:r>
            <a:endParaRPr lang="en-US" dirty="0"/>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CC9E396B-D2D8-4F5D-818C-0AF4C08EB9AB}"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dirty="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2" name="Content Placeholder 11"/>
          <p:cNvSpPr>
            <a:spLocks noGrp="1"/>
          </p:cNvSpPr>
          <p:nvPr>
            <p:ph sz="quarter" idx="1"/>
          </p:nvPr>
        </p:nvSpPr>
        <p:spPr>
          <a:xfrm>
            <a:off x="406400" y="304800"/>
            <a:ext cx="76200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987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5FF3C-C773-4CD9-9B87-5F74AC6C5560}"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4155203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lang="en-US"/>
              <a:t>Click icon to add picture</a:t>
            </a:r>
            <a:endParaRPr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4"/>
          <p:cNvSpPr>
            <a:spLocks noGrp="1"/>
          </p:cNvSpPr>
          <p:nvPr>
            <p:ph type="dt" sz="half" idx="10"/>
          </p:nvPr>
        </p:nvSpPr>
        <p:spPr/>
        <p:txBody>
          <a:bodyPr/>
          <a:lstStyle/>
          <a:p>
            <a:fld id="{B509D4C7-9403-4F54-B3BD-E800A73D07D2}"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9" name="Shap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3559280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7DF6AC-73C9-4182-97BC-B664CD48BB5F}"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Tree>
    <p:extLst>
      <p:ext uri="{BB962C8B-B14F-4D97-AF65-F5344CB8AC3E}">
        <p14:creationId xmlns:p14="http://schemas.microsoft.com/office/powerpoint/2010/main" val="1060883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E505C-A2D5-4855-BBBC-93825D2F9414}"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8" name="Shap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Tree>
    <p:extLst>
      <p:ext uri="{BB962C8B-B14F-4D97-AF65-F5344CB8AC3E}">
        <p14:creationId xmlns:p14="http://schemas.microsoft.com/office/powerpoint/2010/main" val="266075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1D5777-8D92-42E0-93CF-768F8D26B594}" type="datetime1">
              <a:rPr lang="en-US" smtClean="0"/>
              <a:t>11/13/2023</a:t>
            </a:fld>
            <a:endParaRPr lang="en-US"/>
          </a:p>
        </p:txBody>
      </p:sp>
      <p:sp>
        <p:nvSpPr>
          <p:cNvPr id="5" name="Footer Placeholder 4"/>
          <p:cNvSpPr>
            <a:spLocks noGrp="1"/>
          </p:cNvSpPr>
          <p:nvPr>
            <p:ph type="ftr" sz="quarter" idx="11"/>
          </p:nvPr>
        </p:nvSpPr>
        <p:spPr/>
        <p:txBody>
          <a:bodyPr/>
          <a:lstStyle/>
          <a:p>
            <a:r>
              <a:rPr lang="en-US" smtClean="0"/>
              <a:t>© DIPTARKO DAS SHARMA</a:t>
            </a:r>
            <a:endParaRPr lang="en-US"/>
          </a:p>
        </p:txBody>
      </p:sp>
      <p:sp>
        <p:nvSpPr>
          <p:cNvPr id="6" name="Slide Number Placeholder 5"/>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53161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DFD386-DD8A-438D-AD87-1E175F63EAD6}"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1552394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31AE5-A2CE-4647-AFE1-B1217107B85F}" type="datetime1">
              <a:rPr lang="en-US" smtClean="0"/>
              <a:t>11/13/2023</a:t>
            </a:fld>
            <a:endParaRPr lang="en-US"/>
          </a:p>
        </p:txBody>
      </p:sp>
      <p:sp>
        <p:nvSpPr>
          <p:cNvPr id="8" name="Footer Placeholder 7"/>
          <p:cNvSpPr>
            <a:spLocks noGrp="1"/>
          </p:cNvSpPr>
          <p:nvPr>
            <p:ph type="ftr" sz="quarter" idx="11"/>
          </p:nvPr>
        </p:nvSpPr>
        <p:spPr/>
        <p:txBody>
          <a:bodyPr/>
          <a:lstStyle/>
          <a:p>
            <a:r>
              <a:rPr lang="en-US" smtClean="0"/>
              <a:t>© DIPTARKO DAS SHARMA</a:t>
            </a:r>
            <a:endParaRPr lang="en-US"/>
          </a:p>
        </p:txBody>
      </p:sp>
      <p:sp>
        <p:nvSpPr>
          <p:cNvPr id="9" name="Slide Number Placeholder 8"/>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467197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70083F-8172-4716-A1E2-A6708EC51201}" type="datetime1">
              <a:rPr lang="en-US" smtClean="0"/>
              <a:t>11/13/2023</a:t>
            </a:fld>
            <a:endParaRPr lang="en-US"/>
          </a:p>
        </p:txBody>
      </p:sp>
      <p:sp>
        <p:nvSpPr>
          <p:cNvPr id="4" name="Footer Placeholder 3"/>
          <p:cNvSpPr>
            <a:spLocks noGrp="1"/>
          </p:cNvSpPr>
          <p:nvPr>
            <p:ph type="ftr" sz="quarter" idx="11"/>
          </p:nvPr>
        </p:nvSpPr>
        <p:spPr/>
        <p:txBody>
          <a:bodyPr/>
          <a:lstStyle/>
          <a:p>
            <a:r>
              <a:rPr lang="en-US" smtClean="0"/>
              <a:t>© DIPTARKO DAS SHARMA</a:t>
            </a:r>
            <a:endParaRPr lang="en-US"/>
          </a:p>
        </p:txBody>
      </p:sp>
      <p:sp>
        <p:nvSpPr>
          <p:cNvPr id="5" name="Slide Number Placeholder 4"/>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4468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27092-0832-4186-8323-AACCCD37CFC6}" type="datetime1">
              <a:rPr lang="en-US" smtClean="0"/>
              <a:t>11/13/2023</a:t>
            </a:fld>
            <a:endParaRPr lang="en-US"/>
          </a:p>
        </p:txBody>
      </p:sp>
      <p:sp>
        <p:nvSpPr>
          <p:cNvPr id="3" name="Footer Placeholder 2"/>
          <p:cNvSpPr>
            <a:spLocks noGrp="1"/>
          </p:cNvSpPr>
          <p:nvPr>
            <p:ph type="ftr" sz="quarter" idx="11"/>
          </p:nvPr>
        </p:nvSpPr>
        <p:spPr/>
        <p:txBody>
          <a:bodyPr/>
          <a:lstStyle/>
          <a:p>
            <a:r>
              <a:rPr lang="en-US" smtClean="0"/>
              <a:t>© DIPTARKO DAS SHARMA</a:t>
            </a:r>
            <a:endParaRPr lang="en-US"/>
          </a:p>
        </p:txBody>
      </p:sp>
      <p:sp>
        <p:nvSpPr>
          <p:cNvPr id="4" name="Slide Number Placeholder 3"/>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16805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53DD34-5474-4392-AD14-4EA58B8FC269}"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3205116133"/>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3E75D-8F32-4CEC-BA01-574DF3296720}" type="datetime1">
              <a:rPr lang="en-US" smtClean="0"/>
              <a:t>11/13/2023</a:t>
            </a:fld>
            <a:endParaRPr lang="en-US"/>
          </a:p>
        </p:txBody>
      </p:sp>
      <p:sp>
        <p:nvSpPr>
          <p:cNvPr id="6" name="Footer Placeholder 5"/>
          <p:cNvSpPr>
            <a:spLocks noGrp="1"/>
          </p:cNvSpPr>
          <p:nvPr>
            <p:ph type="ftr" sz="quarter" idx="11"/>
          </p:nvPr>
        </p:nvSpPr>
        <p:spPr/>
        <p:txBody>
          <a:bodyPr/>
          <a:lstStyle/>
          <a:p>
            <a:r>
              <a:rPr lang="en-US" smtClean="0"/>
              <a:t>© DIPTARKO DAS SHARMA</a:t>
            </a:r>
            <a:endParaRPr lang="en-US"/>
          </a:p>
        </p:txBody>
      </p:sp>
      <p:sp>
        <p:nvSpPr>
          <p:cNvPr id="7" name="Slide Number Placeholder 6"/>
          <p:cNvSpPr>
            <a:spLocks noGrp="1"/>
          </p:cNvSpPr>
          <p:nvPr>
            <p:ph type="sldNum" sz="quarter" idx="12"/>
          </p:nvPr>
        </p:nvSpPr>
        <p:spPr/>
        <p:txBody>
          <a:bodyPr/>
          <a:lstStyle/>
          <a:p>
            <a:fld id="{D8A3B257-13DD-4767-B2DD-AFBABB1CFC21}" type="slidenum">
              <a:rPr lang="en-US" smtClean="0"/>
              <a:pPr/>
              <a:t>‹#›</a:t>
            </a:fld>
            <a:endParaRPr lang="en-US"/>
          </a:p>
        </p:txBody>
      </p:sp>
    </p:spTree>
    <p:extLst>
      <p:ext uri="{BB962C8B-B14F-4D97-AF65-F5344CB8AC3E}">
        <p14:creationId xmlns:p14="http://schemas.microsoft.com/office/powerpoint/2010/main" val="2408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567E7-8BDC-4C6F-A62C-F15B700E769E}" type="datetime1">
              <a:rPr lang="en-US" smtClean="0"/>
              <a:t>11/13/2023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DIPTARKO DAS SHARMA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3B257-13DD-4767-B2DD-AFBABB1CFC21}" type="slidenum">
              <a:rPr lang="en-US" smtClean="0"/>
              <a:pPr/>
              <a:t>‹#›</a:t>
            </a:fld>
            <a:endParaRPr lang="en-US"/>
          </a:p>
        </p:txBody>
      </p:sp>
    </p:spTree>
    <p:extLst>
      <p:ext uri="{BB962C8B-B14F-4D97-AF65-F5344CB8AC3E}">
        <p14:creationId xmlns:p14="http://schemas.microsoft.com/office/powerpoint/2010/main" val="206956033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lang="en-US"/>
              <a:t>Click to edit Master title style</a:t>
            </a:r>
            <a:endParaRPr lang="en-US" dirty="0"/>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r">
              <a:defRPr sz="1400">
                <a:solidFill>
                  <a:schemeClr val="tx2"/>
                </a:solidFill>
              </a:defRPr>
            </a:lvl1pPr>
          </a:lstStyle>
          <a:p>
            <a:fld id="{697F1EAD-1447-487D-8D8B-8A44A8207B4F}" type="datetime1">
              <a:rPr lang="en-US" smtClean="0"/>
              <a:t>11/13/2023</a:t>
            </a:fld>
            <a:endParaRPr lang="en-US" dirty="0"/>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ctr">
              <a:defRPr sz="1400">
                <a:solidFill>
                  <a:schemeClr val="tx2"/>
                </a:solidFill>
              </a:defRPr>
            </a:lvl1pPr>
          </a:lstStyle>
          <a:p>
            <a:r>
              <a:rPr lang="en-US" smtClean="0"/>
              <a:t>© DIPTARKO DAS SHARMA</a:t>
            </a:r>
            <a:endParaRPr lang="en-US" dirty="0"/>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a:defRPr sz="1400" b="0">
                <a:solidFill>
                  <a:srgbClr val="002060"/>
                </a:solidFill>
              </a:defRPr>
            </a:lvl1pPr>
          </a:lstStyle>
          <a:p>
            <a:fld id="{D4B5ADC2-7248-4799-8E52-477E151C3EE9}" type="slidenum">
              <a:rPr lang="en-US" smtClean="0"/>
              <a:pPr/>
              <a:t>‹#›</a:t>
            </a:fld>
            <a:endParaRPr lang="en-US" sz="1600"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p>
        </p:txBody>
      </p:sp>
      <p:sp>
        <p:nvSpPr>
          <p:cNvPr id="10" name="Shap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Tree>
    <p:extLst>
      <p:ext uri="{BB962C8B-B14F-4D97-AF65-F5344CB8AC3E}">
        <p14:creationId xmlns:p14="http://schemas.microsoft.com/office/powerpoint/2010/main" val="1245585651"/>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sldNum="0" hdr="0" dt="0"/>
  <p:txStyles>
    <p:titleStyle>
      <a:lvl1pPr algn="l" rtl="0" eaLnBrk="1" latinLnBrk="0" hangingPunct="1">
        <a:spcBef>
          <a:spcPct val="0"/>
        </a:spcBef>
        <a:buNone/>
        <a:defRPr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6"/>
          <p:cNvSpPr txBox="1"/>
          <p:nvPr/>
        </p:nvSpPr>
        <p:spPr>
          <a:xfrm>
            <a:off x="4762179" y="973997"/>
            <a:ext cx="3740554" cy="2215991"/>
          </a:xfrm>
          <a:prstGeom prst="rect">
            <a:avLst/>
          </a:prstGeom>
        </p:spPr>
        <p:txBody>
          <a:bodyPr vert="horz" wrap="square" lIns="0" tIns="0" rIns="0" bIns="0" rtlCol="0">
            <a:spAutoFit/>
          </a:bodyPr>
          <a:lstStyle/>
          <a:p>
            <a:pPr marL="2976718" marR="6096" lvl="0" indent="-2962241" algn="l" defTabSz="4572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rPr>
              <a:t>Python </a:t>
            </a:r>
          </a:p>
          <a:p>
            <a:pPr marL="2976718" marR="6096" lvl="0" indent="-2962241" algn="l" defTabSz="457200" rtl="0" eaLnBrk="1" fontAlgn="auto" latinLnBrk="0" hangingPunct="1">
              <a:lnSpc>
                <a:spcPct val="100000"/>
              </a:lnSpc>
              <a:spcBef>
                <a:spcPts val="0"/>
              </a:spcBef>
              <a:spcAft>
                <a:spcPts val="0"/>
              </a:spcAft>
              <a:buClrTx/>
              <a:buSzTx/>
              <a:buFontTx/>
              <a:buNone/>
              <a:tabLst/>
              <a:defRPr/>
            </a:pPr>
            <a:endParaRPr kumimoji="0" lang="en-US" sz="7200" b="1" i="0" u="none" strike="noStrike" kern="1200" cap="none" spc="-24" normalizeH="0" baseline="0" noProof="0" dirty="0">
              <a:ln>
                <a:noFill/>
              </a:ln>
              <a:solidFill>
                <a:srgbClr val="808080"/>
              </a:solidFill>
              <a:effectLst/>
              <a:uLnTx/>
              <a:uFillTx/>
              <a:latin typeface="Times New Roman"/>
              <a:ea typeface="+mn-ea"/>
              <a:cs typeface="Times New Roman"/>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025390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655320"/>
            <a:ext cx="11994776" cy="6004560"/>
          </a:xfrm>
        </p:spPr>
        <p:txBody>
          <a:bodyPr>
            <a:normAutofit lnSpcReduction="10000"/>
          </a:bodyPr>
          <a:lstStyle/>
          <a:p>
            <a:pPr marL="0" indent="0">
              <a:buNone/>
            </a:pPr>
            <a:r>
              <a:rPr lang="en-US" sz="4000" b="1" u="sng" dirty="0" smtClean="0">
                <a:latin typeface="Calibri" panose="020F0502020204030204" pitchFamily="34" charset="0"/>
                <a:cs typeface="Calibri" panose="020F0502020204030204" pitchFamily="34" charset="0"/>
              </a:rPr>
              <a:t>MODULES</a:t>
            </a:r>
          </a:p>
          <a:p>
            <a:pPr marL="0" indent="0">
              <a:buNone/>
            </a:pPr>
            <a:r>
              <a:rPr lang="en-US" b="1" u="sng" dirty="0" smtClean="0"/>
              <a:t>The from import* function</a:t>
            </a:r>
            <a:endParaRPr lang="en-US" b="1" u="sng" dirty="0"/>
          </a:p>
          <a:p>
            <a:pPr marL="0" indent="0">
              <a:buNone/>
            </a:pPr>
            <a:endParaRPr lang="en-US" b="1" u="sng" dirty="0" smtClean="0"/>
          </a:p>
          <a:p>
            <a:pPr>
              <a:buFont typeface="Wingdings" panose="05000000000000000000" pitchFamily="2" charset="2"/>
              <a:buChar char="§"/>
            </a:pPr>
            <a:endParaRPr lang="en-US" sz="2000" dirty="0" smtClean="0"/>
          </a:p>
          <a:p>
            <a:pPr>
              <a:buFont typeface="Wingdings" panose="05000000000000000000" pitchFamily="2" charset="2"/>
              <a:buChar char="§"/>
            </a:pPr>
            <a:r>
              <a:rPr lang="en-US" sz="2000" dirty="0" smtClean="0"/>
              <a:t>This imports  all the names from inside the </a:t>
            </a:r>
            <a:r>
              <a:rPr lang="en-US" sz="2000" b="1" dirty="0" smtClean="0"/>
              <a:t>module</a:t>
            </a:r>
            <a:r>
              <a:rPr lang="en-US" sz="2000" dirty="0" smtClean="0"/>
              <a:t>  directly inside the module’s namespace.</a:t>
            </a:r>
          </a:p>
          <a:p>
            <a:pPr>
              <a:buFont typeface="Wingdings" panose="05000000000000000000" pitchFamily="2" charset="2"/>
              <a:buChar char="§"/>
            </a:pPr>
            <a:r>
              <a:rPr lang="en-US" dirty="0" smtClean="0"/>
              <a:t>Generally not a good idea as it leads to ‘namespace pollution’.</a:t>
            </a:r>
          </a:p>
          <a:p>
            <a:pPr marL="0" indent="0">
              <a:buNone/>
            </a:pPr>
            <a:r>
              <a:rPr lang="en-US" sz="2400" b="1" u="sng" dirty="0"/>
              <a:t>The </a:t>
            </a:r>
            <a:r>
              <a:rPr lang="en-US" sz="2400" b="1" u="sng" dirty="0" smtClean="0"/>
              <a:t>reload function</a:t>
            </a:r>
            <a:endParaRPr lang="en-US" sz="2400" b="1" u="sng" dirty="0"/>
          </a:p>
          <a:p>
            <a:pPr>
              <a:buFont typeface="Wingdings" panose="05000000000000000000" pitchFamily="2" charset="2"/>
              <a:buChar char="§"/>
            </a:pPr>
            <a:r>
              <a:rPr lang="en-US" sz="2100" dirty="0" smtClean="0"/>
              <a:t>Once </a:t>
            </a:r>
            <a:r>
              <a:rPr lang="en-US" sz="2100" dirty="0"/>
              <a:t>a module is imported,  the code inside the modules are improrted only once.</a:t>
            </a:r>
          </a:p>
          <a:p>
            <a:pPr>
              <a:buFont typeface="Wingdings" panose="05000000000000000000" pitchFamily="2" charset="2"/>
              <a:buChar char="§"/>
            </a:pPr>
            <a:r>
              <a:rPr lang="en-US" sz="2100" dirty="0"/>
              <a:t>After the  first import, the later imports simply do nothing.</a:t>
            </a:r>
          </a:p>
          <a:p>
            <a:pPr>
              <a:buFont typeface="Wingdings" panose="05000000000000000000" pitchFamily="2" charset="2"/>
              <a:buChar char="§"/>
            </a:pPr>
            <a:r>
              <a:rPr lang="en-US" sz="2100" dirty="0"/>
              <a:t> This is by design. Actually import statements are very heavy and expensive(resource extensive)</a:t>
            </a:r>
          </a:p>
          <a:p>
            <a:pPr>
              <a:buFont typeface="Wingdings" panose="05000000000000000000" pitchFamily="2" charset="2"/>
              <a:buChar char="§"/>
            </a:pPr>
            <a:r>
              <a:rPr lang="en-US" sz="2100" dirty="0"/>
              <a:t> To do so , use the reload function.</a:t>
            </a:r>
          </a:p>
          <a:p>
            <a:pPr>
              <a:buFont typeface="Wingdings" panose="05000000000000000000" pitchFamily="2" charset="2"/>
              <a:buChar char="§"/>
            </a:pPr>
            <a:r>
              <a:rPr lang="en-US" sz="2100" dirty="0"/>
              <a:t> Reload, in a sense refreshes the module .</a:t>
            </a:r>
          </a:p>
          <a:p>
            <a:pPr>
              <a:buFont typeface="Wingdings" panose="05000000000000000000" pitchFamily="2" charset="2"/>
              <a:buChar char="§"/>
            </a:pPr>
            <a:r>
              <a:rPr lang="en-US" sz="2100" dirty="0"/>
              <a:t>The format of the reload function is reload(</a:t>
            </a:r>
            <a:r>
              <a:rPr lang="en-US" sz="2100" dirty="0" err="1"/>
              <a:t>modulename</a:t>
            </a:r>
            <a:r>
              <a:rPr lang="en-US" sz="2100" dirty="0"/>
              <a:t>)</a:t>
            </a:r>
          </a:p>
          <a:p>
            <a:pPr>
              <a:buFont typeface="Wingdings" panose="05000000000000000000" pitchFamily="2" charset="2"/>
              <a:buChar char="§"/>
            </a:pPr>
            <a:r>
              <a:rPr lang="en-US" sz="2100" dirty="0"/>
              <a:t>To run the reload </a:t>
            </a:r>
            <a:r>
              <a:rPr lang="en-US" sz="2100" dirty="0" err="1"/>
              <a:t>function,oops</a:t>
            </a:r>
            <a:r>
              <a:rPr lang="en-US" sz="2100" dirty="0"/>
              <a:t>, its now a method,  we need  to import  the </a:t>
            </a:r>
            <a:r>
              <a:rPr lang="en-US" sz="2400" b="1" dirty="0"/>
              <a:t>imp</a:t>
            </a:r>
            <a:r>
              <a:rPr lang="en-US" sz="2100" dirty="0"/>
              <a:t> module.</a:t>
            </a:r>
          </a:p>
          <a:p>
            <a:pPr marL="0" indent="0">
              <a:buNone/>
            </a:pPr>
            <a:endParaRPr lang="en-US" sz="2100" dirty="0"/>
          </a:p>
          <a:p>
            <a:pPr marL="0" indent="0">
              <a:buNone/>
            </a:pPr>
            <a:endParaRPr lang="en-US" sz="2400" b="1" u="sng" dirty="0" smtClean="0">
              <a:latin typeface="Calibri" panose="020F0502020204030204" pitchFamily="34" charset="0"/>
              <a:cs typeface="Calibri" panose="020F0502020204030204" pitchFamily="34" charset="0"/>
            </a:endParaRPr>
          </a:p>
          <a:p>
            <a:pPr marL="0" indent="0">
              <a:buNone/>
            </a:pPr>
            <a:endParaRPr lang="en-US" sz="2400" b="1" u="sng" dirty="0" smtClean="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0" y="0"/>
            <a:ext cx="3801291" cy="620265"/>
          </a:xfrm>
        </p:spPr>
        <p:txBody>
          <a:bodyPr>
            <a:normAutofit/>
          </a:bodyPr>
          <a:lstStyle/>
          <a:p>
            <a:r>
              <a:rPr lang="en-US" sz="2900" b="1" i="1" dirty="0" smtClean="0">
                <a:solidFill>
                  <a:schemeClr val="accent4"/>
                </a:solidFill>
              </a:rPr>
              <a:t>Python MODULES</a:t>
            </a:r>
            <a:endParaRPr lang="en-US" sz="2900" b="1" i="1" dirty="0">
              <a:solidFill>
                <a:schemeClr val="accent4"/>
              </a:solidFill>
            </a:endParaRPr>
          </a:p>
        </p:txBody>
      </p:sp>
      <p:sp>
        <p:nvSpPr>
          <p:cNvPr id="2" name="Rectangle 1"/>
          <p:cNvSpPr/>
          <p:nvPr/>
        </p:nvSpPr>
        <p:spPr>
          <a:xfrm>
            <a:off x="158932" y="1833154"/>
            <a:ext cx="7757160" cy="6400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 </a:t>
            </a:r>
            <a:r>
              <a:rPr lang="en-US" dirty="0" smtClean="0"/>
              <a:t>from  </a:t>
            </a:r>
            <a:r>
              <a:rPr lang="en-US" dirty="0" err="1" smtClean="0"/>
              <a:t>modname</a:t>
            </a:r>
            <a:r>
              <a:rPr lang="en-US" dirty="0" smtClean="0"/>
              <a:t> import*</a:t>
            </a:r>
          </a:p>
          <a:p>
            <a:r>
              <a:rPr lang="en-US" dirty="0" smtClean="0"/>
              <a:t>     </a:t>
            </a:r>
            <a:endParaRPr lang="en-US" dirty="0"/>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940191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68296" cy="620265"/>
          </a:xfrm>
        </p:spPr>
        <p:txBody>
          <a:bodyPr>
            <a:normAutofit/>
          </a:bodyPr>
          <a:lstStyle/>
          <a:p>
            <a:r>
              <a:rPr lang="en-US" sz="2900" b="1" i="1" dirty="0" smtClean="0">
                <a:solidFill>
                  <a:schemeClr val="accent4"/>
                </a:solidFill>
              </a:rPr>
              <a:t>Directory</a:t>
            </a:r>
            <a:r>
              <a:rPr lang="en-US" sz="2900" b="1" i="1" dirty="0">
                <a:solidFill>
                  <a:schemeClr val="accent4"/>
                </a:solidFill>
              </a:rPr>
              <a:t> function</a:t>
            </a:r>
          </a:p>
        </p:txBody>
      </p:sp>
      <p:sp>
        <p:nvSpPr>
          <p:cNvPr id="3" name="Content Placeholder 2"/>
          <p:cNvSpPr>
            <a:spLocks noGrp="1"/>
          </p:cNvSpPr>
          <p:nvPr>
            <p:ph idx="1"/>
          </p:nvPr>
        </p:nvSpPr>
        <p:spPr>
          <a:xfrm>
            <a:off x="472439" y="888274"/>
            <a:ext cx="11430000" cy="5799907"/>
          </a:xfrm>
        </p:spPr>
        <p:txBody>
          <a:bodyPr>
            <a:normAutofit fontScale="92500" lnSpcReduction="20000"/>
          </a:bodyPr>
          <a:lstStyle/>
          <a:p>
            <a:pPr>
              <a:lnSpc>
                <a:spcPct val="100000"/>
              </a:lnSpc>
              <a:buFont typeface="Wingdings" panose="05000000000000000000" pitchFamily="2" charset="2"/>
              <a:buChar char="Ø"/>
            </a:pPr>
            <a:r>
              <a:rPr lang="en-US" i="1" dirty="0" smtClean="0"/>
              <a:t>The </a:t>
            </a:r>
            <a:r>
              <a:rPr lang="en-US" b="1" i="1" dirty="0" err="1" smtClean="0"/>
              <a:t>dir</a:t>
            </a:r>
            <a:r>
              <a:rPr lang="en-US" b="1" i="1" dirty="0" smtClean="0"/>
              <a:t>()</a:t>
            </a:r>
            <a:r>
              <a:rPr lang="en-US" i="1" dirty="0" smtClean="0"/>
              <a:t> </a:t>
            </a:r>
            <a:r>
              <a:rPr lang="en-US" i="1" dirty="0"/>
              <a:t>function is used to find all components/attributes inside the module</a:t>
            </a:r>
            <a:r>
              <a:rPr lang="en-US" i="1" dirty="0" smtClean="0"/>
              <a:t>.</a:t>
            </a:r>
          </a:p>
          <a:p>
            <a:pPr>
              <a:lnSpc>
                <a:spcPct val="100000"/>
              </a:lnSpc>
              <a:buFont typeface="Wingdings" panose="05000000000000000000" pitchFamily="2" charset="2"/>
              <a:buChar char="Ø"/>
            </a:pPr>
            <a:r>
              <a:rPr lang="en-US" dirty="0"/>
              <a:t>The </a:t>
            </a:r>
            <a:r>
              <a:rPr lang="en-US" b="1" dirty="0" err="1"/>
              <a:t>dir</a:t>
            </a:r>
            <a:r>
              <a:rPr lang="en-US" b="1" dirty="0"/>
              <a:t>()</a:t>
            </a:r>
            <a:r>
              <a:rPr lang="en-US" dirty="0"/>
              <a:t> built-in function returns a sorted list of strings containing the names defined by a module</a:t>
            </a:r>
            <a:r>
              <a:rPr lang="en-US" dirty="0" smtClean="0"/>
              <a:t>.</a:t>
            </a:r>
          </a:p>
          <a:p>
            <a:pPr>
              <a:lnSpc>
                <a:spcPct val="100000"/>
              </a:lnSpc>
              <a:buFont typeface="Wingdings" panose="05000000000000000000" pitchFamily="2" charset="2"/>
              <a:buChar char="Ø"/>
            </a:pPr>
            <a:r>
              <a:rPr lang="en-US" dirty="0"/>
              <a:t>The list contains the names of all the modules, variables and functions that are defined in a module. Following is a simple example </a:t>
            </a:r>
            <a:r>
              <a:rPr lang="en-US" dirty="0" smtClean="0"/>
              <a:t>−</a:t>
            </a:r>
          </a:p>
          <a:p>
            <a:pPr marL="0" indent="0">
              <a:lnSpc>
                <a:spcPct val="100000"/>
              </a:lnSpc>
              <a:buNone/>
            </a:pPr>
            <a:r>
              <a:rPr lang="en-US" i="1" dirty="0"/>
              <a:t>&gt;&gt;&gt; import math</a:t>
            </a:r>
          </a:p>
          <a:p>
            <a:pPr marL="0" indent="0">
              <a:lnSpc>
                <a:spcPct val="100000"/>
              </a:lnSpc>
              <a:buNone/>
            </a:pPr>
            <a:r>
              <a:rPr lang="en-US" i="1" dirty="0"/>
              <a:t>&gt;&gt;&gt; print(</a:t>
            </a:r>
            <a:r>
              <a:rPr lang="en-US" i="1" dirty="0" err="1"/>
              <a:t>dir</a:t>
            </a:r>
            <a:r>
              <a:rPr lang="en-US" i="1" dirty="0"/>
              <a:t>(math))</a:t>
            </a:r>
          </a:p>
          <a:p>
            <a:pPr>
              <a:lnSpc>
                <a:spcPct val="100000"/>
              </a:lnSpc>
              <a:buFont typeface="Wingdings" panose="05000000000000000000" pitchFamily="2" charset="2"/>
              <a:buChar char="Ø"/>
            </a:pPr>
            <a:r>
              <a:rPr lang="en-US" i="1" dirty="0"/>
              <a:t>['__doc__', '__loader__', '__name__', '__package__', '__spec__', '</a:t>
            </a:r>
            <a:r>
              <a:rPr lang="en-US" i="1" dirty="0" err="1"/>
              <a:t>acos</a:t>
            </a:r>
            <a:r>
              <a:rPr lang="en-US" i="1" dirty="0"/>
              <a:t>', '</a:t>
            </a:r>
            <a:r>
              <a:rPr lang="en-US" i="1" dirty="0" err="1"/>
              <a:t>acosh</a:t>
            </a:r>
            <a:r>
              <a:rPr lang="en-US" i="1" dirty="0"/>
              <a:t>', '</a:t>
            </a:r>
            <a:r>
              <a:rPr lang="en-US" i="1" dirty="0" err="1"/>
              <a:t>asin</a:t>
            </a:r>
            <a:r>
              <a:rPr lang="en-US" i="1" dirty="0"/>
              <a:t>', '</a:t>
            </a:r>
            <a:r>
              <a:rPr lang="en-US" i="1" dirty="0" err="1"/>
              <a:t>asinh</a:t>
            </a:r>
            <a:r>
              <a:rPr lang="en-US" i="1" dirty="0"/>
              <a:t>', '</a:t>
            </a:r>
            <a:r>
              <a:rPr lang="en-US" i="1" dirty="0" err="1"/>
              <a:t>atan</a:t>
            </a:r>
            <a:r>
              <a:rPr lang="en-US" i="1" dirty="0"/>
              <a:t>', 'atan2', '</a:t>
            </a:r>
            <a:r>
              <a:rPr lang="en-US" i="1" dirty="0" err="1"/>
              <a:t>atanh</a:t>
            </a:r>
            <a:r>
              <a:rPr lang="en-US" i="1" dirty="0"/>
              <a:t>', 'ceil', '</a:t>
            </a:r>
            <a:r>
              <a:rPr lang="en-US" i="1" dirty="0" err="1"/>
              <a:t>copysign</a:t>
            </a:r>
            <a:r>
              <a:rPr lang="en-US" i="1" dirty="0"/>
              <a:t>', 'cos', '</a:t>
            </a:r>
            <a:r>
              <a:rPr lang="en-US" i="1" dirty="0" err="1"/>
              <a:t>cosh</a:t>
            </a:r>
            <a:r>
              <a:rPr lang="en-US" i="1" dirty="0"/>
              <a:t>', 'degrees', 'e', 'erf', '</a:t>
            </a:r>
            <a:r>
              <a:rPr lang="en-US" i="1" dirty="0" err="1"/>
              <a:t>erfc</a:t>
            </a:r>
            <a:r>
              <a:rPr lang="en-US" i="1" dirty="0"/>
              <a:t>', '</a:t>
            </a:r>
            <a:r>
              <a:rPr lang="en-US" i="1" dirty="0" err="1"/>
              <a:t>exp</a:t>
            </a:r>
            <a:r>
              <a:rPr lang="en-US" i="1" dirty="0"/>
              <a:t>', 'expm1', '</a:t>
            </a:r>
            <a:r>
              <a:rPr lang="en-US" i="1" dirty="0" err="1"/>
              <a:t>fabs</a:t>
            </a:r>
            <a:r>
              <a:rPr lang="en-US" i="1" dirty="0"/>
              <a:t>', 'factorial', 'floor', '</a:t>
            </a:r>
            <a:r>
              <a:rPr lang="en-US" i="1" dirty="0" err="1"/>
              <a:t>fmod</a:t>
            </a:r>
            <a:r>
              <a:rPr lang="en-US" i="1" dirty="0"/>
              <a:t>', '</a:t>
            </a:r>
            <a:r>
              <a:rPr lang="en-US" i="1" dirty="0" err="1"/>
              <a:t>frexp</a:t>
            </a:r>
            <a:r>
              <a:rPr lang="en-US" i="1" dirty="0"/>
              <a:t>', '</a:t>
            </a:r>
            <a:r>
              <a:rPr lang="en-US" i="1" dirty="0" err="1"/>
              <a:t>fsum</a:t>
            </a:r>
            <a:r>
              <a:rPr lang="en-US" i="1" dirty="0"/>
              <a:t>', 'gamma', '</a:t>
            </a:r>
            <a:r>
              <a:rPr lang="en-US" i="1" dirty="0" err="1"/>
              <a:t>gcd</a:t>
            </a:r>
            <a:r>
              <a:rPr lang="en-US" i="1" dirty="0"/>
              <a:t>', '</a:t>
            </a:r>
            <a:r>
              <a:rPr lang="en-US" i="1" dirty="0" err="1"/>
              <a:t>hypot</a:t>
            </a:r>
            <a:r>
              <a:rPr lang="en-US" i="1" dirty="0"/>
              <a:t>', '</a:t>
            </a:r>
            <a:r>
              <a:rPr lang="en-US" i="1" dirty="0" err="1"/>
              <a:t>inf</a:t>
            </a:r>
            <a:r>
              <a:rPr lang="en-US" i="1" dirty="0"/>
              <a:t>', '</a:t>
            </a:r>
            <a:r>
              <a:rPr lang="en-US" i="1" dirty="0" err="1"/>
              <a:t>isclose</a:t>
            </a:r>
            <a:r>
              <a:rPr lang="en-US" i="1" dirty="0"/>
              <a:t>', '</a:t>
            </a:r>
            <a:r>
              <a:rPr lang="en-US" i="1" dirty="0" err="1"/>
              <a:t>isfinite</a:t>
            </a:r>
            <a:r>
              <a:rPr lang="en-US" i="1" dirty="0"/>
              <a:t>', '</a:t>
            </a:r>
            <a:r>
              <a:rPr lang="en-US" i="1" dirty="0" err="1"/>
              <a:t>isinf</a:t>
            </a:r>
            <a:r>
              <a:rPr lang="en-US" i="1" dirty="0"/>
              <a:t>', '</a:t>
            </a:r>
            <a:r>
              <a:rPr lang="en-US" i="1" dirty="0" err="1"/>
              <a:t>isnan</a:t>
            </a:r>
            <a:r>
              <a:rPr lang="en-US" i="1" dirty="0"/>
              <a:t>', '</a:t>
            </a:r>
            <a:r>
              <a:rPr lang="en-US" i="1" dirty="0" err="1"/>
              <a:t>ldexp</a:t>
            </a:r>
            <a:r>
              <a:rPr lang="en-US" i="1" dirty="0"/>
              <a:t>', '</a:t>
            </a:r>
            <a:r>
              <a:rPr lang="en-US" i="1" dirty="0" err="1"/>
              <a:t>lgamma</a:t>
            </a:r>
            <a:r>
              <a:rPr lang="en-US" i="1" dirty="0"/>
              <a:t>', 'log', 'log10', 'log1p', 'log2', '</a:t>
            </a:r>
            <a:r>
              <a:rPr lang="en-US" i="1" dirty="0" err="1"/>
              <a:t>modf</a:t>
            </a:r>
            <a:r>
              <a:rPr lang="en-US" i="1" dirty="0"/>
              <a:t>', 'nan', 'pi', 'pow', 'radians', 'sin', '</a:t>
            </a:r>
            <a:r>
              <a:rPr lang="en-US" i="1" dirty="0" err="1"/>
              <a:t>sinh</a:t>
            </a:r>
            <a:r>
              <a:rPr lang="en-US" i="1" dirty="0"/>
              <a:t>', '</a:t>
            </a:r>
            <a:r>
              <a:rPr lang="en-US" i="1" dirty="0" err="1"/>
              <a:t>sqrt</a:t>
            </a:r>
            <a:r>
              <a:rPr lang="en-US" i="1" dirty="0"/>
              <a:t>', 'tan', '</a:t>
            </a:r>
            <a:r>
              <a:rPr lang="en-US" i="1" dirty="0" err="1"/>
              <a:t>tanh</a:t>
            </a:r>
            <a:r>
              <a:rPr lang="en-US" i="1" dirty="0"/>
              <a:t>', 'tau', '</a:t>
            </a:r>
            <a:r>
              <a:rPr lang="en-US" i="1" dirty="0" err="1"/>
              <a:t>trunc</a:t>
            </a:r>
            <a:r>
              <a:rPr lang="en-US" i="1" dirty="0" smtClean="0"/>
              <a:t>']</a:t>
            </a:r>
          </a:p>
          <a:p>
            <a:pPr>
              <a:lnSpc>
                <a:spcPct val="100000"/>
              </a:lnSpc>
              <a:buFont typeface="Wingdings" panose="05000000000000000000" pitchFamily="2" charset="2"/>
              <a:buChar char="Ø"/>
            </a:pPr>
            <a:r>
              <a:rPr lang="en-US" dirty="0"/>
              <a:t>Here, the special string variable __name__ is the module's name, and __file__ is the filename from which the module was loaded.</a:t>
            </a:r>
            <a:endParaRPr lang="en-US" i="1" dirty="0"/>
          </a:p>
        </p:txBody>
      </p:sp>
      <p:sp>
        <p:nvSpPr>
          <p:cNvPr id="5" name="Rectangle 4"/>
          <p:cNvSpPr/>
          <p:nvPr/>
        </p:nvSpPr>
        <p:spPr>
          <a:xfrm>
            <a:off x="3048000" y="2332546"/>
            <a:ext cx="6096000" cy="253916"/>
          </a:xfrm>
          <a:prstGeom prst="rect">
            <a:avLst/>
          </a:prstGeom>
        </p:spPr>
        <p:txBody>
          <a:bodyPr>
            <a:spAutoFit/>
          </a:bodyPr>
          <a:lstStyle/>
          <a:p>
            <a:endParaRPr lang="en-US" sz="1050" dirty="0">
              <a:solidFill>
                <a:srgbClr val="000000"/>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915047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389120" cy="574766"/>
          </a:xfrm>
        </p:spPr>
        <p:txBody>
          <a:bodyPr>
            <a:normAutofit/>
          </a:bodyPr>
          <a:lstStyle/>
          <a:p>
            <a:r>
              <a:rPr lang="en-US" sz="2900" b="1" i="1" dirty="0" smtClean="0">
                <a:solidFill>
                  <a:schemeClr val="accent4"/>
                </a:solidFill>
              </a:rPr>
              <a:t>LOCATING MODULES</a:t>
            </a:r>
            <a:endParaRPr lang="en-US" sz="2900" b="1" i="1" dirty="0">
              <a:solidFill>
                <a:schemeClr val="accent4"/>
              </a:solidFill>
            </a:endParaRPr>
          </a:p>
        </p:txBody>
      </p:sp>
      <p:sp>
        <p:nvSpPr>
          <p:cNvPr id="3" name="Content Placeholder 2"/>
          <p:cNvSpPr>
            <a:spLocks noGrp="1"/>
          </p:cNvSpPr>
          <p:nvPr>
            <p:ph idx="1"/>
          </p:nvPr>
        </p:nvSpPr>
        <p:spPr>
          <a:xfrm>
            <a:off x="485502" y="653142"/>
            <a:ext cx="11430000" cy="5799907"/>
          </a:xfrm>
        </p:spPr>
        <p:txBody>
          <a:bodyPr>
            <a:normAutofit fontScale="85000" lnSpcReduction="20000"/>
          </a:bodyPr>
          <a:lstStyle/>
          <a:p>
            <a:pPr>
              <a:buFont typeface="Wingdings" panose="05000000000000000000" pitchFamily="2" charset="2"/>
              <a:buChar char="§"/>
            </a:pPr>
            <a:r>
              <a:rPr lang="en-US" dirty="0"/>
              <a:t>When </a:t>
            </a:r>
            <a:r>
              <a:rPr lang="en-US" dirty="0" smtClean="0"/>
              <a:t>we  </a:t>
            </a:r>
            <a:r>
              <a:rPr lang="en-US" dirty="0"/>
              <a:t>import a module, the Python interpreter searches for the module in the following sequences −</a:t>
            </a:r>
          </a:p>
          <a:p>
            <a:pPr>
              <a:buFont typeface="Wingdings" panose="05000000000000000000" pitchFamily="2" charset="2"/>
              <a:buChar char="§"/>
            </a:pPr>
            <a:r>
              <a:rPr lang="en-US" dirty="0"/>
              <a:t>The current directory.</a:t>
            </a:r>
          </a:p>
          <a:p>
            <a:pPr>
              <a:buFont typeface="Wingdings" panose="05000000000000000000" pitchFamily="2" charset="2"/>
              <a:buChar char="§"/>
            </a:pPr>
            <a:r>
              <a:rPr lang="en-US" dirty="0"/>
              <a:t>If the module is not found, Python then searches each directory in the shell variable PYTHONPATH.</a:t>
            </a:r>
          </a:p>
          <a:p>
            <a:pPr>
              <a:buFont typeface="Wingdings" panose="05000000000000000000" pitchFamily="2" charset="2"/>
              <a:buChar char="§"/>
            </a:pPr>
            <a:r>
              <a:rPr lang="en-US" dirty="0"/>
              <a:t>If all else fails, Python checks the default path. On UNIX, this default path is normally /</a:t>
            </a:r>
            <a:r>
              <a:rPr lang="en-US" dirty="0" err="1"/>
              <a:t>usr</a:t>
            </a:r>
            <a:r>
              <a:rPr lang="en-US" dirty="0"/>
              <a:t>/local/lib/python3/.</a:t>
            </a:r>
          </a:p>
          <a:p>
            <a:pPr>
              <a:buFont typeface="Wingdings" panose="05000000000000000000" pitchFamily="2" charset="2"/>
              <a:buChar char="§"/>
            </a:pPr>
            <a:r>
              <a:rPr lang="en-US" dirty="0"/>
              <a:t>The module search path is stored in the system module sys as the </a:t>
            </a:r>
            <a:r>
              <a:rPr lang="en-US" b="1" dirty="0" err="1"/>
              <a:t>sys.path</a:t>
            </a:r>
            <a:r>
              <a:rPr lang="en-US" dirty="0" err="1"/>
              <a:t>variable</a:t>
            </a:r>
            <a:r>
              <a:rPr lang="en-US" dirty="0"/>
              <a:t>. The </a:t>
            </a:r>
            <a:r>
              <a:rPr lang="en-US" dirty="0" err="1"/>
              <a:t>sys.path</a:t>
            </a:r>
            <a:r>
              <a:rPr lang="en-US" dirty="0"/>
              <a:t> variable contains the current directory, PYTHONPATH, and the installation-dependent default</a:t>
            </a:r>
            <a:r>
              <a:rPr lang="en-US" dirty="0" smtClean="0"/>
              <a:t>.</a:t>
            </a:r>
          </a:p>
          <a:p>
            <a:pPr marL="0" indent="0">
              <a:buNone/>
            </a:pPr>
            <a:r>
              <a:rPr lang="en-US" u="sng" dirty="0" smtClean="0"/>
              <a:t>The </a:t>
            </a:r>
            <a:r>
              <a:rPr lang="en-US" b="1" u="sng" dirty="0" smtClean="0"/>
              <a:t>PYTHONPATH</a:t>
            </a:r>
            <a:r>
              <a:rPr lang="en-US" u="sng" dirty="0" smtClean="0"/>
              <a:t> variable:</a:t>
            </a:r>
          </a:p>
          <a:p>
            <a:pPr>
              <a:buFont typeface="Wingdings" panose="05000000000000000000" pitchFamily="2" charset="2"/>
              <a:buChar char="§"/>
            </a:pPr>
            <a:r>
              <a:rPr lang="en-US" dirty="0"/>
              <a:t>The PYTHONPATH is an environment variable, consisting of a list of directories. The syntax of PYTHONPATH is the same as that of the shell variable PATH.</a:t>
            </a:r>
          </a:p>
          <a:p>
            <a:pPr>
              <a:buFont typeface="Wingdings" panose="05000000000000000000" pitchFamily="2" charset="2"/>
              <a:buChar char="§"/>
            </a:pPr>
            <a:r>
              <a:rPr lang="en-US" dirty="0"/>
              <a:t>Here is a typical PYTHONPATH from a Windows </a:t>
            </a:r>
            <a:r>
              <a:rPr lang="en-US" dirty="0" smtClean="0"/>
              <a:t>system and one from a Unix system </a:t>
            </a:r>
            <a:r>
              <a:rPr lang="en-US" dirty="0"/>
              <a:t>−</a:t>
            </a:r>
          </a:p>
          <a:p>
            <a:pPr>
              <a:buFont typeface="Wingdings" panose="05000000000000000000" pitchFamily="2" charset="2"/>
              <a:buChar char="§"/>
            </a:pPr>
            <a:r>
              <a:rPr lang="en-US" u="sng" dirty="0" smtClean="0"/>
              <a:t>Windows : set </a:t>
            </a:r>
            <a:r>
              <a:rPr lang="en-US" u="sng" dirty="0"/>
              <a:t>PYTHONPATH = c:\python34\lib</a:t>
            </a:r>
            <a:r>
              <a:rPr lang="en-US" u="sng" dirty="0" smtClean="0"/>
              <a:t>;</a:t>
            </a:r>
          </a:p>
          <a:p>
            <a:pPr>
              <a:buFont typeface="Wingdings" panose="05000000000000000000" pitchFamily="2" charset="2"/>
              <a:buChar char="§"/>
            </a:pPr>
            <a:r>
              <a:rPr lang="en-US" u="sng" dirty="0" smtClean="0"/>
              <a:t>Unix </a:t>
            </a:r>
            <a:r>
              <a:rPr lang="en-US" u="sng" dirty="0"/>
              <a:t>: set PYTHONPATH = /</a:t>
            </a:r>
            <a:r>
              <a:rPr lang="en-US" u="sng" dirty="0" err="1"/>
              <a:t>usr</a:t>
            </a:r>
            <a:r>
              <a:rPr lang="en-US" u="sng" dirty="0"/>
              <a:t>/local/lib/python</a:t>
            </a:r>
            <a:endParaRPr lang="en-US" u="sng" dirty="0" smtClean="0"/>
          </a:p>
          <a:p>
            <a:pPr>
              <a:buFont typeface="Wingdings" panose="05000000000000000000" pitchFamily="2" charset="2"/>
              <a:buChar char="§"/>
            </a:pPr>
            <a:r>
              <a:rPr lang="en-US" dirty="0" smtClean="0"/>
              <a:t>Last priority is for searching in the PATH variable</a:t>
            </a:r>
            <a:endParaRPr lang="en-US" dirty="0"/>
          </a:p>
          <a:p>
            <a:pPr>
              <a:lnSpc>
                <a:spcPct val="100000"/>
              </a:lnSpc>
              <a:buFont typeface="Wingdings" panose="05000000000000000000" pitchFamily="2" charset="2"/>
              <a:buChar char="Ø"/>
            </a:pPr>
            <a:endParaRPr lang="en-US" dirty="0" smtClean="0"/>
          </a:p>
        </p:txBody>
      </p:sp>
      <p:sp>
        <p:nvSpPr>
          <p:cNvPr id="5" name="Rectangle 4"/>
          <p:cNvSpPr/>
          <p:nvPr/>
        </p:nvSpPr>
        <p:spPr>
          <a:xfrm>
            <a:off x="3048000" y="2332546"/>
            <a:ext cx="6096000" cy="253916"/>
          </a:xfrm>
          <a:prstGeom prst="rect">
            <a:avLst/>
          </a:prstGeom>
        </p:spPr>
        <p:txBody>
          <a:bodyPr>
            <a:spAutoFit/>
          </a:bodyPr>
          <a:lstStyle/>
          <a:p>
            <a:endParaRPr lang="en-US" sz="1050" dirty="0">
              <a:solidFill>
                <a:srgbClr val="000000"/>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816373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68296" cy="620265"/>
          </a:xfrm>
        </p:spPr>
        <p:txBody>
          <a:bodyPr>
            <a:normAutofit/>
          </a:bodyPr>
          <a:lstStyle/>
          <a:p>
            <a:r>
              <a:rPr lang="en-US" sz="2900" b="1" i="1" dirty="0" smtClean="0">
                <a:solidFill>
                  <a:schemeClr val="accent4"/>
                </a:solidFill>
              </a:rPr>
              <a:t>PYTHON PACKAGES</a:t>
            </a:r>
            <a:endParaRPr lang="en-US" sz="2900" b="1" i="1" dirty="0">
              <a:solidFill>
                <a:schemeClr val="accent4"/>
              </a:solidFill>
            </a:endParaRPr>
          </a:p>
        </p:txBody>
      </p:sp>
      <p:sp>
        <p:nvSpPr>
          <p:cNvPr id="3" name="Content Placeholder 2"/>
          <p:cNvSpPr>
            <a:spLocks noGrp="1"/>
          </p:cNvSpPr>
          <p:nvPr>
            <p:ph idx="1"/>
          </p:nvPr>
        </p:nvSpPr>
        <p:spPr>
          <a:xfrm>
            <a:off x="485502" y="653142"/>
            <a:ext cx="11430000" cy="5799907"/>
          </a:xfrm>
        </p:spPr>
        <p:txBody>
          <a:bodyPr/>
          <a:lstStyle/>
          <a:p>
            <a:pPr>
              <a:buFont typeface="Wingdings" panose="05000000000000000000" pitchFamily="2" charset="2"/>
              <a:buChar char="Ø"/>
            </a:pPr>
            <a:endParaRPr lang="en-US" u="sng" dirty="0"/>
          </a:p>
          <a:p>
            <a:pPr>
              <a:lnSpc>
                <a:spcPct val="100000"/>
              </a:lnSpc>
              <a:buFont typeface="Wingdings" panose="05000000000000000000" pitchFamily="2" charset="2"/>
              <a:buChar char="Ø"/>
            </a:pPr>
            <a:endParaRPr lang="en-US" dirty="0" smtClean="0"/>
          </a:p>
        </p:txBody>
      </p:sp>
      <p:sp>
        <p:nvSpPr>
          <p:cNvPr id="5" name="Rectangle 4"/>
          <p:cNvSpPr/>
          <p:nvPr/>
        </p:nvSpPr>
        <p:spPr>
          <a:xfrm>
            <a:off x="3048000" y="2332546"/>
            <a:ext cx="6096000" cy="253916"/>
          </a:xfrm>
          <a:prstGeom prst="rect">
            <a:avLst/>
          </a:prstGeom>
        </p:spPr>
        <p:txBody>
          <a:bodyPr>
            <a:spAutoFit/>
          </a:bodyPr>
          <a:lstStyle/>
          <a:p>
            <a:endParaRPr lang="en-US" sz="1050" dirty="0">
              <a:solidFill>
                <a:srgbClr val="000000"/>
              </a:solidFill>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1243536" y="1157412"/>
            <a:ext cx="9704927" cy="3785532"/>
          </a:xfrm>
          <a:prstGeom prst="rect">
            <a:avLst/>
          </a:prstGeom>
        </p:spPr>
      </p:pic>
      <p:sp>
        <p:nvSpPr>
          <p:cNvPr id="6" name="Footer Placeholder 5"/>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068251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519749" cy="587829"/>
          </a:xfrm>
        </p:spPr>
        <p:txBody>
          <a:bodyPr>
            <a:normAutofit/>
          </a:bodyPr>
          <a:lstStyle/>
          <a:p>
            <a:r>
              <a:rPr lang="en-US" sz="2900" b="1" i="1" dirty="0" smtClean="0">
                <a:solidFill>
                  <a:schemeClr val="accent4"/>
                </a:solidFill>
              </a:rPr>
              <a:t>PYTHON PACKAGES</a:t>
            </a:r>
            <a:endParaRPr lang="en-US" sz="2900" b="1" i="1" dirty="0">
              <a:solidFill>
                <a:schemeClr val="accent4"/>
              </a:solidFill>
            </a:endParaRPr>
          </a:p>
        </p:txBody>
      </p:sp>
      <p:sp>
        <p:nvSpPr>
          <p:cNvPr id="3" name="Content Placeholder 2"/>
          <p:cNvSpPr>
            <a:spLocks noGrp="1"/>
          </p:cNvSpPr>
          <p:nvPr>
            <p:ph idx="1"/>
          </p:nvPr>
        </p:nvSpPr>
        <p:spPr>
          <a:xfrm>
            <a:off x="485502" y="653142"/>
            <a:ext cx="11430000" cy="5799907"/>
          </a:xfrm>
        </p:spPr>
        <p:txBody>
          <a:bodyPr/>
          <a:lstStyle/>
          <a:p>
            <a:pPr>
              <a:buFont typeface="Wingdings" panose="05000000000000000000" pitchFamily="2" charset="2"/>
              <a:buChar char="Ø"/>
            </a:pPr>
            <a:endParaRPr lang="en-US" u="sng" dirty="0"/>
          </a:p>
          <a:p>
            <a:pPr>
              <a:lnSpc>
                <a:spcPct val="100000"/>
              </a:lnSpc>
              <a:buFont typeface="Wingdings" panose="05000000000000000000" pitchFamily="2" charset="2"/>
              <a:buChar char="§"/>
            </a:pPr>
            <a:r>
              <a:rPr lang="en-US" dirty="0" smtClean="0"/>
              <a:t>A Python package is just a collection of Python modules.</a:t>
            </a:r>
          </a:p>
          <a:p>
            <a:pPr>
              <a:lnSpc>
                <a:spcPct val="100000"/>
              </a:lnSpc>
              <a:buFont typeface="Wingdings" panose="05000000000000000000" pitchFamily="2" charset="2"/>
              <a:buChar char="§"/>
            </a:pPr>
            <a:r>
              <a:rPr lang="en-US" dirty="0" smtClean="0"/>
              <a:t> A  package is just a way of collecting related modules together within a single-tree like structure.</a:t>
            </a:r>
          </a:p>
          <a:p>
            <a:pPr marL="0" indent="0">
              <a:lnSpc>
                <a:spcPct val="100000"/>
              </a:lnSpc>
              <a:buNone/>
            </a:pPr>
            <a:r>
              <a:rPr lang="en-US" b="1" u="sng" dirty="0" smtClean="0"/>
              <a:t>Creating a Package</a:t>
            </a:r>
            <a:r>
              <a:rPr lang="en-US" dirty="0" smtClean="0"/>
              <a:t> </a:t>
            </a:r>
          </a:p>
          <a:p>
            <a:pPr>
              <a:lnSpc>
                <a:spcPct val="100000"/>
              </a:lnSpc>
              <a:buFont typeface="Wingdings" panose="05000000000000000000" pitchFamily="2" charset="2"/>
              <a:buChar char="§"/>
            </a:pPr>
            <a:r>
              <a:rPr lang="en-US" dirty="0" smtClean="0"/>
              <a:t>Store all your modules in a folder.</a:t>
            </a:r>
          </a:p>
          <a:p>
            <a:pPr>
              <a:lnSpc>
                <a:spcPct val="100000"/>
              </a:lnSpc>
              <a:buFont typeface="Wingdings" panose="05000000000000000000" pitchFamily="2" charset="2"/>
              <a:buChar char="§"/>
            </a:pPr>
            <a:r>
              <a:rPr lang="en-US" dirty="0" smtClean="0"/>
              <a:t>The folder name is the Package Name.</a:t>
            </a:r>
          </a:p>
          <a:p>
            <a:pPr>
              <a:lnSpc>
                <a:spcPct val="100000"/>
              </a:lnSpc>
              <a:buFont typeface="Wingdings" panose="05000000000000000000" pitchFamily="2" charset="2"/>
              <a:buChar char="§"/>
            </a:pPr>
            <a:r>
              <a:rPr lang="en-US" smtClean="0"/>
              <a:t>Create _</a:t>
            </a:r>
            <a:r>
              <a:rPr lang="en-US" b="1" smtClean="0"/>
              <a:t>_</a:t>
            </a:r>
            <a:r>
              <a:rPr lang="en-US" b="1" dirty="0" err="1" smtClean="0"/>
              <a:t>init</a:t>
            </a:r>
            <a:r>
              <a:rPr lang="en-US" b="1" dirty="0" smtClean="0"/>
              <a:t>__ </a:t>
            </a:r>
            <a:r>
              <a:rPr lang="en-US" dirty="0" smtClean="0"/>
              <a:t>in the same folder with import statements of all the modules.</a:t>
            </a:r>
          </a:p>
          <a:p>
            <a:pPr>
              <a:lnSpc>
                <a:spcPct val="100000"/>
              </a:lnSpc>
              <a:buFont typeface="Wingdings" panose="05000000000000000000" pitchFamily="2" charset="2"/>
              <a:buChar char="§"/>
            </a:pPr>
            <a:r>
              <a:rPr lang="en-US" dirty="0" smtClean="0"/>
              <a:t>Import package in other programs with import package name command.</a:t>
            </a:r>
          </a:p>
          <a:p>
            <a:pPr>
              <a:lnSpc>
                <a:spcPct val="100000"/>
              </a:lnSpc>
            </a:pPr>
            <a:endParaRPr lang="en-US" dirty="0"/>
          </a:p>
          <a:p>
            <a:pPr marL="0" indent="0">
              <a:lnSpc>
                <a:spcPct val="100000"/>
              </a:lnSpc>
              <a:buNone/>
            </a:pPr>
            <a:endParaRPr lang="en-US" dirty="0" smtClean="0"/>
          </a:p>
        </p:txBody>
      </p:sp>
      <p:sp>
        <p:nvSpPr>
          <p:cNvPr id="5" name="Rectangle 4"/>
          <p:cNvSpPr/>
          <p:nvPr/>
        </p:nvSpPr>
        <p:spPr>
          <a:xfrm>
            <a:off x="3048000" y="2332546"/>
            <a:ext cx="6096000" cy="253916"/>
          </a:xfrm>
          <a:prstGeom prst="rect">
            <a:avLst/>
          </a:prstGeom>
        </p:spPr>
        <p:txBody>
          <a:bodyPr>
            <a:spAutoFit/>
          </a:bodyPr>
          <a:lstStyle/>
          <a:p>
            <a:endParaRPr lang="en-US" sz="1050" dirty="0">
              <a:solidFill>
                <a:srgbClr val="000000"/>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806091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135" y="2756876"/>
            <a:ext cx="7186097" cy="782738"/>
          </a:xfrm>
        </p:spPr>
        <p:txBody>
          <a:bodyPr>
            <a:normAutofit fontScale="90000"/>
          </a:bodyPr>
          <a:lstStyle/>
          <a:p>
            <a:r>
              <a:rPr lang="en-US" b="1" dirty="0" smtClean="0">
                <a:solidFill>
                  <a:schemeClr val="accent5">
                    <a:lumMod val="50000"/>
                  </a:schemeClr>
                </a:solidFill>
              </a:rPr>
              <a:t>FILE OPERATIONS</a:t>
            </a:r>
            <a:endParaRPr lang="en-US" b="1" dirty="0">
              <a:solidFill>
                <a:schemeClr val="accent5">
                  <a:lumMod val="50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2014"/>
            <a:ext cx="2228735" cy="1504396"/>
          </a:xfrm>
          <a:prstGeom prst="rect">
            <a:avLst/>
          </a:prstGeom>
        </p:spPr>
      </p:pic>
      <p:sp>
        <p:nvSpPr>
          <p:cNvPr id="3" name="Rectangle 2"/>
          <p:cNvSpPr/>
          <p:nvPr/>
        </p:nvSpPr>
        <p:spPr>
          <a:xfrm>
            <a:off x="640080" y="3775055"/>
            <a:ext cx="11155680" cy="707886"/>
          </a:xfrm>
          <a:prstGeom prst="rect">
            <a:avLst/>
          </a:prstGeom>
        </p:spPr>
        <p:txBody>
          <a:bodyPr wrap="square">
            <a:spAutoFit/>
          </a:bodyPr>
          <a:lstStyle/>
          <a:p>
            <a:r>
              <a:rPr lang="en-US" sz="2000" b="1" i="1" dirty="0">
                <a:solidFill>
                  <a:schemeClr val="accent1"/>
                </a:solidFill>
                <a:latin typeface="Arial" panose="020B0604020202020204" pitchFamily="34" charset="0"/>
                <a:cs typeface="Arial" panose="020B0604020202020204" pitchFamily="34" charset="0"/>
              </a:rPr>
              <a:t>If builders built buildings the way programmers wrote programs, then the first woodpecker that came along </a:t>
            </a:r>
            <a:r>
              <a:rPr lang="en-US" sz="2000" b="1" i="1" dirty="0" smtClean="0">
                <a:solidFill>
                  <a:schemeClr val="accent1"/>
                </a:solidFill>
                <a:latin typeface="Arial" panose="020B0604020202020204" pitchFamily="34" charset="0"/>
                <a:cs typeface="Arial" panose="020B0604020202020204" pitchFamily="34" charset="0"/>
              </a:rPr>
              <a:t>would </a:t>
            </a:r>
            <a:r>
              <a:rPr lang="en-US" sz="2000" b="1" i="1" dirty="0">
                <a:solidFill>
                  <a:schemeClr val="accent1"/>
                </a:solidFill>
                <a:latin typeface="Arial" panose="020B0604020202020204" pitchFamily="34" charset="0"/>
                <a:cs typeface="Arial" panose="020B0604020202020204" pitchFamily="34" charset="0"/>
              </a:rPr>
              <a:t>destroy civilization. (Gerald Weinberg)</a:t>
            </a:r>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312856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65" y="0"/>
            <a:ext cx="10868296" cy="620265"/>
          </a:xfrm>
        </p:spPr>
        <p:txBody>
          <a:bodyPr>
            <a:normAutofit/>
          </a:bodyPr>
          <a:lstStyle/>
          <a:p>
            <a:r>
              <a:rPr lang="en-US" sz="2900" b="1" i="1" dirty="0" smtClean="0">
                <a:solidFill>
                  <a:schemeClr val="accent4"/>
                </a:solidFill>
              </a:rPr>
              <a:t>PYTHON FILE MANAGEMENT</a:t>
            </a:r>
            <a:endParaRPr lang="en-US" sz="2900" b="1" i="1" dirty="0">
              <a:solidFill>
                <a:schemeClr val="accent4"/>
              </a:solidFill>
            </a:endParaRPr>
          </a:p>
        </p:txBody>
      </p:sp>
      <p:sp>
        <p:nvSpPr>
          <p:cNvPr id="3" name="Content Placeholder 2"/>
          <p:cNvSpPr>
            <a:spLocks noGrp="1"/>
          </p:cNvSpPr>
          <p:nvPr>
            <p:ph idx="1"/>
          </p:nvPr>
        </p:nvSpPr>
        <p:spPr>
          <a:xfrm>
            <a:off x="313509" y="1097282"/>
            <a:ext cx="11327672" cy="5238202"/>
          </a:xfrm>
        </p:spPr>
        <p:txBody>
          <a:bodyPr>
            <a:normAutofit fontScale="85000" lnSpcReduction="10000"/>
          </a:bodyPr>
          <a:lstStyle/>
          <a:p>
            <a:pPr marL="0" indent="0">
              <a:lnSpc>
                <a:spcPct val="100000"/>
              </a:lnSpc>
              <a:buNone/>
            </a:pPr>
            <a:r>
              <a:rPr lang="en-US" dirty="0" smtClean="0"/>
              <a:t> </a:t>
            </a:r>
          </a:p>
          <a:p>
            <a:pPr>
              <a:lnSpc>
                <a:spcPct val="100000"/>
              </a:lnSpc>
              <a:buFont typeface="Wingdings" panose="05000000000000000000" pitchFamily="2" charset="2"/>
              <a:buChar char="Ø"/>
            </a:pPr>
            <a:endParaRPr lang="en-US" dirty="0"/>
          </a:p>
          <a:p>
            <a:pPr>
              <a:lnSpc>
                <a:spcPct val="100000"/>
              </a:lnSpc>
              <a:buFont typeface="Wingdings" panose="05000000000000000000" pitchFamily="2" charset="2"/>
              <a:buChar char="§"/>
            </a:pPr>
            <a:r>
              <a:rPr lang="en-US" dirty="0" smtClean="0"/>
              <a:t>Till now we have seen how to read/write/print from standard input/standard output.</a:t>
            </a:r>
          </a:p>
          <a:p>
            <a:pPr>
              <a:lnSpc>
                <a:spcPct val="100000"/>
              </a:lnSpc>
              <a:buFont typeface="Wingdings" panose="05000000000000000000" pitchFamily="2" charset="2"/>
              <a:buChar char="§"/>
            </a:pPr>
            <a:r>
              <a:rPr lang="en-US" dirty="0" smtClean="0"/>
              <a:t>A quick recap, we read from the keyboard  using the </a:t>
            </a:r>
            <a:r>
              <a:rPr lang="en-US" smtClean="0"/>
              <a:t>function input</a:t>
            </a:r>
            <a:r>
              <a:rPr lang="en-US" dirty="0" smtClean="0"/>
              <a:t>().</a:t>
            </a:r>
          </a:p>
          <a:p>
            <a:pPr>
              <a:lnSpc>
                <a:spcPct val="100000"/>
              </a:lnSpc>
              <a:buFont typeface="Wingdings" panose="05000000000000000000" pitchFamily="2" charset="2"/>
              <a:buChar char="§"/>
            </a:pPr>
            <a:r>
              <a:rPr lang="en-US" dirty="0" smtClean="0"/>
              <a:t>We print using the print() function.</a:t>
            </a:r>
          </a:p>
          <a:p>
            <a:pPr>
              <a:lnSpc>
                <a:spcPct val="100000"/>
              </a:lnSpc>
              <a:buFont typeface="Wingdings" panose="05000000000000000000" pitchFamily="2" charset="2"/>
              <a:buChar char="§"/>
            </a:pPr>
            <a:r>
              <a:rPr lang="en-US" dirty="0"/>
              <a:t> </a:t>
            </a:r>
            <a:r>
              <a:rPr lang="en-US" dirty="0" smtClean="0"/>
              <a:t>We all use print formatting, to print various types of datatypes like </a:t>
            </a:r>
            <a:r>
              <a:rPr lang="en-US" dirty="0" err="1" smtClean="0"/>
              <a:t>int,var</a:t>
            </a:r>
            <a:r>
              <a:rPr lang="en-US" dirty="0" smtClean="0"/>
              <a:t> etc.</a:t>
            </a:r>
          </a:p>
          <a:p>
            <a:pPr>
              <a:lnSpc>
                <a:spcPct val="100000"/>
              </a:lnSpc>
              <a:buFont typeface="Wingdings" panose="05000000000000000000" pitchFamily="2" charset="2"/>
              <a:buChar char="§"/>
            </a:pPr>
            <a:r>
              <a:rPr lang="en-US" dirty="0" smtClean="0"/>
              <a:t>Now how do we read files and write into </a:t>
            </a:r>
            <a:r>
              <a:rPr lang="en-US" dirty="0" err="1" smtClean="0"/>
              <a:t>it.Here’s</a:t>
            </a:r>
            <a:r>
              <a:rPr lang="en-US" dirty="0" smtClean="0"/>
              <a:t> how we start a new chapter all together.</a:t>
            </a:r>
          </a:p>
          <a:p>
            <a:pPr marL="0" indent="0">
              <a:lnSpc>
                <a:spcPct val="100000"/>
              </a:lnSpc>
              <a:buNone/>
            </a:pPr>
            <a:r>
              <a:rPr lang="en-US" b="1" dirty="0" smtClean="0"/>
              <a:t>The open() function :-</a:t>
            </a:r>
          </a:p>
          <a:p>
            <a:pPr>
              <a:lnSpc>
                <a:spcPct val="100000"/>
              </a:lnSpc>
              <a:buFont typeface="Wingdings" panose="05000000000000000000" pitchFamily="2" charset="2"/>
              <a:buChar char="§"/>
            </a:pPr>
            <a:r>
              <a:rPr lang="en-US" dirty="0" smtClean="0"/>
              <a:t>Before reading or writing  a file, we have to open it using python’s built in function </a:t>
            </a:r>
            <a:r>
              <a:rPr lang="en-US" b="1" dirty="0" smtClean="0"/>
              <a:t>open()</a:t>
            </a:r>
            <a:r>
              <a:rPr lang="en-US" dirty="0" smtClean="0"/>
              <a:t> .</a:t>
            </a:r>
          </a:p>
          <a:p>
            <a:pPr>
              <a:lnSpc>
                <a:spcPct val="100000"/>
              </a:lnSpc>
              <a:buFont typeface="Wingdings" panose="05000000000000000000" pitchFamily="2" charset="2"/>
              <a:buChar char="§"/>
            </a:pPr>
            <a:r>
              <a:rPr lang="en-US" dirty="0" smtClean="0"/>
              <a:t>We  open a file by using the syntax </a:t>
            </a:r>
            <a:r>
              <a:rPr lang="en-US" b="1" i="1" dirty="0" err="1" smtClean="0"/>
              <a:t>fp</a:t>
            </a:r>
            <a:r>
              <a:rPr lang="en-US" b="1" i="1" dirty="0" smtClean="0"/>
              <a:t> = open(</a:t>
            </a:r>
            <a:r>
              <a:rPr lang="en-US" b="1" i="1" dirty="0" err="1" smtClean="0"/>
              <a:t>file_name</a:t>
            </a:r>
            <a:r>
              <a:rPr lang="en-US" b="1" i="1" dirty="0"/>
              <a:t> </a:t>
            </a:r>
            <a:r>
              <a:rPr lang="en-US" b="1" i="1" dirty="0" smtClean="0"/>
              <a:t>[,access mode] [,buffering])</a:t>
            </a:r>
          </a:p>
          <a:p>
            <a:pPr>
              <a:lnSpc>
                <a:spcPct val="100000"/>
              </a:lnSpc>
              <a:buFont typeface="Wingdings" panose="05000000000000000000" pitchFamily="2" charset="2"/>
              <a:buChar char="§"/>
            </a:pPr>
            <a:r>
              <a:rPr lang="en-US" b="1" dirty="0" err="1" smtClean="0"/>
              <a:t>fp</a:t>
            </a:r>
            <a:r>
              <a:rPr lang="en-US" dirty="0" smtClean="0"/>
              <a:t> is a file object, which is returned whenever you  open the file to read/write.</a:t>
            </a:r>
          </a:p>
          <a:p>
            <a:pPr>
              <a:lnSpc>
                <a:spcPct val="100000"/>
              </a:lnSpc>
              <a:buFont typeface="Wingdings" panose="05000000000000000000" pitchFamily="2" charset="2"/>
              <a:buChar char="Ø"/>
            </a:pPr>
            <a:endParaRPr lang="en-US" dirty="0"/>
          </a:p>
          <a:p>
            <a:pPr marL="0" indent="0">
              <a:lnSpc>
                <a:spcPct val="100000"/>
              </a:lnSpc>
              <a:buNone/>
            </a:pPr>
            <a:endParaRPr lang="en-US" dirty="0"/>
          </a:p>
          <a:p>
            <a:pPr marL="0" indent="0">
              <a:lnSpc>
                <a:spcPct val="100000"/>
              </a:lnSpc>
              <a:buNone/>
            </a:pPr>
            <a:endParaRPr lang="en-US" dirty="0" smtClean="0"/>
          </a:p>
        </p:txBody>
      </p:sp>
      <p:sp>
        <p:nvSpPr>
          <p:cNvPr id="5" name="Rectangle 4"/>
          <p:cNvSpPr/>
          <p:nvPr/>
        </p:nvSpPr>
        <p:spPr>
          <a:xfrm>
            <a:off x="3048000" y="2332546"/>
            <a:ext cx="6096000" cy="253916"/>
          </a:xfrm>
          <a:prstGeom prst="rect">
            <a:avLst/>
          </a:prstGeom>
        </p:spPr>
        <p:txBody>
          <a:bodyPr>
            <a:spAutoFit/>
          </a:bodyPr>
          <a:lstStyle/>
          <a:p>
            <a:endParaRPr lang="en-US" sz="1050" dirty="0">
              <a:solidFill>
                <a:srgbClr val="000000"/>
              </a:solidFill>
              <a:latin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3346"/>
            <a:ext cx="3605349" cy="1237705"/>
          </a:xfrm>
          <a:prstGeom prst="rect">
            <a:avLst/>
          </a:prstGeom>
        </p:spPr>
      </p:pic>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737441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76" y="0"/>
            <a:ext cx="10868296" cy="620265"/>
          </a:xfrm>
        </p:spPr>
        <p:txBody>
          <a:bodyPr>
            <a:normAutofit/>
          </a:bodyPr>
          <a:lstStyle/>
          <a:p>
            <a:r>
              <a:rPr lang="en-US" sz="2900" b="1" i="1" dirty="0" smtClean="0">
                <a:solidFill>
                  <a:schemeClr val="accent4"/>
                </a:solidFill>
              </a:rPr>
              <a:t>PYTHON FILE MANAGEMENT</a:t>
            </a:r>
            <a:endParaRPr lang="en-US" sz="2900" b="1" i="1" dirty="0">
              <a:solidFill>
                <a:schemeClr val="accent4"/>
              </a:solidFill>
            </a:endParaRPr>
          </a:p>
        </p:txBody>
      </p:sp>
      <p:sp>
        <p:nvSpPr>
          <p:cNvPr id="3" name="Content Placeholder 2"/>
          <p:cNvSpPr>
            <a:spLocks noGrp="1"/>
          </p:cNvSpPr>
          <p:nvPr>
            <p:ph idx="1"/>
          </p:nvPr>
        </p:nvSpPr>
        <p:spPr>
          <a:xfrm>
            <a:off x="313509" y="888274"/>
            <a:ext cx="11327672" cy="5447210"/>
          </a:xfrm>
        </p:spPr>
        <p:txBody>
          <a:bodyPr>
            <a:normAutofit fontScale="85000" lnSpcReduction="10000"/>
          </a:bodyPr>
          <a:lstStyle/>
          <a:p>
            <a:pPr marL="0" indent="0">
              <a:lnSpc>
                <a:spcPct val="100000"/>
              </a:lnSpc>
              <a:buNone/>
            </a:pPr>
            <a:r>
              <a:rPr lang="en-US" dirty="0" smtClean="0"/>
              <a:t> Till now we have seen how to read/write/print from standard input/standard output.</a:t>
            </a:r>
          </a:p>
          <a:p>
            <a:pPr>
              <a:lnSpc>
                <a:spcPct val="100000"/>
              </a:lnSpc>
              <a:buFont typeface="Wingdings" panose="05000000000000000000" pitchFamily="2" charset="2"/>
              <a:buChar char="§"/>
            </a:pPr>
            <a:r>
              <a:rPr lang="en-US" dirty="0" smtClean="0"/>
              <a:t>A quick recap, we read from the keyboard  using the function </a:t>
            </a:r>
            <a:r>
              <a:rPr lang="en-US" dirty="0" err="1" smtClean="0"/>
              <a:t>raw_input</a:t>
            </a:r>
            <a:r>
              <a:rPr lang="en-US" dirty="0" smtClean="0"/>
              <a:t>().</a:t>
            </a:r>
          </a:p>
          <a:p>
            <a:pPr>
              <a:lnSpc>
                <a:spcPct val="100000"/>
              </a:lnSpc>
              <a:buFont typeface="Wingdings" panose="05000000000000000000" pitchFamily="2" charset="2"/>
              <a:buChar char="§"/>
            </a:pPr>
            <a:r>
              <a:rPr lang="en-US" dirty="0" smtClean="0"/>
              <a:t>We print using the print() function.</a:t>
            </a:r>
          </a:p>
          <a:p>
            <a:pPr>
              <a:lnSpc>
                <a:spcPct val="100000"/>
              </a:lnSpc>
              <a:buFont typeface="Wingdings" panose="05000000000000000000" pitchFamily="2" charset="2"/>
              <a:buChar char="§"/>
            </a:pPr>
            <a:r>
              <a:rPr lang="en-US" dirty="0"/>
              <a:t> </a:t>
            </a:r>
            <a:r>
              <a:rPr lang="en-US" dirty="0" smtClean="0"/>
              <a:t>We all use print formatting, to print various types of datatypes like </a:t>
            </a:r>
            <a:r>
              <a:rPr lang="en-US" dirty="0" err="1" smtClean="0"/>
              <a:t>int,var</a:t>
            </a:r>
            <a:r>
              <a:rPr lang="en-US" dirty="0" smtClean="0"/>
              <a:t> etc.</a:t>
            </a:r>
          </a:p>
          <a:p>
            <a:pPr>
              <a:lnSpc>
                <a:spcPct val="100000"/>
              </a:lnSpc>
              <a:buFont typeface="Wingdings" panose="05000000000000000000" pitchFamily="2" charset="2"/>
              <a:buChar char="§"/>
            </a:pPr>
            <a:r>
              <a:rPr lang="en-US" dirty="0" smtClean="0"/>
              <a:t>Now how do we read files and write into </a:t>
            </a:r>
            <a:r>
              <a:rPr lang="en-US" dirty="0" err="1" smtClean="0"/>
              <a:t>it.Here’s</a:t>
            </a:r>
            <a:r>
              <a:rPr lang="en-US" dirty="0" smtClean="0"/>
              <a:t> how we start a new chapter all together.</a:t>
            </a:r>
          </a:p>
          <a:p>
            <a:pPr>
              <a:lnSpc>
                <a:spcPct val="100000"/>
              </a:lnSpc>
              <a:buFont typeface="Wingdings" panose="05000000000000000000" pitchFamily="2" charset="2"/>
              <a:buChar char="§"/>
            </a:pPr>
            <a:r>
              <a:rPr lang="en-US" dirty="0" smtClean="0"/>
              <a:t>The </a:t>
            </a:r>
            <a:r>
              <a:rPr lang="en-US" b="1" dirty="0" smtClean="0"/>
              <a:t>open()</a:t>
            </a:r>
            <a:r>
              <a:rPr lang="en-US" dirty="0" smtClean="0"/>
              <a:t> function :-</a:t>
            </a:r>
          </a:p>
          <a:p>
            <a:pPr>
              <a:lnSpc>
                <a:spcPct val="100000"/>
              </a:lnSpc>
              <a:buFont typeface="Wingdings" panose="05000000000000000000" pitchFamily="2" charset="2"/>
              <a:buChar char="§"/>
            </a:pPr>
            <a:r>
              <a:rPr lang="en-US" dirty="0" smtClean="0"/>
              <a:t>Before reading or writing  a file, we have to open it using python’s built in function </a:t>
            </a:r>
            <a:r>
              <a:rPr lang="en-US" b="1" dirty="0" smtClean="0"/>
              <a:t>open()</a:t>
            </a:r>
            <a:r>
              <a:rPr lang="en-US" dirty="0" smtClean="0"/>
              <a:t> .</a:t>
            </a:r>
          </a:p>
          <a:p>
            <a:pPr>
              <a:lnSpc>
                <a:spcPct val="100000"/>
              </a:lnSpc>
              <a:buFont typeface="Wingdings" panose="05000000000000000000" pitchFamily="2" charset="2"/>
              <a:buChar char="§"/>
            </a:pPr>
            <a:r>
              <a:rPr lang="en-US" dirty="0" smtClean="0"/>
              <a:t>We  open a file by using the syntax </a:t>
            </a:r>
            <a:r>
              <a:rPr lang="en-US" b="1" i="1" dirty="0" err="1" smtClean="0"/>
              <a:t>fp</a:t>
            </a:r>
            <a:r>
              <a:rPr lang="en-US" b="1" i="1" dirty="0" smtClean="0"/>
              <a:t> = open(</a:t>
            </a:r>
            <a:r>
              <a:rPr lang="en-US" b="1" i="1" dirty="0" err="1" smtClean="0"/>
              <a:t>file_name</a:t>
            </a:r>
            <a:r>
              <a:rPr lang="en-US" b="1" i="1" dirty="0"/>
              <a:t> </a:t>
            </a:r>
            <a:r>
              <a:rPr lang="en-US" b="1" i="1" dirty="0" smtClean="0"/>
              <a:t>[,access mode] [,buffering])</a:t>
            </a:r>
          </a:p>
          <a:p>
            <a:pPr>
              <a:lnSpc>
                <a:spcPct val="100000"/>
              </a:lnSpc>
              <a:buFont typeface="Wingdings" panose="05000000000000000000" pitchFamily="2" charset="2"/>
              <a:buChar char="§"/>
            </a:pPr>
            <a:r>
              <a:rPr lang="en-US" b="1" dirty="0" err="1" smtClean="0"/>
              <a:t>fp</a:t>
            </a:r>
            <a:r>
              <a:rPr lang="en-US" dirty="0" smtClean="0"/>
              <a:t> is a file object, which is returned whenever you  open the file to read/write.</a:t>
            </a:r>
          </a:p>
          <a:p>
            <a:pPr>
              <a:lnSpc>
                <a:spcPct val="100000"/>
              </a:lnSpc>
              <a:buFont typeface="Wingdings" panose="05000000000000000000" pitchFamily="2" charset="2"/>
              <a:buChar char="§"/>
            </a:pPr>
            <a:r>
              <a:rPr lang="en-US" dirty="0"/>
              <a:t>The </a:t>
            </a:r>
            <a:r>
              <a:rPr lang="en-US" dirty="0" err="1"/>
              <a:t>access_mode</a:t>
            </a:r>
            <a:r>
              <a:rPr lang="en-US" dirty="0"/>
              <a:t> determines the mode in which the file has to be opened, i.e., read, write, append, etc. A complete list of possible values is given below in the table. This is an optional parameter and the default file access mode is read (r</a:t>
            </a:r>
            <a:r>
              <a:rPr lang="en-US" dirty="0" smtClean="0"/>
              <a:t>).</a:t>
            </a:r>
            <a:r>
              <a:rPr lang="en-US" dirty="0"/>
              <a:t> </a:t>
            </a:r>
          </a:p>
          <a:p>
            <a:pPr marL="0" indent="0">
              <a:lnSpc>
                <a:spcPct val="100000"/>
              </a:lnSpc>
              <a:buNone/>
            </a:pPr>
            <a:endParaRPr lang="en-US" dirty="0"/>
          </a:p>
          <a:p>
            <a:pPr marL="0" indent="0">
              <a:lnSpc>
                <a:spcPct val="100000"/>
              </a:lnSpc>
              <a:buNone/>
            </a:pPr>
            <a:endParaRPr lang="en-US" dirty="0" smtClean="0"/>
          </a:p>
        </p:txBody>
      </p:sp>
      <p:sp>
        <p:nvSpPr>
          <p:cNvPr id="5" name="Rectangle 4"/>
          <p:cNvSpPr/>
          <p:nvPr/>
        </p:nvSpPr>
        <p:spPr>
          <a:xfrm>
            <a:off x="3048000" y="2332546"/>
            <a:ext cx="6096000" cy="253916"/>
          </a:xfrm>
          <a:prstGeom prst="rect">
            <a:avLst/>
          </a:prstGeom>
        </p:spPr>
        <p:txBody>
          <a:bodyPr>
            <a:spAutoFit/>
          </a:bodyPr>
          <a:lstStyle/>
          <a:p>
            <a:endParaRPr lang="en-US" sz="1050" dirty="0">
              <a:solidFill>
                <a:srgbClr val="000000"/>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822326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68296" cy="620265"/>
          </a:xfrm>
        </p:spPr>
        <p:txBody>
          <a:bodyPr>
            <a:normAutofit/>
          </a:bodyPr>
          <a:lstStyle/>
          <a:p>
            <a:r>
              <a:rPr lang="en-US" sz="2900" b="1" i="1" dirty="0" smtClean="0">
                <a:solidFill>
                  <a:schemeClr val="accent4"/>
                </a:solidFill>
              </a:rPr>
              <a:t>PYTHON FILE MANAGEMENT</a:t>
            </a:r>
            <a:endParaRPr lang="en-US" sz="2900" b="1" i="1" dirty="0">
              <a:solidFill>
                <a:schemeClr val="accent4"/>
              </a:solidFill>
            </a:endParaRPr>
          </a:p>
        </p:txBody>
      </p:sp>
      <p:sp>
        <p:nvSpPr>
          <p:cNvPr id="3" name="Content Placeholder 2"/>
          <p:cNvSpPr>
            <a:spLocks noGrp="1"/>
          </p:cNvSpPr>
          <p:nvPr>
            <p:ph idx="1"/>
          </p:nvPr>
        </p:nvSpPr>
        <p:spPr>
          <a:xfrm>
            <a:off x="313509" y="888274"/>
            <a:ext cx="11327672" cy="5447210"/>
          </a:xfrm>
        </p:spPr>
        <p:txBody>
          <a:bodyPr>
            <a:normAutofit lnSpcReduction="10000"/>
          </a:bodyPr>
          <a:lstStyle/>
          <a:p>
            <a:pPr>
              <a:lnSpc>
                <a:spcPct val="100000"/>
              </a:lnSpc>
              <a:buFont typeface="Wingdings" panose="05000000000000000000" pitchFamily="2" charset="2"/>
              <a:buChar char="§"/>
            </a:pPr>
            <a:r>
              <a:rPr lang="en-US" dirty="0" smtClean="0"/>
              <a:t> Buffering is a concept being parked aside for now.</a:t>
            </a:r>
          </a:p>
          <a:p>
            <a:pPr>
              <a:lnSpc>
                <a:spcPct val="100000"/>
              </a:lnSpc>
              <a:buFont typeface="Wingdings" panose="05000000000000000000" pitchFamily="2" charset="2"/>
              <a:buChar char="§"/>
            </a:pPr>
            <a:r>
              <a:rPr lang="en-US" dirty="0" smtClean="0"/>
              <a:t>It’s a optional parameter. Usually useful when we have to read large files, those going </a:t>
            </a:r>
            <a:r>
              <a:rPr lang="en-US" dirty="0" err="1" smtClean="0"/>
              <a:t>upto</a:t>
            </a:r>
            <a:r>
              <a:rPr lang="en-US" dirty="0" smtClean="0"/>
              <a:t> sizes of GB’s.</a:t>
            </a:r>
          </a:p>
          <a:p>
            <a:pPr>
              <a:lnSpc>
                <a:spcPct val="100000"/>
              </a:lnSpc>
              <a:buFont typeface="Wingdings" panose="05000000000000000000" pitchFamily="2" charset="2"/>
              <a:buChar char="§"/>
            </a:pPr>
            <a:r>
              <a:rPr lang="en-US" dirty="0" smtClean="0"/>
              <a:t>Buffering rations the amount of input  that is read at one shot, much like  a nutrionist would ration food for a person looking to lose weight </a:t>
            </a:r>
            <a:r>
              <a:rPr lang="en-US" dirty="0" smtClean="0">
                <a:sym typeface="Wingdings" panose="05000000000000000000" pitchFamily="2" charset="2"/>
              </a:rPr>
              <a:t></a:t>
            </a:r>
          </a:p>
          <a:p>
            <a:pPr>
              <a:lnSpc>
                <a:spcPct val="100000"/>
              </a:lnSpc>
              <a:buFont typeface="Wingdings" panose="05000000000000000000" pitchFamily="2" charset="2"/>
              <a:buChar char="§"/>
            </a:pPr>
            <a:r>
              <a:rPr lang="en-US" dirty="0" smtClean="0"/>
              <a:t>If Buffering is enabled, instead of trying to read an entire file at one shot, the huge file is read in chunks of bytes in memory. Otherwise the RAM would have gone Mad . Think of a 24 GB file being read at one shot.</a:t>
            </a:r>
          </a:p>
          <a:p>
            <a:pPr marL="0" indent="0">
              <a:lnSpc>
                <a:spcPct val="100000"/>
              </a:lnSpc>
              <a:buNone/>
            </a:pPr>
            <a:r>
              <a:rPr lang="en-US" dirty="0"/>
              <a:t>	</a:t>
            </a:r>
            <a:r>
              <a:rPr lang="en-US" b="1" dirty="0" smtClean="0"/>
              <a:t>RAM </a:t>
            </a:r>
            <a:r>
              <a:rPr lang="en-US" b="1" dirty="0" err="1" smtClean="0"/>
              <a:t>Naam</a:t>
            </a:r>
            <a:r>
              <a:rPr lang="en-US" b="1" dirty="0" smtClean="0"/>
              <a:t> Satya Hain</a:t>
            </a:r>
            <a:r>
              <a:rPr lang="en-US" dirty="0" smtClean="0"/>
              <a:t>!! </a:t>
            </a:r>
            <a:r>
              <a:rPr lang="en-US" dirty="0" smtClean="0">
                <a:sym typeface="Wingdings" panose="05000000000000000000" pitchFamily="2" charset="2"/>
              </a:rPr>
              <a:t></a:t>
            </a:r>
          </a:p>
          <a:p>
            <a:pPr>
              <a:lnSpc>
                <a:spcPct val="100000"/>
              </a:lnSpc>
              <a:buFont typeface="Wingdings" panose="05000000000000000000" pitchFamily="2" charset="2"/>
              <a:buChar char="§"/>
            </a:pPr>
            <a:r>
              <a:rPr lang="en-US" dirty="0"/>
              <a:t>‘0’ to switch buffering off (only allowed in binary mode) ‘1’ to select line buffering (only usable in text mode) ‘integer &gt; 1’ to indicate the size of a fixed-size chunk buffer</a:t>
            </a:r>
            <a:endParaRPr lang="en-US" dirty="0" smtClean="0">
              <a:sym typeface="Wingdings" panose="05000000000000000000" pitchFamily="2" charset="2"/>
            </a:endParaRPr>
          </a:p>
          <a:p>
            <a:pPr marL="0" indent="0">
              <a:lnSpc>
                <a:spcPct val="100000"/>
              </a:lnSpc>
              <a:buNone/>
            </a:pPr>
            <a:endParaRPr lang="en-US" dirty="0"/>
          </a:p>
          <a:p>
            <a:pPr marL="0" indent="0">
              <a:lnSpc>
                <a:spcPct val="100000"/>
              </a:lnSpc>
              <a:buNone/>
            </a:pPr>
            <a:endParaRPr lang="en-US" dirty="0" smtClean="0"/>
          </a:p>
        </p:txBody>
      </p:sp>
      <p:sp>
        <p:nvSpPr>
          <p:cNvPr id="5" name="Rectangle 4"/>
          <p:cNvSpPr/>
          <p:nvPr/>
        </p:nvSpPr>
        <p:spPr>
          <a:xfrm>
            <a:off x="3048000" y="2332546"/>
            <a:ext cx="6096000" cy="253916"/>
          </a:xfrm>
          <a:prstGeom prst="rect">
            <a:avLst/>
          </a:prstGeom>
        </p:spPr>
        <p:txBody>
          <a:bodyPr>
            <a:spAutoFit/>
          </a:bodyPr>
          <a:lstStyle/>
          <a:p>
            <a:endParaRPr lang="en-US" sz="1050" dirty="0">
              <a:solidFill>
                <a:srgbClr val="000000"/>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927939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39" y="0"/>
            <a:ext cx="10868296" cy="620265"/>
          </a:xfrm>
        </p:spPr>
        <p:txBody>
          <a:bodyPr>
            <a:normAutofit/>
          </a:bodyPr>
          <a:lstStyle/>
          <a:p>
            <a:r>
              <a:rPr lang="en-US" sz="2900" b="1" i="1" dirty="0" smtClean="0">
                <a:solidFill>
                  <a:schemeClr val="accent4"/>
                </a:solidFill>
              </a:rPr>
              <a:t>PYTHON FILE MANAGEMENT</a:t>
            </a:r>
            <a:endParaRPr lang="en-US" sz="2900" b="1" i="1" dirty="0">
              <a:solidFill>
                <a:schemeClr val="accent4"/>
              </a:solidFill>
            </a:endParaRPr>
          </a:p>
        </p:txBody>
      </p:sp>
      <p:sp>
        <p:nvSpPr>
          <p:cNvPr id="3" name="Content Placeholder 2"/>
          <p:cNvSpPr>
            <a:spLocks noGrp="1"/>
          </p:cNvSpPr>
          <p:nvPr>
            <p:ph idx="1"/>
          </p:nvPr>
        </p:nvSpPr>
        <p:spPr>
          <a:xfrm>
            <a:off x="313509" y="888274"/>
            <a:ext cx="11327672" cy="5447210"/>
          </a:xfrm>
        </p:spPr>
        <p:txBody>
          <a:bodyPr>
            <a:normAutofit/>
          </a:bodyPr>
          <a:lstStyle/>
          <a:p>
            <a:pPr marL="0" indent="0">
              <a:lnSpc>
                <a:spcPct val="100000"/>
              </a:lnSpc>
              <a:buNone/>
            </a:pPr>
            <a:r>
              <a:rPr lang="en-US" dirty="0"/>
              <a:t>The read() method reads a string from an open file. It is important to note that Python strings can have binary data. apart from text data.</a:t>
            </a:r>
          </a:p>
          <a:p>
            <a:pPr marL="0" indent="0">
              <a:lnSpc>
                <a:spcPct val="100000"/>
              </a:lnSpc>
              <a:buNone/>
            </a:pPr>
            <a:r>
              <a:rPr lang="en-US" b="1" dirty="0" smtClean="0"/>
              <a:t>Syntax</a:t>
            </a:r>
            <a:endParaRPr lang="en-US" b="1" dirty="0"/>
          </a:p>
          <a:p>
            <a:pPr marL="0" indent="0">
              <a:lnSpc>
                <a:spcPct val="100000"/>
              </a:lnSpc>
              <a:buNone/>
            </a:pPr>
            <a:r>
              <a:rPr lang="en-US" dirty="0" err="1"/>
              <a:t>fileObject.read</a:t>
            </a:r>
            <a:r>
              <a:rPr lang="en-US" dirty="0"/>
              <a:t>([count]);</a:t>
            </a:r>
          </a:p>
          <a:p>
            <a:pPr marL="0" indent="0">
              <a:lnSpc>
                <a:spcPct val="100000"/>
              </a:lnSpc>
              <a:buNone/>
            </a:pPr>
            <a:r>
              <a:rPr lang="en-US" dirty="0"/>
              <a:t>Here, passed parameter is the number of bytes to be read from the opened file. This method starts reading from the beginning of the file and if count is missing, then it tries to read as much as possible, maybe until the end of file.</a:t>
            </a:r>
            <a:endParaRPr lang="en-US" dirty="0" smtClean="0"/>
          </a:p>
        </p:txBody>
      </p:sp>
      <p:sp>
        <p:nvSpPr>
          <p:cNvPr id="5" name="Rectangle 4"/>
          <p:cNvSpPr/>
          <p:nvPr/>
        </p:nvSpPr>
        <p:spPr>
          <a:xfrm>
            <a:off x="3048000" y="2332546"/>
            <a:ext cx="6096000" cy="253916"/>
          </a:xfrm>
          <a:prstGeom prst="rect">
            <a:avLst/>
          </a:prstGeom>
        </p:spPr>
        <p:txBody>
          <a:bodyPr>
            <a:spAutoFit/>
          </a:bodyPr>
          <a:lstStyle/>
          <a:p>
            <a:endParaRPr lang="en-US" sz="1050" dirty="0">
              <a:solidFill>
                <a:srgbClr val="000000"/>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893499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5695406" cy="522514"/>
          </a:xfrm>
        </p:spPr>
        <p:txBody>
          <a:bodyPr anchor="b">
            <a:normAutofit fontScale="90000"/>
          </a:bodyPr>
          <a:lstStyle/>
          <a:p>
            <a:r>
              <a:rPr lang="en-US" sz="3200" b="1" i="1" dirty="0" smtClean="0">
                <a:solidFill>
                  <a:schemeClr val="accent4"/>
                </a:solidFill>
              </a:rPr>
              <a:t>Namespaces</a:t>
            </a:r>
            <a:endParaRPr lang="en-US" sz="3200" b="1" i="1" dirty="0">
              <a:solidFill>
                <a:schemeClr val="accent4"/>
              </a:solidFill>
            </a:endParaRPr>
          </a:p>
        </p:txBody>
      </p:sp>
      <p:sp>
        <p:nvSpPr>
          <p:cNvPr id="8" name="Content Placeholder 7"/>
          <p:cNvSpPr>
            <a:spLocks noGrp="1"/>
          </p:cNvSpPr>
          <p:nvPr>
            <p:ph sz="half" idx="1"/>
          </p:nvPr>
        </p:nvSpPr>
        <p:spPr>
          <a:xfrm>
            <a:off x="6061166" y="1059852"/>
            <a:ext cx="5849983" cy="5347740"/>
          </a:xfrm>
        </p:spPr>
        <p:txBody>
          <a:bodyPr>
            <a:normAutofit fontScale="92500" lnSpcReduction="20000"/>
          </a:bodyPr>
          <a:lstStyle/>
          <a:p>
            <a:pPr>
              <a:buFont typeface="Wingdings" panose="05000000000000000000" pitchFamily="2" charset="2"/>
              <a:buChar char="§"/>
            </a:pPr>
            <a:r>
              <a:rPr lang="en-US" dirty="0" smtClean="0"/>
              <a:t>Taking cue from the gentleman to the left, I would like to say “Python is a PHUNNY Language”</a:t>
            </a:r>
          </a:p>
          <a:p>
            <a:pPr>
              <a:buFont typeface="Wingdings" panose="05000000000000000000" pitchFamily="2" charset="2"/>
              <a:buChar char="§"/>
            </a:pPr>
            <a:r>
              <a:rPr lang="en-US" dirty="0" smtClean="0"/>
              <a:t>A variable “</a:t>
            </a:r>
            <a:r>
              <a:rPr lang="en-US" b="1" dirty="0" smtClean="0"/>
              <a:t>var1</a:t>
            </a:r>
            <a:r>
              <a:rPr lang="en-US" dirty="0" smtClean="0"/>
              <a:t>” can be a integer, and then immediately a float, and then even a class or function.</a:t>
            </a:r>
          </a:p>
          <a:p>
            <a:pPr>
              <a:buFont typeface="Wingdings" panose="05000000000000000000" pitchFamily="2" charset="2"/>
              <a:buChar char="§"/>
            </a:pPr>
            <a:r>
              <a:rPr lang="en-US" dirty="0"/>
              <a:t> </a:t>
            </a:r>
            <a:r>
              <a:rPr lang="en-US" dirty="0" smtClean="0"/>
              <a:t>A function can have a  name </a:t>
            </a:r>
            <a:r>
              <a:rPr lang="en-US" b="1" i="1" dirty="0" err="1" smtClean="0"/>
              <a:t>YoYoHoneySingh</a:t>
            </a:r>
            <a:r>
              <a:rPr lang="en-US" b="1" i="1" dirty="0" smtClean="0"/>
              <a:t> inside it, while another function can have the same name as well.</a:t>
            </a:r>
          </a:p>
          <a:p>
            <a:pPr>
              <a:buFont typeface="Wingdings" panose="05000000000000000000" pitchFamily="2" charset="2"/>
              <a:buChar char="§"/>
            </a:pPr>
            <a:r>
              <a:rPr lang="en-US" dirty="0"/>
              <a:t>All these variables are actually objects, the way to reach these objects are through names.</a:t>
            </a:r>
          </a:p>
          <a:p>
            <a:pPr>
              <a:buFont typeface="Wingdings" panose="05000000000000000000" pitchFamily="2" charset="2"/>
              <a:buChar char="§"/>
            </a:pPr>
            <a:r>
              <a:rPr lang="en-US" b="1" i="1" dirty="0"/>
              <a:t> </a:t>
            </a:r>
            <a:r>
              <a:rPr lang="en-US" i="1" dirty="0" smtClean="0"/>
              <a:t>Now, where do you keep all these contradictions without causing a conflict.</a:t>
            </a:r>
          </a:p>
          <a:p>
            <a:pPr>
              <a:buFont typeface="Wingdings" panose="05000000000000000000" pitchFamily="2" charset="2"/>
              <a:buChar char="§"/>
            </a:pPr>
            <a:r>
              <a:rPr lang="en-US" i="1" dirty="0" smtClean="0"/>
              <a:t>We store them in NAMSEPACES.</a:t>
            </a:r>
            <a:r>
              <a:rPr lang="en-US" b="1" i="1" dirty="0" smtClean="0"/>
              <a:t> </a:t>
            </a:r>
          </a:p>
          <a:p>
            <a:pPr>
              <a:buFont typeface="Wingdings" panose="05000000000000000000" pitchFamily="2" charset="2"/>
              <a:buChar char="§"/>
            </a:pP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574538"/>
            <a:ext cx="5715000" cy="4728981"/>
          </a:xfrm>
        </p:spPr>
      </p:pic>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98649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30" y="39184"/>
            <a:ext cx="9466230" cy="496393"/>
          </a:xfrm>
        </p:spPr>
        <p:txBody>
          <a:bodyPr>
            <a:noAutofit/>
          </a:bodyPr>
          <a:lstStyle/>
          <a:p>
            <a:r>
              <a:rPr lang="en-US" sz="2900" b="1" i="1" dirty="0" smtClean="0">
                <a:solidFill>
                  <a:schemeClr val="accent4"/>
                </a:solidFill>
              </a:rPr>
              <a:t>PYTHON FILE MANAGEMENT- Different file modes</a:t>
            </a:r>
            <a:endParaRPr lang="en-US" sz="2900" b="1" i="1" dirty="0">
              <a:solidFill>
                <a:schemeClr val="accent4"/>
              </a:solidFill>
            </a:endParaRPr>
          </a:p>
        </p:txBody>
      </p:sp>
      <p:sp>
        <p:nvSpPr>
          <p:cNvPr id="3" name="Content Placeholder 2"/>
          <p:cNvSpPr>
            <a:spLocks noGrp="1"/>
          </p:cNvSpPr>
          <p:nvPr>
            <p:ph idx="1"/>
          </p:nvPr>
        </p:nvSpPr>
        <p:spPr>
          <a:xfrm>
            <a:off x="313509" y="888274"/>
            <a:ext cx="11327672" cy="5447210"/>
          </a:xfrm>
        </p:spPr>
        <p:txBody>
          <a:bodyPr>
            <a:normAutofit/>
          </a:bodyPr>
          <a:lstStyle/>
          <a:p>
            <a:pPr marL="0" indent="0">
              <a:lnSpc>
                <a:spcPct val="100000"/>
              </a:lnSpc>
              <a:buNone/>
            </a:pPr>
            <a:r>
              <a:rPr lang="en-US" dirty="0" smtClean="0"/>
              <a:t> </a:t>
            </a:r>
          </a:p>
        </p:txBody>
      </p:sp>
      <p:graphicFrame>
        <p:nvGraphicFramePr>
          <p:cNvPr id="7" name="Table 6"/>
          <p:cNvGraphicFramePr>
            <a:graphicFrameLocks noGrp="1"/>
          </p:cNvGraphicFramePr>
          <p:nvPr>
            <p:extLst>
              <p:ext uri="{D42A27DB-BD31-4B8C-83A1-F6EECF244321}">
                <p14:modId xmlns:p14="http://schemas.microsoft.com/office/powerpoint/2010/main" val="4229123559"/>
              </p:ext>
            </p:extLst>
          </p:nvPr>
        </p:nvGraphicFramePr>
        <p:xfrm>
          <a:off x="679269" y="731519"/>
          <a:ext cx="10950023" cy="5627769"/>
        </p:xfrm>
        <a:graphic>
          <a:graphicData uri="http://schemas.openxmlformats.org/drawingml/2006/table">
            <a:tbl>
              <a:tblPr firstRow="1" bandRow="1">
                <a:tableStyleId>{5C22544A-7EE6-4342-B048-85BDC9FD1C3A}</a:tableStyleId>
              </a:tblPr>
              <a:tblGrid>
                <a:gridCol w="826802">
                  <a:extLst>
                    <a:ext uri="{9D8B030D-6E8A-4147-A177-3AD203B41FA5}">
                      <a16:colId xmlns:a16="http://schemas.microsoft.com/office/drawing/2014/main" val="3127588297"/>
                    </a:ext>
                  </a:extLst>
                </a:gridCol>
                <a:gridCol w="10123221">
                  <a:extLst>
                    <a:ext uri="{9D8B030D-6E8A-4147-A177-3AD203B41FA5}">
                      <a16:colId xmlns:a16="http://schemas.microsoft.com/office/drawing/2014/main" val="2828746124"/>
                    </a:ext>
                  </a:extLst>
                </a:gridCol>
              </a:tblGrid>
              <a:tr h="397894">
                <a:tc>
                  <a:txBody>
                    <a:bodyPr/>
                    <a:lstStyle/>
                    <a:p>
                      <a:pPr algn="ctr" fontAlgn="t"/>
                      <a:r>
                        <a:rPr lang="en-US" dirty="0" err="1">
                          <a:effectLst/>
                        </a:rPr>
                        <a:t>S.No</a:t>
                      </a:r>
                      <a:r>
                        <a:rPr lang="en-US" dirty="0">
                          <a:effectLst/>
                        </a:rPr>
                        <a:t>.</a:t>
                      </a:r>
                    </a:p>
                  </a:txBody>
                  <a:tcPr marL="76200" marR="76200" marT="76200" marB="76200"/>
                </a:tc>
                <a:tc>
                  <a:txBody>
                    <a:bodyPr/>
                    <a:lstStyle/>
                    <a:p>
                      <a:pPr algn="ctr" fontAlgn="t"/>
                      <a:r>
                        <a:rPr lang="en-US">
                          <a:effectLst/>
                        </a:rPr>
                        <a:t>Mode &amp; Description</a:t>
                      </a:r>
                    </a:p>
                  </a:txBody>
                  <a:tcPr marL="76200" marR="76200" marT="76200" marB="76200"/>
                </a:tc>
                <a:extLst>
                  <a:ext uri="{0D108BD9-81ED-4DB2-BD59-A6C34878D82A}">
                    <a16:rowId xmlns:a16="http://schemas.microsoft.com/office/drawing/2014/main" val="811906545"/>
                  </a:ext>
                </a:extLst>
              </a:tr>
              <a:tr h="909473">
                <a:tc>
                  <a:txBody>
                    <a:bodyPr/>
                    <a:lstStyle/>
                    <a:p>
                      <a:pPr algn="ctr" fontAlgn="ctr"/>
                      <a:r>
                        <a:rPr lang="en-US" sz="1400">
                          <a:effectLst/>
                        </a:rPr>
                        <a:t>1</a:t>
                      </a:r>
                    </a:p>
                  </a:txBody>
                  <a:tcPr marL="76200" marR="76200" marT="76200" marB="76200" anchor="ctr"/>
                </a:tc>
                <a:tc>
                  <a:txBody>
                    <a:bodyPr/>
                    <a:lstStyle/>
                    <a:p>
                      <a:pPr algn="just" fontAlgn="t"/>
                      <a:r>
                        <a:rPr lang="en-US" sz="1400" b="1">
                          <a:solidFill>
                            <a:srgbClr val="000000"/>
                          </a:solidFill>
                          <a:effectLst/>
                        </a:rPr>
                        <a:t>r</a:t>
                      </a:r>
                      <a:endParaRPr lang="en-US" sz="1400">
                        <a:solidFill>
                          <a:srgbClr val="000000"/>
                        </a:solidFill>
                        <a:effectLst/>
                      </a:endParaRPr>
                    </a:p>
                    <a:p>
                      <a:pPr algn="just" fontAlgn="t"/>
                      <a:r>
                        <a:rPr lang="en-US" sz="1400">
                          <a:solidFill>
                            <a:srgbClr val="000000"/>
                          </a:solidFill>
                          <a:effectLst/>
                        </a:rPr>
                        <a:t>Opens a file for reading only. The file pointer is placed at the beginning of the file. This is the default mode.</a:t>
                      </a:r>
                    </a:p>
                  </a:txBody>
                  <a:tcPr marL="76200" marR="76200" marT="76200" marB="76200"/>
                </a:tc>
                <a:extLst>
                  <a:ext uri="{0D108BD9-81ED-4DB2-BD59-A6C34878D82A}">
                    <a16:rowId xmlns:a16="http://schemas.microsoft.com/office/drawing/2014/main" val="631652047"/>
                  </a:ext>
                </a:extLst>
              </a:tr>
              <a:tr h="909473">
                <a:tc>
                  <a:txBody>
                    <a:bodyPr/>
                    <a:lstStyle/>
                    <a:p>
                      <a:pPr algn="ctr" fontAlgn="ctr"/>
                      <a:r>
                        <a:rPr lang="en-US" sz="1400">
                          <a:effectLst/>
                        </a:rPr>
                        <a:t>2</a:t>
                      </a:r>
                    </a:p>
                  </a:txBody>
                  <a:tcPr marL="76200" marR="76200" marT="76200" marB="76200" anchor="ctr"/>
                </a:tc>
                <a:tc>
                  <a:txBody>
                    <a:bodyPr/>
                    <a:lstStyle/>
                    <a:p>
                      <a:pPr algn="just" fontAlgn="t"/>
                      <a:r>
                        <a:rPr lang="en-US" sz="1400" b="1">
                          <a:solidFill>
                            <a:srgbClr val="000000"/>
                          </a:solidFill>
                          <a:effectLst/>
                        </a:rPr>
                        <a:t>rb</a:t>
                      </a:r>
                      <a:endParaRPr lang="en-US" sz="1400">
                        <a:solidFill>
                          <a:srgbClr val="000000"/>
                        </a:solidFill>
                        <a:effectLst/>
                      </a:endParaRPr>
                    </a:p>
                    <a:p>
                      <a:pPr algn="just" fontAlgn="t"/>
                      <a:r>
                        <a:rPr lang="en-US" sz="1400">
                          <a:solidFill>
                            <a:srgbClr val="000000"/>
                          </a:solidFill>
                          <a:effectLst/>
                        </a:rPr>
                        <a:t>Opens a file for reading only in binary format. The file pointer is placed at the beginning of the file. This is the default mode.</a:t>
                      </a:r>
                    </a:p>
                  </a:txBody>
                  <a:tcPr marL="76200" marR="76200" marT="76200" marB="76200"/>
                </a:tc>
                <a:extLst>
                  <a:ext uri="{0D108BD9-81ED-4DB2-BD59-A6C34878D82A}">
                    <a16:rowId xmlns:a16="http://schemas.microsoft.com/office/drawing/2014/main" val="1666090378"/>
                  </a:ext>
                </a:extLst>
              </a:tr>
              <a:tr h="653684">
                <a:tc>
                  <a:txBody>
                    <a:bodyPr/>
                    <a:lstStyle/>
                    <a:p>
                      <a:pPr algn="ctr" fontAlgn="ctr"/>
                      <a:r>
                        <a:rPr lang="en-US" sz="1400">
                          <a:effectLst/>
                        </a:rPr>
                        <a:t>3</a:t>
                      </a:r>
                    </a:p>
                  </a:txBody>
                  <a:tcPr marL="76200" marR="76200" marT="76200" marB="76200" anchor="ctr"/>
                </a:tc>
                <a:tc>
                  <a:txBody>
                    <a:bodyPr/>
                    <a:lstStyle/>
                    <a:p>
                      <a:pPr algn="just" fontAlgn="t"/>
                      <a:r>
                        <a:rPr lang="en-US" sz="1400" b="1">
                          <a:solidFill>
                            <a:srgbClr val="000000"/>
                          </a:solidFill>
                          <a:effectLst/>
                        </a:rPr>
                        <a:t>r+</a:t>
                      </a:r>
                      <a:endParaRPr lang="en-US" sz="1400">
                        <a:solidFill>
                          <a:srgbClr val="000000"/>
                        </a:solidFill>
                        <a:effectLst/>
                      </a:endParaRPr>
                    </a:p>
                    <a:p>
                      <a:pPr algn="just" fontAlgn="t"/>
                      <a:r>
                        <a:rPr lang="en-US" sz="1400">
                          <a:solidFill>
                            <a:srgbClr val="000000"/>
                          </a:solidFill>
                          <a:effectLst/>
                        </a:rPr>
                        <a:t>Opens a file for both reading and writing. The file pointer placed at the beginning of the file.</a:t>
                      </a:r>
                    </a:p>
                  </a:txBody>
                  <a:tcPr marL="76200" marR="76200" marT="76200" marB="76200"/>
                </a:tc>
                <a:extLst>
                  <a:ext uri="{0D108BD9-81ED-4DB2-BD59-A6C34878D82A}">
                    <a16:rowId xmlns:a16="http://schemas.microsoft.com/office/drawing/2014/main" val="173905898"/>
                  </a:ext>
                </a:extLst>
              </a:tr>
              <a:tr h="909473">
                <a:tc>
                  <a:txBody>
                    <a:bodyPr/>
                    <a:lstStyle/>
                    <a:p>
                      <a:pPr algn="ctr" fontAlgn="ctr"/>
                      <a:r>
                        <a:rPr lang="en-US" sz="1400">
                          <a:effectLst/>
                        </a:rPr>
                        <a:t>4</a:t>
                      </a:r>
                    </a:p>
                  </a:txBody>
                  <a:tcPr marL="76200" marR="76200" marT="76200" marB="76200" anchor="ctr"/>
                </a:tc>
                <a:tc>
                  <a:txBody>
                    <a:bodyPr/>
                    <a:lstStyle/>
                    <a:p>
                      <a:pPr algn="just" fontAlgn="t"/>
                      <a:r>
                        <a:rPr lang="en-US" sz="1400" b="1">
                          <a:solidFill>
                            <a:srgbClr val="000000"/>
                          </a:solidFill>
                          <a:effectLst/>
                        </a:rPr>
                        <a:t>rb+</a:t>
                      </a:r>
                      <a:endParaRPr lang="en-US" sz="1400">
                        <a:solidFill>
                          <a:srgbClr val="000000"/>
                        </a:solidFill>
                        <a:effectLst/>
                      </a:endParaRPr>
                    </a:p>
                    <a:p>
                      <a:pPr algn="just" fontAlgn="t"/>
                      <a:r>
                        <a:rPr lang="en-US" sz="1400">
                          <a:solidFill>
                            <a:srgbClr val="000000"/>
                          </a:solidFill>
                          <a:effectLst/>
                        </a:rPr>
                        <a:t>Opens a file for both reading and writing in binary format. The file pointer placed at the beginning of the file.</a:t>
                      </a:r>
                    </a:p>
                  </a:txBody>
                  <a:tcPr marL="76200" marR="76200" marT="76200" marB="76200"/>
                </a:tc>
                <a:extLst>
                  <a:ext uri="{0D108BD9-81ED-4DB2-BD59-A6C34878D82A}">
                    <a16:rowId xmlns:a16="http://schemas.microsoft.com/office/drawing/2014/main" val="1713275983"/>
                  </a:ext>
                </a:extLst>
              </a:tr>
              <a:tr h="909473">
                <a:tc>
                  <a:txBody>
                    <a:bodyPr/>
                    <a:lstStyle/>
                    <a:p>
                      <a:pPr algn="ctr" fontAlgn="ctr"/>
                      <a:r>
                        <a:rPr lang="en-US" sz="1400">
                          <a:effectLst/>
                        </a:rPr>
                        <a:t>5</a:t>
                      </a:r>
                    </a:p>
                  </a:txBody>
                  <a:tcPr marL="76200" marR="76200" marT="76200" marB="76200" anchor="ctr"/>
                </a:tc>
                <a:tc>
                  <a:txBody>
                    <a:bodyPr/>
                    <a:lstStyle/>
                    <a:p>
                      <a:pPr algn="just" fontAlgn="t"/>
                      <a:r>
                        <a:rPr lang="en-US" sz="1400" b="1">
                          <a:solidFill>
                            <a:srgbClr val="000000"/>
                          </a:solidFill>
                          <a:effectLst/>
                        </a:rPr>
                        <a:t>w</a:t>
                      </a:r>
                      <a:endParaRPr lang="en-US" sz="1400">
                        <a:solidFill>
                          <a:srgbClr val="000000"/>
                        </a:solidFill>
                        <a:effectLst/>
                      </a:endParaRPr>
                    </a:p>
                    <a:p>
                      <a:pPr algn="just" fontAlgn="t"/>
                      <a:r>
                        <a:rPr lang="en-US" sz="1400">
                          <a:solidFill>
                            <a:srgbClr val="000000"/>
                          </a:solidFill>
                          <a:effectLst/>
                        </a:rPr>
                        <a:t>Opens a file for writing only. Overwrites the file if the file exists. If the file does not exist, creates a new file for writing.</a:t>
                      </a:r>
                    </a:p>
                  </a:txBody>
                  <a:tcPr marL="76200" marR="76200" marT="76200" marB="76200"/>
                </a:tc>
                <a:extLst>
                  <a:ext uri="{0D108BD9-81ED-4DB2-BD59-A6C34878D82A}">
                    <a16:rowId xmlns:a16="http://schemas.microsoft.com/office/drawing/2014/main" val="4034613395"/>
                  </a:ext>
                </a:extLst>
              </a:tr>
              <a:tr h="909473">
                <a:tc>
                  <a:txBody>
                    <a:bodyPr/>
                    <a:lstStyle/>
                    <a:p>
                      <a:pPr algn="ctr" fontAlgn="ctr"/>
                      <a:r>
                        <a:rPr lang="en-US" sz="1400">
                          <a:effectLst/>
                        </a:rPr>
                        <a:t>6</a:t>
                      </a:r>
                    </a:p>
                  </a:txBody>
                  <a:tcPr marL="76200" marR="76200" marT="76200" marB="76200" anchor="ctr"/>
                </a:tc>
                <a:tc>
                  <a:txBody>
                    <a:bodyPr/>
                    <a:lstStyle/>
                    <a:p>
                      <a:pPr algn="just" fontAlgn="t"/>
                      <a:r>
                        <a:rPr lang="en-US" sz="1400" b="1" dirty="0" err="1">
                          <a:solidFill>
                            <a:srgbClr val="000000"/>
                          </a:solidFill>
                          <a:effectLst/>
                        </a:rPr>
                        <a:t>wb</a:t>
                      </a:r>
                      <a:endParaRPr lang="en-US" sz="1400" dirty="0">
                        <a:solidFill>
                          <a:srgbClr val="000000"/>
                        </a:solidFill>
                        <a:effectLst/>
                      </a:endParaRPr>
                    </a:p>
                    <a:p>
                      <a:pPr algn="just" fontAlgn="t"/>
                      <a:r>
                        <a:rPr lang="en-US" sz="1400" dirty="0">
                          <a:solidFill>
                            <a:srgbClr val="000000"/>
                          </a:solidFill>
                          <a:effectLst/>
                        </a:rPr>
                        <a:t>Opens a file for writing only in binary format. Overwrites the file if the file exists. If the file does not exist, creates a new file for writing.</a:t>
                      </a:r>
                    </a:p>
                  </a:txBody>
                  <a:tcPr marL="76200" marR="76200" marT="76200" marB="76200"/>
                </a:tc>
                <a:extLst>
                  <a:ext uri="{0D108BD9-81ED-4DB2-BD59-A6C34878D82A}">
                    <a16:rowId xmlns:a16="http://schemas.microsoft.com/office/drawing/2014/main" val="564338019"/>
                  </a:ext>
                </a:extLst>
              </a:tr>
            </a:tbl>
          </a:graphicData>
        </a:graphic>
      </p:graphicFrame>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154593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68296" cy="391887"/>
          </a:xfrm>
        </p:spPr>
        <p:txBody>
          <a:bodyPr>
            <a:noAutofit/>
          </a:bodyPr>
          <a:lstStyle/>
          <a:p>
            <a:r>
              <a:rPr lang="en-US" sz="2900" b="1" i="1" dirty="0" smtClean="0">
                <a:solidFill>
                  <a:schemeClr val="accent4"/>
                </a:solidFill>
              </a:rPr>
              <a:t>PYTHON FILE MANAGEMENT- Different file modes</a:t>
            </a:r>
            <a:endParaRPr lang="en-US" sz="2900" b="1" i="1" dirty="0">
              <a:solidFill>
                <a:schemeClr val="accent4"/>
              </a:solidFill>
            </a:endParaRPr>
          </a:p>
        </p:txBody>
      </p:sp>
      <p:sp>
        <p:nvSpPr>
          <p:cNvPr id="3" name="Content Placeholder 2"/>
          <p:cNvSpPr>
            <a:spLocks noGrp="1"/>
          </p:cNvSpPr>
          <p:nvPr>
            <p:ph idx="1"/>
          </p:nvPr>
        </p:nvSpPr>
        <p:spPr>
          <a:xfrm>
            <a:off x="313509" y="888274"/>
            <a:ext cx="11327672" cy="5447210"/>
          </a:xfrm>
        </p:spPr>
        <p:txBody>
          <a:bodyPr>
            <a:normAutofit/>
          </a:bodyPr>
          <a:lstStyle/>
          <a:p>
            <a:pPr marL="0" indent="0">
              <a:lnSpc>
                <a:spcPct val="100000"/>
              </a:lnSpc>
              <a:buNone/>
            </a:pPr>
            <a:r>
              <a:rPr lang="en-US" dirty="0" smtClean="0"/>
              <a:t> </a:t>
            </a:r>
          </a:p>
        </p:txBody>
      </p:sp>
      <p:graphicFrame>
        <p:nvGraphicFramePr>
          <p:cNvPr id="7" name="Table 6"/>
          <p:cNvGraphicFramePr>
            <a:graphicFrameLocks noGrp="1"/>
          </p:cNvGraphicFramePr>
          <p:nvPr>
            <p:extLst>
              <p:ext uri="{D42A27DB-BD31-4B8C-83A1-F6EECF244321}">
                <p14:modId xmlns:p14="http://schemas.microsoft.com/office/powerpoint/2010/main" val="3537606399"/>
              </p:ext>
            </p:extLst>
          </p:nvPr>
        </p:nvGraphicFramePr>
        <p:xfrm>
          <a:off x="396053" y="732997"/>
          <a:ext cx="11554934" cy="5563753"/>
        </p:xfrm>
        <a:graphic>
          <a:graphicData uri="http://schemas.openxmlformats.org/drawingml/2006/table">
            <a:tbl>
              <a:tblPr firstRow="1" bandRow="1">
                <a:tableStyleId>{5C22544A-7EE6-4342-B048-85BDC9FD1C3A}</a:tableStyleId>
              </a:tblPr>
              <a:tblGrid>
                <a:gridCol w="1029335">
                  <a:extLst>
                    <a:ext uri="{9D8B030D-6E8A-4147-A177-3AD203B41FA5}">
                      <a16:colId xmlns:a16="http://schemas.microsoft.com/office/drawing/2014/main" val="3127588297"/>
                    </a:ext>
                  </a:extLst>
                </a:gridCol>
                <a:gridCol w="10525599">
                  <a:extLst>
                    <a:ext uri="{9D8B030D-6E8A-4147-A177-3AD203B41FA5}">
                      <a16:colId xmlns:a16="http://schemas.microsoft.com/office/drawing/2014/main" val="2828746124"/>
                    </a:ext>
                  </a:extLst>
                </a:gridCol>
              </a:tblGrid>
              <a:tr h="503501">
                <a:tc>
                  <a:txBody>
                    <a:bodyPr/>
                    <a:lstStyle/>
                    <a:p>
                      <a:pPr algn="ctr" fontAlgn="t"/>
                      <a:r>
                        <a:rPr lang="en-US" dirty="0" err="1">
                          <a:effectLst/>
                        </a:rPr>
                        <a:t>S.No</a:t>
                      </a:r>
                      <a:r>
                        <a:rPr lang="en-US" dirty="0">
                          <a:effectLst/>
                        </a:rPr>
                        <a:t>.</a:t>
                      </a:r>
                    </a:p>
                  </a:txBody>
                  <a:tcPr marL="76200" marR="76200" marT="76200" marB="76200"/>
                </a:tc>
                <a:tc>
                  <a:txBody>
                    <a:bodyPr/>
                    <a:lstStyle/>
                    <a:p>
                      <a:pPr algn="ctr" fontAlgn="t"/>
                      <a:r>
                        <a:rPr lang="en-US" dirty="0">
                          <a:effectLst/>
                        </a:rPr>
                        <a:t>Mode &amp; Description</a:t>
                      </a:r>
                    </a:p>
                  </a:txBody>
                  <a:tcPr marL="76200" marR="76200" marT="76200" marB="76200"/>
                </a:tc>
                <a:extLst>
                  <a:ext uri="{0D108BD9-81ED-4DB2-BD59-A6C34878D82A}">
                    <a16:rowId xmlns:a16="http://schemas.microsoft.com/office/drawing/2014/main" val="811906545"/>
                  </a:ext>
                </a:extLst>
              </a:tr>
              <a:tr h="777612">
                <a:tc>
                  <a:txBody>
                    <a:bodyPr/>
                    <a:lstStyle/>
                    <a:p>
                      <a:pPr algn="ctr" fontAlgn="ctr"/>
                      <a:r>
                        <a:rPr lang="en-US" sz="1400" dirty="0">
                          <a:effectLst/>
                        </a:rPr>
                        <a:t>7</a:t>
                      </a:r>
                    </a:p>
                  </a:txBody>
                  <a:tcPr marL="76200" marR="76200" marT="76200" marB="76200" anchor="ctr"/>
                </a:tc>
                <a:tc>
                  <a:txBody>
                    <a:bodyPr/>
                    <a:lstStyle/>
                    <a:p>
                      <a:pPr algn="just" fontAlgn="t"/>
                      <a:r>
                        <a:rPr lang="en-US" sz="1400" b="1" dirty="0">
                          <a:solidFill>
                            <a:srgbClr val="000000"/>
                          </a:solidFill>
                          <a:effectLst/>
                        </a:rPr>
                        <a:t>w+</a:t>
                      </a:r>
                      <a:endParaRPr lang="en-US" sz="1400" dirty="0">
                        <a:solidFill>
                          <a:srgbClr val="000000"/>
                        </a:solidFill>
                        <a:effectLst/>
                      </a:endParaRPr>
                    </a:p>
                    <a:p>
                      <a:pPr algn="just" fontAlgn="t"/>
                      <a:r>
                        <a:rPr lang="en-US" sz="1400" dirty="0">
                          <a:solidFill>
                            <a:srgbClr val="000000"/>
                          </a:solidFill>
                          <a:effectLst/>
                        </a:rPr>
                        <a:t>Opens a file for both writing and reading. Overwrites the existing file if the file exists. If the file does not exist, creates a new file for reading and writing.</a:t>
                      </a:r>
                    </a:p>
                  </a:txBody>
                  <a:tcPr marL="76200" marR="76200" marT="76200" marB="76200"/>
                </a:tc>
                <a:extLst>
                  <a:ext uri="{0D108BD9-81ED-4DB2-BD59-A6C34878D82A}">
                    <a16:rowId xmlns:a16="http://schemas.microsoft.com/office/drawing/2014/main" val="1349000395"/>
                  </a:ext>
                </a:extLst>
              </a:tr>
              <a:tr h="777612">
                <a:tc>
                  <a:txBody>
                    <a:bodyPr/>
                    <a:lstStyle/>
                    <a:p>
                      <a:pPr algn="ctr" fontAlgn="ctr"/>
                      <a:r>
                        <a:rPr lang="en-US" sz="1400">
                          <a:effectLst/>
                        </a:rPr>
                        <a:t>8</a:t>
                      </a:r>
                    </a:p>
                  </a:txBody>
                  <a:tcPr marL="76200" marR="76200" marT="76200" marB="76200" anchor="ctr"/>
                </a:tc>
                <a:tc>
                  <a:txBody>
                    <a:bodyPr/>
                    <a:lstStyle/>
                    <a:p>
                      <a:pPr algn="just" fontAlgn="t"/>
                      <a:r>
                        <a:rPr lang="en-US" sz="1400" b="1">
                          <a:solidFill>
                            <a:srgbClr val="000000"/>
                          </a:solidFill>
                          <a:effectLst/>
                        </a:rPr>
                        <a:t>wb+</a:t>
                      </a:r>
                      <a:endParaRPr lang="en-US" sz="1400">
                        <a:solidFill>
                          <a:srgbClr val="000000"/>
                        </a:solidFill>
                        <a:effectLst/>
                      </a:endParaRPr>
                    </a:p>
                    <a:p>
                      <a:pPr algn="just" fontAlgn="t"/>
                      <a:r>
                        <a:rPr lang="en-US" sz="1400">
                          <a:solidFill>
                            <a:srgbClr val="000000"/>
                          </a:solidFill>
                          <a:effectLst/>
                        </a:rPr>
                        <a:t>Opens a file for both writing and reading in binary format. Overwrites the existing file if the file exists. If the file does not exist, creates a new file for reading and writing.</a:t>
                      </a:r>
                    </a:p>
                  </a:txBody>
                  <a:tcPr marL="76200" marR="76200" marT="76200" marB="76200"/>
                </a:tc>
                <a:extLst>
                  <a:ext uri="{0D108BD9-81ED-4DB2-BD59-A6C34878D82A}">
                    <a16:rowId xmlns:a16="http://schemas.microsoft.com/office/drawing/2014/main" val="4210312677"/>
                  </a:ext>
                </a:extLst>
              </a:tr>
              <a:tr h="777612">
                <a:tc>
                  <a:txBody>
                    <a:bodyPr/>
                    <a:lstStyle/>
                    <a:p>
                      <a:pPr algn="ctr" fontAlgn="ctr"/>
                      <a:r>
                        <a:rPr lang="en-US" sz="1400">
                          <a:effectLst/>
                        </a:rPr>
                        <a:t>9</a:t>
                      </a:r>
                    </a:p>
                  </a:txBody>
                  <a:tcPr marL="76200" marR="76200" marT="76200" marB="76200" anchor="ctr"/>
                </a:tc>
                <a:tc>
                  <a:txBody>
                    <a:bodyPr/>
                    <a:lstStyle/>
                    <a:p>
                      <a:pPr algn="just" fontAlgn="t"/>
                      <a:r>
                        <a:rPr lang="en-US" sz="1400" b="1">
                          <a:solidFill>
                            <a:srgbClr val="000000"/>
                          </a:solidFill>
                          <a:effectLst/>
                        </a:rPr>
                        <a:t>a</a:t>
                      </a:r>
                      <a:endParaRPr lang="en-US" sz="1400">
                        <a:solidFill>
                          <a:srgbClr val="000000"/>
                        </a:solidFill>
                        <a:effectLst/>
                      </a:endParaRPr>
                    </a:p>
                    <a:p>
                      <a:pPr algn="just" fontAlgn="t"/>
                      <a:r>
                        <a:rPr lang="en-US" sz="1400">
                          <a:solidFill>
                            <a:srgbClr val="000000"/>
                          </a:solidFill>
                          <a:effectLst/>
                        </a:rPr>
                        <a:t>Opens a file for appending. The file pointer is at the end of the file if the file exists. That is, the file is in the append mode. If the file does not exist, it creates a new file for writing.</a:t>
                      </a:r>
                    </a:p>
                  </a:txBody>
                  <a:tcPr marL="76200" marR="76200" marT="76200" marB="76200"/>
                </a:tc>
                <a:extLst>
                  <a:ext uri="{0D108BD9-81ED-4DB2-BD59-A6C34878D82A}">
                    <a16:rowId xmlns:a16="http://schemas.microsoft.com/office/drawing/2014/main" val="1763433524"/>
                  </a:ext>
                </a:extLst>
              </a:tr>
              <a:tr h="777612">
                <a:tc>
                  <a:txBody>
                    <a:bodyPr/>
                    <a:lstStyle/>
                    <a:p>
                      <a:pPr algn="ctr" fontAlgn="ctr"/>
                      <a:r>
                        <a:rPr lang="en-US" sz="1400">
                          <a:effectLst/>
                        </a:rPr>
                        <a:t>10</a:t>
                      </a:r>
                    </a:p>
                  </a:txBody>
                  <a:tcPr marL="76200" marR="76200" marT="76200" marB="76200" anchor="ctr"/>
                </a:tc>
                <a:tc>
                  <a:txBody>
                    <a:bodyPr/>
                    <a:lstStyle/>
                    <a:p>
                      <a:pPr algn="just" fontAlgn="t"/>
                      <a:r>
                        <a:rPr lang="en-US" sz="1400" b="1" dirty="0" err="1">
                          <a:solidFill>
                            <a:srgbClr val="000000"/>
                          </a:solidFill>
                          <a:effectLst/>
                        </a:rPr>
                        <a:t>ab</a:t>
                      </a:r>
                      <a:endParaRPr lang="en-US" sz="1400" dirty="0">
                        <a:solidFill>
                          <a:srgbClr val="000000"/>
                        </a:solidFill>
                        <a:effectLst/>
                      </a:endParaRPr>
                    </a:p>
                    <a:p>
                      <a:pPr algn="just" fontAlgn="t"/>
                      <a:r>
                        <a:rPr lang="en-US" sz="1400" dirty="0">
                          <a:solidFill>
                            <a:srgbClr val="000000"/>
                          </a:solidFill>
                          <a:effectLst/>
                        </a:rPr>
                        <a:t>Opens a file for appending in binary format. The file pointer is at the end of the file if the file exists. That is, the file is in the append mode. If the file does not exist, it creates a new file for writing.</a:t>
                      </a:r>
                    </a:p>
                  </a:txBody>
                  <a:tcPr marL="76200" marR="76200" marT="76200" marB="76200"/>
                </a:tc>
                <a:extLst>
                  <a:ext uri="{0D108BD9-81ED-4DB2-BD59-A6C34878D82A}">
                    <a16:rowId xmlns:a16="http://schemas.microsoft.com/office/drawing/2014/main" val="197440151"/>
                  </a:ext>
                </a:extLst>
              </a:tr>
              <a:tr h="777612">
                <a:tc>
                  <a:txBody>
                    <a:bodyPr/>
                    <a:lstStyle/>
                    <a:p>
                      <a:pPr algn="ctr" fontAlgn="ctr"/>
                      <a:r>
                        <a:rPr lang="en-US" sz="1400">
                          <a:effectLst/>
                        </a:rPr>
                        <a:t>11</a:t>
                      </a:r>
                    </a:p>
                  </a:txBody>
                  <a:tcPr marL="76200" marR="76200" marT="76200" marB="76200" anchor="ctr"/>
                </a:tc>
                <a:tc>
                  <a:txBody>
                    <a:bodyPr/>
                    <a:lstStyle/>
                    <a:p>
                      <a:pPr algn="just" fontAlgn="t"/>
                      <a:r>
                        <a:rPr lang="en-US" sz="1400" b="1">
                          <a:solidFill>
                            <a:srgbClr val="000000"/>
                          </a:solidFill>
                          <a:effectLst/>
                        </a:rPr>
                        <a:t>a+</a:t>
                      </a:r>
                      <a:endParaRPr lang="en-US" sz="1400">
                        <a:solidFill>
                          <a:srgbClr val="000000"/>
                        </a:solidFill>
                        <a:effectLst/>
                      </a:endParaRPr>
                    </a:p>
                    <a:p>
                      <a:pPr algn="just" fontAlgn="t"/>
                      <a:r>
                        <a:rPr lang="en-US" sz="1400">
                          <a:solidFill>
                            <a:srgbClr val="000000"/>
                          </a:solidFill>
                          <a:effectLst/>
                        </a:rPr>
                        <a:t>Opens a file for both appending and reading. The file pointer is at the end of the file if the file exists. The file opens in the append mode. If the file does not exist, it creates a new file for reading and writing.</a:t>
                      </a:r>
                    </a:p>
                  </a:txBody>
                  <a:tcPr marL="76200" marR="76200" marT="76200" marB="76200"/>
                </a:tc>
                <a:extLst>
                  <a:ext uri="{0D108BD9-81ED-4DB2-BD59-A6C34878D82A}">
                    <a16:rowId xmlns:a16="http://schemas.microsoft.com/office/drawing/2014/main" val="3079493980"/>
                  </a:ext>
                </a:extLst>
              </a:tr>
              <a:tr h="1097852">
                <a:tc>
                  <a:txBody>
                    <a:bodyPr/>
                    <a:lstStyle/>
                    <a:p>
                      <a:pPr algn="ctr" fontAlgn="ctr"/>
                      <a:r>
                        <a:rPr lang="en-US" sz="1400">
                          <a:effectLst/>
                        </a:rPr>
                        <a:t>12</a:t>
                      </a:r>
                    </a:p>
                  </a:txBody>
                  <a:tcPr marL="76200" marR="76200" marT="76200" marB="76200" anchor="ctr"/>
                </a:tc>
                <a:tc>
                  <a:txBody>
                    <a:bodyPr/>
                    <a:lstStyle/>
                    <a:p>
                      <a:pPr algn="just" fontAlgn="t"/>
                      <a:r>
                        <a:rPr lang="en-US" sz="1400" b="1" dirty="0">
                          <a:solidFill>
                            <a:srgbClr val="000000"/>
                          </a:solidFill>
                          <a:effectLst/>
                        </a:rPr>
                        <a:t>ab+</a:t>
                      </a:r>
                      <a:endParaRPr lang="en-US" sz="1400" dirty="0">
                        <a:solidFill>
                          <a:srgbClr val="000000"/>
                        </a:solidFill>
                        <a:effectLst/>
                      </a:endParaRPr>
                    </a:p>
                    <a:p>
                      <a:pPr algn="just" fontAlgn="t"/>
                      <a:r>
                        <a:rPr lang="en-US" sz="1400" dirty="0">
                          <a:solidFill>
                            <a:srgbClr val="000000"/>
                          </a:solidFill>
                          <a:effectLst/>
                        </a:rPr>
                        <a:t>Opens a file for both appending and reading in binary format. The file pointer is at the end of the file if the file exists. The file opens in the append mode. If the file does not exist, it creates a new file for reading and writing.</a:t>
                      </a:r>
                    </a:p>
                  </a:txBody>
                  <a:tcPr marL="76200" marR="76200" marT="76200" marB="76200"/>
                </a:tc>
                <a:extLst>
                  <a:ext uri="{0D108BD9-81ED-4DB2-BD59-A6C34878D82A}">
                    <a16:rowId xmlns:a16="http://schemas.microsoft.com/office/drawing/2014/main" val="3852460529"/>
                  </a:ext>
                </a:extLst>
              </a:tr>
            </a:tbl>
          </a:graphicData>
        </a:graphic>
      </p:graphicFrame>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625168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68296" cy="391887"/>
          </a:xfrm>
        </p:spPr>
        <p:txBody>
          <a:bodyPr>
            <a:noAutofit/>
          </a:bodyPr>
          <a:lstStyle/>
          <a:p>
            <a:r>
              <a:rPr lang="en-US" sz="2900" b="1" i="1" dirty="0" smtClean="0">
                <a:solidFill>
                  <a:schemeClr val="accent4"/>
                </a:solidFill>
              </a:rPr>
              <a:t>PYTHON FILE MANAGEMENT- FILE OBJECT ATTRIBUTES</a:t>
            </a:r>
            <a:endParaRPr lang="en-US" sz="2900" b="1" i="1" dirty="0">
              <a:solidFill>
                <a:schemeClr val="accent4"/>
              </a:solidFill>
            </a:endParaRPr>
          </a:p>
        </p:txBody>
      </p:sp>
      <p:sp>
        <p:nvSpPr>
          <p:cNvPr id="3" name="Content Placeholder 2"/>
          <p:cNvSpPr>
            <a:spLocks noGrp="1"/>
          </p:cNvSpPr>
          <p:nvPr>
            <p:ph idx="1"/>
          </p:nvPr>
        </p:nvSpPr>
        <p:spPr>
          <a:xfrm>
            <a:off x="313509" y="888274"/>
            <a:ext cx="11327672" cy="5447210"/>
          </a:xfrm>
        </p:spPr>
        <p:txBody>
          <a:bodyPr>
            <a:normAutofit/>
          </a:bodyPr>
          <a:lstStyle/>
          <a:p>
            <a:pPr>
              <a:buFont typeface="Wingdings" panose="05000000000000000000" pitchFamily="2" charset="2"/>
              <a:buChar char="§"/>
            </a:pPr>
            <a:r>
              <a:rPr lang="en-US" dirty="0" smtClean="0"/>
              <a:t> </a:t>
            </a:r>
            <a:r>
              <a:rPr lang="en-US" dirty="0"/>
              <a:t>Once a file is opened and you have one </a:t>
            </a:r>
            <a:r>
              <a:rPr lang="en-US" i="1" dirty="0"/>
              <a:t>file</a:t>
            </a:r>
            <a:r>
              <a:rPr lang="en-US" dirty="0"/>
              <a:t> object, you can get various information related to that file.</a:t>
            </a:r>
          </a:p>
          <a:p>
            <a:pPr>
              <a:buFont typeface="Wingdings" panose="05000000000000000000" pitchFamily="2" charset="2"/>
              <a:buChar char="§"/>
            </a:pPr>
            <a:r>
              <a:rPr lang="en-US" dirty="0"/>
              <a:t>Here is a list of all the attributes related to a file object </a:t>
            </a:r>
            <a:r>
              <a:rPr lang="en-US" dirty="0" smtClean="0"/>
              <a:t>−</a:t>
            </a:r>
          </a:p>
          <a:p>
            <a:pPr marL="0" indent="0">
              <a:buNone/>
            </a:pPr>
            <a:endParaRPr lang="en-US" dirty="0" smtClean="0"/>
          </a:p>
          <a:p>
            <a:pPr marL="0" indent="0">
              <a:buNone/>
            </a:pPr>
            <a:endParaRPr lang="en-US" dirty="0"/>
          </a:p>
          <a:p>
            <a:pPr marL="0" indent="0">
              <a:buNone/>
            </a:pPr>
            <a:endParaRPr lang="en-US" dirty="0"/>
          </a:p>
          <a:p>
            <a:pPr>
              <a:buFont typeface="Wingdings" panose="05000000000000000000" pitchFamily="2" charset="2"/>
              <a:buChar char="Ø"/>
            </a:pPr>
            <a:endParaRPr lang="en-US" dirty="0"/>
          </a:p>
          <a:p>
            <a:pPr marL="0" indent="0">
              <a:lnSpc>
                <a:spcPct val="100000"/>
              </a:lnSpc>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133509022"/>
              </p:ext>
            </p:extLst>
          </p:nvPr>
        </p:nvGraphicFramePr>
        <p:xfrm>
          <a:off x="725715" y="3110167"/>
          <a:ext cx="5949406" cy="3130311"/>
        </p:xfrm>
        <a:graphic>
          <a:graphicData uri="http://schemas.openxmlformats.org/drawingml/2006/table">
            <a:tbl>
              <a:tblPr firstRow="1" bandRow="1">
                <a:tableStyleId>{5C22544A-7EE6-4342-B048-85BDC9FD1C3A}</a:tableStyleId>
              </a:tblPr>
              <a:tblGrid>
                <a:gridCol w="789576">
                  <a:extLst>
                    <a:ext uri="{9D8B030D-6E8A-4147-A177-3AD203B41FA5}">
                      <a16:colId xmlns:a16="http://schemas.microsoft.com/office/drawing/2014/main" val="1582687298"/>
                    </a:ext>
                  </a:extLst>
                </a:gridCol>
                <a:gridCol w="5159830">
                  <a:extLst>
                    <a:ext uri="{9D8B030D-6E8A-4147-A177-3AD203B41FA5}">
                      <a16:colId xmlns:a16="http://schemas.microsoft.com/office/drawing/2014/main" val="1884943059"/>
                    </a:ext>
                  </a:extLst>
                </a:gridCol>
              </a:tblGrid>
              <a:tr h="547433">
                <a:tc>
                  <a:txBody>
                    <a:bodyPr/>
                    <a:lstStyle/>
                    <a:p>
                      <a:r>
                        <a:rPr lang="en-US" dirty="0" err="1" smtClean="0"/>
                        <a:t>Sl.No</a:t>
                      </a:r>
                      <a:endParaRPr lang="en-US" dirty="0"/>
                    </a:p>
                  </a:txBody>
                  <a:tcPr/>
                </a:tc>
                <a:tc>
                  <a:txBody>
                    <a:bodyPr/>
                    <a:lstStyle/>
                    <a:p>
                      <a:r>
                        <a:rPr lang="en-US" sz="1800" b="1" i="0" kern="1200" dirty="0" smtClean="0">
                          <a:solidFill>
                            <a:schemeClr val="lt1"/>
                          </a:solidFill>
                          <a:effectLst/>
                          <a:latin typeface="+mn-lt"/>
                          <a:ea typeface="+mn-ea"/>
                          <a:cs typeface="+mn-cs"/>
                        </a:rPr>
                        <a:t>Attribute &amp; Description</a:t>
                      </a:r>
                      <a:endParaRPr lang="en-US" dirty="0"/>
                    </a:p>
                  </a:txBody>
                  <a:tcPr/>
                </a:tc>
                <a:extLst>
                  <a:ext uri="{0D108BD9-81ED-4DB2-BD59-A6C34878D82A}">
                    <a16:rowId xmlns:a16="http://schemas.microsoft.com/office/drawing/2014/main" val="3239325631"/>
                  </a:ext>
                </a:extLst>
              </a:tr>
              <a:tr h="666205">
                <a:tc>
                  <a:txBody>
                    <a:bodyPr/>
                    <a:lstStyle/>
                    <a:p>
                      <a:r>
                        <a:rPr lang="en-US" dirty="0" smtClean="0"/>
                        <a:t>1</a:t>
                      </a:r>
                      <a:endParaRPr lang="en-US" dirty="0"/>
                    </a:p>
                  </a:txBody>
                  <a:tcPr/>
                </a:tc>
                <a:tc>
                  <a:txBody>
                    <a:bodyPr/>
                    <a:lstStyle/>
                    <a:p>
                      <a:r>
                        <a:rPr lang="en-US" b="1" dirty="0" err="1" smtClean="0"/>
                        <a:t>file.closed</a:t>
                      </a:r>
                      <a:endParaRPr lang="en-US" b="1" dirty="0" smtClean="0"/>
                    </a:p>
                    <a:p>
                      <a:endParaRPr lang="en-US" dirty="0" smtClean="0"/>
                    </a:p>
                    <a:p>
                      <a:r>
                        <a:rPr lang="en-US" dirty="0" smtClean="0"/>
                        <a:t>Returns True, if a file is closed,</a:t>
                      </a:r>
                      <a:r>
                        <a:rPr lang="en-US" baseline="0" dirty="0" smtClean="0"/>
                        <a:t> false otherwise.</a:t>
                      </a:r>
                      <a:endParaRPr lang="en-US" dirty="0"/>
                    </a:p>
                  </a:txBody>
                  <a:tcPr/>
                </a:tc>
                <a:extLst>
                  <a:ext uri="{0D108BD9-81ED-4DB2-BD59-A6C34878D82A}">
                    <a16:rowId xmlns:a16="http://schemas.microsoft.com/office/drawing/2014/main" val="1804720755"/>
                  </a:ext>
                </a:extLst>
              </a:tr>
              <a:tr h="754078">
                <a:tc>
                  <a:txBody>
                    <a:bodyPr/>
                    <a:lstStyle/>
                    <a:p>
                      <a:r>
                        <a:rPr lang="en-US" dirty="0" smtClean="0"/>
                        <a:t>2</a:t>
                      </a:r>
                      <a:endParaRPr lang="en-US" dirty="0"/>
                    </a:p>
                  </a:txBody>
                  <a:tcPr/>
                </a:tc>
                <a:tc>
                  <a:txBody>
                    <a:bodyPr/>
                    <a:lstStyle/>
                    <a:p>
                      <a:r>
                        <a:rPr lang="en-US" b="1" dirty="0" err="1" smtClean="0"/>
                        <a:t>file.mode</a:t>
                      </a:r>
                      <a:endParaRPr lang="en-US" b="1" dirty="0" smtClean="0"/>
                    </a:p>
                    <a:p>
                      <a:endParaRPr lang="en-US" dirty="0" smtClean="0"/>
                    </a:p>
                    <a:p>
                      <a:r>
                        <a:rPr lang="en-US" dirty="0" smtClean="0"/>
                        <a:t>Returns the access mode with which file was opened</a:t>
                      </a:r>
                      <a:endParaRPr lang="en-US" dirty="0"/>
                    </a:p>
                  </a:txBody>
                  <a:tcPr/>
                </a:tc>
                <a:extLst>
                  <a:ext uri="{0D108BD9-81ED-4DB2-BD59-A6C34878D82A}">
                    <a16:rowId xmlns:a16="http://schemas.microsoft.com/office/drawing/2014/main" val="454070228"/>
                  </a:ext>
                </a:extLst>
              </a:tr>
              <a:tr h="754078">
                <a:tc>
                  <a:txBody>
                    <a:bodyPr/>
                    <a:lstStyle/>
                    <a:p>
                      <a:r>
                        <a:rPr lang="en-US" dirty="0" smtClean="0"/>
                        <a:t>3</a:t>
                      </a:r>
                      <a:endParaRPr lang="en-US" dirty="0"/>
                    </a:p>
                  </a:txBody>
                  <a:tcPr/>
                </a:tc>
                <a:tc>
                  <a:txBody>
                    <a:bodyPr/>
                    <a:lstStyle/>
                    <a:p>
                      <a:r>
                        <a:rPr lang="en-US" b="1" dirty="0" smtClean="0"/>
                        <a:t>file.name</a:t>
                      </a:r>
                    </a:p>
                    <a:p>
                      <a:r>
                        <a:rPr lang="en-US" dirty="0" smtClean="0"/>
                        <a:t>Returns the name of the file</a:t>
                      </a:r>
                      <a:endParaRPr lang="en-US" dirty="0"/>
                    </a:p>
                  </a:txBody>
                  <a:tcPr/>
                </a:tc>
                <a:extLst>
                  <a:ext uri="{0D108BD9-81ED-4DB2-BD59-A6C34878D82A}">
                    <a16:rowId xmlns:a16="http://schemas.microsoft.com/office/drawing/2014/main" val="2784295984"/>
                  </a:ext>
                </a:extLst>
              </a:tr>
            </a:tbl>
          </a:graphicData>
        </a:graphic>
      </p:graphicFrame>
      <p:sp>
        <p:nvSpPr>
          <p:cNvPr id="5" name="Footer Placeholder 4"/>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385282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43554" cy="431074"/>
          </a:xfrm>
        </p:spPr>
        <p:txBody>
          <a:bodyPr>
            <a:noAutofit/>
          </a:bodyPr>
          <a:lstStyle/>
          <a:p>
            <a:r>
              <a:rPr lang="en-US" sz="2900" b="1" i="1" dirty="0" smtClean="0">
                <a:solidFill>
                  <a:schemeClr val="accent4"/>
                </a:solidFill>
              </a:rPr>
              <a:t>PYTHON FILE MANAGEMENT- Reading &amp; writing</a:t>
            </a:r>
            <a:endParaRPr lang="en-US" sz="2900" b="1" i="1" dirty="0">
              <a:solidFill>
                <a:schemeClr val="accent4"/>
              </a:solidFill>
            </a:endParaRPr>
          </a:p>
        </p:txBody>
      </p:sp>
      <p:sp>
        <p:nvSpPr>
          <p:cNvPr id="5" name="Content Placeholder 4"/>
          <p:cNvSpPr>
            <a:spLocks noGrp="1"/>
          </p:cNvSpPr>
          <p:nvPr>
            <p:ph idx="1"/>
          </p:nvPr>
        </p:nvSpPr>
        <p:spPr>
          <a:xfrm>
            <a:off x="313509" y="836023"/>
            <a:ext cx="11678193" cy="5381897"/>
          </a:xfrm>
        </p:spPr>
        <p:txBody>
          <a:bodyPr>
            <a:noAutofit/>
          </a:bodyPr>
          <a:lstStyle/>
          <a:p>
            <a:pPr>
              <a:buFont typeface="Wingdings" panose="05000000000000000000" pitchFamily="2" charset="2"/>
              <a:buChar char="Ø"/>
            </a:pPr>
            <a:r>
              <a:rPr lang="en-US" sz="2000" dirty="0"/>
              <a:t>The </a:t>
            </a:r>
            <a:r>
              <a:rPr lang="en-US" sz="2000" b="1" dirty="0"/>
              <a:t>read()</a:t>
            </a:r>
            <a:r>
              <a:rPr lang="en-US" sz="2000" dirty="0"/>
              <a:t> method reads a string from an open file. It is important to note that Python strings can have binary </a:t>
            </a:r>
            <a:r>
              <a:rPr lang="en-US" sz="2000" dirty="0" smtClean="0"/>
              <a:t>data,  </a:t>
            </a:r>
            <a:r>
              <a:rPr lang="en-US" sz="2000" dirty="0"/>
              <a:t>apart from text data</a:t>
            </a:r>
            <a:r>
              <a:rPr lang="en-US" sz="2000" dirty="0" smtClean="0"/>
              <a:t>.</a:t>
            </a:r>
          </a:p>
          <a:p>
            <a:pPr>
              <a:buFont typeface="Wingdings" panose="05000000000000000000" pitchFamily="2" charset="2"/>
              <a:buChar char="Ø"/>
            </a:pPr>
            <a:r>
              <a:rPr lang="en-US" sz="2000" dirty="0" smtClean="0"/>
              <a:t>Syntax is  fo.read([count of bytes])</a:t>
            </a:r>
          </a:p>
          <a:p>
            <a:pPr lvl="1">
              <a:buFont typeface="Wingdings" panose="05000000000000000000" pitchFamily="2" charset="2"/>
              <a:buChar char="§"/>
            </a:pPr>
            <a:r>
              <a:rPr lang="en-US" dirty="0" smtClean="0"/>
              <a:t>Count refers to the number of bytes that has to be read.</a:t>
            </a:r>
          </a:p>
          <a:p>
            <a:pPr lvl="1">
              <a:buFont typeface="Wingdings" panose="05000000000000000000" pitchFamily="2" charset="2"/>
              <a:buChar char="§"/>
            </a:pPr>
            <a:r>
              <a:rPr lang="en-US" dirty="0" smtClean="0"/>
              <a:t>Lets refer the file foo.txt, and read 10 bytes out of it.</a:t>
            </a:r>
            <a:endParaRPr lang="en-US" dirty="0"/>
          </a:p>
          <a:p>
            <a:pPr marL="0" indent="0">
              <a:buNone/>
            </a:pPr>
            <a:r>
              <a:rPr lang="en-US" sz="2000" dirty="0" smtClean="0"/>
              <a:t>File Positions :- </a:t>
            </a:r>
          </a:p>
          <a:p>
            <a:r>
              <a:rPr lang="en-US" sz="2000" dirty="0" smtClean="0"/>
              <a:t>To understand where the file has been read </a:t>
            </a:r>
            <a:r>
              <a:rPr lang="en-US" sz="2000" dirty="0" err="1" smtClean="0"/>
              <a:t>upto</a:t>
            </a:r>
            <a:r>
              <a:rPr lang="en-US" sz="2000" dirty="0" smtClean="0"/>
              <a:t>, we use the tell() method.</a:t>
            </a:r>
          </a:p>
          <a:p>
            <a:r>
              <a:rPr lang="en-US" sz="2000" dirty="0" smtClean="0"/>
              <a:t>The tell() method, indicates where the current file pointer rests at.</a:t>
            </a:r>
          </a:p>
          <a:p>
            <a:r>
              <a:rPr lang="en-US" sz="2000" dirty="0" smtClean="0"/>
              <a:t>The next read or write, will begin at that position.</a:t>
            </a:r>
          </a:p>
          <a:p>
            <a:r>
              <a:rPr lang="en-US" sz="2000" dirty="0"/>
              <a:t>There is another method called </a:t>
            </a:r>
            <a:r>
              <a:rPr lang="en-US" sz="2000" b="1" dirty="0"/>
              <a:t>seek() </a:t>
            </a:r>
            <a:r>
              <a:rPr lang="en-US" sz="2000" dirty="0"/>
              <a:t>which</a:t>
            </a:r>
            <a:r>
              <a:rPr lang="en-US" sz="2000" b="1" dirty="0"/>
              <a:t>  </a:t>
            </a:r>
            <a:r>
              <a:rPr lang="en-US" sz="2000" dirty="0"/>
              <a:t>changes the current file position</a:t>
            </a:r>
            <a:r>
              <a:rPr lang="en-US" sz="2000" dirty="0" smtClean="0"/>
              <a:t>.</a:t>
            </a:r>
          </a:p>
          <a:p>
            <a:r>
              <a:rPr lang="en-US" sz="2000" dirty="0"/>
              <a:t>Its syntax is</a:t>
            </a:r>
            <a:r>
              <a:rPr lang="en-US" sz="2000" b="1" dirty="0"/>
              <a:t> </a:t>
            </a:r>
            <a:r>
              <a:rPr lang="en-US" sz="2000" b="1" dirty="0" err="1"/>
              <a:t>fo.seek</a:t>
            </a:r>
            <a:r>
              <a:rPr lang="en-US" sz="2000" b="1" dirty="0"/>
              <a:t>(offset[,from])</a:t>
            </a:r>
          </a:p>
          <a:p>
            <a:pPr marL="0" indent="0">
              <a:buNone/>
            </a:pPr>
            <a:r>
              <a:rPr lang="en-US" sz="2000" dirty="0" smtClean="0"/>
              <a:t>&gt;&gt;&gt; </a:t>
            </a:r>
            <a:r>
              <a:rPr lang="en-US" sz="2000" dirty="0" err="1"/>
              <a:t>fo</a:t>
            </a:r>
            <a:r>
              <a:rPr lang="en-US" sz="2000" dirty="0"/>
              <a:t> = open("foo.txt","r</a:t>
            </a:r>
            <a:r>
              <a:rPr lang="en-US" sz="2000" dirty="0" smtClean="0"/>
              <a:t>")</a:t>
            </a:r>
          </a:p>
          <a:p>
            <a:pPr marL="0" indent="0">
              <a:buNone/>
            </a:pPr>
            <a:r>
              <a:rPr lang="en-US" sz="2000" dirty="0"/>
              <a:t>&gt;&gt;&gt; </a:t>
            </a:r>
            <a:r>
              <a:rPr lang="en-US" sz="2000" dirty="0" err="1"/>
              <a:t>fo.read</a:t>
            </a:r>
            <a:r>
              <a:rPr lang="en-US" sz="2000" dirty="0"/>
              <a:t>(3)</a:t>
            </a:r>
          </a:p>
          <a:p>
            <a:pPr marL="0" indent="0">
              <a:buNone/>
            </a:pPr>
            <a:r>
              <a:rPr lang="en-US" sz="2000" dirty="0" smtClean="0"/>
              <a:t>'</a:t>
            </a:r>
            <a:r>
              <a:rPr lang="en-US" sz="2000" dirty="0" err="1" smtClean="0"/>
              <a:t>Pyt</a:t>
            </a:r>
            <a:r>
              <a:rPr lang="en-US" sz="2000" dirty="0" smtClean="0"/>
              <a:t>‘</a:t>
            </a:r>
          </a:p>
          <a:p>
            <a:pPr marL="0" indent="0">
              <a:buNone/>
            </a:pPr>
            <a:r>
              <a:rPr lang="en-US" sz="2000" dirty="0"/>
              <a:t>&gt;&gt;&gt; </a:t>
            </a:r>
            <a:r>
              <a:rPr lang="en-US" sz="2000" dirty="0" smtClean="0"/>
              <a:t>fo.tell</a:t>
            </a:r>
            <a:r>
              <a:rPr lang="en-US" sz="2000" dirty="0"/>
              <a:t>()</a:t>
            </a:r>
          </a:p>
          <a:p>
            <a:pPr marL="0" indent="0">
              <a:buNone/>
            </a:pPr>
            <a:r>
              <a:rPr lang="en-US" sz="2000" dirty="0" smtClean="0"/>
              <a:t>3</a:t>
            </a:r>
          </a:p>
          <a:p>
            <a:pPr marL="0" indent="0">
              <a:buNone/>
            </a:pPr>
            <a:r>
              <a:rPr lang="en-US" sz="2000" dirty="0"/>
              <a:t>&gt;&gt;&gt; </a:t>
            </a:r>
            <a:r>
              <a:rPr lang="en-US" sz="2000" dirty="0" err="1"/>
              <a:t>fo.seek</a:t>
            </a:r>
            <a:r>
              <a:rPr lang="en-US" sz="2000" dirty="0"/>
              <a:t>(0,0)</a:t>
            </a:r>
          </a:p>
          <a:p>
            <a:pPr marL="0" indent="0">
              <a:buNone/>
            </a:pPr>
            <a:r>
              <a:rPr lang="en-US" sz="2000" dirty="0"/>
              <a:t>0</a:t>
            </a:r>
          </a:p>
          <a:p>
            <a:pPr marL="0" indent="0">
              <a:buNone/>
            </a:pPr>
            <a:r>
              <a:rPr lang="en-US" sz="2000" dirty="0"/>
              <a:t>&gt;&gt;&gt; fo.read(3)</a:t>
            </a:r>
          </a:p>
          <a:p>
            <a:pPr marL="0" indent="0">
              <a:buNone/>
            </a:pPr>
            <a:r>
              <a:rPr lang="en-US" sz="2000" dirty="0"/>
              <a:t>'</a:t>
            </a:r>
            <a:r>
              <a:rPr lang="en-US" sz="2000" dirty="0" err="1"/>
              <a:t>Pyt</a:t>
            </a:r>
            <a:r>
              <a:rPr lang="en-US" sz="2000" dirty="0"/>
              <a:t>'</a:t>
            </a:r>
            <a:endParaRPr lang="en-US" sz="2000" dirty="0" smtClean="0"/>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187188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487680"/>
            <a:ext cx="11659495" cy="6172200"/>
          </a:xfrm>
        </p:spPr>
        <p:txBody>
          <a:bodyPr>
            <a:normAutofit/>
          </a:bodyPr>
          <a:lstStyle/>
          <a:p>
            <a:pPr marL="0" indent="0">
              <a:buNone/>
            </a:pPr>
            <a:r>
              <a:rPr lang="en-US" sz="2400" b="1" u="sng" dirty="0" smtClean="0">
                <a:latin typeface="Calibri" panose="020F0502020204030204" pitchFamily="34" charset="0"/>
                <a:cs typeface="Calibri" panose="020F0502020204030204" pitchFamily="34" charset="0"/>
              </a:rPr>
              <a:t>The </a:t>
            </a:r>
            <a:r>
              <a:rPr lang="en-US" sz="2400" b="1" u="sng" dirty="0" err="1" smtClean="0">
                <a:latin typeface="Calibri" panose="020F0502020204030204" pitchFamily="34" charset="0"/>
                <a:cs typeface="Calibri" panose="020F0502020204030204" pitchFamily="34" charset="0"/>
              </a:rPr>
              <a:t>writeline</a:t>
            </a:r>
            <a:r>
              <a:rPr lang="en-US" sz="2400" b="1" u="sng" dirty="0" smtClean="0">
                <a:latin typeface="Calibri" panose="020F0502020204030204" pitchFamily="34" charset="0"/>
                <a:cs typeface="Calibri" panose="020F0502020204030204" pitchFamily="34" charset="0"/>
              </a:rPr>
              <a:t>() method:</a:t>
            </a:r>
          </a:p>
          <a:p>
            <a:r>
              <a:rPr lang="en-US" dirty="0"/>
              <a:t>The method </a:t>
            </a:r>
            <a:r>
              <a:rPr lang="en-US" b="1" dirty="0" err="1"/>
              <a:t>writelines</a:t>
            </a:r>
            <a:r>
              <a:rPr lang="en-US" b="1" dirty="0"/>
              <a:t>()</a:t>
            </a:r>
            <a:r>
              <a:rPr lang="en-US" dirty="0"/>
              <a:t> writes a sequence of strings to the file. The sequence can be any </a:t>
            </a:r>
            <a:r>
              <a:rPr lang="en-US" dirty="0" err="1"/>
              <a:t>iterable</a:t>
            </a:r>
            <a:r>
              <a:rPr lang="en-US" dirty="0"/>
              <a:t> object producing strings, typically a list of strings. There is no return value</a:t>
            </a:r>
            <a:r>
              <a:rPr lang="en-US" dirty="0" smtClean="0"/>
              <a:t>.</a:t>
            </a:r>
          </a:p>
          <a:p>
            <a:pPr marL="0" indent="0">
              <a:buNone/>
            </a:pPr>
            <a:endParaRPr lang="en-US" sz="2400" b="1" u="sng" dirty="0" smtClean="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0" y="0"/>
            <a:ext cx="4180114" cy="509451"/>
          </a:xfrm>
        </p:spPr>
        <p:txBody>
          <a:bodyPr>
            <a:normAutofit/>
          </a:bodyPr>
          <a:lstStyle/>
          <a:p>
            <a:r>
              <a:rPr lang="en-US" sz="2900" b="1" i="1" dirty="0" smtClean="0">
                <a:solidFill>
                  <a:schemeClr val="accent4"/>
                </a:solidFill>
              </a:rPr>
              <a:t>FILE OPERATIONS</a:t>
            </a:r>
            <a:endParaRPr lang="en-US" sz="2900" b="1" i="1" dirty="0">
              <a:solidFill>
                <a:schemeClr val="accent4"/>
              </a:solidFill>
            </a:endParaRPr>
          </a:p>
        </p:txBody>
      </p:sp>
      <p:sp>
        <p:nvSpPr>
          <p:cNvPr id="8" name="Rectangle 7"/>
          <p:cNvSpPr/>
          <p:nvPr/>
        </p:nvSpPr>
        <p:spPr>
          <a:xfrm>
            <a:off x="381000" y="1691640"/>
            <a:ext cx="9022080" cy="8534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b="1" i="1" dirty="0"/>
              <a:t> </a:t>
            </a:r>
            <a:r>
              <a:rPr lang="en-US" sz="2400" b="1" i="1" dirty="0" smtClean="0"/>
              <a:t>Syntax :-</a:t>
            </a:r>
          </a:p>
          <a:p>
            <a:r>
              <a:rPr lang="en-US" sz="3200" b="1" i="1" dirty="0" err="1">
                <a:solidFill>
                  <a:srgbClr val="002060"/>
                </a:solidFill>
              </a:rPr>
              <a:t>fileObject.writelines</a:t>
            </a:r>
            <a:r>
              <a:rPr lang="en-US" sz="3200" b="1" i="1" dirty="0">
                <a:solidFill>
                  <a:srgbClr val="002060"/>
                </a:solidFill>
              </a:rPr>
              <a:t>( sequence )    </a:t>
            </a:r>
          </a:p>
        </p:txBody>
      </p:sp>
      <p:sp>
        <p:nvSpPr>
          <p:cNvPr id="5" name="TextBox 4"/>
          <p:cNvSpPr txBox="1"/>
          <p:nvPr/>
        </p:nvSpPr>
        <p:spPr>
          <a:xfrm>
            <a:off x="792480" y="2651760"/>
            <a:ext cx="11094720" cy="4801314"/>
          </a:xfrm>
          <a:prstGeom prst="rect">
            <a:avLst/>
          </a:prstGeom>
          <a:noFill/>
        </p:spPr>
        <p:txBody>
          <a:bodyPr wrap="square" rtlCol="0">
            <a:spAutoFit/>
          </a:bodyPr>
          <a:lstStyle/>
          <a:p>
            <a:r>
              <a:rPr lang="en-US" dirty="0" smtClean="0"/>
              <a:t># </a:t>
            </a:r>
            <a:r>
              <a:rPr lang="en-US" dirty="0"/>
              <a:t>Assuming </a:t>
            </a:r>
            <a:r>
              <a:rPr lang="en-US" dirty="0" smtClean="0"/>
              <a:t>a file, which already has the following </a:t>
            </a:r>
            <a:r>
              <a:rPr lang="en-US" dirty="0"/>
              <a:t>5 </a:t>
            </a:r>
            <a:r>
              <a:rPr lang="en-US" dirty="0" smtClean="0"/>
              <a:t>lines </a:t>
            </a:r>
            <a:r>
              <a:rPr lang="en-US" dirty="0" err="1" smtClean="0"/>
              <a:t>wriiten</a:t>
            </a:r>
            <a:endParaRPr lang="en-US" dirty="0"/>
          </a:p>
          <a:p>
            <a:r>
              <a:rPr lang="en-US" dirty="0"/>
              <a:t># This is 1st line</a:t>
            </a:r>
          </a:p>
          <a:p>
            <a:r>
              <a:rPr lang="en-US" dirty="0"/>
              <a:t># This is 2nd line</a:t>
            </a:r>
          </a:p>
          <a:p>
            <a:r>
              <a:rPr lang="en-US" dirty="0"/>
              <a:t># This is 3rd line</a:t>
            </a:r>
          </a:p>
          <a:p>
            <a:r>
              <a:rPr lang="en-US" dirty="0"/>
              <a:t># This is 4th line</a:t>
            </a:r>
          </a:p>
          <a:p>
            <a:r>
              <a:rPr lang="en-US" dirty="0"/>
              <a:t># This is 5th </a:t>
            </a:r>
            <a:r>
              <a:rPr lang="en-US" dirty="0" smtClean="0"/>
              <a:t>line</a:t>
            </a:r>
          </a:p>
          <a:p>
            <a:r>
              <a:rPr lang="en-US" dirty="0" smtClean="0"/>
              <a:t>We need to add 2 more lines, but at one shot :</a:t>
            </a:r>
          </a:p>
          <a:p>
            <a:r>
              <a:rPr lang="en-US"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fo</a:t>
            </a:r>
            <a:r>
              <a:rPr lang="en-US" b="1" dirty="0" smtClean="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 open("</a:t>
            </a:r>
            <a:r>
              <a:rPr lang="en-US" b="1" dirty="0" err="1">
                <a:latin typeface="Calibri" panose="020F0502020204030204" pitchFamily="34" charset="0"/>
                <a:cs typeface="Calibri" panose="020F0502020204030204" pitchFamily="34" charset="0"/>
              </a:rPr>
              <a:t>foo.txt","a</a:t>
            </a:r>
            <a:r>
              <a:rPr lang="en-US" b="1" dirty="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fo.seek</a:t>
            </a:r>
            <a:r>
              <a:rPr lang="en-US" dirty="0" smtClean="0">
                <a:latin typeface="Calibri" panose="020F0502020204030204" pitchFamily="34" charset="0"/>
                <a:cs typeface="Calibri" panose="020F0502020204030204" pitchFamily="34" charset="0"/>
              </a:rPr>
              <a:t>(0,0</a:t>
            </a:r>
            <a:r>
              <a:rPr lang="en-US" dirty="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	&gt;&gt;&gt; </a:t>
            </a:r>
            <a:r>
              <a:rPr lang="en-US" dirty="0">
                <a:latin typeface="Calibri" panose="020F0502020204030204" pitchFamily="34" charset="0"/>
                <a:cs typeface="Calibri" panose="020F0502020204030204" pitchFamily="34" charset="0"/>
              </a:rPr>
              <a:t>list= ['# This is 6th line', "\n",'# This is 7th line']</a:t>
            </a:r>
          </a:p>
          <a:p>
            <a:r>
              <a:rPr lang="en-US" dirty="0" smtClean="0">
                <a:latin typeface="Calibri" panose="020F0502020204030204" pitchFamily="34" charset="0"/>
                <a:cs typeface="Calibri" panose="020F0502020204030204" pitchFamily="34" charset="0"/>
              </a:rPr>
              <a:t>	&gt;&gt;&gt; </a:t>
            </a:r>
            <a:r>
              <a:rPr lang="en-US" dirty="0" err="1">
                <a:latin typeface="Calibri" panose="020F0502020204030204" pitchFamily="34" charset="0"/>
                <a:cs typeface="Calibri" panose="020F0502020204030204" pitchFamily="34" charset="0"/>
              </a:rPr>
              <a:t>fo.writelines</a:t>
            </a:r>
            <a:r>
              <a:rPr lang="en-US" dirty="0">
                <a:latin typeface="Calibri" panose="020F0502020204030204" pitchFamily="34" charset="0"/>
                <a:cs typeface="Calibri" panose="020F0502020204030204" pitchFamily="34" charset="0"/>
              </a:rPr>
              <a:t>(list)</a:t>
            </a:r>
          </a:p>
          <a:p>
            <a:r>
              <a:rPr lang="en-US" dirty="0" smtClean="0">
                <a:latin typeface="Calibri" panose="020F0502020204030204" pitchFamily="34" charset="0"/>
                <a:cs typeface="Calibri" panose="020F0502020204030204" pitchFamily="34" charset="0"/>
              </a:rPr>
              <a:t>	&gt;&gt;&gt; </a:t>
            </a:r>
            <a:r>
              <a:rPr lang="en-US" dirty="0" err="1">
                <a:latin typeface="Calibri" panose="020F0502020204030204" pitchFamily="34" charset="0"/>
                <a:cs typeface="Calibri" panose="020F0502020204030204" pitchFamily="34" charset="0"/>
              </a:rPr>
              <a:t>fo.tell</a:t>
            </a:r>
            <a:r>
              <a:rPr lang="en-US" dirty="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	170</a:t>
            </a:r>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	&gt;&gt;&gt; </a:t>
            </a:r>
            <a:r>
              <a:rPr lang="en-US" dirty="0" err="1">
                <a:latin typeface="Calibri" panose="020F0502020204030204" pitchFamily="34" charset="0"/>
                <a:cs typeface="Calibri" panose="020F0502020204030204" pitchFamily="34" charset="0"/>
              </a:rPr>
              <a:t>fo.close</a:t>
            </a:r>
            <a:r>
              <a:rPr lang="en-US" dirty="0">
                <a:latin typeface="Calibri" panose="020F0502020204030204" pitchFamily="34" charset="0"/>
                <a:cs typeface="Calibri" panose="020F0502020204030204" pitchFamily="34" charset="0"/>
              </a:rPr>
              <a:t>()</a:t>
            </a:r>
          </a:p>
          <a:p>
            <a:endParaRPr lang="en-US" dirty="0" smtClean="0"/>
          </a:p>
          <a:p>
            <a:endParaRPr lang="en-US" dirty="0"/>
          </a:p>
          <a:p>
            <a:endParaRPr lang="en-US" dirty="0"/>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004271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53897" cy="391887"/>
          </a:xfrm>
        </p:spPr>
        <p:txBody>
          <a:bodyPr>
            <a:noAutofit/>
          </a:bodyPr>
          <a:lstStyle/>
          <a:p>
            <a:r>
              <a:rPr lang="en-US" sz="2900" b="1" i="1" dirty="0" smtClean="0">
                <a:solidFill>
                  <a:schemeClr val="accent4"/>
                </a:solidFill>
              </a:rPr>
              <a:t>PYTHON FILE MANAGEMENT- FILE OPERATIONS</a:t>
            </a:r>
            <a:endParaRPr lang="en-US" sz="2900" b="1" i="1" dirty="0">
              <a:solidFill>
                <a:schemeClr val="accent4"/>
              </a:solidFill>
            </a:endParaRPr>
          </a:p>
        </p:txBody>
      </p:sp>
      <p:sp>
        <p:nvSpPr>
          <p:cNvPr id="5" name="Content Placeholder 4"/>
          <p:cNvSpPr>
            <a:spLocks noGrp="1"/>
          </p:cNvSpPr>
          <p:nvPr>
            <p:ph idx="1"/>
          </p:nvPr>
        </p:nvSpPr>
        <p:spPr>
          <a:xfrm>
            <a:off x="313509" y="836023"/>
            <a:ext cx="11678193" cy="5381897"/>
          </a:xfrm>
        </p:spPr>
        <p:txBody>
          <a:bodyPr>
            <a:normAutofit fontScale="77500" lnSpcReduction="20000"/>
          </a:bodyPr>
          <a:lstStyle/>
          <a:p>
            <a:pPr marL="0" indent="0">
              <a:buNone/>
            </a:pPr>
            <a:r>
              <a:rPr lang="en-US" b="1" u="sng" dirty="0" smtClean="0"/>
              <a:t>Renaming &amp; Deleting files :</a:t>
            </a:r>
          </a:p>
          <a:p>
            <a:r>
              <a:rPr lang="en-US" dirty="0"/>
              <a:t>Python </a:t>
            </a:r>
            <a:r>
              <a:rPr lang="en-US" b="1" dirty="0" err="1"/>
              <a:t>os</a:t>
            </a:r>
            <a:r>
              <a:rPr lang="en-US" dirty="0"/>
              <a:t> module provides methods that help you perform file-processing operations, such as renaming and deleting files.</a:t>
            </a:r>
          </a:p>
          <a:p>
            <a:r>
              <a:rPr lang="en-US" dirty="0"/>
              <a:t>To use this module, you need to import it first and then you can call any related functions</a:t>
            </a:r>
            <a:r>
              <a:rPr lang="en-US" dirty="0" smtClean="0"/>
              <a:t>.</a:t>
            </a:r>
          </a:p>
          <a:p>
            <a:pPr marL="0" indent="0">
              <a:buNone/>
            </a:pPr>
            <a:r>
              <a:rPr lang="en-US" b="1" u="sng" dirty="0"/>
              <a:t>The rename() Method</a:t>
            </a:r>
          </a:p>
          <a:p>
            <a:r>
              <a:rPr lang="en-US" dirty="0"/>
              <a:t>The rename() method takes two arguments, the current filename and the new filename.</a:t>
            </a:r>
          </a:p>
          <a:p>
            <a:pPr marL="0" indent="0">
              <a:buNone/>
            </a:pPr>
            <a:r>
              <a:rPr lang="en-US" dirty="0" smtClean="0"/>
              <a:t>Syntax :- </a:t>
            </a:r>
          </a:p>
          <a:p>
            <a:pPr marL="0" indent="0">
              <a:buNone/>
            </a:pPr>
            <a:r>
              <a:rPr lang="en-US" dirty="0" smtClean="0"/>
              <a:t>Import </a:t>
            </a:r>
            <a:r>
              <a:rPr lang="en-US" dirty="0" err="1" smtClean="0"/>
              <a:t>os</a:t>
            </a:r>
            <a:endParaRPr lang="en-US" dirty="0"/>
          </a:p>
          <a:p>
            <a:r>
              <a:rPr lang="en-US" dirty="0" err="1"/>
              <a:t>os.rename</a:t>
            </a:r>
            <a:r>
              <a:rPr lang="en-US" dirty="0"/>
              <a:t>(</a:t>
            </a:r>
            <a:r>
              <a:rPr lang="en-US" dirty="0" err="1"/>
              <a:t>current_file_name</a:t>
            </a:r>
            <a:r>
              <a:rPr lang="en-US" dirty="0"/>
              <a:t>, </a:t>
            </a:r>
            <a:r>
              <a:rPr lang="en-US" dirty="0" err="1"/>
              <a:t>new_file_name</a:t>
            </a:r>
            <a:r>
              <a:rPr lang="en-US" dirty="0"/>
              <a:t>)</a:t>
            </a:r>
          </a:p>
          <a:p>
            <a:pPr marL="0" indent="0">
              <a:buNone/>
            </a:pPr>
            <a:r>
              <a:rPr lang="en-US" b="1" dirty="0"/>
              <a:t>&gt;&gt;&gt; </a:t>
            </a:r>
            <a:r>
              <a:rPr lang="en-US" b="1" dirty="0" err="1"/>
              <a:t>os.rename</a:t>
            </a:r>
            <a:r>
              <a:rPr lang="en-US" b="1" dirty="0"/>
              <a:t>("sample.txt</a:t>
            </a:r>
            <a:r>
              <a:rPr lang="en-US" b="1" dirty="0" smtClean="0"/>
              <a:t>",“sample1.txt")</a:t>
            </a:r>
          </a:p>
          <a:p>
            <a:pPr marL="0" indent="0">
              <a:buNone/>
            </a:pPr>
            <a:r>
              <a:rPr lang="en-US" b="1" u="sng" dirty="0"/>
              <a:t>The </a:t>
            </a:r>
            <a:r>
              <a:rPr lang="en-US" b="1" u="sng" dirty="0" smtClean="0"/>
              <a:t>remove() Method</a:t>
            </a:r>
          </a:p>
          <a:p>
            <a:pPr marL="0" indent="0">
              <a:buNone/>
            </a:pPr>
            <a:r>
              <a:rPr lang="en-US" dirty="0"/>
              <a:t>Use the remove() method to delete files by supplying the name of the file to be deleted as the argument.</a:t>
            </a:r>
          </a:p>
          <a:p>
            <a:pPr marL="0" indent="0">
              <a:buNone/>
            </a:pPr>
            <a:r>
              <a:rPr lang="en-US" b="1" dirty="0" smtClean="0"/>
              <a:t>Syntax :-</a:t>
            </a:r>
            <a:endParaRPr lang="en-US" b="1" dirty="0"/>
          </a:p>
          <a:p>
            <a:pPr marL="0" indent="0">
              <a:buNone/>
            </a:pPr>
            <a:r>
              <a:rPr lang="en-US" b="1" dirty="0" err="1"/>
              <a:t>os.remove</a:t>
            </a:r>
            <a:r>
              <a:rPr lang="en-US" b="1" dirty="0"/>
              <a:t>(</a:t>
            </a:r>
            <a:r>
              <a:rPr lang="en-US" b="1" dirty="0" err="1"/>
              <a:t>file_name</a:t>
            </a:r>
            <a:r>
              <a:rPr lang="en-US" b="1" dirty="0"/>
              <a:t>)</a:t>
            </a:r>
            <a:endParaRPr lang="en-US" b="1" dirty="0" smtClean="0"/>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687977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56617" cy="418013"/>
          </a:xfrm>
        </p:spPr>
        <p:txBody>
          <a:bodyPr>
            <a:noAutofit/>
          </a:bodyPr>
          <a:lstStyle/>
          <a:p>
            <a:r>
              <a:rPr lang="en-US" sz="2900" b="1" i="1" dirty="0" smtClean="0">
                <a:solidFill>
                  <a:schemeClr val="accent4"/>
                </a:solidFill>
              </a:rPr>
              <a:t>PYTHON FILE MANAGEMENT-Directory methods</a:t>
            </a:r>
            <a:endParaRPr lang="en-US" sz="2900" b="1" i="1" dirty="0">
              <a:solidFill>
                <a:schemeClr val="accent4"/>
              </a:solidFill>
            </a:endParaRPr>
          </a:p>
        </p:txBody>
      </p:sp>
      <p:sp>
        <p:nvSpPr>
          <p:cNvPr id="5" name="Content Placeholder 4"/>
          <p:cNvSpPr>
            <a:spLocks noGrp="1"/>
          </p:cNvSpPr>
          <p:nvPr>
            <p:ph idx="1"/>
          </p:nvPr>
        </p:nvSpPr>
        <p:spPr>
          <a:xfrm>
            <a:off x="313509" y="836023"/>
            <a:ext cx="11678193" cy="5381897"/>
          </a:xfrm>
        </p:spPr>
        <p:txBody>
          <a:bodyPr>
            <a:normAutofit lnSpcReduction="10000"/>
          </a:bodyPr>
          <a:lstStyle/>
          <a:p>
            <a:pPr marL="0" indent="0">
              <a:buNone/>
            </a:pPr>
            <a:r>
              <a:rPr lang="en-US" b="1" u="sng" dirty="0" err="1" smtClean="0"/>
              <a:t>Mkdir</a:t>
            </a:r>
            <a:r>
              <a:rPr lang="en-US" b="1" u="sng" dirty="0" smtClean="0"/>
              <a:t>() method :-</a:t>
            </a:r>
          </a:p>
          <a:p>
            <a:r>
              <a:rPr lang="en-US" dirty="0"/>
              <a:t>You can use the </a:t>
            </a:r>
            <a:r>
              <a:rPr lang="en-US" b="1" dirty="0" err="1"/>
              <a:t>mkdir</a:t>
            </a:r>
            <a:r>
              <a:rPr lang="en-US" b="1" dirty="0"/>
              <a:t>()</a:t>
            </a:r>
            <a:r>
              <a:rPr lang="en-US" dirty="0"/>
              <a:t> method of the </a:t>
            </a:r>
            <a:r>
              <a:rPr lang="en-US" b="1" dirty="0" err="1"/>
              <a:t>os</a:t>
            </a:r>
            <a:r>
              <a:rPr lang="en-US" dirty="0"/>
              <a:t> module to create directories in the current directory. You need to supply an argument to this method, which contains the name of the directory to be created</a:t>
            </a:r>
            <a:r>
              <a:rPr lang="en-US" dirty="0" smtClean="0"/>
              <a:t>.</a:t>
            </a:r>
          </a:p>
          <a:p>
            <a:pPr marL="0" indent="0">
              <a:buNone/>
            </a:pPr>
            <a:r>
              <a:rPr lang="en-US" b="1" u="sng" dirty="0"/>
              <a:t>Syntax</a:t>
            </a:r>
          </a:p>
          <a:p>
            <a:r>
              <a:rPr lang="en-US" dirty="0" err="1"/>
              <a:t>os.mkdir</a:t>
            </a:r>
            <a:r>
              <a:rPr lang="en-US" dirty="0"/>
              <a:t>("</a:t>
            </a:r>
            <a:r>
              <a:rPr lang="en-US" dirty="0" err="1" smtClean="0"/>
              <a:t>newdir</a:t>
            </a:r>
            <a:r>
              <a:rPr lang="en-US" dirty="0" smtClean="0"/>
              <a:t>")</a:t>
            </a:r>
          </a:p>
          <a:p>
            <a:pPr marL="0" indent="0">
              <a:buNone/>
            </a:pPr>
            <a:endParaRPr lang="en-US" b="1" u="sng" dirty="0" smtClean="0"/>
          </a:p>
          <a:p>
            <a:pPr marL="0" indent="0">
              <a:buNone/>
            </a:pPr>
            <a:r>
              <a:rPr lang="en-US" b="1" u="sng" dirty="0" err="1" smtClean="0"/>
              <a:t>chdir</a:t>
            </a:r>
            <a:r>
              <a:rPr lang="en-US" b="1" u="sng" dirty="0"/>
              <a:t>() </a:t>
            </a:r>
            <a:r>
              <a:rPr lang="en-US" b="1" u="sng" dirty="0" smtClean="0"/>
              <a:t>Method :-</a:t>
            </a:r>
          </a:p>
          <a:p>
            <a:pPr marL="0" indent="0">
              <a:buNone/>
            </a:pPr>
            <a:r>
              <a:rPr lang="en-US" dirty="0"/>
              <a:t>You can use the </a:t>
            </a:r>
            <a:r>
              <a:rPr lang="en-US" i="1" dirty="0" err="1"/>
              <a:t>chdir</a:t>
            </a:r>
            <a:r>
              <a:rPr lang="en-US" i="1" dirty="0"/>
              <a:t>()</a:t>
            </a:r>
            <a:r>
              <a:rPr lang="en-US" dirty="0"/>
              <a:t> method to change the current directory. The </a:t>
            </a:r>
            <a:r>
              <a:rPr lang="en-US" dirty="0" err="1"/>
              <a:t>chdir</a:t>
            </a:r>
            <a:r>
              <a:rPr lang="en-US" dirty="0"/>
              <a:t>() method takes an argument, which is the name of the directory that you want to make the current directory</a:t>
            </a:r>
            <a:r>
              <a:rPr lang="en-US" dirty="0" smtClean="0"/>
              <a:t>.</a:t>
            </a:r>
          </a:p>
          <a:p>
            <a:r>
              <a:rPr lang="en-US" dirty="0" err="1"/>
              <a:t>os.chdir</a:t>
            </a:r>
            <a:r>
              <a:rPr lang="en-US" dirty="0"/>
              <a:t>("</a:t>
            </a:r>
            <a:r>
              <a:rPr lang="en-US" dirty="0" err="1"/>
              <a:t>newdir</a:t>
            </a:r>
            <a:r>
              <a:rPr lang="en-US" dirty="0" smtClean="0"/>
              <a:t>")</a:t>
            </a:r>
          </a:p>
          <a:p>
            <a:pPr marL="0" indent="0">
              <a:buNone/>
            </a:pPr>
            <a:endParaRPr lang="en-US" dirty="0" smtClean="0"/>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64878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24128" y="3362632"/>
            <a:ext cx="9720073" cy="69317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lnSpcReduction="10000"/>
          </a:bodyPr>
          <a:lstStyle/>
          <a:p>
            <a:pPr marL="914400" lvl="2" indent="0" algn="ctr">
              <a:spcBef>
                <a:spcPct val="0"/>
              </a:spcBef>
              <a:buNone/>
            </a:pPr>
            <a:r>
              <a:rPr lang="en-US" sz="4400" dirty="0">
                <a:solidFill>
                  <a:schemeClr val="accent2">
                    <a:lumMod val="50000"/>
                  </a:schemeClr>
                </a:solidFill>
                <a:latin typeface="Microsoft Sans Serif" panose="020B0604020202020204" pitchFamily="34" charset="0"/>
              </a:rPr>
              <a:t>Stimulants</a:t>
            </a: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261131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17429" cy="404949"/>
          </a:xfrm>
        </p:spPr>
        <p:txBody>
          <a:bodyPr>
            <a:noAutofit/>
          </a:bodyPr>
          <a:lstStyle/>
          <a:p>
            <a:r>
              <a:rPr lang="en-US" sz="2900" b="1" i="1" dirty="0" smtClean="0">
                <a:solidFill>
                  <a:schemeClr val="accent4"/>
                </a:solidFill>
              </a:rPr>
              <a:t>PYTHON FILE MANAGEMENT- Reading &amp; writing</a:t>
            </a:r>
            <a:endParaRPr lang="en-US" sz="2900" b="1" i="1" dirty="0">
              <a:solidFill>
                <a:schemeClr val="accent4"/>
              </a:solidFill>
            </a:endParaRPr>
          </a:p>
        </p:txBody>
      </p:sp>
      <p:sp>
        <p:nvSpPr>
          <p:cNvPr id="5" name="Content Placeholder 4"/>
          <p:cNvSpPr>
            <a:spLocks noGrp="1"/>
          </p:cNvSpPr>
          <p:nvPr>
            <p:ph idx="1"/>
          </p:nvPr>
        </p:nvSpPr>
        <p:spPr>
          <a:xfrm>
            <a:off x="287383" y="796835"/>
            <a:ext cx="11586753" cy="5691834"/>
          </a:xfrm>
        </p:spPr>
        <p:txBody>
          <a:bodyPr>
            <a:normAutofit lnSpcReduction="10000"/>
          </a:bodyPr>
          <a:lstStyle/>
          <a:p>
            <a:pPr marL="457200" indent="-457200">
              <a:buAutoNum type="arabicPeriod"/>
            </a:pPr>
            <a:r>
              <a:rPr lang="en-US" dirty="0" smtClean="0"/>
              <a:t>To </a:t>
            </a:r>
            <a:r>
              <a:rPr lang="en-US" dirty="0"/>
              <a:t>open a file c:\scores.txt for reading, we use</a:t>
            </a:r>
            <a:br>
              <a:rPr lang="en-US" dirty="0"/>
            </a:br>
            <a:r>
              <a:rPr lang="en-US" dirty="0"/>
              <a:t>a) </a:t>
            </a:r>
            <a:r>
              <a:rPr lang="en-US" dirty="0" err="1"/>
              <a:t>infile</a:t>
            </a:r>
            <a:r>
              <a:rPr lang="en-US" dirty="0"/>
              <a:t> = open(“c:\scores.txt”, “r</a:t>
            </a:r>
            <a:r>
              <a:rPr lang="en-US" dirty="0" smtClean="0"/>
              <a:t>”)</a:t>
            </a:r>
            <a:r>
              <a:rPr lang="en-US" dirty="0"/>
              <a:t/>
            </a:r>
            <a:br>
              <a:rPr lang="en-US" dirty="0"/>
            </a:br>
            <a:r>
              <a:rPr lang="en-US" dirty="0" smtClean="0"/>
              <a:t>b) </a:t>
            </a:r>
            <a:r>
              <a:rPr lang="en-US" dirty="0" err="1"/>
              <a:t>infile</a:t>
            </a:r>
            <a:r>
              <a:rPr lang="en-US" dirty="0"/>
              <a:t> = open(file = “c:\scores.txt”, “r”)</a:t>
            </a:r>
            <a:br>
              <a:rPr lang="en-US" dirty="0"/>
            </a:br>
            <a:r>
              <a:rPr lang="en-US" dirty="0" smtClean="0"/>
              <a:t>c) </a:t>
            </a:r>
            <a:r>
              <a:rPr lang="en-US" dirty="0" err="1"/>
              <a:t>infile</a:t>
            </a:r>
            <a:r>
              <a:rPr lang="en-US" dirty="0"/>
              <a:t> = open(file = “c:\\scores.txt”, “r</a:t>
            </a:r>
            <a:r>
              <a:rPr lang="en-US" dirty="0" smtClean="0"/>
              <a:t>”)</a:t>
            </a:r>
          </a:p>
          <a:p>
            <a:pPr marL="457200" indent="-457200">
              <a:buAutoNum type="arabicPeriod"/>
            </a:pPr>
            <a:r>
              <a:rPr lang="en-US" dirty="0" smtClean="0"/>
              <a:t>To </a:t>
            </a:r>
            <a:r>
              <a:rPr lang="en-US" dirty="0"/>
              <a:t>open a file c:\scores.txt for writing, we use</a:t>
            </a:r>
            <a:br>
              <a:rPr lang="en-US" dirty="0"/>
            </a:br>
            <a:r>
              <a:rPr lang="en-US" dirty="0"/>
              <a:t>a) outfile = open(“c:\scores.txt”, “w”)</a:t>
            </a:r>
            <a:br>
              <a:rPr lang="en-US" dirty="0"/>
            </a:br>
            <a:r>
              <a:rPr lang="en-US" dirty="0"/>
              <a:t>b) outfile = open(“c:\\scores.txt”, “w”)</a:t>
            </a:r>
            <a:br>
              <a:rPr lang="en-US" dirty="0"/>
            </a:br>
            <a:r>
              <a:rPr lang="en-US" dirty="0"/>
              <a:t>c) outfile = open(file = “c:\scores.txt”, “w”)</a:t>
            </a:r>
            <a:br>
              <a:rPr lang="en-US" dirty="0"/>
            </a:br>
            <a:r>
              <a:rPr lang="en-US" dirty="0"/>
              <a:t>d) outfile = open(file = “c:\\scores.txt”, “w</a:t>
            </a:r>
            <a:r>
              <a:rPr lang="en-US" dirty="0" smtClean="0"/>
              <a:t>”)</a:t>
            </a:r>
          </a:p>
          <a:p>
            <a:pPr marL="457200" indent="-457200">
              <a:buAutoNum type="arabicPeriod"/>
            </a:pPr>
            <a:r>
              <a:rPr lang="en-US" dirty="0" smtClean="0"/>
              <a:t>To </a:t>
            </a:r>
            <a:r>
              <a:rPr lang="en-US" dirty="0"/>
              <a:t>read two characters from a file object </a:t>
            </a:r>
            <a:r>
              <a:rPr lang="en-US" dirty="0" err="1"/>
              <a:t>infile</a:t>
            </a:r>
            <a:r>
              <a:rPr lang="en-US" dirty="0"/>
              <a:t>, we use</a:t>
            </a:r>
            <a:br>
              <a:rPr lang="en-US" dirty="0"/>
            </a:br>
            <a:r>
              <a:rPr lang="en-US" dirty="0"/>
              <a:t>a) infile.read(2)</a:t>
            </a:r>
            <a:br>
              <a:rPr lang="en-US" dirty="0"/>
            </a:br>
            <a:r>
              <a:rPr lang="en-US" dirty="0"/>
              <a:t>b) infile.read()</a:t>
            </a:r>
            <a:br>
              <a:rPr lang="en-US" dirty="0"/>
            </a:br>
            <a:r>
              <a:rPr lang="en-US" dirty="0"/>
              <a:t>c) </a:t>
            </a:r>
            <a:r>
              <a:rPr lang="en-US" dirty="0" err="1"/>
              <a:t>infile.readline</a:t>
            </a:r>
            <a:r>
              <a:rPr lang="en-US" dirty="0"/>
              <a:t>()</a:t>
            </a:r>
            <a:br>
              <a:rPr lang="en-US" dirty="0"/>
            </a:br>
            <a:r>
              <a:rPr lang="en-US" dirty="0"/>
              <a:t>d) </a:t>
            </a:r>
            <a:r>
              <a:rPr lang="en-US" dirty="0" err="1"/>
              <a:t>infile.readlines</a:t>
            </a:r>
            <a:r>
              <a:rPr lang="en-US" dirty="0"/>
              <a:t>()</a:t>
            </a:r>
            <a:endParaRPr lang="en-US" b="1" dirty="0"/>
          </a:p>
          <a:p>
            <a:pPr marL="457200" indent="-457200">
              <a:buAutoNum type="arabicPeriod"/>
            </a:pPr>
            <a:endParaRPr lang="en-US" b="1" dirty="0" smtClean="0"/>
          </a:p>
          <a:p>
            <a:pPr marL="0" indent="0">
              <a:buNone/>
            </a:pPr>
            <a:endParaRPr lang="en-US" b="1" dirty="0" smtClean="0"/>
          </a:p>
          <a:p>
            <a:pPr marL="0" indent="0">
              <a:buNone/>
            </a:pPr>
            <a:endParaRPr lang="en-US" b="1" dirty="0"/>
          </a:p>
          <a:p>
            <a:pPr marL="0" indent="0">
              <a:buNone/>
            </a:pPr>
            <a:endParaRPr lang="en-US" b="1" dirty="0" smtClean="0"/>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474879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431383" cy="470263"/>
          </a:xfrm>
        </p:spPr>
        <p:txBody>
          <a:bodyPr>
            <a:noAutofit/>
          </a:bodyPr>
          <a:lstStyle/>
          <a:p>
            <a:r>
              <a:rPr lang="en-US" sz="2900" b="1" i="1" dirty="0" smtClean="0">
                <a:solidFill>
                  <a:schemeClr val="accent4"/>
                </a:solidFill>
              </a:rPr>
              <a:t>PYTHON FILE MANAGEMENT- Reading &amp; writing</a:t>
            </a:r>
            <a:endParaRPr lang="en-US" sz="2900" b="1" i="1" dirty="0">
              <a:solidFill>
                <a:schemeClr val="accent4"/>
              </a:solidFill>
            </a:endParaRPr>
          </a:p>
        </p:txBody>
      </p:sp>
      <p:sp>
        <p:nvSpPr>
          <p:cNvPr id="5" name="Content Placeholder 4"/>
          <p:cNvSpPr>
            <a:spLocks noGrp="1"/>
          </p:cNvSpPr>
          <p:nvPr>
            <p:ph idx="1"/>
          </p:nvPr>
        </p:nvSpPr>
        <p:spPr>
          <a:xfrm>
            <a:off x="287383" y="796835"/>
            <a:ext cx="11586753" cy="5691834"/>
          </a:xfrm>
        </p:spPr>
        <p:txBody>
          <a:bodyPr>
            <a:normAutofit lnSpcReduction="10000"/>
          </a:bodyPr>
          <a:lstStyle/>
          <a:p>
            <a:pPr marL="0" indent="0">
              <a:buNone/>
            </a:pPr>
            <a:r>
              <a:rPr lang="en-US" b="1" dirty="0" smtClean="0"/>
              <a:t>4</a:t>
            </a:r>
            <a:r>
              <a:rPr lang="en-US" b="1" dirty="0"/>
              <a:t>. </a:t>
            </a:r>
            <a:r>
              <a:rPr lang="en-US" sz="1800" b="1" dirty="0"/>
              <a:t>What is the output?</a:t>
            </a:r>
            <a:endParaRPr lang="en-US" sz="1050" b="1" dirty="0"/>
          </a:p>
          <a:p>
            <a:pPr marL="457200" lvl="1" indent="0">
              <a:buNone/>
            </a:pPr>
            <a:r>
              <a:rPr lang="en-US" sz="1800" dirty="0" smtClean="0"/>
              <a:t>f </a:t>
            </a:r>
            <a:r>
              <a:rPr lang="en-US" sz="1800" dirty="0"/>
              <a:t>= None</a:t>
            </a:r>
          </a:p>
          <a:p>
            <a:pPr marL="457200" lvl="1" indent="0">
              <a:buNone/>
            </a:pPr>
            <a:r>
              <a:rPr lang="en-US" sz="1800" dirty="0"/>
              <a:t>for </a:t>
            </a:r>
            <a:r>
              <a:rPr lang="en-US" sz="1800" dirty="0" err="1"/>
              <a:t>i</a:t>
            </a:r>
            <a:r>
              <a:rPr lang="en-US" sz="1800" dirty="0"/>
              <a:t> in range (5):</a:t>
            </a:r>
          </a:p>
          <a:p>
            <a:pPr marL="457200" lvl="1" indent="0">
              <a:buNone/>
            </a:pPr>
            <a:r>
              <a:rPr lang="en-US" sz="1800" dirty="0"/>
              <a:t>    with open("data.txt", "w") as f:</a:t>
            </a:r>
          </a:p>
          <a:p>
            <a:pPr marL="457200" lvl="1" indent="0">
              <a:buNone/>
            </a:pPr>
            <a:r>
              <a:rPr lang="en-US" sz="1800" dirty="0"/>
              <a:t>        if </a:t>
            </a:r>
            <a:r>
              <a:rPr lang="en-US" sz="1800" dirty="0" err="1"/>
              <a:t>i</a:t>
            </a:r>
            <a:r>
              <a:rPr lang="en-US" sz="1800" dirty="0"/>
              <a:t> &gt; 2:</a:t>
            </a:r>
          </a:p>
          <a:p>
            <a:pPr marL="457200" lvl="1" indent="0">
              <a:buNone/>
            </a:pPr>
            <a:r>
              <a:rPr lang="en-US" sz="1800" dirty="0"/>
              <a:t>            break</a:t>
            </a:r>
          </a:p>
          <a:p>
            <a:pPr marL="457200" lvl="1" indent="0">
              <a:buNone/>
            </a:pPr>
            <a:r>
              <a:rPr lang="en-US" sz="1800" dirty="0"/>
              <a:t>print(</a:t>
            </a:r>
            <a:r>
              <a:rPr lang="en-US" sz="1800" dirty="0" err="1"/>
              <a:t>f.closed</a:t>
            </a:r>
            <a:r>
              <a:rPr lang="en-US" sz="1800" dirty="0"/>
              <a:t>)</a:t>
            </a:r>
          </a:p>
          <a:p>
            <a:pPr marL="457200" lvl="1" indent="0">
              <a:buNone/>
            </a:pPr>
            <a:r>
              <a:rPr lang="en-US" sz="1800" dirty="0"/>
              <a:t>a) True</a:t>
            </a:r>
          </a:p>
          <a:p>
            <a:pPr marL="457200" lvl="1" indent="0">
              <a:buNone/>
            </a:pPr>
            <a:r>
              <a:rPr lang="en-US" sz="1800" dirty="0"/>
              <a:t>b) False</a:t>
            </a:r>
          </a:p>
          <a:p>
            <a:pPr marL="457200" lvl="1" indent="0">
              <a:buNone/>
            </a:pPr>
            <a:r>
              <a:rPr lang="en-US" sz="1800" dirty="0"/>
              <a:t>c) None</a:t>
            </a:r>
          </a:p>
          <a:p>
            <a:pPr marL="457200" lvl="1" indent="0">
              <a:buNone/>
            </a:pPr>
            <a:r>
              <a:rPr lang="en-US" sz="1800" dirty="0"/>
              <a:t>d) </a:t>
            </a:r>
            <a:r>
              <a:rPr lang="en-US" sz="1800" dirty="0" smtClean="0"/>
              <a:t>Error</a:t>
            </a:r>
          </a:p>
          <a:p>
            <a:pPr marL="0" indent="0">
              <a:buNone/>
            </a:pPr>
            <a:r>
              <a:rPr lang="en-US" sz="1300" b="1" dirty="0" smtClean="0"/>
              <a:t>Note : opening a file with </a:t>
            </a:r>
            <a:r>
              <a:rPr lang="en-US" sz="1300" b="1" i="1" dirty="0" err="1" smtClean="0">
                <a:solidFill>
                  <a:srgbClr val="FF0000"/>
                </a:solidFill>
              </a:rPr>
              <a:t>with</a:t>
            </a:r>
            <a:r>
              <a:rPr lang="en-US" sz="1300" b="1" dirty="0" smtClean="0"/>
              <a:t> will ensure that the  file is closed as well.</a:t>
            </a:r>
          </a:p>
          <a:p>
            <a:pPr marL="0" indent="0">
              <a:buNone/>
            </a:pPr>
            <a:r>
              <a:rPr lang="en-US" b="1" dirty="0" smtClean="0"/>
              <a:t>5. </a:t>
            </a:r>
            <a:r>
              <a:rPr lang="en-US" dirty="0" smtClean="0"/>
              <a:t>What </a:t>
            </a:r>
            <a:r>
              <a:rPr lang="en-US" dirty="0"/>
              <a:t>is the use of tell() method in python?</a:t>
            </a:r>
            <a:br>
              <a:rPr lang="en-US" dirty="0"/>
            </a:br>
            <a:r>
              <a:rPr lang="en-US" dirty="0" smtClean="0"/>
              <a:t>	a</a:t>
            </a:r>
            <a:r>
              <a:rPr lang="en-US" dirty="0"/>
              <a:t>) tells you the current position within the file</a:t>
            </a:r>
            <a:br>
              <a:rPr lang="en-US" dirty="0"/>
            </a:br>
            <a:r>
              <a:rPr lang="en-US" dirty="0" smtClean="0"/>
              <a:t>	b</a:t>
            </a:r>
            <a:r>
              <a:rPr lang="en-US" dirty="0"/>
              <a:t>) tells you the end position within the file</a:t>
            </a:r>
            <a:br>
              <a:rPr lang="en-US" dirty="0"/>
            </a:br>
            <a:r>
              <a:rPr lang="en-US" dirty="0" smtClean="0"/>
              <a:t>	c</a:t>
            </a:r>
            <a:r>
              <a:rPr lang="en-US" dirty="0"/>
              <a:t>) tells you the file is opened or not</a:t>
            </a:r>
            <a:br>
              <a:rPr lang="en-US" dirty="0"/>
            </a:br>
            <a:r>
              <a:rPr lang="en-US" dirty="0" smtClean="0"/>
              <a:t>	d</a:t>
            </a:r>
            <a:r>
              <a:rPr lang="en-US" dirty="0"/>
              <a:t>) none of the mentioned</a:t>
            </a:r>
            <a:endParaRPr lang="en-US" b="1" dirty="0" smtClean="0"/>
          </a:p>
          <a:p>
            <a:pPr marL="0" indent="0">
              <a:buNone/>
            </a:pPr>
            <a:endParaRPr lang="en-US" b="1" dirty="0"/>
          </a:p>
          <a:p>
            <a:pPr marL="0" indent="0">
              <a:buNone/>
            </a:pPr>
            <a:endParaRPr lang="en-US" b="1" dirty="0" smtClean="0"/>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999546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846320" cy="620265"/>
          </a:xfrm>
        </p:spPr>
        <p:txBody>
          <a:bodyPr>
            <a:normAutofit/>
          </a:bodyPr>
          <a:lstStyle/>
          <a:p>
            <a:r>
              <a:rPr lang="en-US" sz="2900" b="1" i="1" dirty="0" smtClean="0">
                <a:solidFill>
                  <a:schemeClr val="accent4"/>
                </a:solidFill>
              </a:rPr>
              <a:t>NAMESPACES</a:t>
            </a:r>
          </a:p>
        </p:txBody>
      </p:sp>
      <p:sp>
        <p:nvSpPr>
          <p:cNvPr id="3" name="Content Placeholder 2"/>
          <p:cNvSpPr>
            <a:spLocks noGrp="1"/>
          </p:cNvSpPr>
          <p:nvPr>
            <p:ph idx="1"/>
          </p:nvPr>
        </p:nvSpPr>
        <p:spPr>
          <a:xfrm>
            <a:off x="394062" y="924288"/>
            <a:ext cx="10515600" cy="4351338"/>
          </a:xfrm>
        </p:spPr>
        <p:txBody>
          <a:bodyPr/>
          <a:lstStyle/>
          <a:p>
            <a:pPr>
              <a:buFont typeface="Wingdings" panose="05000000000000000000" pitchFamily="2" charset="2"/>
              <a:buChar char="§"/>
            </a:pPr>
            <a:r>
              <a:rPr lang="en-US" dirty="0" smtClean="0"/>
              <a:t>As we take a peep into namespaces, we need to understand what happens to all those variables(or rather objects) that we ourselves create, or import through modules.</a:t>
            </a:r>
          </a:p>
          <a:p>
            <a:pPr>
              <a:buFont typeface="Wingdings" panose="05000000000000000000" pitchFamily="2" charset="2"/>
              <a:buChar char="§"/>
            </a:pPr>
            <a:r>
              <a:rPr lang="en-US" dirty="0" smtClean="0"/>
              <a:t>Its something like this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475" y="2978332"/>
            <a:ext cx="8177348" cy="3394773"/>
          </a:xfrm>
          <a:prstGeom prst="rect">
            <a:avLst/>
          </a:prstGeom>
        </p:spPr>
      </p:pic>
      <p:sp>
        <p:nvSpPr>
          <p:cNvPr id="5" name="Footer Placeholder 4"/>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40201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9816"/>
            <a:ext cx="11826240" cy="391887"/>
          </a:xfrm>
        </p:spPr>
        <p:txBody>
          <a:bodyPr>
            <a:noAutofit/>
          </a:bodyPr>
          <a:lstStyle/>
          <a:p>
            <a:r>
              <a:rPr lang="en-US" sz="2900" b="1" i="1" dirty="0" smtClean="0">
                <a:solidFill>
                  <a:schemeClr val="accent4"/>
                </a:solidFill>
              </a:rPr>
              <a:t>PYTHON FILE MANAGEMENT- Reading &amp; writing</a:t>
            </a:r>
            <a:endParaRPr lang="en-US" sz="2900" b="1" i="1" dirty="0">
              <a:solidFill>
                <a:schemeClr val="accent4"/>
              </a:solidFill>
            </a:endParaRPr>
          </a:p>
        </p:txBody>
      </p:sp>
      <p:sp>
        <p:nvSpPr>
          <p:cNvPr id="5" name="Content Placeholder 4"/>
          <p:cNvSpPr>
            <a:spLocks noGrp="1"/>
          </p:cNvSpPr>
          <p:nvPr>
            <p:ph idx="1"/>
          </p:nvPr>
        </p:nvSpPr>
        <p:spPr>
          <a:xfrm>
            <a:off x="287383" y="796835"/>
            <a:ext cx="11586753" cy="5691834"/>
          </a:xfrm>
        </p:spPr>
        <p:txBody>
          <a:bodyPr>
            <a:normAutofit/>
          </a:bodyPr>
          <a:lstStyle/>
          <a:p>
            <a:pPr marL="0" indent="0">
              <a:buNone/>
            </a:pPr>
            <a:r>
              <a:rPr lang="en-US" b="1" dirty="0" smtClean="0"/>
              <a:t>6. </a:t>
            </a:r>
            <a:r>
              <a:rPr lang="en-US" dirty="0"/>
              <a:t> What is the current syntax of rename() a file?</a:t>
            </a:r>
            <a:br>
              <a:rPr lang="en-US" dirty="0"/>
            </a:br>
            <a:r>
              <a:rPr lang="en-US" dirty="0" smtClean="0"/>
              <a:t>	a</a:t>
            </a:r>
            <a:r>
              <a:rPr lang="en-US" dirty="0"/>
              <a:t>) rename(</a:t>
            </a:r>
            <a:r>
              <a:rPr lang="en-US" dirty="0" err="1"/>
              <a:t>current_file_name</a:t>
            </a:r>
            <a:r>
              <a:rPr lang="en-US" dirty="0"/>
              <a:t>, </a:t>
            </a:r>
            <a:r>
              <a:rPr lang="en-US" dirty="0" err="1"/>
              <a:t>new_file_name</a:t>
            </a:r>
            <a:r>
              <a:rPr lang="en-US" dirty="0"/>
              <a:t>)</a:t>
            </a:r>
            <a:br>
              <a:rPr lang="en-US" dirty="0"/>
            </a:br>
            <a:r>
              <a:rPr lang="en-US" dirty="0" smtClean="0"/>
              <a:t>	b</a:t>
            </a:r>
            <a:r>
              <a:rPr lang="en-US" dirty="0"/>
              <a:t>) rename(</a:t>
            </a:r>
            <a:r>
              <a:rPr lang="en-US" dirty="0" err="1"/>
              <a:t>new_file_name</a:t>
            </a:r>
            <a:r>
              <a:rPr lang="en-US" dirty="0"/>
              <a:t>, </a:t>
            </a:r>
            <a:r>
              <a:rPr lang="en-US" dirty="0" err="1"/>
              <a:t>current_file_name</a:t>
            </a:r>
            <a:r>
              <a:rPr lang="en-US" dirty="0"/>
              <a:t>,)</a:t>
            </a:r>
            <a:br>
              <a:rPr lang="en-US" dirty="0"/>
            </a:br>
            <a:r>
              <a:rPr lang="en-US" dirty="0" smtClean="0"/>
              <a:t>	c</a:t>
            </a:r>
            <a:r>
              <a:rPr lang="en-US" dirty="0"/>
              <a:t>) rename(()(</a:t>
            </a:r>
            <a:r>
              <a:rPr lang="en-US" dirty="0" err="1"/>
              <a:t>current_file_name</a:t>
            </a:r>
            <a:r>
              <a:rPr lang="en-US" dirty="0"/>
              <a:t>, </a:t>
            </a:r>
            <a:r>
              <a:rPr lang="en-US" dirty="0" err="1"/>
              <a:t>new_file_name</a:t>
            </a:r>
            <a:r>
              <a:rPr lang="en-US" dirty="0"/>
              <a:t>))</a:t>
            </a:r>
            <a:br>
              <a:rPr lang="en-US" dirty="0"/>
            </a:br>
            <a:r>
              <a:rPr lang="en-US" dirty="0" smtClean="0"/>
              <a:t>	d</a:t>
            </a:r>
            <a:r>
              <a:rPr lang="en-US" dirty="0"/>
              <a:t>) none of the mentioned</a:t>
            </a:r>
            <a:endParaRPr lang="en-US" b="1" dirty="0"/>
          </a:p>
          <a:p>
            <a:pPr marL="0" indent="0">
              <a:buNone/>
            </a:pPr>
            <a:r>
              <a:rPr lang="en-US" b="1" dirty="0" smtClean="0"/>
              <a:t>7. What is the output of the following lines of code ?</a:t>
            </a:r>
          </a:p>
          <a:p>
            <a:pPr marL="0" indent="0">
              <a:buNone/>
            </a:pPr>
            <a:r>
              <a:rPr lang="en-US" b="1" dirty="0" smtClean="0"/>
              <a:t>	</a:t>
            </a:r>
            <a:r>
              <a:rPr lang="en-US" b="1" dirty="0" err="1" smtClean="0"/>
              <a:t>fo</a:t>
            </a:r>
            <a:r>
              <a:rPr lang="en-US" b="1" dirty="0" smtClean="0"/>
              <a:t> </a:t>
            </a:r>
            <a:r>
              <a:rPr lang="en-US" b="1" dirty="0"/>
              <a:t>= open("foo.txt", "</a:t>
            </a:r>
            <a:r>
              <a:rPr lang="en-US" b="1" dirty="0" err="1"/>
              <a:t>rw</a:t>
            </a:r>
            <a:r>
              <a:rPr lang="en-US" b="1" dirty="0"/>
              <a:t>+")</a:t>
            </a:r>
          </a:p>
          <a:p>
            <a:pPr marL="0" indent="0">
              <a:buNone/>
            </a:pPr>
            <a:r>
              <a:rPr lang="en-US" b="1" dirty="0" smtClean="0"/>
              <a:t>	print ("</a:t>
            </a:r>
            <a:r>
              <a:rPr lang="en-US" b="1" dirty="0"/>
              <a:t>Name of the file: ", </a:t>
            </a:r>
            <a:r>
              <a:rPr lang="en-US" b="1" dirty="0" smtClean="0"/>
              <a:t>fo.name)</a:t>
            </a:r>
          </a:p>
          <a:p>
            <a:pPr marL="0" indent="0">
              <a:buNone/>
            </a:pPr>
            <a:r>
              <a:rPr lang="en-US" b="1" dirty="0" smtClean="0"/>
              <a:t>8. </a:t>
            </a:r>
            <a:r>
              <a:rPr lang="en-US" dirty="0" smtClean="0"/>
              <a:t>What </a:t>
            </a:r>
            <a:r>
              <a:rPr lang="en-US" dirty="0"/>
              <a:t>is the use of seek() method in files?</a:t>
            </a:r>
            <a:br>
              <a:rPr lang="en-US" dirty="0"/>
            </a:br>
            <a:r>
              <a:rPr lang="en-US" dirty="0" smtClean="0"/>
              <a:t>	a</a:t>
            </a:r>
            <a:r>
              <a:rPr lang="en-US" dirty="0"/>
              <a:t>) sets the file’s current position at the offset</a:t>
            </a:r>
            <a:br>
              <a:rPr lang="en-US" dirty="0"/>
            </a:br>
            <a:r>
              <a:rPr lang="en-US" dirty="0" smtClean="0"/>
              <a:t>	b</a:t>
            </a:r>
            <a:r>
              <a:rPr lang="en-US" dirty="0"/>
              <a:t>) sets the file’s previous position at the offset</a:t>
            </a:r>
            <a:br>
              <a:rPr lang="en-US" dirty="0"/>
            </a:br>
            <a:r>
              <a:rPr lang="en-US" dirty="0" smtClean="0"/>
              <a:t>	c</a:t>
            </a:r>
            <a:r>
              <a:rPr lang="en-US" dirty="0"/>
              <a:t>) sets the file’s current position within the file</a:t>
            </a:r>
            <a:br>
              <a:rPr lang="en-US" dirty="0"/>
            </a:br>
            <a:r>
              <a:rPr lang="en-US" dirty="0" smtClean="0"/>
              <a:t>	d</a:t>
            </a:r>
            <a:r>
              <a:rPr lang="en-US" dirty="0"/>
              <a:t>) none of the mentioned</a:t>
            </a:r>
            <a:endParaRPr lang="en-US" b="1" dirty="0" smtClean="0"/>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004997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8135" y="2756876"/>
            <a:ext cx="7186097" cy="782738"/>
          </a:xfrm>
        </p:spPr>
        <p:txBody>
          <a:bodyPr>
            <a:normAutofit fontScale="90000"/>
          </a:bodyPr>
          <a:lstStyle/>
          <a:p>
            <a:r>
              <a:rPr lang="en-US" b="1" dirty="0" smtClean="0">
                <a:solidFill>
                  <a:schemeClr val="accent5">
                    <a:lumMod val="50000"/>
                  </a:schemeClr>
                </a:solidFill>
              </a:rPr>
              <a:t>EXCEPTION HANDLING</a:t>
            </a:r>
            <a:endParaRPr lang="en-US" b="1" dirty="0">
              <a:solidFill>
                <a:schemeClr val="accent5">
                  <a:lumMod val="50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2014"/>
            <a:ext cx="2228735" cy="1504396"/>
          </a:xfrm>
          <a:prstGeom prst="rect">
            <a:avLst/>
          </a:prstGeom>
        </p:spPr>
      </p:pic>
      <p:sp>
        <p:nvSpPr>
          <p:cNvPr id="3" name="Rectangle 2"/>
          <p:cNvSpPr/>
          <p:nvPr/>
        </p:nvSpPr>
        <p:spPr>
          <a:xfrm>
            <a:off x="2118360" y="4035475"/>
            <a:ext cx="10546080" cy="400110"/>
          </a:xfrm>
          <a:prstGeom prst="rect">
            <a:avLst/>
          </a:prstGeom>
        </p:spPr>
        <p:txBody>
          <a:bodyPr wrap="square">
            <a:spAutoFit/>
          </a:bodyPr>
          <a:lstStyle/>
          <a:p>
            <a:r>
              <a:rPr lang="en-US" sz="2000" b="1" i="1" dirty="0">
                <a:solidFill>
                  <a:schemeClr val="accent1"/>
                </a:solidFill>
                <a:latin typeface="Arial" panose="020B0604020202020204" pitchFamily="34" charset="0"/>
                <a:cs typeface="Arial" panose="020B0604020202020204" pitchFamily="34" charset="0"/>
              </a:rPr>
              <a:t>One man’s crappy software is another man’s full time job. (Jessica Gaston)</a:t>
            </a:r>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7116332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487680"/>
            <a:ext cx="11659495" cy="6172200"/>
          </a:xfrm>
        </p:spPr>
        <p:txBody>
          <a:bodyPr>
            <a:normAutofit/>
          </a:bodyPr>
          <a:lstStyle/>
          <a:p>
            <a:pPr marL="0" indent="0">
              <a:buNone/>
            </a:pPr>
            <a:r>
              <a:rPr lang="en-US" sz="2400" b="1" u="sng" dirty="0" smtClean="0">
                <a:latin typeface="Calibri" panose="020F0502020204030204" pitchFamily="34" charset="0"/>
                <a:cs typeface="Calibri" panose="020F0502020204030204" pitchFamily="34" charset="0"/>
              </a:rPr>
              <a:t>What</a:t>
            </a:r>
            <a:r>
              <a:rPr lang="en-US" sz="3600" b="1" u="sng" dirty="0" smtClean="0">
                <a:latin typeface="Calibri" panose="020F0502020204030204" pitchFamily="34" charset="0"/>
                <a:cs typeface="Calibri" panose="020F0502020204030204" pitchFamily="34" charset="0"/>
              </a:rPr>
              <a:t> </a:t>
            </a:r>
            <a:r>
              <a:rPr lang="en-US" sz="2400" b="1" u="sng" dirty="0">
                <a:latin typeface="Calibri" panose="020F0502020204030204" pitchFamily="34" charset="0"/>
                <a:cs typeface="Calibri" panose="020F0502020204030204" pitchFamily="34" charset="0"/>
              </a:rPr>
              <a:t>is an  Exception?</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An exception is an error that happens during execution of a program. When </a:t>
            </a:r>
            <a:r>
              <a:rPr lang="en-US" sz="2400" dirty="0" smtClean="0">
                <a:latin typeface="Calibri" panose="020F0502020204030204" pitchFamily="34" charset="0"/>
                <a:cs typeface="Calibri" panose="020F0502020204030204" pitchFamily="34" charset="0"/>
              </a:rPr>
              <a:t>that error </a:t>
            </a:r>
            <a:r>
              <a:rPr lang="en-US" sz="2400" dirty="0">
                <a:latin typeface="Calibri" panose="020F0502020204030204" pitchFamily="34" charset="0"/>
                <a:cs typeface="Calibri" panose="020F0502020204030204" pitchFamily="34" charset="0"/>
              </a:rPr>
              <a:t>occurs, Python generate an exception that can be handled, which avoids </a:t>
            </a:r>
            <a:r>
              <a:rPr lang="en-US" sz="2400" dirty="0" smtClean="0">
                <a:latin typeface="Calibri" panose="020F0502020204030204" pitchFamily="34" charset="0"/>
                <a:cs typeface="Calibri" panose="020F0502020204030204" pitchFamily="34" charset="0"/>
              </a:rPr>
              <a:t>your program </a:t>
            </a:r>
            <a:r>
              <a:rPr lang="en-US" sz="2400" dirty="0">
                <a:latin typeface="Calibri" panose="020F0502020204030204" pitchFamily="34" charset="0"/>
                <a:cs typeface="Calibri" panose="020F0502020204030204" pitchFamily="34" charset="0"/>
              </a:rPr>
              <a:t>to crash</a:t>
            </a:r>
            <a:r>
              <a:rPr lang="en-US" sz="2400" dirty="0" smtClean="0">
                <a:latin typeface="Calibri" panose="020F0502020204030204" pitchFamily="34" charset="0"/>
                <a:cs typeface="Calibri" panose="020F0502020204030204" pitchFamily="34" charset="0"/>
              </a:rPr>
              <a:t>.</a:t>
            </a:r>
          </a:p>
          <a:p>
            <a:pPr marL="0" indent="0">
              <a:buNone/>
            </a:pPr>
            <a:r>
              <a:rPr lang="en-US" sz="2400" b="1" u="sng" dirty="0" smtClean="0">
                <a:latin typeface="Calibri" panose="020F0502020204030204" pitchFamily="34" charset="0"/>
                <a:cs typeface="Calibri" panose="020F0502020204030204" pitchFamily="34" charset="0"/>
              </a:rPr>
              <a:t>Why use exceptions?</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Exceptions are convenient in many ways for handling errors and special </a:t>
            </a:r>
            <a:r>
              <a:rPr lang="en-US" sz="2400" dirty="0" smtClean="0">
                <a:latin typeface="Calibri" panose="020F0502020204030204" pitchFamily="34" charset="0"/>
                <a:cs typeface="Calibri" panose="020F0502020204030204" pitchFamily="34" charset="0"/>
              </a:rPr>
              <a:t>conditions in </a:t>
            </a:r>
            <a:r>
              <a:rPr lang="en-US" sz="2400" dirty="0">
                <a:latin typeface="Calibri" panose="020F0502020204030204" pitchFamily="34" charset="0"/>
                <a:cs typeface="Calibri" panose="020F0502020204030204" pitchFamily="34" charset="0"/>
              </a:rPr>
              <a:t>a program. When you think that you have a code which can produce an error </a:t>
            </a:r>
            <a:r>
              <a:rPr lang="en-US" sz="2400" dirty="0" smtClean="0">
                <a:latin typeface="Calibri" panose="020F0502020204030204" pitchFamily="34" charset="0"/>
                <a:cs typeface="Calibri" panose="020F0502020204030204" pitchFamily="34" charset="0"/>
              </a:rPr>
              <a:t>then you </a:t>
            </a:r>
            <a:r>
              <a:rPr lang="en-US" sz="2400" dirty="0">
                <a:latin typeface="Calibri" panose="020F0502020204030204" pitchFamily="34" charset="0"/>
                <a:cs typeface="Calibri" panose="020F0502020204030204" pitchFamily="34" charset="0"/>
              </a:rPr>
              <a:t>can use exception handling.</a:t>
            </a:r>
          </a:p>
          <a:p>
            <a:pPr marL="0" indent="0">
              <a:buNone/>
            </a:pPr>
            <a:endParaRPr lang="en-US" sz="1200"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marL="0" indent="0">
              <a:buNone/>
            </a:pPr>
            <a:endParaRPr lang="en-US" sz="2400" b="1" u="sng" dirty="0" smtClean="0">
              <a:latin typeface="Calibri" panose="020F0502020204030204" pitchFamily="34" charset="0"/>
              <a:cs typeface="Calibri" panose="020F0502020204030204" pitchFamily="34" charset="0"/>
            </a:endParaRPr>
          </a:p>
          <a:p>
            <a:pPr marL="0" indent="0">
              <a:buNone/>
            </a:pPr>
            <a:endParaRPr lang="en-US" sz="2400" b="1" u="sng" dirty="0" smtClean="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0" y="0"/>
            <a:ext cx="5460274" cy="600891"/>
          </a:xfrm>
        </p:spPr>
        <p:txBody>
          <a:bodyPr>
            <a:normAutofit/>
          </a:bodyPr>
          <a:lstStyle/>
          <a:p>
            <a:r>
              <a:rPr lang="en-US" sz="2900" b="1" i="1" dirty="0" smtClean="0">
                <a:solidFill>
                  <a:schemeClr val="accent4"/>
                </a:solidFill>
              </a:rPr>
              <a:t>EXCEPTION HANDLING</a:t>
            </a:r>
            <a:endParaRPr lang="en-US" sz="2900" b="1" i="1" dirty="0">
              <a:solidFill>
                <a:schemeClr val="accent4"/>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880" y="3429000"/>
            <a:ext cx="5394960" cy="3017520"/>
          </a:xfrm>
          <a:prstGeom prst="rect">
            <a:avLst/>
          </a:prstGeom>
        </p:spPr>
      </p:pic>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8067421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487680"/>
            <a:ext cx="11659495" cy="6172200"/>
          </a:xfrm>
        </p:spPr>
        <p:txBody>
          <a:bodyPr>
            <a:normAutofit fontScale="92500" lnSpcReduction="10000"/>
          </a:bodyPr>
          <a:lstStyle/>
          <a:p>
            <a:pPr marL="0" indent="0">
              <a:buNone/>
            </a:pPr>
            <a:r>
              <a:rPr lang="en-US" sz="2400" b="1" u="sng" dirty="0" smtClean="0">
                <a:latin typeface="Calibri" panose="020F0502020204030204" pitchFamily="34" charset="0"/>
                <a:cs typeface="Calibri" panose="020F0502020204030204" pitchFamily="34" charset="0"/>
              </a:rPr>
              <a:t>How does it work?</a:t>
            </a:r>
            <a:endParaRPr lang="en-US" sz="2400" b="1" u="sng"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dirty="0"/>
              <a:t>Exception handling enables you handle errors gracefully and do something meaningful about it. Like display a message to user if intended file not found. Python handles exception using try.. except ..  block</a:t>
            </a:r>
            <a:r>
              <a:rPr lang="en-US" dirty="0" smtClean="0"/>
              <a:t>.</a:t>
            </a:r>
          </a:p>
          <a:p>
            <a:pPr>
              <a:buFont typeface="Wingdings" panose="05000000000000000000" pitchFamily="2" charset="2"/>
              <a:buChar char="§"/>
            </a:pPr>
            <a:r>
              <a:rPr lang="en-US" dirty="0" smtClean="0"/>
              <a:t>Error </a:t>
            </a:r>
            <a:r>
              <a:rPr lang="en-US" dirty="0"/>
              <a:t>handling is done through the use of exceptions that are caught in </a:t>
            </a:r>
            <a:r>
              <a:rPr lang="en-US" dirty="0" smtClean="0"/>
              <a:t>try blocks </a:t>
            </a:r>
            <a:r>
              <a:rPr lang="en-US" dirty="0"/>
              <a:t>and handled in except blocks. If an error is encountered, a try </a:t>
            </a:r>
            <a:r>
              <a:rPr lang="en-US" dirty="0" smtClean="0"/>
              <a:t>block code </a:t>
            </a:r>
            <a:r>
              <a:rPr lang="en-US" dirty="0"/>
              <a:t>execution is stopped and transferred down to the except block. </a:t>
            </a:r>
            <a:endParaRPr lang="en-US" dirty="0" smtClean="0"/>
          </a:p>
          <a:p>
            <a:pPr>
              <a:buFont typeface="Wingdings" panose="05000000000000000000" pitchFamily="2" charset="2"/>
              <a:buChar char="§"/>
            </a:pPr>
            <a:r>
              <a:rPr lang="en-US" dirty="0"/>
              <a:t>The code in the finally block will be executed regardless of whether an </a:t>
            </a:r>
            <a:r>
              <a:rPr lang="en-US" dirty="0" smtClean="0"/>
              <a:t>exception occurs</a:t>
            </a:r>
            <a:r>
              <a:rPr lang="en-US" dirty="0"/>
              <a:t>.</a:t>
            </a:r>
            <a:endParaRPr lang="en-US" dirty="0" smtClean="0"/>
          </a:p>
          <a:p>
            <a:pPr marL="0" indent="0">
              <a:buNone/>
            </a:pPr>
            <a:r>
              <a:rPr lang="en-US" sz="2400" b="1" u="sng" dirty="0" smtClean="0">
                <a:latin typeface="Calibri" panose="020F0502020204030204" pitchFamily="34" charset="0"/>
                <a:cs typeface="Calibri" panose="020F0502020204030204" pitchFamily="34" charset="0"/>
              </a:rPr>
              <a:t>Time </a:t>
            </a:r>
            <a:r>
              <a:rPr lang="en-US" sz="2400" b="1" u="sng" dirty="0">
                <a:latin typeface="Calibri" panose="020F0502020204030204" pitchFamily="34" charset="0"/>
                <a:cs typeface="Calibri" panose="020F0502020204030204" pitchFamily="34" charset="0"/>
              </a:rPr>
              <a:t>to get our hands </a:t>
            </a:r>
            <a:r>
              <a:rPr lang="en-US" sz="2400" b="1" u="sng" dirty="0" smtClean="0">
                <a:latin typeface="Calibri" panose="020F0502020204030204" pitchFamily="34" charset="0"/>
                <a:cs typeface="Calibri" panose="020F0502020204030204" pitchFamily="34" charset="0"/>
              </a:rPr>
              <a:t>dirty. Lets try it out</a:t>
            </a:r>
          </a:p>
          <a:p>
            <a:pPr marL="0" indent="0">
              <a:buNone/>
            </a:pPr>
            <a:r>
              <a:rPr lang="en-US" sz="2400" b="1" u="sng" dirty="0" smtClean="0">
                <a:latin typeface="Calibri" panose="020F0502020204030204" pitchFamily="34" charset="0"/>
                <a:cs typeface="Calibri" panose="020F0502020204030204" pitchFamily="34" charset="0"/>
              </a:rPr>
              <a:t>Syntax :-</a:t>
            </a:r>
          </a:p>
          <a:p>
            <a:pPr marL="0" indent="0">
              <a:buNone/>
            </a:pPr>
            <a:r>
              <a:rPr lang="en-US" sz="2400" b="1" dirty="0">
                <a:latin typeface="Calibri" panose="020F0502020204030204" pitchFamily="34" charset="0"/>
                <a:cs typeface="Calibri" panose="020F0502020204030204" pitchFamily="34" charset="0"/>
              </a:rPr>
              <a:t>try:</a:t>
            </a:r>
          </a:p>
          <a:p>
            <a:pPr marL="0" indent="0">
              <a:buNone/>
            </a:pPr>
            <a:r>
              <a:rPr lang="en-US" sz="2400" dirty="0">
                <a:latin typeface="Calibri" panose="020F0502020204030204" pitchFamily="34" charset="0"/>
                <a:cs typeface="Calibri" panose="020F0502020204030204" pitchFamily="34" charset="0"/>
              </a:rPr>
              <a:t>    # write some code </a:t>
            </a:r>
          </a:p>
          <a:p>
            <a:pPr marL="0" indent="0">
              <a:buNone/>
            </a:pPr>
            <a:r>
              <a:rPr lang="en-US" sz="2400" dirty="0">
                <a:latin typeface="Calibri" panose="020F0502020204030204" pitchFamily="34" charset="0"/>
                <a:cs typeface="Calibri" panose="020F0502020204030204" pitchFamily="34" charset="0"/>
              </a:rPr>
              <a:t>    # that might throw exception</a:t>
            </a:r>
          </a:p>
          <a:p>
            <a:pPr marL="0" indent="0">
              <a:buNone/>
            </a:pPr>
            <a:r>
              <a:rPr lang="en-US" sz="2400" b="1" dirty="0">
                <a:latin typeface="Calibri" panose="020F0502020204030204" pitchFamily="34" charset="0"/>
                <a:cs typeface="Calibri" panose="020F0502020204030204" pitchFamily="34" charset="0"/>
              </a:rPr>
              <a:t>except &lt;</a:t>
            </a:r>
            <a:r>
              <a:rPr lang="en-US" sz="2400" b="1" dirty="0" err="1">
                <a:latin typeface="Calibri" panose="020F0502020204030204" pitchFamily="34" charset="0"/>
                <a:cs typeface="Calibri" panose="020F0502020204030204" pitchFamily="34" charset="0"/>
              </a:rPr>
              <a:t>ExceptionType</a:t>
            </a:r>
            <a:r>
              <a:rPr lang="en-US" sz="2400" b="1" dirty="0">
                <a:latin typeface="Calibri" panose="020F0502020204030204" pitchFamily="34" charset="0"/>
                <a:cs typeface="Calibri" panose="020F0502020204030204" pitchFamily="34" charset="0"/>
              </a:rPr>
              <a:t>&gt;: </a:t>
            </a:r>
          </a:p>
          <a:p>
            <a:pPr marL="0" indent="0">
              <a:buNone/>
            </a:pPr>
            <a:r>
              <a:rPr lang="en-US" sz="2400" dirty="0">
                <a:latin typeface="Calibri" panose="020F0502020204030204" pitchFamily="34" charset="0"/>
                <a:cs typeface="Calibri" panose="020F0502020204030204" pitchFamily="34" charset="0"/>
              </a:rPr>
              <a:t>    # Exception handler, alert the user</a:t>
            </a:r>
            <a:endParaRPr lang="en-US" sz="2400" dirty="0" smtClean="0">
              <a:latin typeface="Calibri" panose="020F0502020204030204" pitchFamily="34" charset="0"/>
              <a:cs typeface="Calibri" panose="020F0502020204030204" pitchFamily="34" charset="0"/>
            </a:endParaRPr>
          </a:p>
          <a:p>
            <a:pPr marL="0" indent="0">
              <a:buNone/>
            </a:pPr>
            <a:endParaRPr lang="en-US" sz="2400" b="1" u="sng" dirty="0" smtClean="0">
              <a:latin typeface="Calibri" panose="020F0502020204030204" pitchFamily="34" charset="0"/>
              <a:cs typeface="Calibri" panose="020F0502020204030204" pitchFamily="34" charset="0"/>
            </a:endParaRPr>
          </a:p>
          <a:p>
            <a:pPr marL="0" indent="0">
              <a:buNone/>
            </a:pPr>
            <a:endParaRPr lang="en-US" sz="2400" b="1" u="sng"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marL="0" indent="0">
              <a:buNone/>
            </a:pPr>
            <a:endParaRPr lang="en-US" sz="2400" b="1" u="sng" dirty="0" smtClean="0">
              <a:latin typeface="Calibri" panose="020F0502020204030204" pitchFamily="34" charset="0"/>
              <a:cs typeface="Calibri" panose="020F0502020204030204" pitchFamily="34" charset="0"/>
            </a:endParaRPr>
          </a:p>
          <a:p>
            <a:pPr marL="0" indent="0">
              <a:buNone/>
            </a:pPr>
            <a:endParaRPr lang="en-US" sz="2400" b="1" u="sng" dirty="0" smtClean="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7405" y="0"/>
            <a:ext cx="5769442" cy="535577"/>
          </a:xfrm>
        </p:spPr>
        <p:txBody>
          <a:bodyPr>
            <a:normAutofit/>
          </a:bodyPr>
          <a:lstStyle/>
          <a:p>
            <a:r>
              <a:rPr lang="en-US" sz="2900" b="1" i="1" dirty="0" smtClean="0">
                <a:solidFill>
                  <a:schemeClr val="accent4"/>
                </a:solidFill>
              </a:rPr>
              <a:t>EXCEPTION HANDLING</a:t>
            </a:r>
            <a:endParaRPr lang="en-US" sz="2900" b="1" i="1" dirty="0">
              <a:solidFill>
                <a:schemeClr val="accent4"/>
              </a:solidFill>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903288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487680"/>
            <a:ext cx="11659495" cy="6172200"/>
          </a:xfrm>
        </p:spPr>
        <p:txBody>
          <a:bodyPr>
            <a:normAutofit fontScale="92500" lnSpcReduction="10000"/>
          </a:bodyPr>
          <a:lstStyle/>
          <a:p>
            <a:pPr marL="0" indent="0">
              <a:buNone/>
            </a:pPr>
            <a:endParaRPr lang="en-US" sz="2400" b="1" u="sng" dirty="0" smtClean="0">
              <a:latin typeface="Calibri" panose="020F0502020204030204" pitchFamily="34" charset="0"/>
              <a:cs typeface="Calibri" panose="020F0502020204030204" pitchFamily="34" charset="0"/>
            </a:endParaRPr>
          </a:p>
          <a:p>
            <a:pPr marL="0" indent="0">
              <a:buNone/>
            </a:pPr>
            <a:r>
              <a:rPr lang="en-US" sz="2400" b="1" u="sng" dirty="0" smtClean="0">
                <a:latin typeface="Calibri" panose="020F0502020204030204" pitchFamily="34" charset="0"/>
                <a:cs typeface="Calibri" panose="020F0502020204030204" pitchFamily="34" charset="0"/>
              </a:rPr>
              <a:t>Try and Learn :-</a:t>
            </a:r>
          </a:p>
          <a:p>
            <a:pPr marL="0" indent="0">
              <a:buNone/>
            </a:pPr>
            <a:r>
              <a:rPr lang="en-US" sz="2400" dirty="0" smtClean="0">
                <a:latin typeface="Calibri" panose="020F0502020204030204" pitchFamily="34" charset="0"/>
                <a:cs typeface="Calibri" panose="020F0502020204030204" pitchFamily="34" charset="0"/>
              </a:rPr>
              <a:t>Open a file to just read, </a:t>
            </a:r>
            <a:r>
              <a:rPr lang="en-US" sz="2400" dirty="0">
                <a:latin typeface="Calibri" panose="020F0502020204030204" pitchFamily="34" charset="0"/>
                <a:cs typeface="Calibri" panose="020F0502020204030204" pitchFamily="34" charset="0"/>
              </a:rPr>
              <a:t>file name is “</a:t>
            </a:r>
            <a:r>
              <a:rPr lang="en-US" sz="2400" dirty="0" smtClean="0">
                <a:latin typeface="Calibri" panose="020F0502020204030204" pitchFamily="34" charset="0"/>
                <a:cs typeface="Calibri" panose="020F0502020204030204" pitchFamily="34" charset="0"/>
              </a:rPr>
              <a:t>somemissingfile.txt”. Create a Try and Except block to catch the error and print a message like “File doesn’t exist”.</a:t>
            </a:r>
          </a:p>
          <a:p>
            <a:pPr marL="0" indent="0">
              <a:buNone/>
            </a:pPr>
            <a:r>
              <a:rPr lang="en-US" sz="2400" b="1" dirty="0" smtClean="0">
                <a:latin typeface="Calibri" panose="020F0502020204030204" pitchFamily="34" charset="0"/>
                <a:cs typeface="Calibri" panose="020F0502020204030204" pitchFamily="34" charset="0"/>
              </a:rPr>
              <a:t>try</a:t>
            </a:r>
            <a:r>
              <a:rPr lang="en-US" sz="2400" b="1" dirty="0">
                <a:latin typeface="Calibri" panose="020F0502020204030204" pitchFamily="34" charset="0"/>
                <a:cs typeface="Calibri" panose="020F0502020204030204" pitchFamily="34" charset="0"/>
              </a:rPr>
              <a:t>:</a:t>
            </a:r>
          </a:p>
          <a:p>
            <a:pPr marL="0" indent="0">
              <a:buNone/>
            </a:pPr>
            <a:r>
              <a:rPr lang="en-US" sz="2400" dirty="0">
                <a:latin typeface="Calibri" panose="020F0502020204030204" pitchFamily="34" charset="0"/>
                <a:cs typeface="Calibri" panose="020F0502020204030204" pitchFamily="34" charset="0"/>
              </a:rPr>
              <a:t>    f = open("</a:t>
            </a:r>
            <a:r>
              <a:rPr lang="en-US" sz="2400" dirty="0" err="1">
                <a:latin typeface="Calibri" panose="020F0502020204030204" pitchFamily="34" charset="0"/>
                <a:cs typeface="Calibri" panose="020F0502020204030204" pitchFamily="34" charset="0"/>
              </a:rPr>
              <a:t>somemissingfile.txt","r</a:t>
            </a:r>
            <a:r>
              <a:rPr lang="en-US" sz="2400" dirty="0">
                <a:latin typeface="Calibri" panose="020F0502020204030204" pitchFamily="34" charset="0"/>
                <a:cs typeface="Calibri" panose="020F0502020204030204" pitchFamily="34" charset="0"/>
              </a:rPr>
              <a:t>")</a:t>
            </a:r>
          </a:p>
          <a:p>
            <a:pPr marL="0" indent="0">
              <a:buNone/>
            </a:pPr>
            <a:r>
              <a:rPr lang="en-US" sz="2400" dirty="0">
                <a:latin typeface="Calibri" panose="020F0502020204030204" pitchFamily="34" charset="0"/>
                <a:cs typeface="Calibri" panose="020F0502020204030204" pitchFamily="34" charset="0"/>
              </a:rPr>
              <a:t>    print(</a:t>
            </a:r>
            <a:r>
              <a:rPr lang="en-US" sz="2400" dirty="0" err="1">
                <a:latin typeface="Calibri" panose="020F0502020204030204" pitchFamily="34" charset="0"/>
                <a:cs typeface="Calibri" panose="020F0502020204030204" pitchFamily="34" charset="0"/>
              </a:rPr>
              <a:t>f.read</a:t>
            </a:r>
            <a:r>
              <a:rPr lang="en-US" sz="2400" dirty="0">
                <a:latin typeface="Calibri" panose="020F0502020204030204" pitchFamily="34" charset="0"/>
                <a:cs typeface="Calibri" panose="020F0502020204030204" pitchFamily="34" charset="0"/>
              </a:rPr>
              <a:t>())</a:t>
            </a:r>
          </a:p>
          <a:p>
            <a:pPr marL="0" indent="0">
              <a:buNone/>
            </a:pPr>
            <a:r>
              <a:rPr lang="en-US" sz="2400" b="1" dirty="0">
                <a:latin typeface="Calibri" panose="020F0502020204030204" pitchFamily="34" charset="0"/>
                <a:cs typeface="Calibri" panose="020F0502020204030204" pitchFamily="34" charset="0"/>
              </a:rPr>
              <a:t>except </a:t>
            </a:r>
            <a:r>
              <a:rPr lang="en-US" sz="2400" b="1" dirty="0" err="1">
                <a:latin typeface="Calibri" panose="020F0502020204030204" pitchFamily="34" charset="0"/>
                <a:cs typeface="Calibri" panose="020F0502020204030204" pitchFamily="34" charset="0"/>
              </a:rPr>
              <a:t>IOError</a:t>
            </a:r>
            <a:r>
              <a:rPr lang="en-US" sz="2400" b="1" dirty="0">
                <a:latin typeface="Calibri" panose="020F0502020204030204" pitchFamily="34" charset="0"/>
                <a:cs typeface="Calibri" panose="020F0502020204030204" pitchFamily="34" charset="0"/>
              </a:rPr>
              <a:t>:</a:t>
            </a:r>
          </a:p>
          <a:p>
            <a:pPr marL="0" indent="0">
              <a:buNone/>
            </a:pPr>
            <a:r>
              <a:rPr lang="en-US" sz="2400" dirty="0">
                <a:latin typeface="Calibri" panose="020F0502020204030204" pitchFamily="34" charset="0"/>
                <a:cs typeface="Calibri" panose="020F0502020204030204" pitchFamily="34" charset="0"/>
              </a:rPr>
              <a:t>    print("</a:t>
            </a:r>
            <a:r>
              <a:rPr lang="en-US" sz="2400" dirty="0" err="1">
                <a:latin typeface="Calibri" panose="020F0502020204030204" pitchFamily="34" charset="0"/>
                <a:cs typeface="Calibri" panose="020F0502020204030204" pitchFamily="34" charset="0"/>
              </a:rPr>
              <a:t>OOps</a:t>
            </a:r>
            <a:r>
              <a:rPr lang="en-US" sz="2400" dirty="0">
                <a:latin typeface="Calibri" panose="020F0502020204030204" pitchFamily="34" charset="0"/>
                <a:cs typeface="Calibri" panose="020F0502020204030204" pitchFamily="34" charset="0"/>
              </a:rPr>
              <a:t>..file </a:t>
            </a:r>
            <a:r>
              <a:rPr lang="en-US" sz="2400" dirty="0" err="1">
                <a:latin typeface="Calibri" panose="020F0502020204030204" pitchFamily="34" charset="0"/>
                <a:cs typeface="Calibri" panose="020F0502020204030204" pitchFamily="34" charset="0"/>
              </a:rPr>
              <a:t>doesnt</a:t>
            </a:r>
            <a:r>
              <a:rPr lang="en-US" sz="2400" dirty="0">
                <a:latin typeface="Calibri" panose="020F0502020204030204" pitchFamily="34" charset="0"/>
                <a:cs typeface="Calibri" panose="020F0502020204030204" pitchFamily="34" charset="0"/>
              </a:rPr>
              <a:t> exist</a:t>
            </a:r>
            <a:r>
              <a:rPr lang="en-US" sz="2400" dirty="0" smtClean="0">
                <a:latin typeface="Calibri" panose="020F0502020204030204" pitchFamily="34" charset="0"/>
                <a:cs typeface="Calibri" panose="020F0502020204030204" pitchFamily="34" charset="0"/>
              </a:rPr>
              <a:t>")</a:t>
            </a:r>
          </a:p>
          <a:p>
            <a:pPr marL="0" indent="0">
              <a:buNone/>
            </a:pPr>
            <a:r>
              <a:rPr lang="en-US" sz="2400" b="1" u="sng" dirty="0" smtClean="0">
                <a:latin typeface="Calibri" panose="020F0502020204030204" pitchFamily="34" charset="0"/>
                <a:cs typeface="Calibri" panose="020F0502020204030204" pitchFamily="34" charset="0"/>
              </a:rPr>
              <a:t>How  did this code work?</a:t>
            </a:r>
          </a:p>
          <a:p>
            <a:pPr marL="0" indent="0">
              <a:buNone/>
            </a:pPr>
            <a:r>
              <a:rPr lang="en-US" dirty="0"/>
              <a:t>1. First statement between try  and except  block are executed.</a:t>
            </a:r>
            <a:r>
              <a:rPr lang="en-US" sz="2400" dirty="0"/>
              <a:t/>
            </a:r>
            <a:br>
              <a:rPr lang="en-US" sz="2400" dirty="0"/>
            </a:br>
            <a:r>
              <a:rPr lang="en-US" dirty="0"/>
              <a:t>2. If no exception occurs then code under except  clause will be skipped.</a:t>
            </a:r>
            <a:r>
              <a:rPr lang="en-US" sz="2400" dirty="0"/>
              <a:t/>
            </a:r>
            <a:br>
              <a:rPr lang="en-US" sz="2400" dirty="0"/>
            </a:br>
            <a:r>
              <a:rPr lang="en-US" dirty="0"/>
              <a:t>3. If file don’t </a:t>
            </a:r>
            <a:r>
              <a:rPr lang="en-US" dirty="0" smtClean="0"/>
              <a:t>exist </a:t>
            </a:r>
            <a:r>
              <a:rPr lang="en-US" dirty="0"/>
              <a:t>then exception will be raised and the rest of the code in the try  block will be skipped</a:t>
            </a:r>
            <a:r>
              <a:rPr lang="en-US" sz="2400" dirty="0"/>
              <a:t/>
            </a:r>
            <a:br>
              <a:rPr lang="en-US" sz="2400" dirty="0"/>
            </a:br>
            <a:r>
              <a:rPr lang="en-US" dirty="0"/>
              <a:t>4. When exceptions occurs, if the exception type matches exception name after except  keyword, then the code in that except  clause is executed.</a:t>
            </a:r>
            <a:endParaRPr lang="en-US" sz="2400" b="1" u="sng" dirty="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sz="2400" dirty="0">
              <a:latin typeface="Calibri" panose="020F0502020204030204" pitchFamily="34" charset="0"/>
              <a:cs typeface="Calibri" panose="020F0502020204030204" pitchFamily="34" charset="0"/>
            </a:endParaRPr>
          </a:p>
          <a:p>
            <a:pPr marL="0" indent="0">
              <a:buNone/>
            </a:pPr>
            <a:endParaRPr lang="en-US" sz="2400" b="1" u="sng" dirty="0" smtClean="0">
              <a:latin typeface="Calibri" panose="020F0502020204030204" pitchFamily="34" charset="0"/>
              <a:cs typeface="Calibri" panose="020F0502020204030204" pitchFamily="34" charset="0"/>
            </a:endParaRPr>
          </a:p>
          <a:p>
            <a:pPr marL="0" indent="0">
              <a:buNone/>
            </a:pPr>
            <a:endParaRPr lang="en-US" sz="2400" b="1" u="sng" dirty="0" smtClean="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0" y="1"/>
            <a:ext cx="5564777" cy="574766"/>
          </a:xfrm>
        </p:spPr>
        <p:txBody>
          <a:bodyPr>
            <a:normAutofit/>
          </a:bodyPr>
          <a:lstStyle/>
          <a:p>
            <a:r>
              <a:rPr lang="en-US" sz="2900" b="1" i="1" dirty="0" smtClean="0">
                <a:solidFill>
                  <a:schemeClr val="accent4"/>
                </a:solidFill>
              </a:rPr>
              <a:t>EXCEPTION HANDLING</a:t>
            </a:r>
            <a:endParaRPr lang="en-US" sz="2900" b="1" i="1" dirty="0">
              <a:solidFill>
                <a:schemeClr val="accent4"/>
              </a:solidFill>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897405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487680"/>
            <a:ext cx="11659495" cy="6172200"/>
          </a:xfrm>
        </p:spPr>
        <p:txBody>
          <a:bodyPr>
            <a:normAutofit fontScale="85000" lnSpcReduction="20000"/>
          </a:bodyPr>
          <a:lstStyle/>
          <a:p>
            <a:pPr marL="0" indent="0">
              <a:buNone/>
            </a:pPr>
            <a:r>
              <a:rPr lang="en-US" sz="2400" b="1" u="sng" dirty="0" smtClean="0">
                <a:latin typeface="Calibri" panose="020F0502020204030204" pitchFamily="34" charset="0"/>
                <a:cs typeface="Calibri" panose="020F0502020204030204" pitchFamily="34" charset="0"/>
              </a:rPr>
              <a:t>What if I had multiple errors to handle?</a:t>
            </a:r>
          </a:p>
          <a:p>
            <a:pPr>
              <a:buFont typeface="Wingdings" panose="05000000000000000000" pitchFamily="2" charset="2"/>
              <a:buChar char="§"/>
            </a:pPr>
            <a:r>
              <a:rPr lang="en-US" sz="2000" dirty="0" smtClean="0">
                <a:latin typeface="Calibri" panose="020F0502020204030204" pitchFamily="34" charset="0"/>
                <a:cs typeface="Calibri" panose="020F0502020204030204" pitchFamily="34" charset="0"/>
              </a:rPr>
              <a:t>What if we were to handle multiple errors from the previous program?</a:t>
            </a:r>
          </a:p>
          <a:p>
            <a:pPr>
              <a:buFont typeface="Wingdings" panose="05000000000000000000" pitchFamily="2" charset="2"/>
              <a:buChar char="§"/>
            </a:pPr>
            <a:r>
              <a:rPr lang="en-US" sz="2000" dirty="0" smtClean="0">
                <a:latin typeface="Calibri" panose="020F0502020204030204" pitchFamily="34" charset="0"/>
                <a:cs typeface="Calibri" panose="020F0502020204030204" pitchFamily="34" charset="0"/>
              </a:rPr>
              <a:t>Suppose, the program is being written by a newbie, and she has a high chance of commiting Syntax errors, as also wrong input?</a:t>
            </a:r>
          </a:p>
          <a:p>
            <a:pPr>
              <a:buFont typeface="Wingdings" panose="05000000000000000000" pitchFamily="2" charset="2"/>
              <a:buChar char="§"/>
            </a:pPr>
            <a:r>
              <a:rPr lang="en-US" sz="2000" dirty="0" smtClean="0">
                <a:latin typeface="Calibri" panose="020F0502020204030204" pitchFamily="34" charset="0"/>
                <a:cs typeface="Calibri" panose="020F0502020204030204" pitchFamily="34" charset="0"/>
              </a:rPr>
              <a:t>Assume , you are an architect for the project, and you have to review the code.</a:t>
            </a:r>
          </a:p>
          <a:p>
            <a:pPr>
              <a:buFont typeface="Wingdings" panose="05000000000000000000" pitchFamily="2" charset="2"/>
              <a:buChar char="§"/>
            </a:pPr>
            <a:r>
              <a:rPr lang="en-US" sz="2000" dirty="0" smtClean="0">
                <a:latin typeface="Calibri" panose="020F0502020204030204" pitchFamily="34" charset="0"/>
                <a:cs typeface="Calibri" panose="020F0502020204030204" pitchFamily="34" charset="0"/>
              </a:rPr>
              <a:t>What would you instruct the developer to do to handle such multiple exceptions?</a:t>
            </a:r>
            <a:endParaRPr lang="en-US" sz="2400" dirty="0">
              <a:latin typeface="Calibri" panose="020F0502020204030204" pitchFamily="34" charset="0"/>
              <a:cs typeface="Calibri" panose="020F0502020204030204" pitchFamily="34" charset="0"/>
            </a:endParaRPr>
          </a:p>
          <a:p>
            <a:pPr marL="0" indent="0">
              <a:buNone/>
            </a:pPr>
            <a:r>
              <a:rPr lang="en-US" sz="2500" b="1" dirty="0" smtClean="0">
                <a:latin typeface="Calibri" panose="020F0502020204030204" pitchFamily="34" charset="0"/>
                <a:cs typeface="Calibri" panose="020F0502020204030204" pitchFamily="34" charset="0"/>
              </a:rPr>
              <a:t>try</a:t>
            </a:r>
            <a:r>
              <a:rPr lang="en-US" sz="2500" b="1" dirty="0">
                <a:latin typeface="Calibri" panose="020F0502020204030204" pitchFamily="34" charset="0"/>
                <a:cs typeface="Calibri" panose="020F0502020204030204" pitchFamily="34" charset="0"/>
              </a:rPr>
              <a:t>:</a:t>
            </a:r>
          </a:p>
          <a:p>
            <a:pPr marL="0" indent="0">
              <a:buNone/>
            </a:pPr>
            <a:r>
              <a:rPr lang="en-US" sz="2500" dirty="0">
                <a:latin typeface="Calibri" panose="020F0502020204030204" pitchFamily="34" charset="0"/>
                <a:cs typeface="Calibri" panose="020F0502020204030204" pitchFamily="34" charset="0"/>
              </a:rPr>
              <a:t>    f = open("</a:t>
            </a:r>
            <a:r>
              <a:rPr lang="en-US" sz="2500" dirty="0" err="1">
                <a:latin typeface="Calibri" panose="020F0502020204030204" pitchFamily="34" charset="0"/>
                <a:cs typeface="Calibri" panose="020F0502020204030204" pitchFamily="34" charset="0"/>
              </a:rPr>
              <a:t>foo.txt","r</a:t>
            </a:r>
            <a:r>
              <a:rPr lang="en-US" sz="2500" dirty="0">
                <a:latin typeface="Calibri" panose="020F0502020204030204" pitchFamily="34" charset="0"/>
                <a:cs typeface="Calibri" panose="020F0502020204030204" pitchFamily="34" charset="0"/>
              </a:rPr>
              <a:t>")</a:t>
            </a:r>
          </a:p>
          <a:p>
            <a:pPr marL="0" indent="0">
              <a:buNone/>
            </a:pPr>
            <a:r>
              <a:rPr lang="en-US" sz="2500" dirty="0">
                <a:latin typeface="Calibri" panose="020F0502020204030204" pitchFamily="34" charset="0"/>
                <a:cs typeface="Calibri" panose="020F0502020204030204" pitchFamily="34" charset="0"/>
              </a:rPr>
              <a:t>    print(</a:t>
            </a:r>
            <a:r>
              <a:rPr lang="en-US" sz="2500" dirty="0" err="1">
                <a:latin typeface="Calibri" panose="020F0502020204030204" pitchFamily="34" charset="0"/>
                <a:cs typeface="Calibri" panose="020F0502020204030204" pitchFamily="34" charset="0"/>
              </a:rPr>
              <a:t>f.read</a:t>
            </a:r>
            <a:r>
              <a:rPr lang="en-US" sz="2500" dirty="0">
                <a:latin typeface="Calibri" panose="020F0502020204030204" pitchFamily="34" charset="0"/>
                <a:cs typeface="Calibri" panose="020F0502020204030204" pitchFamily="34" charset="0"/>
              </a:rPr>
              <a:t>())</a:t>
            </a:r>
          </a:p>
          <a:p>
            <a:pPr marL="0" indent="0">
              <a:buNone/>
            </a:pPr>
            <a:r>
              <a:rPr lang="en-US" sz="2500" dirty="0">
                <a:latin typeface="Calibri" panose="020F0502020204030204" pitchFamily="34" charset="0"/>
                <a:cs typeface="Calibri" panose="020F0502020204030204" pitchFamily="34" charset="0"/>
              </a:rPr>
              <a:t>    </a:t>
            </a:r>
            <a:r>
              <a:rPr lang="en-US" sz="2500" dirty="0" err="1">
                <a:latin typeface="Calibri" panose="020F0502020204030204" pitchFamily="34" charset="0"/>
                <a:cs typeface="Calibri" panose="020F0502020204030204" pitchFamily="34" charset="0"/>
              </a:rPr>
              <a:t>f.close</a:t>
            </a:r>
            <a:r>
              <a:rPr lang="en-US" sz="2500" dirty="0">
                <a:latin typeface="Calibri" panose="020F0502020204030204" pitchFamily="34" charset="0"/>
                <a:cs typeface="Calibri" panose="020F0502020204030204" pitchFamily="34" charset="0"/>
              </a:rPr>
              <a:t>()</a:t>
            </a:r>
          </a:p>
          <a:p>
            <a:pPr marL="0" indent="0">
              <a:buNone/>
            </a:pPr>
            <a:endParaRPr lang="en-US" sz="2500" dirty="0">
              <a:latin typeface="Calibri" panose="020F0502020204030204" pitchFamily="34" charset="0"/>
              <a:cs typeface="Calibri" panose="020F0502020204030204" pitchFamily="34" charset="0"/>
            </a:endParaRPr>
          </a:p>
          <a:p>
            <a:pPr marL="0" indent="0">
              <a:buNone/>
            </a:pPr>
            <a:r>
              <a:rPr lang="en-US" sz="2500" b="1" dirty="0">
                <a:latin typeface="Calibri" panose="020F0502020204030204" pitchFamily="34" charset="0"/>
                <a:cs typeface="Calibri" panose="020F0502020204030204" pitchFamily="34" charset="0"/>
              </a:rPr>
              <a:t>except </a:t>
            </a:r>
            <a:r>
              <a:rPr lang="en-US" sz="2500" b="1" dirty="0" err="1">
                <a:latin typeface="Calibri" panose="020F0502020204030204" pitchFamily="34" charset="0"/>
                <a:cs typeface="Calibri" panose="020F0502020204030204" pitchFamily="34" charset="0"/>
              </a:rPr>
              <a:t>IOError</a:t>
            </a:r>
            <a:r>
              <a:rPr lang="en-US" sz="2500" b="1" dirty="0">
                <a:latin typeface="Calibri" panose="020F0502020204030204" pitchFamily="34" charset="0"/>
                <a:cs typeface="Calibri" panose="020F0502020204030204" pitchFamily="34" charset="0"/>
              </a:rPr>
              <a:t>:</a:t>
            </a:r>
          </a:p>
          <a:p>
            <a:pPr marL="0" indent="0">
              <a:buNone/>
            </a:pPr>
            <a:r>
              <a:rPr lang="en-US" sz="2500" dirty="0">
                <a:latin typeface="Calibri" panose="020F0502020204030204" pitchFamily="34" charset="0"/>
                <a:cs typeface="Calibri" panose="020F0502020204030204" pitchFamily="34" charset="0"/>
              </a:rPr>
              <a:t>    print("</a:t>
            </a:r>
            <a:r>
              <a:rPr lang="en-US" sz="2500" dirty="0" err="1">
                <a:latin typeface="Calibri" panose="020F0502020204030204" pitchFamily="34" charset="0"/>
                <a:cs typeface="Calibri" panose="020F0502020204030204" pitchFamily="34" charset="0"/>
              </a:rPr>
              <a:t>OOps</a:t>
            </a:r>
            <a:r>
              <a:rPr lang="en-US" sz="2500" dirty="0">
                <a:latin typeface="Calibri" panose="020F0502020204030204" pitchFamily="34" charset="0"/>
                <a:cs typeface="Calibri" panose="020F0502020204030204" pitchFamily="34" charset="0"/>
              </a:rPr>
              <a:t>..file </a:t>
            </a:r>
            <a:r>
              <a:rPr lang="en-US" sz="2500" dirty="0" err="1">
                <a:latin typeface="Calibri" panose="020F0502020204030204" pitchFamily="34" charset="0"/>
                <a:cs typeface="Calibri" panose="020F0502020204030204" pitchFamily="34" charset="0"/>
              </a:rPr>
              <a:t>doesnt</a:t>
            </a:r>
            <a:r>
              <a:rPr lang="en-US" sz="2500" dirty="0">
                <a:latin typeface="Calibri" panose="020F0502020204030204" pitchFamily="34" charset="0"/>
                <a:cs typeface="Calibri" panose="020F0502020204030204" pitchFamily="34" charset="0"/>
              </a:rPr>
              <a:t> exist")</a:t>
            </a:r>
          </a:p>
          <a:p>
            <a:pPr marL="0" indent="0">
              <a:buNone/>
            </a:pPr>
            <a:r>
              <a:rPr lang="en-US" sz="2500" b="1" dirty="0" smtClean="0">
                <a:latin typeface="Calibri" panose="020F0502020204030204" pitchFamily="34" charset="0"/>
                <a:cs typeface="Calibri" panose="020F0502020204030204" pitchFamily="34" charset="0"/>
              </a:rPr>
              <a:t>except</a:t>
            </a:r>
            <a:r>
              <a:rPr lang="en-US" sz="2500" b="1" dirty="0">
                <a:latin typeface="Calibri" panose="020F0502020204030204" pitchFamily="34" charset="0"/>
                <a:cs typeface="Calibri" panose="020F0502020204030204" pitchFamily="34" charset="0"/>
              </a:rPr>
              <a:t>:</a:t>
            </a:r>
          </a:p>
          <a:p>
            <a:pPr marL="0" indent="0">
              <a:buNone/>
            </a:pPr>
            <a:r>
              <a:rPr lang="en-US" sz="2500" dirty="0">
                <a:latin typeface="Calibri" panose="020F0502020204030204" pitchFamily="34" charset="0"/>
                <a:cs typeface="Calibri" panose="020F0502020204030204" pitchFamily="34" charset="0"/>
              </a:rPr>
              <a:t>    print("Wrong input")</a:t>
            </a:r>
          </a:p>
          <a:p>
            <a:pPr marL="0" indent="0">
              <a:buNone/>
            </a:pPr>
            <a:r>
              <a:rPr lang="en-US" sz="2500" b="1" dirty="0">
                <a:latin typeface="Calibri" panose="020F0502020204030204" pitchFamily="34" charset="0"/>
                <a:cs typeface="Calibri" panose="020F0502020204030204" pitchFamily="34" charset="0"/>
              </a:rPr>
              <a:t>else:</a:t>
            </a:r>
          </a:p>
          <a:p>
            <a:pPr marL="0" indent="0">
              <a:buNone/>
            </a:pPr>
            <a:r>
              <a:rPr lang="en-US" sz="2500" dirty="0">
                <a:latin typeface="Calibri" panose="020F0502020204030204" pitchFamily="34" charset="0"/>
                <a:cs typeface="Calibri" panose="020F0502020204030204" pitchFamily="34" charset="0"/>
              </a:rPr>
              <a:t>    print("Yeah!! Its a bug free code")</a:t>
            </a:r>
          </a:p>
          <a:p>
            <a:pPr marL="0" indent="0">
              <a:buNone/>
            </a:pPr>
            <a:r>
              <a:rPr lang="en-US" sz="2500" b="1" dirty="0">
                <a:latin typeface="Calibri" panose="020F0502020204030204" pitchFamily="34" charset="0"/>
                <a:cs typeface="Calibri" panose="020F0502020204030204" pitchFamily="34" charset="0"/>
              </a:rPr>
              <a:t>finally:</a:t>
            </a:r>
          </a:p>
          <a:p>
            <a:pPr marL="0" indent="0">
              <a:buNone/>
            </a:pPr>
            <a:r>
              <a:rPr lang="en-US" sz="2500" dirty="0">
                <a:latin typeface="Calibri" panose="020F0502020204030204" pitchFamily="34" charset="0"/>
                <a:cs typeface="Calibri" panose="020F0502020204030204" pitchFamily="34" charset="0"/>
              </a:rPr>
              <a:t>     print("This will execute no matter what")</a:t>
            </a:r>
            <a:endParaRPr lang="en-US" sz="2500" dirty="0" smtClean="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0" y="1"/>
            <a:ext cx="5003074" cy="431073"/>
          </a:xfrm>
        </p:spPr>
        <p:txBody>
          <a:bodyPr>
            <a:normAutofit fontScale="90000"/>
          </a:bodyPr>
          <a:lstStyle/>
          <a:p>
            <a:r>
              <a:rPr lang="en-US" sz="2900" b="1" i="1" dirty="0" smtClean="0">
                <a:solidFill>
                  <a:schemeClr val="accent4"/>
                </a:solidFill>
              </a:rPr>
              <a:t>EXCEPTION HANDLING</a:t>
            </a:r>
            <a:endParaRPr lang="en-US" sz="2900" b="1" i="1" dirty="0">
              <a:solidFill>
                <a:schemeClr val="accent4"/>
              </a:solidFill>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6807557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487680"/>
            <a:ext cx="11659495" cy="6172200"/>
          </a:xfrm>
        </p:spPr>
        <p:txBody>
          <a:bodyPr>
            <a:normAutofit lnSpcReduction="10000"/>
          </a:bodyPr>
          <a:lstStyle/>
          <a:p>
            <a:pPr marL="0" indent="0">
              <a:buNone/>
            </a:pPr>
            <a:endParaRPr lang="en-US" sz="2400" b="1" u="sng" dirty="0" smtClean="0">
              <a:latin typeface="Calibri" panose="020F0502020204030204" pitchFamily="34" charset="0"/>
              <a:cs typeface="Calibri" panose="020F0502020204030204" pitchFamily="34" charset="0"/>
            </a:endParaRPr>
          </a:p>
          <a:p>
            <a:pPr marL="0" indent="0">
              <a:buNone/>
            </a:pPr>
            <a:r>
              <a:rPr lang="en-US" sz="2600" b="1" u="sng" dirty="0">
                <a:latin typeface="Calibri" panose="020F0502020204030204" pitchFamily="34" charset="0"/>
                <a:cs typeface="Calibri" panose="020F0502020204030204" pitchFamily="34" charset="0"/>
              </a:rPr>
              <a:t>Raising Exceptions</a:t>
            </a:r>
          </a:p>
          <a:p>
            <a:pPr>
              <a:buFont typeface="Wingdings" panose="05000000000000000000" pitchFamily="2" charset="2"/>
              <a:buChar char="§"/>
            </a:pPr>
            <a:r>
              <a:rPr lang="en-US" dirty="0"/>
              <a:t>To raise your exceptions from your own methods you need to use raise  keyword </a:t>
            </a:r>
            <a:r>
              <a:rPr lang="en-US" dirty="0" smtClean="0"/>
              <a:t>as shown below</a:t>
            </a:r>
          </a:p>
          <a:p>
            <a:pPr marL="0" indent="0">
              <a:buNone/>
            </a:pPr>
            <a:r>
              <a:rPr lang="en-US" sz="2500" dirty="0" smtClean="0">
                <a:latin typeface="Calibri" panose="020F0502020204030204" pitchFamily="34" charset="0"/>
                <a:cs typeface="Calibri" panose="020F0502020204030204" pitchFamily="34" charset="0"/>
              </a:rPr>
              <a:t>	</a:t>
            </a:r>
            <a:r>
              <a:rPr lang="en-US" b="1" dirty="0"/>
              <a:t>raise </a:t>
            </a:r>
            <a:r>
              <a:rPr lang="en-US" b="1" dirty="0" err="1"/>
              <a:t>ExceptionClass</a:t>
            </a:r>
            <a:r>
              <a:rPr lang="en-US" b="1" dirty="0"/>
              <a:t>("Your argument</a:t>
            </a:r>
            <a:r>
              <a:rPr lang="en-US" b="1" dirty="0" smtClean="0"/>
              <a:t>")</a:t>
            </a:r>
          </a:p>
          <a:p>
            <a:pPr marL="0" indent="0">
              <a:buNone/>
            </a:pPr>
            <a:r>
              <a:rPr lang="en-US" sz="2600" b="1" u="sng" dirty="0" smtClean="0">
                <a:latin typeface="Calibri" panose="020F0502020204030204" pitchFamily="34" charset="0"/>
                <a:cs typeface="Calibri" panose="020F0502020204030204" pitchFamily="34" charset="0"/>
              </a:rPr>
              <a:t>Try and Learn</a:t>
            </a:r>
            <a:r>
              <a:rPr lang="en-US" sz="2600" b="1" dirty="0" smtClean="0">
                <a:latin typeface="Calibri" panose="020F0502020204030204" pitchFamily="34" charset="0"/>
                <a:cs typeface="Calibri" panose="020F0502020204030204" pitchFamily="34" charset="0"/>
              </a:rPr>
              <a:t> : </a:t>
            </a:r>
          </a:p>
          <a:p>
            <a:pPr marL="0" indent="0">
              <a:buNone/>
            </a:pPr>
            <a:r>
              <a:rPr lang="en-US" sz="2500" dirty="0" smtClean="0">
                <a:latin typeface="Calibri" panose="020F0502020204030204" pitchFamily="34" charset="0"/>
                <a:cs typeface="Calibri" panose="020F0502020204030204" pitchFamily="34" charset="0"/>
              </a:rPr>
              <a:t>Write a function to input age . If age is less than zero raise an exception that’s says that age is less than zero. If age is 0 , print that it’s a “New Born”. Else check if age is even, or odd and print the same.</a:t>
            </a:r>
          </a:p>
          <a:p>
            <a:pPr marL="457200" lvl="1" indent="0">
              <a:buNone/>
            </a:pPr>
            <a:r>
              <a:rPr lang="en-US" sz="1700" b="1" dirty="0" err="1" smtClean="0">
                <a:latin typeface="Calibri" panose="020F0502020204030204" pitchFamily="34" charset="0"/>
                <a:cs typeface="Calibri" panose="020F0502020204030204" pitchFamily="34" charset="0"/>
              </a:rPr>
              <a:t>def</a:t>
            </a:r>
            <a:r>
              <a:rPr lang="en-US" sz="1700" b="1" dirty="0" smtClean="0">
                <a:latin typeface="Calibri" panose="020F0502020204030204" pitchFamily="34" charset="0"/>
                <a:cs typeface="Calibri" panose="020F0502020204030204" pitchFamily="34" charset="0"/>
              </a:rPr>
              <a:t> </a:t>
            </a:r>
            <a:r>
              <a:rPr lang="en-US" sz="1700" b="1" dirty="0" err="1">
                <a:latin typeface="Calibri" panose="020F0502020204030204" pitchFamily="34" charset="0"/>
                <a:cs typeface="Calibri" panose="020F0502020204030204" pitchFamily="34" charset="0"/>
              </a:rPr>
              <a:t>ageEvenOrOdd</a:t>
            </a:r>
            <a:r>
              <a:rPr lang="en-US" sz="1700" b="1" dirty="0">
                <a:latin typeface="Calibri" panose="020F0502020204030204" pitchFamily="34" charset="0"/>
                <a:cs typeface="Calibri" panose="020F0502020204030204" pitchFamily="34" charset="0"/>
              </a:rPr>
              <a:t>(age):</a:t>
            </a:r>
          </a:p>
          <a:p>
            <a:pPr marL="457200" lvl="1" indent="0">
              <a:buNone/>
            </a:pPr>
            <a:r>
              <a:rPr lang="en-US" sz="1700" dirty="0">
                <a:latin typeface="Calibri" panose="020F0502020204030204" pitchFamily="34" charset="0"/>
                <a:cs typeface="Calibri" panose="020F0502020204030204" pitchFamily="34" charset="0"/>
              </a:rPr>
              <a:t>    if age&lt;0 :</a:t>
            </a:r>
          </a:p>
          <a:p>
            <a:pPr marL="457200" lvl="1" indent="0">
              <a:buNone/>
            </a:pPr>
            <a:r>
              <a:rPr lang="en-US" sz="1700" dirty="0">
                <a:latin typeface="Calibri" panose="020F0502020204030204" pitchFamily="34" charset="0"/>
                <a:cs typeface="Calibri" panose="020F0502020204030204" pitchFamily="34" charset="0"/>
              </a:rPr>
              <a:t>        raise </a:t>
            </a:r>
            <a:r>
              <a:rPr lang="en-US" sz="1700" b="1" dirty="0" err="1">
                <a:latin typeface="Calibri" panose="020F0502020204030204" pitchFamily="34" charset="0"/>
                <a:cs typeface="Calibri" panose="020F0502020204030204" pitchFamily="34" charset="0"/>
              </a:rPr>
              <a:t>ValueError</a:t>
            </a:r>
            <a:r>
              <a:rPr lang="en-US" sz="1700" b="1" dirty="0">
                <a:latin typeface="Calibri" panose="020F0502020204030204" pitchFamily="34" charset="0"/>
                <a:cs typeface="Calibri" panose="020F0502020204030204" pitchFamily="34" charset="0"/>
              </a:rPr>
              <a:t>("Oops , age cant be Less than 0")</a:t>
            </a:r>
          </a:p>
          <a:p>
            <a:pPr marL="457200" lvl="1" indent="0">
              <a:buNone/>
            </a:pPr>
            <a:r>
              <a:rPr lang="en-US" sz="1700" dirty="0">
                <a:latin typeface="Calibri" panose="020F0502020204030204" pitchFamily="34" charset="0"/>
                <a:cs typeface="Calibri" panose="020F0502020204030204" pitchFamily="34" charset="0"/>
              </a:rPr>
              <a:t>    </a:t>
            </a:r>
            <a:r>
              <a:rPr lang="en-US" sz="1700" dirty="0" err="1">
                <a:latin typeface="Calibri" panose="020F0502020204030204" pitchFamily="34" charset="0"/>
                <a:cs typeface="Calibri" panose="020F0502020204030204" pitchFamily="34" charset="0"/>
              </a:rPr>
              <a:t>elif</a:t>
            </a:r>
            <a:r>
              <a:rPr lang="en-US" sz="1700" dirty="0">
                <a:latin typeface="Calibri" panose="020F0502020204030204" pitchFamily="34" charset="0"/>
                <a:cs typeface="Calibri" panose="020F0502020204030204" pitchFamily="34" charset="0"/>
              </a:rPr>
              <a:t> age==0:</a:t>
            </a:r>
          </a:p>
          <a:p>
            <a:pPr marL="457200" lvl="1" indent="0">
              <a:buNone/>
            </a:pPr>
            <a:r>
              <a:rPr lang="en-US" sz="1700" dirty="0">
                <a:latin typeface="Calibri" panose="020F0502020204030204" pitchFamily="34" charset="0"/>
                <a:cs typeface="Calibri" panose="020F0502020204030204" pitchFamily="34" charset="0"/>
              </a:rPr>
              <a:t>        print("New Born")</a:t>
            </a:r>
          </a:p>
          <a:p>
            <a:pPr marL="457200" lvl="1" indent="0">
              <a:buNone/>
            </a:pPr>
            <a:r>
              <a:rPr lang="en-US" sz="1700" dirty="0">
                <a:latin typeface="Calibri" panose="020F0502020204030204" pitchFamily="34" charset="0"/>
                <a:cs typeface="Calibri" panose="020F0502020204030204" pitchFamily="34" charset="0"/>
              </a:rPr>
              <a:t>    </a:t>
            </a:r>
            <a:r>
              <a:rPr lang="en-US" sz="1700" dirty="0" err="1">
                <a:latin typeface="Calibri" panose="020F0502020204030204" pitchFamily="34" charset="0"/>
                <a:cs typeface="Calibri" panose="020F0502020204030204" pitchFamily="34" charset="0"/>
              </a:rPr>
              <a:t>elif</a:t>
            </a:r>
            <a:r>
              <a:rPr lang="en-US" sz="1700" dirty="0">
                <a:latin typeface="Calibri" panose="020F0502020204030204" pitchFamily="34" charset="0"/>
                <a:cs typeface="Calibri" panose="020F0502020204030204" pitchFamily="34" charset="0"/>
              </a:rPr>
              <a:t> age%2==0:</a:t>
            </a:r>
          </a:p>
          <a:p>
            <a:pPr marL="457200" lvl="1" indent="0">
              <a:buNone/>
            </a:pPr>
            <a:r>
              <a:rPr lang="en-US" sz="1700" dirty="0">
                <a:latin typeface="Calibri" panose="020F0502020204030204" pitchFamily="34" charset="0"/>
                <a:cs typeface="Calibri" panose="020F0502020204030204" pitchFamily="34" charset="0"/>
              </a:rPr>
              <a:t>        print("Age is Even</a:t>
            </a:r>
            <a:r>
              <a:rPr lang="en-US" sz="1700" dirty="0" smtClean="0">
                <a:latin typeface="Calibri" panose="020F0502020204030204" pitchFamily="34" charset="0"/>
                <a:cs typeface="Calibri" panose="020F0502020204030204" pitchFamily="34" charset="0"/>
              </a:rPr>
              <a:t>")</a:t>
            </a:r>
          </a:p>
          <a:p>
            <a:pPr marL="457200" lvl="1" indent="0">
              <a:buNone/>
            </a:pPr>
            <a:r>
              <a:rPr lang="en-US" sz="1700" dirty="0" smtClean="0">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else:</a:t>
            </a:r>
          </a:p>
          <a:p>
            <a:pPr marL="457200" lvl="1" indent="0">
              <a:buNone/>
            </a:pPr>
            <a:r>
              <a:rPr lang="en-US" sz="1700" dirty="0">
                <a:latin typeface="Calibri" panose="020F0502020204030204" pitchFamily="34" charset="0"/>
                <a:cs typeface="Calibri" panose="020F0502020204030204" pitchFamily="34" charset="0"/>
              </a:rPr>
              <a:t>        print("Age is Odd")</a:t>
            </a:r>
          </a:p>
          <a:p>
            <a:pPr marL="0" indent="0">
              <a:buNone/>
            </a:pPr>
            <a:endParaRPr lang="en-US" sz="1900" dirty="0" smtClean="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0" y="1"/>
            <a:ext cx="5029200" cy="574766"/>
          </a:xfrm>
        </p:spPr>
        <p:txBody>
          <a:bodyPr>
            <a:normAutofit/>
          </a:bodyPr>
          <a:lstStyle/>
          <a:p>
            <a:r>
              <a:rPr lang="en-US" sz="2900" b="1" i="1" dirty="0" smtClean="0">
                <a:solidFill>
                  <a:schemeClr val="accent4"/>
                </a:solidFill>
              </a:rPr>
              <a:t>EXCEPTION HANDLING</a:t>
            </a:r>
            <a:endParaRPr lang="en-US" sz="2900" b="1" i="1" dirty="0">
              <a:solidFill>
                <a:schemeClr val="accent4"/>
              </a:solidFill>
            </a:endParaRPr>
          </a:p>
        </p:txBody>
      </p:sp>
      <p:sp>
        <p:nvSpPr>
          <p:cNvPr id="4" name="TextBox 3"/>
          <p:cNvSpPr txBox="1"/>
          <p:nvPr/>
        </p:nvSpPr>
        <p:spPr>
          <a:xfrm>
            <a:off x="6087291" y="4114799"/>
            <a:ext cx="4781006" cy="2031325"/>
          </a:xfrm>
          <a:prstGeom prst="rect">
            <a:avLst/>
          </a:prstGeom>
          <a:noFill/>
        </p:spPr>
        <p:txBody>
          <a:bodyPr wrap="square" rtlCol="0">
            <a:spAutoFit/>
          </a:bodyPr>
          <a:lstStyle/>
          <a:p>
            <a:r>
              <a:rPr lang="en-US" b="1" dirty="0"/>
              <a:t>try:</a:t>
            </a:r>
          </a:p>
          <a:p>
            <a:r>
              <a:rPr lang="en-US" dirty="0"/>
              <a:t>    age = </a:t>
            </a:r>
            <a:r>
              <a:rPr lang="en-US" dirty="0" err="1"/>
              <a:t>int</a:t>
            </a:r>
            <a:r>
              <a:rPr lang="en-US" dirty="0"/>
              <a:t>(input("Enter age"))</a:t>
            </a:r>
          </a:p>
          <a:p>
            <a:r>
              <a:rPr lang="en-US" dirty="0"/>
              <a:t>    </a:t>
            </a:r>
            <a:r>
              <a:rPr lang="en-US" dirty="0" err="1"/>
              <a:t>ageEvenOrOdd</a:t>
            </a:r>
            <a:r>
              <a:rPr lang="en-US" dirty="0"/>
              <a:t>(age)</a:t>
            </a:r>
          </a:p>
          <a:p>
            <a:r>
              <a:rPr lang="en-US" b="1" dirty="0"/>
              <a:t>except </a:t>
            </a:r>
            <a:r>
              <a:rPr lang="en-US" b="1" dirty="0" err="1"/>
              <a:t>ValueError</a:t>
            </a:r>
            <a:r>
              <a:rPr lang="en-US" b="1" dirty="0"/>
              <a:t> as e:</a:t>
            </a:r>
          </a:p>
          <a:p>
            <a:r>
              <a:rPr lang="en-US" dirty="0"/>
              <a:t>    print("Error is</a:t>
            </a:r>
            <a:r>
              <a:rPr lang="en-US" dirty="0" smtClean="0"/>
              <a:t>",</a:t>
            </a:r>
            <a:r>
              <a:rPr lang="en-US" dirty="0" err="1" smtClean="0"/>
              <a:t>e.args</a:t>
            </a:r>
            <a:r>
              <a:rPr lang="en-US" dirty="0" smtClean="0"/>
              <a:t>[0])</a:t>
            </a:r>
            <a:endParaRPr lang="en-US" dirty="0"/>
          </a:p>
          <a:p>
            <a:r>
              <a:rPr lang="en-US" b="1" dirty="0"/>
              <a:t>else:</a:t>
            </a:r>
          </a:p>
          <a:p>
            <a:r>
              <a:rPr lang="en-US" dirty="0"/>
              <a:t>    print("No problem") </a:t>
            </a: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4024654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487680"/>
            <a:ext cx="11659495" cy="6172200"/>
          </a:xfrm>
        </p:spPr>
        <p:txBody>
          <a:bodyPr>
            <a:normAutofit fontScale="62500" lnSpcReduction="20000"/>
          </a:bodyPr>
          <a:lstStyle/>
          <a:p>
            <a:pPr marL="0" indent="0">
              <a:buNone/>
            </a:pPr>
            <a:r>
              <a:rPr lang="en-US" sz="3500" b="1" u="sng" smtClean="0">
                <a:latin typeface="Calibri" panose="020F0502020204030204" pitchFamily="34" charset="0"/>
                <a:cs typeface="Calibri" panose="020F0502020204030204" pitchFamily="34" charset="0"/>
              </a:rPr>
              <a:t>Exception </a:t>
            </a:r>
            <a:r>
              <a:rPr lang="en-US" sz="3500" b="1" u="sng" dirty="0">
                <a:latin typeface="Calibri" panose="020F0502020204030204" pitchFamily="34" charset="0"/>
                <a:cs typeface="Calibri" panose="020F0502020204030204" pitchFamily="34" charset="0"/>
              </a:rPr>
              <a:t>Objects</a:t>
            </a:r>
          </a:p>
          <a:p>
            <a:pPr>
              <a:buFont typeface="Wingdings" panose="05000000000000000000" pitchFamily="2" charset="2"/>
              <a:buChar char="§"/>
            </a:pPr>
            <a:r>
              <a:rPr lang="en-US" sz="3500" dirty="0">
                <a:latin typeface="Calibri" panose="020F0502020204030204" pitchFamily="34" charset="0"/>
                <a:cs typeface="Calibri" panose="020F0502020204030204" pitchFamily="34" charset="0"/>
              </a:rPr>
              <a:t>An exception can have an argument, which is a value that gives additional information about the problem. The contents of the argument vary by exception. You capture an exception's argument by supplying a variable in the except clause as follows −</a:t>
            </a:r>
          </a:p>
          <a:p>
            <a:pPr marL="457200" lvl="1" indent="0">
              <a:buNone/>
            </a:pPr>
            <a:r>
              <a:rPr lang="en-US" sz="3300" b="1" i="1" dirty="0" smtClean="0">
                <a:solidFill>
                  <a:schemeClr val="accent6"/>
                </a:solidFill>
                <a:latin typeface="Calibri" panose="020F0502020204030204" pitchFamily="34" charset="0"/>
                <a:cs typeface="Calibri" panose="020F0502020204030204" pitchFamily="34" charset="0"/>
              </a:rPr>
              <a:t>try</a:t>
            </a:r>
            <a:r>
              <a:rPr lang="en-US" sz="3300" b="1" i="1" dirty="0">
                <a:solidFill>
                  <a:schemeClr val="accent6"/>
                </a:solidFill>
                <a:latin typeface="Calibri" panose="020F0502020204030204" pitchFamily="34" charset="0"/>
                <a:cs typeface="Calibri" panose="020F0502020204030204" pitchFamily="34" charset="0"/>
              </a:rPr>
              <a:t>:</a:t>
            </a:r>
          </a:p>
          <a:p>
            <a:pPr marL="457200" lvl="1" indent="0">
              <a:buNone/>
            </a:pPr>
            <a:r>
              <a:rPr lang="en-US" sz="3300" b="1" i="1" dirty="0">
                <a:solidFill>
                  <a:schemeClr val="accent6"/>
                </a:solidFill>
                <a:latin typeface="Calibri" panose="020F0502020204030204" pitchFamily="34" charset="0"/>
                <a:cs typeface="Calibri" panose="020F0502020204030204" pitchFamily="34" charset="0"/>
              </a:rPr>
              <a:t>   You do your operations here</a:t>
            </a:r>
          </a:p>
          <a:p>
            <a:pPr marL="457200" lvl="1" indent="0">
              <a:buNone/>
            </a:pPr>
            <a:r>
              <a:rPr lang="en-US" sz="3300" b="1" i="1" dirty="0">
                <a:solidFill>
                  <a:schemeClr val="accent6"/>
                </a:solidFill>
                <a:latin typeface="Calibri" panose="020F0502020204030204" pitchFamily="34" charset="0"/>
                <a:cs typeface="Calibri" panose="020F0502020204030204" pitchFamily="34" charset="0"/>
              </a:rPr>
              <a:t>   ......................</a:t>
            </a:r>
          </a:p>
          <a:p>
            <a:pPr marL="457200" lvl="1" indent="0">
              <a:buNone/>
            </a:pPr>
            <a:r>
              <a:rPr lang="en-US" sz="3300" b="1" i="1" dirty="0">
                <a:solidFill>
                  <a:schemeClr val="accent6"/>
                </a:solidFill>
                <a:latin typeface="Calibri" panose="020F0502020204030204" pitchFamily="34" charset="0"/>
                <a:cs typeface="Calibri" panose="020F0502020204030204" pitchFamily="34" charset="0"/>
              </a:rPr>
              <a:t>except </a:t>
            </a:r>
            <a:r>
              <a:rPr lang="en-US" sz="3300" b="1" i="1" dirty="0" err="1">
                <a:solidFill>
                  <a:schemeClr val="accent6"/>
                </a:solidFill>
                <a:latin typeface="Calibri" panose="020F0502020204030204" pitchFamily="34" charset="0"/>
                <a:cs typeface="Calibri" panose="020F0502020204030204" pitchFamily="34" charset="0"/>
              </a:rPr>
              <a:t>ExceptionType</a:t>
            </a:r>
            <a:r>
              <a:rPr lang="en-US" sz="3300" b="1" i="1" dirty="0">
                <a:solidFill>
                  <a:schemeClr val="accent6"/>
                </a:solidFill>
                <a:latin typeface="Calibri" panose="020F0502020204030204" pitchFamily="34" charset="0"/>
                <a:cs typeface="Calibri" panose="020F0502020204030204" pitchFamily="34" charset="0"/>
              </a:rPr>
              <a:t> as Argument:</a:t>
            </a:r>
          </a:p>
          <a:p>
            <a:pPr marL="457200" lvl="1" indent="0">
              <a:buNone/>
            </a:pPr>
            <a:r>
              <a:rPr lang="en-US" sz="3300" b="1" i="1" dirty="0">
                <a:solidFill>
                  <a:schemeClr val="accent6"/>
                </a:solidFill>
                <a:latin typeface="Calibri" panose="020F0502020204030204" pitchFamily="34" charset="0"/>
                <a:cs typeface="Calibri" panose="020F0502020204030204" pitchFamily="34" charset="0"/>
              </a:rPr>
              <a:t>   You can print value of Argument </a:t>
            </a:r>
            <a:r>
              <a:rPr lang="en-US" sz="3300" b="1" i="1" dirty="0" smtClean="0">
                <a:solidFill>
                  <a:schemeClr val="accent6"/>
                </a:solidFill>
                <a:latin typeface="Calibri" panose="020F0502020204030204" pitchFamily="34" charset="0"/>
                <a:cs typeface="Calibri" panose="020F0502020204030204" pitchFamily="34" charset="0"/>
              </a:rPr>
              <a:t>here...</a:t>
            </a:r>
          </a:p>
          <a:p>
            <a:pPr marL="0" indent="0">
              <a:buNone/>
            </a:pPr>
            <a:r>
              <a:rPr lang="en-US" sz="3500" b="1" i="1" u="sng" dirty="0" smtClean="0">
                <a:latin typeface="Calibri" panose="020F0502020204030204" pitchFamily="34" charset="0"/>
                <a:cs typeface="Calibri" panose="020F0502020204030204" pitchFamily="34" charset="0"/>
              </a:rPr>
              <a:t>Try and learn :-</a:t>
            </a:r>
          </a:p>
          <a:p>
            <a:pPr marL="0" indent="0">
              <a:buNone/>
            </a:pPr>
            <a:r>
              <a:rPr lang="en-US" sz="3500" dirty="0" smtClean="0">
                <a:latin typeface="Calibri" panose="020F0502020204030204" pitchFamily="34" charset="0"/>
                <a:cs typeface="Calibri" panose="020F0502020204030204" pitchFamily="34" charset="0"/>
              </a:rPr>
              <a:t>Write a program to pass a string argument to a ceil function. Have an exception block to calculate the error, and type the Exact error.</a:t>
            </a:r>
          </a:p>
          <a:p>
            <a:pPr marL="0" indent="0">
              <a:buNone/>
            </a:pPr>
            <a:r>
              <a:rPr lang="en-US" sz="3500" b="1" dirty="0" smtClean="0">
                <a:latin typeface="Calibri" panose="020F0502020204030204" pitchFamily="34" charset="0"/>
                <a:cs typeface="Calibri" panose="020F0502020204030204" pitchFamily="34" charset="0"/>
              </a:rPr>
              <a:t>import </a:t>
            </a:r>
            <a:r>
              <a:rPr lang="en-US" sz="3500" b="1" dirty="0">
                <a:latin typeface="Calibri" panose="020F0502020204030204" pitchFamily="34" charset="0"/>
                <a:cs typeface="Calibri" panose="020F0502020204030204" pitchFamily="34" charset="0"/>
              </a:rPr>
              <a:t>math</a:t>
            </a:r>
          </a:p>
          <a:p>
            <a:pPr marL="0" indent="0">
              <a:buNone/>
            </a:pPr>
            <a:r>
              <a:rPr lang="en-US" sz="3500" b="1" dirty="0">
                <a:latin typeface="Calibri" panose="020F0502020204030204" pitchFamily="34" charset="0"/>
                <a:cs typeface="Calibri" panose="020F0502020204030204" pitchFamily="34" charset="0"/>
              </a:rPr>
              <a:t>try:</a:t>
            </a:r>
          </a:p>
          <a:p>
            <a:pPr marL="0" indent="0">
              <a:buNone/>
            </a:pPr>
            <a:r>
              <a:rPr lang="en-US" sz="3500" b="1" dirty="0">
                <a:latin typeface="Calibri" panose="020F0502020204030204" pitchFamily="34" charset="0"/>
                <a:cs typeface="Calibri" panose="020F0502020204030204" pitchFamily="34" charset="0"/>
              </a:rPr>
              <a:t>    </a:t>
            </a:r>
            <a:r>
              <a:rPr lang="en-US" sz="3500" b="1" dirty="0" err="1">
                <a:latin typeface="Calibri" panose="020F0502020204030204" pitchFamily="34" charset="0"/>
                <a:cs typeface="Calibri" panose="020F0502020204030204" pitchFamily="34" charset="0"/>
              </a:rPr>
              <a:t>num</a:t>
            </a:r>
            <a:r>
              <a:rPr lang="en-US" sz="3500" b="1" dirty="0">
                <a:latin typeface="Calibri" panose="020F0502020204030204" pitchFamily="34" charset="0"/>
                <a:cs typeface="Calibri" panose="020F0502020204030204" pitchFamily="34" charset="0"/>
              </a:rPr>
              <a:t> = </a:t>
            </a:r>
            <a:r>
              <a:rPr lang="en-US" sz="3500" b="1" dirty="0" err="1">
                <a:latin typeface="Calibri" panose="020F0502020204030204" pitchFamily="34" charset="0"/>
                <a:cs typeface="Calibri" panose="020F0502020204030204" pitchFamily="34" charset="0"/>
              </a:rPr>
              <a:t>int</a:t>
            </a:r>
            <a:r>
              <a:rPr lang="en-US" sz="3500" b="1" dirty="0">
                <a:latin typeface="Calibri" panose="020F0502020204030204" pitchFamily="34" charset="0"/>
                <a:cs typeface="Calibri" panose="020F0502020204030204" pitchFamily="34" charset="0"/>
              </a:rPr>
              <a:t>(input("Enter Number"))</a:t>
            </a:r>
          </a:p>
          <a:p>
            <a:pPr marL="0" indent="0">
              <a:buNone/>
            </a:pPr>
            <a:r>
              <a:rPr lang="en-US" sz="3500" b="1" dirty="0">
                <a:latin typeface="Calibri" panose="020F0502020204030204" pitchFamily="34" charset="0"/>
                <a:cs typeface="Calibri" panose="020F0502020204030204" pitchFamily="34" charset="0"/>
              </a:rPr>
              <a:t>    number = </a:t>
            </a:r>
            <a:r>
              <a:rPr lang="en-US" sz="3500" b="1" dirty="0" err="1">
                <a:latin typeface="Calibri" panose="020F0502020204030204" pitchFamily="34" charset="0"/>
                <a:cs typeface="Calibri" panose="020F0502020204030204" pitchFamily="34" charset="0"/>
              </a:rPr>
              <a:t>math.ceil</a:t>
            </a:r>
            <a:r>
              <a:rPr lang="en-US" sz="3500" b="1" dirty="0">
                <a:latin typeface="Calibri" panose="020F0502020204030204" pitchFamily="34" charset="0"/>
                <a:cs typeface="Calibri" panose="020F0502020204030204" pitchFamily="34" charset="0"/>
              </a:rPr>
              <a:t>(</a:t>
            </a:r>
            <a:r>
              <a:rPr lang="en-US" sz="3500" b="1" dirty="0" err="1">
                <a:latin typeface="Calibri" panose="020F0502020204030204" pitchFamily="34" charset="0"/>
                <a:cs typeface="Calibri" panose="020F0502020204030204" pitchFamily="34" charset="0"/>
              </a:rPr>
              <a:t>num</a:t>
            </a:r>
            <a:r>
              <a:rPr lang="en-US" sz="3500" b="1" dirty="0">
                <a:latin typeface="Calibri" panose="020F0502020204030204" pitchFamily="34" charset="0"/>
                <a:cs typeface="Calibri" panose="020F0502020204030204" pitchFamily="34" charset="0"/>
              </a:rPr>
              <a:t>)</a:t>
            </a:r>
          </a:p>
          <a:p>
            <a:pPr marL="0" indent="0">
              <a:buNone/>
            </a:pPr>
            <a:r>
              <a:rPr lang="en-US" sz="3500" b="1" dirty="0">
                <a:latin typeface="Calibri" panose="020F0502020204030204" pitchFamily="34" charset="0"/>
                <a:cs typeface="Calibri" panose="020F0502020204030204" pitchFamily="34" charset="0"/>
              </a:rPr>
              <a:t>except (</a:t>
            </a:r>
            <a:r>
              <a:rPr lang="en-US" sz="3500" b="1" dirty="0" err="1">
                <a:latin typeface="Calibri" panose="020F0502020204030204" pitchFamily="34" charset="0"/>
                <a:cs typeface="Calibri" panose="020F0502020204030204" pitchFamily="34" charset="0"/>
              </a:rPr>
              <a:t>SyntaxError,TypeError,ValueError</a:t>
            </a:r>
            <a:r>
              <a:rPr lang="en-US" sz="3500" b="1" dirty="0">
                <a:latin typeface="Calibri" panose="020F0502020204030204" pitchFamily="34" charset="0"/>
                <a:cs typeface="Calibri" panose="020F0502020204030204" pitchFamily="34" charset="0"/>
              </a:rPr>
              <a:t>) as e:</a:t>
            </a:r>
          </a:p>
          <a:p>
            <a:pPr marL="0" indent="0">
              <a:buNone/>
            </a:pPr>
            <a:r>
              <a:rPr lang="en-US" sz="3500" b="1" dirty="0">
                <a:latin typeface="Calibri" panose="020F0502020204030204" pitchFamily="34" charset="0"/>
                <a:cs typeface="Calibri" panose="020F0502020204030204" pitchFamily="34" charset="0"/>
              </a:rPr>
              <a:t>    print("</a:t>
            </a:r>
            <a:r>
              <a:rPr lang="en-US" sz="3500" b="1" dirty="0" err="1">
                <a:latin typeface="Calibri" panose="020F0502020204030204" pitchFamily="34" charset="0"/>
                <a:cs typeface="Calibri" panose="020F0502020204030204" pitchFamily="34" charset="0"/>
              </a:rPr>
              <a:t>NameError</a:t>
            </a:r>
            <a:r>
              <a:rPr lang="en-US" sz="3500" b="1" dirty="0">
                <a:latin typeface="Calibri" panose="020F0502020204030204" pitchFamily="34" charset="0"/>
                <a:cs typeface="Calibri" panose="020F0502020204030204" pitchFamily="34" charset="0"/>
              </a:rPr>
              <a:t> : Here's the error : \</a:t>
            </a:r>
            <a:r>
              <a:rPr lang="en-US" sz="3500" b="1" dirty="0" err="1">
                <a:latin typeface="Calibri" panose="020F0502020204030204" pitchFamily="34" charset="0"/>
                <a:cs typeface="Calibri" panose="020F0502020204030204" pitchFamily="34" charset="0"/>
              </a:rPr>
              <a:t>n",e</a:t>
            </a:r>
            <a:r>
              <a:rPr lang="en-US" sz="3500" b="1" dirty="0">
                <a:latin typeface="Calibri" panose="020F0502020204030204" pitchFamily="34" charset="0"/>
                <a:cs typeface="Calibri" panose="020F0502020204030204" pitchFamily="34" charset="0"/>
              </a:rPr>
              <a:t>)</a:t>
            </a:r>
            <a:endParaRPr lang="en-US" sz="3500" b="1" dirty="0" smtClean="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0" y="1"/>
            <a:ext cx="5512526" cy="548640"/>
          </a:xfrm>
        </p:spPr>
        <p:txBody>
          <a:bodyPr>
            <a:normAutofit/>
          </a:bodyPr>
          <a:lstStyle/>
          <a:p>
            <a:r>
              <a:rPr lang="en-US" sz="2900" b="1" i="1" dirty="0" smtClean="0">
                <a:solidFill>
                  <a:schemeClr val="accent4"/>
                </a:solidFill>
              </a:rPr>
              <a:t>EXCEPTION HANDLING</a:t>
            </a:r>
            <a:endParaRPr lang="en-US" sz="2900" b="1" i="1" dirty="0">
              <a:solidFill>
                <a:schemeClr val="accent4"/>
              </a:solidFill>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653416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86968" y="2403706"/>
            <a:ext cx="9720073" cy="1071014"/>
          </a:xfrm>
        </p:spPr>
        <p:txBody>
          <a:bodyPr>
            <a:normAutofit/>
          </a:bodyPr>
          <a:lstStyle/>
          <a:p>
            <a:pPr marL="0" indent="0" algn="ctr">
              <a:lnSpc>
                <a:spcPct val="70000"/>
              </a:lnSpc>
              <a:buNone/>
            </a:pPr>
            <a:endParaRPr lang="en-US" sz="1800" dirty="0" smtClean="0">
              <a:solidFill>
                <a:schemeClr val="accent5">
                  <a:lumMod val="50000"/>
                </a:schemeClr>
              </a:solidFill>
            </a:endParaRPr>
          </a:p>
          <a:p>
            <a:pPr marL="310896" lvl="2" indent="0" algn="ctr">
              <a:lnSpc>
                <a:spcPct val="70000"/>
              </a:lnSpc>
              <a:buNone/>
            </a:pPr>
            <a:r>
              <a:rPr lang="en-US" sz="4800" b="1" dirty="0" smtClean="0">
                <a:solidFill>
                  <a:schemeClr val="accent5">
                    <a:lumMod val="50000"/>
                  </a:schemeClr>
                </a:solidFill>
              </a:rPr>
              <a:t>Stimulants</a:t>
            </a:r>
            <a:endParaRPr lang="en-US" sz="3000" dirty="0">
              <a:solidFill>
                <a:schemeClr val="accent5">
                  <a:lumMod val="50000"/>
                </a:schemeClr>
              </a:solidFill>
            </a:endParaRPr>
          </a:p>
        </p:txBody>
      </p:sp>
      <p:sp>
        <p:nvSpPr>
          <p:cNvPr id="5" name="Rectangle 4"/>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1555769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487680"/>
            <a:ext cx="11659495" cy="6172200"/>
          </a:xfrm>
        </p:spPr>
        <p:txBody>
          <a:bodyPr>
            <a:normAutofit fontScale="92500" lnSpcReduction="10000"/>
          </a:bodyPr>
          <a:lstStyle/>
          <a:p>
            <a:pPr marL="457200" indent="-457200">
              <a:buAutoNum type="arabicPeriod"/>
            </a:pPr>
            <a:r>
              <a:rPr lang="en-US" dirty="0" smtClean="0"/>
              <a:t>When </a:t>
            </a:r>
            <a:r>
              <a:rPr lang="en-US" dirty="0"/>
              <a:t>will the else part of try-except-else be executed?</a:t>
            </a:r>
            <a:r>
              <a:rPr lang="en-US" sz="2400" dirty="0"/>
              <a:t/>
            </a:r>
            <a:br>
              <a:rPr lang="en-US" sz="2400" dirty="0"/>
            </a:br>
            <a:r>
              <a:rPr lang="en-US" dirty="0"/>
              <a:t>a) always</a:t>
            </a:r>
            <a:r>
              <a:rPr lang="en-US" sz="2400" dirty="0"/>
              <a:t/>
            </a:r>
            <a:br>
              <a:rPr lang="en-US" sz="2400" dirty="0"/>
            </a:br>
            <a:r>
              <a:rPr lang="en-US" dirty="0"/>
              <a:t>b) when an exception occurs</a:t>
            </a:r>
            <a:r>
              <a:rPr lang="en-US" sz="2400" dirty="0"/>
              <a:t/>
            </a:r>
            <a:br>
              <a:rPr lang="en-US" sz="2400" dirty="0"/>
            </a:br>
            <a:r>
              <a:rPr lang="en-US" dirty="0"/>
              <a:t>c) when no exception occurs</a:t>
            </a:r>
            <a:r>
              <a:rPr lang="en-US" sz="2400" dirty="0"/>
              <a:t/>
            </a:r>
            <a:br>
              <a:rPr lang="en-US" sz="2400" dirty="0"/>
            </a:br>
            <a:r>
              <a:rPr lang="en-US" dirty="0"/>
              <a:t>d) when an </a:t>
            </a:r>
            <a:r>
              <a:rPr lang="en-US" dirty="0" smtClean="0"/>
              <a:t>exception </a:t>
            </a:r>
            <a:r>
              <a:rPr lang="en-US" dirty="0"/>
              <a:t>occurs in to except </a:t>
            </a:r>
            <a:r>
              <a:rPr lang="en-US" dirty="0" smtClean="0"/>
              <a:t>block</a:t>
            </a:r>
          </a:p>
          <a:p>
            <a:pPr marL="457200" indent="-457200">
              <a:buAutoNum type="arabicPeriod"/>
            </a:pPr>
            <a:r>
              <a:rPr lang="en-US" dirty="0"/>
              <a:t> What is the output of the following code</a:t>
            </a:r>
            <a:r>
              <a:rPr lang="en-US" dirty="0" smtClean="0"/>
              <a:t>?</a:t>
            </a:r>
          </a:p>
          <a:p>
            <a:pPr marL="457200" lvl="1" indent="0">
              <a:buNone/>
            </a:pPr>
            <a:r>
              <a:rPr lang="en-US" dirty="0"/>
              <a:t>   </a:t>
            </a:r>
            <a:r>
              <a:rPr lang="en-US" dirty="0" err="1" smtClean="0"/>
              <a:t>def</a:t>
            </a:r>
            <a:r>
              <a:rPr lang="en-US" dirty="0" smtClean="0"/>
              <a:t> </a:t>
            </a:r>
            <a:r>
              <a:rPr lang="en-US" dirty="0"/>
              <a:t>foo():</a:t>
            </a:r>
          </a:p>
          <a:p>
            <a:pPr marL="457200" lvl="1" indent="0">
              <a:buNone/>
            </a:pPr>
            <a:r>
              <a:rPr lang="en-US" dirty="0"/>
              <a:t>    try:</a:t>
            </a:r>
          </a:p>
          <a:p>
            <a:pPr marL="457200" lvl="1" indent="0">
              <a:buNone/>
            </a:pPr>
            <a:r>
              <a:rPr lang="en-US" dirty="0"/>
              <a:t>        return 1</a:t>
            </a:r>
          </a:p>
          <a:p>
            <a:pPr marL="457200" lvl="1" indent="0">
              <a:buNone/>
            </a:pPr>
            <a:r>
              <a:rPr lang="en-US" dirty="0"/>
              <a:t>    finally:</a:t>
            </a:r>
          </a:p>
          <a:p>
            <a:pPr marL="457200" lvl="1" indent="0">
              <a:buNone/>
            </a:pPr>
            <a:r>
              <a:rPr lang="en-US" dirty="0"/>
              <a:t>        return 2</a:t>
            </a:r>
          </a:p>
          <a:p>
            <a:pPr marL="457200" lvl="1" indent="0">
              <a:buNone/>
            </a:pPr>
            <a:r>
              <a:rPr lang="en-US" dirty="0"/>
              <a:t>k = foo()</a:t>
            </a:r>
          </a:p>
          <a:p>
            <a:pPr marL="457200" lvl="1" indent="0">
              <a:buNone/>
            </a:pPr>
            <a:r>
              <a:rPr lang="en-US" dirty="0"/>
              <a:t>print(k)</a:t>
            </a:r>
            <a:endParaRPr lang="en-US" dirty="0" smtClean="0"/>
          </a:p>
          <a:p>
            <a:pPr marL="0" indent="0">
              <a:buNone/>
            </a:pPr>
            <a:r>
              <a:rPr lang="en-US" dirty="0"/>
              <a:t>a) 1</a:t>
            </a:r>
            <a:r>
              <a:rPr lang="en-US" sz="2400" dirty="0"/>
              <a:t/>
            </a:r>
            <a:br>
              <a:rPr lang="en-US" sz="2400" dirty="0"/>
            </a:br>
            <a:r>
              <a:rPr lang="en-US" dirty="0"/>
              <a:t>b) 2</a:t>
            </a:r>
            <a:r>
              <a:rPr lang="en-US" sz="2400" dirty="0"/>
              <a:t/>
            </a:r>
            <a:br>
              <a:rPr lang="en-US" sz="2400" dirty="0"/>
            </a:br>
            <a:r>
              <a:rPr lang="en-US" dirty="0"/>
              <a:t>c) 3</a:t>
            </a:r>
            <a:r>
              <a:rPr lang="en-US" sz="2400" dirty="0"/>
              <a:t/>
            </a:r>
            <a:br>
              <a:rPr lang="en-US" sz="2400" dirty="0"/>
            </a:br>
            <a:r>
              <a:rPr lang="en-US" dirty="0"/>
              <a:t>d) error, there is more than one return statement in a single try-finally block</a:t>
            </a:r>
            <a:endParaRPr lang="en-US" sz="2400" b="1" u="sng" dirty="0" smtClean="0">
              <a:latin typeface="Calibri" panose="020F0502020204030204" pitchFamily="34" charset="0"/>
              <a:cs typeface="Calibri" panose="020F0502020204030204" pitchFamily="34" charset="0"/>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867090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743201" cy="587829"/>
          </a:xfrm>
        </p:spPr>
        <p:txBody>
          <a:bodyPr>
            <a:normAutofit/>
          </a:bodyPr>
          <a:lstStyle/>
          <a:p>
            <a:r>
              <a:rPr lang="en-US" sz="2900" b="1" i="1" dirty="0" smtClean="0">
                <a:solidFill>
                  <a:schemeClr val="accent4"/>
                </a:solidFill>
              </a:rPr>
              <a:t>Namespaces</a:t>
            </a:r>
          </a:p>
        </p:txBody>
      </p:sp>
      <p:sp>
        <p:nvSpPr>
          <p:cNvPr id="3" name="Content Placeholder 2"/>
          <p:cNvSpPr>
            <a:spLocks noGrp="1"/>
          </p:cNvSpPr>
          <p:nvPr>
            <p:ph idx="1"/>
          </p:nvPr>
        </p:nvSpPr>
        <p:spPr>
          <a:xfrm>
            <a:off x="472439" y="783771"/>
            <a:ext cx="11430000" cy="5904410"/>
          </a:xfrm>
        </p:spPr>
        <p:txBody>
          <a:bodyPr>
            <a:normAutofit lnSpcReduction="10000"/>
          </a:bodyPr>
          <a:lstStyle/>
          <a:p>
            <a:pPr>
              <a:buFont typeface="Wingdings" panose="05000000000000000000" pitchFamily="2" charset="2"/>
              <a:buChar char="§"/>
            </a:pPr>
            <a:r>
              <a:rPr lang="en-US" dirty="0" smtClean="0"/>
              <a:t>A namespace is thus a logical concept, think of it like different tumblers holding different names. </a:t>
            </a:r>
          </a:p>
          <a:p>
            <a:pPr>
              <a:buFont typeface="Wingdings" panose="05000000000000000000" pitchFamily="2" charset="2"/>
              <a:buChar char="§"/>
            </a:pPr>
            <a:r>
              <a:rPr lang="en-US" dirty="0" smtClean="0"/>
              <a:t>Modules and  namespaces go hand-in-hand.</a:t>
            </a:r>
          </a:p>
          <a:p>
            <a:pPr>
              <a:buFont typeface="Wingdings" panose="05000000000000000000" pitchFamily="2" charset="2"/>
              <a:buChar char="§"/>
            </a:pPr>
            <a:r>
              <a:rPr lang="en-US" dirty="0"/>
              <a:t> </a:t>
            </a:r>
            <a:r>
              <a:rPr lang="en-US" dirty="0" smtClean="0"/>
              <a:t>A module , whenever imported, gets its own namespace within which it exists.</a:t>
            </a:r>
          </a:p>
          <a:p>
            <a:pPr>
              <a:buFont typeface="Wingdings" panose="05000000000000000000" pitchFamily="2" charset="2"/>
              <a:buChar char="§"/>
            </a:pPr>
            <a:r>
              <a:rPr lang="en-US" dirty="0"/>
              <a:t> </a:t>
            </a:r>
            <a:r>
              <a:rPr lang="en-US" dirty="0" smtClean="0"/>
              <a:t>Each namespace is completely isolated. Two modules can have the same name within them.</a:t>
            </a:r>
          </a:p>
          <a:p>
            <a:pPr>
              <a:buFont typeface="Wingdings" panose="05000000000000000000" pitchFamily="2" charset="2"/>
              <a:buChar char="§"/>
            </a:pPr>
            <a:r>
              <a:rPr lang="en-US" dirty="0" smtClean="0"/>
              <a:t> There can be a module named </a:t>
            </a:r>
            <a:r>
              <a:rPr lang="en-US" b="1" i="1" dirty="0" smtClean="0"/>
              <a:t>Integer</a:t>
            </a:r>
            <a:r>
              <a:rPr lang="en-US" dirty="0" smtClean="0"/>
              <a:t>, and another module named </a:t>
            </a:r>
            <a:r>
              <a:rPr lang="en-US" b="1" i="1" dirty="0" smtClean="0"/>
              <a:t>Float.</a:t>
            </a:r>
          </a:p>
          <a:p>
            <a:pPr>
              <a:buFont typeface="Wingdings" panose="05000000000000000000" pitchFamily="2" charset="2"/>
              <a:buChar char="§"/>
            </a:pPr>
            <a:r>
              <a:rPr lang="en-US" i="1" dirty="0" smtClean="0"/>
              <a:t>Both can have the same method </a:t>
            </a:r>
            <a:r>
              <a:rPr lang="en-US" b="1" i="1" dirty="0" smtClean="0"/>
              <a:t>Add()</a:t>
            </a:r>
            <a:r>
              <a:rPr lang="en-US" i="1" dirty="0" smtClean="0"/>
              <a:t> within them.</a:t>
            </a:r>
          </a:p>
          <a:p>
            <a:pPr>
              <a:buFont typeface="Wingdings" panose="05000000000000000000" pitchFamily="2" charset="2"/>
              <a:buChar char="§"/>
            </a:pPr>
            <a:r>
              <a:rPr lang="en-US" i="1" dirty="0"/>
              <a:t> </a:t>
            </a:r>
            <a:r>
              <a:rPr lang="en-US" i="1" dirty="0" smtClean="0"/>
              <a:t>When we invoke the Add() which resides within Integer, we invoke </a:t>
            </a:r>
            <a:r>
              <a:rPr lang="en-US" i="1" dirty="0" err="1" smtClean="0"/>
              <a:t>Integer.Add</a:t>
            </a:r>
            <a:r>
              <a:rPr lang="en-US" i="1" dirty="0" smtClean="0"/>
              <a:t>()</a:t>
            </a:r>
          </a:p>
          <a:p>
            <a:pPr>
              <a:buFont typeface="Wingdings" panose="05000000000000000000" pitchFamily="2" charset="2"/>
              <a:buChar char="§"/>
            </a:pPr>
            <a:r>
              <a:rPr lang="en-US" i="1" dirty="0" smtClean="0"/>
              <a:t>To invoke Add() which resides within Float, we invoke Float.Add()</a:t>
            </a:r>
          </a:p>
          <a:p>
            <a:pPr>
              <a:buFont typeface="Wingdings" panose="05000000000000000000" pitchFamily="2" charset="2"/>
              <a:buChar char="§"/>
            </a:pPr>
            <a:r>
              <a:rPr lang="en-US" i="1" dirty="0"/>
              <a:t>Whenever you run a simple Python script, the interpreter treats it as module called __main__, which gets its own namespace. The builtin functions that you would use also live in a module called __builtin__ and have their own namespace.</a:t>
            </a:r>
          </a:p>
          <a:p>
            <a:pPr>
              <a:buFont typeface="Wingdings" panose="05000000000000000000" pitchFamily="2" charset="2"/>
              <a:buChar char="Ø"/>
            </a:pPr>
            <a:endParaRPr lang="en-US" i="1" dirty="0"/>
          </a:p>
        </p:txBody>
      </p:sp>
      <p:sp>
        <p:nvSpPr>
          <p:cNvPr id="5" name="Rectangle 4"/>
          <p:cNvSpPr/>
          <p:nvPr/>
        </p:nvSpPr>
        <p:spPr>
          <a:xfrm>
            <a:off x="3048000" y="2332546"/>
            <a:ext cx="6096000" cy="253916"/>
          </a:xfrm>
          <a:prstGeom prst="rect">
            <a:avLst/>
          </a:prstGeom>
        </p:spPr>
        <p:txBody>
          <a:bodyPr>
            <a:spAutoFit/>
          </a:bodyPr>
          <a:lstStyle/>
          <a:p>
            <a:endParaRPr lang="en-US" sz="1050" dirty="0">
              <a:solidFill>
                <a:srgbClr val="000000"/>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7199714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487680"/>
            <a:ext cx="11659495" cy="6172200"/>
          </a:xfrm>
        </p:spPr>
        <p:txBody>
          <a:bodyPr>
            <a:normAutofit/>
          </a:bodyPr>
          <a:lstStyle/>
          <a:p>
            <a:pPr marL="0" indent="0">
              <a:buNone/>
            </a:pPr>
            <a:r>
              <a:rPr lang="en-US" sz="2400" i="1" dirty="0" smtClean="0">
                <a:latin typeface="Calibri" panose="020F0502020204030204" pitchFamily="34" charset="0"/>
                <a:cs typeface="Calibri" panose="020F0502020204030204" pitchFamily="34" charset="0"/>
              </a:rPr>
              <a:t>3. </a:t>
            </a:r>
            <a:r>
              <a:rPr lang="en-US" dirty="0"/>
              <a:t>What is the output of the code shown below</a:t>
            </a:r>
            <a:r>
              <a:rPr lang="en-US" dirty="0" smtClean="0"/>
              <a:t>?</a:t>
            </a:r>
          </a:p>
          <a:p>
            <a:pPr marL="0" indent="0">
              <a:buNone/>
            </a:pPr>
            <a:r>
              <a:rPr lang="en-US" sz="2400" i="1" dirty="0">
                <a:latin typeface="Calibri" panose="020F0502020204030204" pitchFamily="34" charset="0"/>
                <a:cs typeface="Calibri" panose="020F0502020204030204" pitchFamily="34" charset="0"/>
              </a:rPr>
              <a:t>	</a:t>
            </a:r>
            <a:r>
              <a:rPr lang="sv-SE" sz="2400" dirty="0">
                <a:latin typeface="Calibri" panose="020F0502020204030204" pitchFamily="34" charset="0"/>
                <a:cs typeface="Calibri" panose="020F0502020204030204" pitchFamily="34" charset="0"/>
              </a:rPr>
              <a:t>lst = [1, 2, 3</a:t>
            </a:r>
            <a:r>
              <a:rPr lang="sv-SE" sz="2400" dirty="0" smtClean="0">
                <a:latin typeface="Calibri" panose="020F0502020204030204" pitchFamily="34" charset="0"/>
                <a:cs typeface="Calibri" panose="020F0502020204030204" pitchFamily="34" charset="0"/>
              </a:rPr>
              <a:t>]</a:t>
            </a:r>
          </a:p>
          <a:p>
            <a:pPr marL="0" indent="0">
              <a:buNone/>
            </a:pPr>
            <a:r>
              <a:rPr lang="sv-SE" sz="2400" dirty="0">
                <a:latin typeface="Calibri" panose="020F0502020204030204" pitchFamily="34" charset="0"/>
                <a:cs typeface="Calibri" panose="020F0502020204030204" pitchFamily="34" charset="0"/>
              </a:rPr>
              <a:t>	</a:t>
            </a:r>
            <a:r>
              <a:rPr lang="sv-SE" sz="2400" dirty="0" smtClean="0">
                <a:latin typeface="Calibri" panose="020F0502020204030204" pitchFamily="34" charset="0"/>
                <a:cs typeface="Calibri" panose="020F0502020204030204" pitchFamily="34" charset="0"/>
              </a:rPr>
              <a:t> lst[3]</a:t>
            </a:r>
          </a:p>
          <a:p>
            <a:pPr marL="457200" lvl="2" indent="0">
              <a:spcBef>
                <a:spcPts val="1000"/>
              </a:spcBef>
              <a:buNone/>
            </a:pPr>
            <a:r>
              <a:rPr lang="en-US" sz="2000" dirty="0">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NameError</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b)</a:t>
            </a:r>
            <a:r>
              <a:rPr lang="en-US" sz="2000" dirty="0" err="1">
                <a:latin typeface="Calibri" panose="020F0502020204030204" pitchFamily="34" charset="0"/>
                <a:cs typeface="Calibri" panose="020F0502020204030204" pitchFamily="34" charset="0"/>
              </a:rPr>
              <a:t>ValueError</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c)</a:t>
            </a:r>
            <a:r>
              <a:rPr lang="en-US" sz="2000" dirty="0" err="1">
                <a:latin typeface="Calibri" panose="020F0502020204030204" pitchFamily="34" charset="0"/>
                <a:cs typeface="Calibri" panose="020F0502020204030204" pitchFamily="34" charset="0"/>
              </a:rPr>
              <a:t>IndexError</a:t>
            </a:r>
            <a:r>
              <a:rPr lang="en-US" sz="2000" dirty="0">
                <a:latin typeface="Calibri" panose="020F0502020204030204" pitchFamily="34" charset="0"/>
                <a:cs typeface="Calibri" panose="020F0502020204030204" pitchFamily="34" charset="0"/>
              </a:rPr>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d)</a:t>
            </a:r>
            <a:r>
              <a:rPr lang="en-US" sz="2000" dirty="0" err="1">
                <a:latin typeface="Calibri" panose="020F0502020204030204" pitchFamily="34" charset="0"/>
                <a:cs typeface="Calibri" panose="020F0502020204030204" pitchFamily="34" charset="0"/>
              </a:rPr>
              <a:t>TypeError</a:t>
            </a:r>
            <a:endParaRPr lang="en-US" sz="2000"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4</a:t>
            </a:r>
            <a:r>
              <a:rPr lang="en-US" sz="2400" dirty="0">
                <a:latin typeface="Calibri" panose="020F0502020204030204" pitchFamily="34" charset="0"/>
                <a:cs typeface="Calibri" panose="020F0502020204030204" pitchFamily="34" charset="0"/>
              </a:rPr>
              <a:t>. </a:t>
            </a:r>
            <a:r>
              <a:rPr lang="en-US" dirty="0" smtClean="0"/>
              <a:t>An </a:t>
            </a:r>
            <a:r>
              <a:rPr lang="en-US" dirty="0"/>
              <a:t>exception is:</a:t>
            </a:r>
            <a:r>
              <a:rPr lang="en-US" sz="2400" dirty="0"/>
              <a:t/>
            </a:r>
            <a:br>
              <a:rPr lang="en-US" sz="2400" dirty="0"/>
            </a:br>
            <a:r>
              <a:rPr lang="en-US" sz="2400" dirty="0"/>
              <a:t> </a:t>
            </a:r>
            <a:r>
              <a:rPr lang="en-US" sz="2400" dirty="0" smtClean="0"/>
              <a:t>    </a:t>
            </a:r>
            <a:r>
              <a:rPr lang="en-US" dirty="0" smtClean="0"/>
              <a:t>a</a:t>
            </a:r>
            <a:r>
              <a:rPr lang="en-US" dirty="0"/>
              <a:t>) an object</a:t>
            </a:r>
            <a:r>
              <a:rPr lang="en-US" sz="2400" dirty="0"/>
              <a:t/>
            </a:r>
            <a:br>
              <a:rPr lang="en-US" sz="2400" dirty="0"/>
            </a:br>
            <a:r>
              <a:rPr lang="en-US" sz="2400" dirty="0" smtClean="0"/>
              <a:t>     </a:t>
            </a:r>
            <a:r>
              <a:rPr lang="en-US" dirty="0" smtClean="0"/>
              <a:t>b</a:t>
            </a:r>
            <a:r>
              <a:rPr lang="en-US" dirty="0"/>
              <a:t>) a special function</a:t>
            </a:r>
            <a:r>
              <a:rPr lang="en-US" sz="2400" dirty="0"/>
              <a:t/>
            </a:r>
            <a:br>
              <a:rPr lang="en-US" sz="2400" dirty="0"/>
            </a:br>
            <a:r>
              <a:rPr lang="en-US" sz="2400" dirty="0" smtClean="0"/>
              <a:t>     </a:t>
            </a:r>
            <a:r>
              <a:rPr lang="en-US" dirty="0" smtClean="0"/>
              <a:t>c</a:t>
            </a:r>
            <a:r>
              <a:rPr lang="en-US" dirty="0"/>
              <a:t>) a standard module</a:t>
            </a:r>
            <a:r>
              <a:rPr lang="en-US" sz="2400" dirty="0"/>
              <a:t/>
            </a:r>
            <a:br>
              <a:rPr lang="en-US" sz="2400" dirty="0"/>
            </a:br>
            <a:r>
              <a:rPr lang="en-US" sz="2400" dirty="0" smtClean="0"/>
              <a:t>     </a:t>
            </a:r>
            <a:r>
              <a:rPr lang="en-US" dirty="0" smtClean="0"/>
              <a:t>d</a:t>
            </a:r>
            <a:r>
              <a:rPr lang="en-US" dirty="0"/>
              <a:t>) a module</a:t>
            </a:r>
            <a:endParaRPr lang="en-US" sz="2400" dirty="0">
              <a:latin typeface="Calibri" panose="020F0502020204030204" pitchFamily="34" charset="0"/>
              <a:cs typeface="Calibri" panose="020F0502020204030204" pitchFamily="34" charset="0"/>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618252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9688" y="580222"/>
            <a:ext cx="9876483" cy="5632311"/>
          </a:xfrm>
          <a:prstGeom prst="rect">
            <a:avLst/>
          </a:prstGeom>
          <a:noFill/>
        </p:spPr>
        <p:txBody>
          <a:bodyPr wrap="square" rtlCol="0">
            <a:spAutoFit/>
          </a:bodyPr>
          <a:lstStyle/>
          <a:p>
            <a:r>
              <a:rPr lang="en-US" sz="2000" b="1" dirty="0" smtClean="0">
                <a:solidFill>
                  <a:srgbClr val="00B050"/>
                </a:solidFill>
                <a:latin typeface="Calibri" panose="020F0502020204030204" pitchFamily="34" charset="0"/>
              </a:rPr>
              <a:t>8. </a:t>
            </a:r>
            <a:r>
              <a:rPr lang="en-US" sz="2000" b="1" dirty="0">
                <a:solidFill>
                  <a:srgbClr val="00B050"/>
                </a:solidFill>
                <a:latin typeface="Calibri" panose="020F0502020204030204" pitchFamily="34" charset="0"/>
              </a:rPr>
              <a:t>What is the output of below program?</a:t>
            </a:r>
          </a:p>
          <a:p>
            <a:pPr lvl="1"/>
            <a:r>
              <a:rPr lang="en-US" sz="2000" b="1" dirty="0" err="1" smtClean="0">
                <a:solidFill>
                  <a:srgbClr val="00B050"/>
                </a:solidFill>
                <a:latin typeface="Calibri" panose="020F0502020204030204" pitchFamily="34" charset="0"/>
              </a:rPr>
              <a:t>def</a:t>
            </a:r>
            <a:r>
              <a:rPr lang="en-US" sz="2000" b="1" dirty="0" smtClean="0">
                <a:solidFill>
                  <a:srgbClr val="00B050"/>
                </a:solidFill>
                <a:latin typeface="Calibri" panose="020F0502020204030204" pitchFamily="34" charset="0"/>
              </a:rPr>
              <a:t> </a:t>
            </a:r>
            <a:r>
              <a:rPr lang="en-US" sz="2000" b="1" dirty="0">
                <a:solidFill>
                  <a:srgbClr val="00B050"/>
                </a:solidFill>
                <a:latin typeface="Calibri" panose="020F0502020204030204" pitchFamily="34" charset="0"/>
              </a:rPr>
              <a:t>say(message, times = 1):</a:t>
            </a:r>
          </a:p>
          <a:p>
            <a:pPr lvl="1"/>
            <a:r>
              <a:rPr lang="en-US" sz="2000" b="1" dirty="0">
                <a:solidFill>
                  <a:srgbClr val="00B050"/>
                </a:solidFill>
                <a:latin typeface="Calibri" panose="020F0502020204030204" pitchFamily="34" charset="0"/>
              </a:rPr>
              <a:t>    print(message * times)</a:t>
            </a:r>
          </a:p>
          <a:p>
            <a:pPr lvl="1"/>
            <a:r>
              <a:rPr lang="en-US" sz="2000" b="1" dirty="0" smtClean="0">
                <a:solidFill>
                  <a:srgbClr val="00B050"/>
                </a:solidFill>
                <a:latin typeface="Calibri" panose="020F0502020204030204" pitchFamily="34" charset="0"/>
              </a:rPr>
              <a:t>say</a:t>
            </a:r>
            <a:r>
              <a:rPr lang="en-US" sz="2000" b="1" dirty="0">
                <a:solidFill>
                  <a:srgbClr val="00B050"/>
                </a:solidFill>
                <a:latin typeface="Calibri" panose="020F0502020204030204" pitchFamily="34" charset="0"/>
              </a:rPr>
              <a:t>('Hello')</a:t>
            </a:r>
          </a:p>
          <a:p>
            <a:pPr lvl="1"/>
            <a:r>
              <a:rPr lang="en-US" sz="2000" b="1" dirty="0" smtClean="0">
                <a:solidFill>
                  <a:srgbClr val="00B050"/>
                </a:solidFill>
                <a:latin typeface="Calibri" panose="020F0502020204030204" pitchFamily="34" charset="0"/>
              </a:rPr>
              <a:t>say</a:t>
            </a:r>
            <a:r>
              <a:rPr lang="en-US" sz="2000" b="1" dirty="0">
                <a:solidFill>
                  <a:srgbClr val="00B050"/>
                </a:solidFill>
                <a:latin typeface="Calibri" panose="020F0502020204030204" pitchFamily="34" charset="0"/>
              </a:rPr>
              <a:t>('World', 5)</a:t>
            </a:r>
          </a:p>
          <a:p>
            <a:pPr lvl="1"/>
            <a:r>
              <a:rPr lang="en-US" sz="2000" dirty="0">
                <a:latin typeface="Calibri" panose="020F0502020204030204" pitchFamily="34" charset="0"/>
              </a:rPr>
              <a:t>a) Hello</a:t>
            </a:r>
          </a:p>
          <a:p>
            <a:pPr lvl="1"/>
            <a:r>
              <a:rPr lang="en-US" sz="2000" dirty="0" err="1">
                <a:latin typeface="Calibri" panose="020F0502020204030204" pitchFamily="34" charset="0"/>
              </a:rPr>
              <a:t>WorldWorldWorldWorldWorld</a:t>
            </a:r>
            <a:endParaRPr lang="en-US" sz="2000" dirty="0">
              <a:latin typeface="Calibri" panose="020F0502020204030204" pitchFamily="34" charset="0"/>
            </a:endParaRPr>
          </a:p>
          <a:p>
            <a:pPr lvl="1"/>
            <a:r>
              <a:rPr lang="en-US" sz="2000" dirty="0">
                <a:latin typeface="Calibri" panose="020F0502020204030204" pitchFamily="34" charset="0"/>
              </a:rPr>
              <a:t>b) Hello</a:t>
            </a:r>
          </a:p>
          <a:p>
            <a:pPr lvl="1"/>
            <a:r>
              <a:rPr lang="en-US" sz="2000" dirty="0">
                <a:latin typeface="Calibri" panose="020F0502020204030204" pitchFamily="34" charset="0"/>
              </a:rPr>
              <a:t>World 5</a:t>
            </a:r>
          </a:p>
          <a:p>
            <a:pPr lvl="1"/>
            <a:r>
              <a:rPr lang="en-US" sz="2000" dirty="0">
                <a:latin typeface="Calibri" panose="020F0502020204030204" pitchFamily="34" charset="0"/>
              </a:rPr>
              <a:t>c) Hello</a:t>
            </a:r>
          </a:p>
          <a:p>
            <a:pPr lvl="1"/>
            <a:r>
              <a:rPr lang="en-US" sz="2000" dirty="0" err="1">
                <a:latin typeface="Calibri" panose="020F0502020204030204" pitchFamily="34" charset="0"/>
              </a:rPr>
              <a:t>World,World,World,World,World</a:t>
            </a:r>
            <a:endParaRPr lang="en-US" sz="2000" dirty="0">
              <a:latin typeface="Calibri" panose="020F0502020204030204" pitchFamily="34" charset="0"/>
            </a:endParaRPr>
          </a:p>
          <a:p>
            <a:pPr lvl="1"/>
            <a:r>
              <a:rPr lang="en-US" sz="2000" dirty="0">
                <a:latin typeface="Calibri" panose="020F0502020204030204" pitchFamily="34" charset="0"/>
              </a:rPr>
              <a:t>d) </a:t>
            </a:r>
            <a:r>
              <a:rPr lang="en-US" sz="2000" dirty="0" smtClean="0">
                <a:latin typeface="Calibri" panose="020F0502020204030204" pitchFamily="34" charset="0"/>
              </a:rPr>
              <a:t>Hello</a:t>
            </a:r>
          </a:p>
          <a:p>
            <a:pPr lvl="1"/>
            <a:endParaRPr lang="en-US" sz="2000" dirty="0" smtClean="0">
              <a:latin typeface="Calibri" panose="020F0502020204030204" pitchFamily="34" charset="0"/>
            </a:endParaRPr>
          </a:p>
          <a:p>
            <a:pPr marL="0" lvl="1"/>
            <a:r>
              <a:rPr lang="en-US" sz="2000" b="1" dirty="0" smtClean="0">
                <a:solidFill>
                  <a:srgbClr val="00B050"/>
                </a:solidFill>
                <a:latin typeface="Calibri" panose="020F0502020204030204" pitchFamily="34" charset="0"/>
              </a:rPr>
              <a:t>9. </a:t>
            </a:r>
            <a:r>
              <a:rPr lang="en-US" sz="2000" b="1" dirty="0">
                <a:solidFill>
                  <a:srgbClr val="00B050"/>
                </a:solidFill>
                <a:latin typeface="Calibri" panose="020F0502020204030204" pitchFamily="34" charset="0"/>
              </a:rPr>
              <a:t>Where can a function be defined?</a:t>
            </a:r>
          </a:p>
          <a:p>
            <a:pPr lvl="1"/>
            <a:r>
              <a:rPr lang="en-US" sz="2000" dirty="0" smtClean="0">
                <a:latin typeface="Calibri" panose="020F0502020204030204" pitchFamily="34" charset="0"/>
              </a:rPr>
              <a:t>a</a:t>
            </a:r>
            <a:r>
              <a:rPr lang="en-US" sz="2000" dirty="0">
                <a:latin typeface="Calibri" panose="020F0502020204030204" pitchFamily="34" charset="0"/>
              </a:rPr>
              <a:t>) Module</a:t>
            </a:r>
          </a:p>
          <a:p>
            <a:pPr lvl="1"/>
            <a:r>
              <a:rPr lang="en-US" sz="2000" dirty="0">
                <a:latin typeface="Calibri" panose="020F0502020204030204" pitchFamily="34" charset="0"/>
              </a:rPr>
              <a:t>b) Class</a:t>
            </a:r>
          </a:p>
          <a:p>
            <a:pPr lvl="1"/>
            <a:r>
              <a:rPr lang="en-US" sz="2000" dirty="0">
                <a:latin typeface="Calibri" panose="020F0502020204030204" pitchFamily="34" charset="0"/>
              </a:rPr>
              <a:t>c) Another function</a:t>
            </a:r>
          </a:p>
          <a:p>
            <a:pPr lvl="1"/>
            <a:r>
              <a:rPr lang="en-US" sz="2000" dirty="0">
                <a:latin typeface="Calibri" panose="020F0502020204030204" pitchFamily="34" charset="0"/>
              </a:rPr>
              <a:t>d) All of the mentioned</a:t>
            </a:r>
          </a:p>
        </p:txBody>
      </p:sp>
      <p:sp>
        <p:nvSpPr>
          <p:cNvPr id="6" name="Rectangle 5"/>
          <p:cNvSpPr/>
          <p:nvPr/>
        </p:nvSpPr>
        <p:spPr bwMode="auto">
          <a:xfrm>
            <a:off x="8922774" y="3937819"/>
            <a:ext cx="3269226" cy="2920181"/>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panose="020B0604020202020204" pitchFamily="34" charset="0"/>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400561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655320"/>
            <a:ext cx="11994776" cy="6004560"/>
          </a:xfrm>
        </p:spPr>
        <p:txBody>
          <a:bodyPr>
            <a:normAutofit fontScale="92500" lnSpcReduction="20000"/>
          </a:bodyPr>
          <a:lstStyle/>
          <a:p>
            <a:pPr marL="0" indent="0">
              <a:buNone/>
            </a:pPr>
            <a:r>
              <a:rPr lang="en-US" sz="4000" b="1" u="sng" dirty="0" smtClean="0">
                <a:latin typeface="Calibri" panose="020F0502020204030204" pitchFamily="34" charset="0"/>
                <a:cs typeface="Calibri" panose="020F0502020204030204" pitchFamily="34" charset="0"/>
              </a:rPr>
              <a:t>Modules and Namespaces</a:t>
            </a:r>
          </a:p>
          <a:p>
            <a:pPr marL="0" indent="0">
              <a:buNone/>
            </a:pPr>
            <a:r>
              <a:rPr lang="en-US" dirty="0" smtClean="0"/>
              <a:t>A </a:t>
            </a:r>
            <a:r>
              <a:rPr lang="en-US" dirty="0"/>
              <a:t>namespace, is obviously enough, a space that holds a bunch of names. The </a:t>
            </a:r>
            <a:r>
              <a:rPr lang="en-US" dirty="0" smtClean="0"/>
              <a:t>standard Python tutorials say </a:t>
            </a:r>
            <a:r>
              <a:rPr lang="en-US" dirty="0"/>
              <a:t>that they are a mapping from names to objects. Think of it as a big list of all the names that you’ve defined, either explicitly or </a:t>
            </a:r>
            <a:r>
              <a:rPr lang="en-US" dirty="0" smtClean="0"/>
              <a:t>by  </a:t>
            </a:r>
            <a:r>
              <a:rPr lang="en-US" dirty="0"/>
              <a:t>importing from modules. It’s not something than you have to create, it’s created whenever necessary</a:t>
            </a:r>
            <a:r>
              <a:rPr lang="en-US" dirty="0" smtClean="0"/>
              <a:t>.  To understand namespaces, we would also need to understand the concepts of </a:t>
            </a:r>
            <a:r>
              <a:rPr lang="en-US" b="1" dirty="0" smtClean="0"/>
              <a:t>Modules(Coming down to the details in a while</a:t>
            </a:r>
            <a:r>
              <a:rPr lang="en-US" dirty="0" smtClean="0"/>
              <a:t>). However, for the moment, think of it as a file which contains your Python </a:t>
            </a:r>
            <a:r>
              <a:rPr lang="en-US" dirty="0" err="1" smtClean="0"/>
              <a:t>code.The</a:t>
            </a:r>
            <a:r>
              <a:rPr lang="en-US" dirty="0" smtClean="0"/>
              <a:t> code can be anything :- Functions, classes, plain code body, or even a Module. Each module gets its own namespace.</a:t>
            </a:r>
          </a:p>
          <a:p>
            <a:pPr marL="0" indent="0">
              <a:buNone/>
            </a:pPr>
            <a:r>
              <a:rPr lang="en-US" sz="2400" dirty="0" smtClean="0">
                <a:latin typeface="Calibri" panose="020F0502020204030204" pitchFamily="34" charset="0"/>
                <a:cs typeface="Calibri" panose="020F0502020204030204" pitchFamily="34" charset="0"/>
              </a:rPr>
              <a:t>So you can’t have two functions or two classes in the same Module with the same name. </a:t>
            </a:r>
          </a:p>
          <a:p>
            <a:pPr marL="0" indent="0">
              <a:buNone/>
            </a:pPr>
            <a:r>
              <a:rPr lang="en-US" dirty="0"/>
              <a:t>However each namespace is also completely isolated. So two modules can have the same names within them. You can have a module called Integer and a module called </a:t>
            </a:r>
            <a:r>
              <a:rPr lang="en-US" dirty="0" err="1"/>
              <a:t>FloatingPoint</a:t>
            </a:r>
            <a:r>
              <a:rPr lang="en-US" dirty="0"/>
              <a:t> and both could have a function named add(). Once you import the module into your script, you can access the names by prefixing them with the module name: </a:t>
            </a:r>
            <a:r>
              <a:rPr lang="en-US" b="1" dirty="0" err="1"/>
              <a:t>FloatingPoint.add</a:t>
            </a:r>
            <a:r>
              <a:rPr lang="en-US" b="1" dirty="0"/>
              <a:t>() and </a:t>
            </a:r>
            <a:r>
              <a:rPr lang="en-US" b="1" dirty="0" err="1"/>
              <a:t>Integer.add</a:t>
            </a:r>
            <a:r>
              <a:rPr lang="en-US" b="1" dirty="0" smtClean="0"/>
              <a:t>()</a:t>
            </a:r>
            <a:r>
              <a:rPr lang="en-US" dirty="0" smtClean="0"/>
              <a:t>.</a:t>
            </a:r>
          </a:p>
          <a:p>
            <a:pPr marL="0" indent="0">
              <a:buNone/>
            </a:pPr>
            <a:r>
              <a:rPr lang="en-US" dirty="0"/>
              <a:t>Whenever you run a simple Python script, the interpreter treats it as module called __main__, which gets its own namespace. The </a:t>
            </a:r>
            <a:r>
              <a:rPr lang="en-US" dirty="0" err="1"/>
              <a:t>builtin</a:t>
            </a:r>
            <a:r>
              <a:rPr lang="en-US" dirty="0"/>
              <a:t> functions that you would use also live in a module called __</a:t>
            </a:r>
            <a:r>
              <a:rPr lang="en-US" dirty="0" err="1"/>
              <a:t>builtin</a:t>
            </a:r>
            <a:r>
              <a:rPr lang="en-US" dirty="0"/>
              <a:t>__ and have their own namespace.</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0" y="0"/>
            <a:ext cx="3509553" cy="640080"/>
          </a:xfrm>
        </p:spPr>
        <p:txBody>
          <a:bodyPr>
            <a:normAutofit/>
          </a:bodyPr>
          <a:lstStyle/>
          <a:p>
            <a:r>
              <a:rPr lang="en-US" sz="2900" b="1" i="1" dirty="0" smtClean="0">
                <a:solidFill>
                  <a:schemeClr val="accent4"/>
                </a:solidFill>
              </a:rPr>
              <a:t>Python namespaces</a:t>
            </a:r>
            <a:endParaRPr lang="en-US" sz="2900" b="1" i="1" dirty="0">
              <a:solidFill>
                <a:schemeClr val="accent4"/>
              </a:solidFill>
            </a:endParaRPr>
          </a:p>
        </p:txBody>
      </p:sp>
      <p:sp>
        <p:nvSpPr>
          <p:cNvPr id="2" name="Footer Placeholder 1"/>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19288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868296" cy="620265"/>
          </a:xfrm>
        </p:spPr>
        <p:txBody>
          <a:bodyPr>
            <a:normAutofit/>
          </a:bodyPr>
          <a:lstStyle/>
          <a:p>
            <a:r>
              <a:rPr lang="en-US" sz="2900" b="1" i="1" dirty="0" smtClean="0">
                <a:solidFill>
                  <a:schemeClr val="accent4"/>
                </a:solidFill>
              </a:rPr>
              <a:t>SCOPE</a:t>
            </a:r>
          </a:p>
        </p:txBody>
      </p:sp>
      <p:sp>
        <p:nvSpPr>
          <p:cNvPr id="3" name="Content Placeholder 2"/>
          <p:cNvSpPr>
            <a:spLocks noGrp="1"/>
          </p:cNvSpPr>
          <p:nvPr>
            <p:ph idx="1"/>
          </p:nvPr>
        </p:nvSpPr>
        <p:spPr>
          <a:xfrm>
            <a:off x="472439" y="783771"/>
            <a:ext cx="11430000" cy="5904410"/>
          </a:xfrm>
        </p:spPr>
        <p:txBody>
          <a:bodyPr/>
          <a:lstStyle/>
          <a:p>
            <a:pPr>
              <a:buFont typeface="Wingdings" panose="05000000000000000000" pitchFamily="2" charset="2"/>
              <a:buChar char="§"/>
            </a:pPr>
            <a:r>
              <a:rPr lang="en-US" dirty="0"/>
              <a:t>A Python statement can access variables in a </a:t>
            </a:r>
            <a:r>
              <a:rPr lang="en-US" i="1" dirty="0"/>
              <a:t>local namespace</a:t>
            </a:r>
            <a:r>
              <a:rPr lang="en-US" dirty="0"/>
              <a:t> and in the </a:t>
            </a:r>
            <a:r>
              <a:rPr lang="en-US" i="1" dirty="0"/>
              <a:t>global namespace</a:t>
            </a:r>
            <a:r>
              <a:rPr lang="en-US" dirty="0"/>
              <a:t>. If a local and a global variable have the same name, the local variable shadows the global variable</a:t>
            </a:r>
            <a:r>
              <a:rPr lang="en-US" dirty="0" smtClean="0"/>
              <a:t>.</a:t>
            </a:r>
          </a:p>
          <a:p>
            <a:pPr>
              <a:buFont typeface="Wingdings" panose="05000000000000000000" pitchFamily="2" charset="2"/>
              <a:buChar char="§"/>
            </a:pPr>
            <a:r>
              <a:rPr lang="en-US" dirty="0"/>
              <a:t>Each function has its own local namespace. Class methods follow the same scoping rule as ordinary functions</a:t>
            </a:r>
            <a:r>
              <a:rPr lang="en-US" dirty="0" smtClean="0"/>
              <a:t>.</a:t>
            </a:r>
          </a:p>
          <a:p>
            <a:pPr>
              <a:buFont typeface="Wingdings" panose="05000000000000000000" pitchFamily="2" charset="2"/>
              <a:buChar char="§"/>
            </a:pPr>
            <a:r>
              <a:rPr lang="en-US" dirty="0"/>
              <a:t>Python makes educated guesses on whether variables are local or global. It assumes that any variable assigned a value in a function is local</a:t>
            </a:r>
            <a:r>
              <a:rPr lang="en-US" dirty="0" smtClean="0"/>
              <a:t>.</a:t>
            </a:r>
          </a:p>
          <a:p>
            <a:pPr>
              <a:buFont typeface="Wingdings" panose="05000000000000000000" pitchFamily="2" charset="2"/>
              <a:buChar char="§"/>
            </a:pPr>
            <a:r>
              <a:rPr lang="en-US" dirty="0"/>
              <a:t>Therefore, in order to assign a value to a global variable within a function, you must first use the global statement</a:t>
            </a:r>
            <a:r>
              <a:rPr lang="en-US" dirty="0" smtClean="0"/>
              <a:t>.</a:t>
            </a:r>
          </a:p>
          <a:p>
            <a:pPr>
              <a:buFont typeface="Wingdings" panose="05000000000000000000" pitchFamily="2" charset="2"/>
              <a:buChar char="§"/>
            </a:pPr>
            <a:r>
              <a:rPr lang="en-US" dirty="0"/>
              <a:t>The statement </a:t>
            </a:r>
            <a:r>
              <a:rPr lang="en-US" i="1" dirty="0"/>
              <a:t>global </a:t>
            </a:r>
            <a:r>
              <a:rPr lang="en-US" i="1" dirty="0" err="1"/>
              <a:t>VarName</a:t>
            </a:r>
            <a:r>
              <a:rPr lang="en-US" dirty="0"/>
              <a:t> tells Python that </a:t>
            </a:r>
            <a:r>
              <a:rPr lang="en-US" dirty="0" err="1"/>
              <a:t>VarName</a:t>
            </a:r>
            <a:r>
              <a:rPr lang="en-US" dirty="0"/>
              <a:t> is a global variable. Python stops searching the local namespace for the variable.</a:t>
            </a:r>
          </a:p>
          <a:p>
            <a:pPr marL="0" indent="0">
              <a:buNone/>
            </a:pPr>
            <a:endParaRPr lang="en-US" i="1" dirty="0"/>
          </a:p>
        </p:txBody>
      </p:sp>
      <p:sp>
        <p:nvSpPr>
          <p:cNvPr id="5" name="Rectangle 4"/>
          <p:cNvSpPr/>
          <p:nvPr/>
        </p:nvSpPr>
        <p:spPr>
          <a:xfrm>
            <a:off x="3048000" y="2332546"/>
            <a:ext cx="6096000" cy="253916"/>
          </a:xfrm>
          <a:prstGeom prst="rect">
            <a:avLst/>
          </a:prstGeom>
        </p:spPr>
        <p:txBody>
          <a:bodyPr>
            <a:spAutoFit/>
          </a:bodyPr>
          <a:lstStyle/>
          <a:p>
            <a:endParaRPr lang="en-US" sz="1050" dirty="0">
              <a:solidFill>
                <a:srgbClr val="000000"/>
              </a:solidFill>
              <a:latin typeface="Calibri" panose="020F0502020204030204" pitchFamily="34" charset="0"/>
            </a:endParaRPr>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3780683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655320"/>
            <a:ext cx="11994776" cy="6004560"/>
          </a:xfrm>
        </p:spPr>
        <p:txBody>
          <a:bodyPr>
            <a:normAutofit lnSpcReduction="10000"/>
          </a:bodyPr>
          <a:lstStyle/>
          <a:p>
            <a:pPr marL="0" indent="0">
              <a:buNone/>
            </a:pPr>
            <a:r>
              <a:rPr lang="en-US" sz="4000" b="1" u="sng" dirty="0" smtClean="0">
                <a:latin typeface="Calibri" panose="020F0502020204030204" pitchFamily="34" charset="0"/>
                <a:cs typeface="Calibri" panose="020F0502020204030204" pitchFamily="34" charset="0"/>
              </a:rPr>
              <a:t>MODULES</a:t>
            </a:r>
          </a:p>
          <a:p>
            <a:pPr>
              <a:buFont typeface="Wingdings" panose="05000000000000000000" pitchFamily="2" charset="2"/>
              <a:buChar char="§"/>
            </a:pPr>
            <a:r>
              <a:rPr lang="en-US" dirty="0"/>
              <a:t>A module allows you to logically organize your Python code. Grouping related code into a module makes the code easier to understand and use. A module is a Python object with arbitrarily named attributes that you can bind and reference</a:t>
            </a:r>
            <a:r>
              <a:rPr lang="en-US" dirty="0" smtClean="0"/>
              <a:t>.</a:t>
            </a:r>
          </a:p>
          <a:p>
            <a:pPr>
              <a:buFont typeface="Wingdings" panose="05000000000000000000" pitchFamily="2" charset="2"/>
              <a:buChar char="§"/>
            </a:pPr>
            <a:r>
              <a:rPr lang="en-US" dirty="0"/>
              <a:t>Simply, a module is a file consisting of Python code. A module can define functions, classes and variables. A module can also include runnable code</a:t>
            </a:r>
            <a:r>
              <a:rPr lang="en-US" dirty="0" smtClean="0"/>
              <a:t>.</a:t>
            </a:r>
          </a:p>
          <a:p>
            <a:pPr marL="0" indent="0">
              <a:buNone/>
            </a:pPr>
            <a:r>
              <a:rPr lang="en-US" sz="2400" b="1" u="sng" dirty="0" smtClean="0">
                <a:latin typeface="Calibri" panose="020F0502020204030204" pitchFamily="34" charset="0"/>
                <a:cs typeface="Calibri" panose="020F0502020204030204" pitchFamily="34" charset="0"/>
              </a:rPr>
              <a:t>Example :-</a:t>
            </a:r>
          </a:p>
          <a:p>
            <a:pPr marL="0" indent="0">
              <a:buNone/>
            </a:pPr>
            <a:r>
              <a:rPr lang="en-US" dirty="0"/>
              <a:t>The Python code for a module named </a:t>
            </a:r>
            <a:r>
              <a:rPr lang="en-US" b="1" dirty="0" err="1"/>
              <a:t>aname</a:t>
            </a:r>
            <a:r>
              <a:rPr lang="en-US" dirty="0"/>
              <a:t> normally resides in a file namedaname.py. Here is an example of a simple module, support.py </a:t>
            </a:r>
            <a:r>
              <a:rPr lang="en-US" dirty="0" smtClean="0"/>
              <a:t>−</a:t>
            </a:r>
          </a:p>
          <a:p>
            <a:pPr marL="0" indent="0">
              <a:buNone/>
            </a:pPr>
            <a:endParaRPr lang="en-US" sz="2400" b="1" u="sng" dirty="0">
              <a:latin typeface="Calibri" panose="020F0502020204030204" pitchFamily="34" charset="0"/>
              <a:cs typeface="Calibri" panose="020F0502020204030204" pitchFamily="34" charset="0"/>
            </a:endParaRPr>
          </a:p>
          <a:p>
            <a:pPr marL="0" indent="0">
              <a:buNone/>
            </a:pPr>
            <a:endParaRPr lang="en-US" sz="2400" b="1" u="sng" dirty="0" smtClean="0">
              <a:latin typeface="Calibri" panose="020F0502020204030204" pitchFamily="34" charset="0"/>
              <a:cs typeface="Calibri" panose="020F0502020204030204" pitchFamily="34" charset="0"/>
            </a:endParaRPr>
          </a:p>
          <a:p>
            <a:pPr marL="0" indent="0">
              <a:buNone/>
            </a:pPr>
            <a:r>
              <a:rPr lang="en-US" sz="2400" b="1" u="sng" dirty="0" smtClean="0">
                <a:latin typeface="Calibri" panose="020F0502020204030204" pitchFamily="34" charset="0"/>
                <a:cs typeface="Calibri" panose="020F0502020204030204" pitchFamily="34" charset="0"/>
              </a:rPr>
              <a:t>Importing Modules</a:t>
            </a:r>
            <a:endParaRPr lang="en-US" sz="2400" b="1" u="sng" dirty="0">
              <a:latin typeface="Calibri" panose="020F0502020204030204" pitchFamily="34" charset="0"/>
              <a:cs typeface="Calibri" panose="020F0502020204030204" pitchFamily="34" charset="0"/>
            </a:endParaRPr>
          </a:p>
          <a:p>
            <a:pPr marL="0" indent="0">
              <a:buNone/>
            </a:pPr>
            <a:r>
              <a:rPr lang="en-US" dirty="0"/>
              <a:t>You can use any Python source file as a module by executing an import statement in some other Python source file. The </a:t>
            </a:r>
            <a:r>
              <a:rPr lang="en-US" b="1" dirty="0"/>
              <a:t>import</a:t>
            </a:r>
            <a:r>
              <a:rPr lang="en-US" dirty="0"/>
              <a:t> has the following syntax −</a:t>
            </a:r>
            <a:endParaRPr lang="en-US" sz="2400" b="1" u="sng" dirty="0" smtClean="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0" y="0"/>
            <a:ext cx="4219303" cy="620265"/>
          </a:xfrm>
        </p:spPr>
        <p:txBody>
          <a:bodyPr>
            <a:normAutofit/>
          </a:bodyPr>
          <a:lstStyle/>
          <a:p>
            <a:r>
              <a:rPr lang="en-US" sz="2900" b="1" i="1" dirty="0" smtClean="0">
                <a:solidFill>
                  <a:schemeClr val="accent4"/>
                </a:solidFill>
              </a:rPr>
              <a:t>Python MODULES</a:t>
            </a:r>
            <a:endParaRPr lang="en-US" sz="2900" b="1" i="1" dirty="0">
              <a:solidFill>
                <a:schemeClr val="accent4"/>
              </a:solidFill>
            </a:endParaRPr>
          </a:p>
        </p:txBody>
      </p:sp>
      <p:sp>
        <p:nvSpPr>
          <p:cNvPr id="2" name="Rectangle 1"/>
          <p:cNvSpPr/>
          <p:nvPr/>
        </p:nvSpPr>
        <p:spPr>
          <a:xfrm>
            <a:off x="822960" y="4312920"/>
            <a:ext cx="633984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 </a:t>
            </a:r>
            <a:r>
              <a:rPr lang="en-US" dirty="0" err="1" smtClean="0"/>
              <a:t>def</a:t>
            </a:r>
            <a:r>
              <a:rPr lang="en-US" dirty="0" smtClean="0"/>
              <a:t>  </a:t>
            </a:r>
            <a:r>
              <a:rPr lang="en-US" dirty="0" err="1" smtClean="0"/>
              <a:t>print_func</a:t>
            </a:r>
            <a:r>
              <a:rPr lang="en-US" dirty="0" smtClean="0"/>
              <a:t>(par):</a:t>
            </a:r>
          </a:p>
          <a:p>
            <a:r>
              <a:rPr lang="en-US" dirty="0"/>
              <a:t> </a:t>
            </a:r>
            <a:r>
              <a:rPr lang="en-US" dirty="0" smtClean="0"/>
              <a:t>   print(“Hello :”, par) </a:t>
            </a:r>
            <a:endParaRPr lang="en-US" dirty="0"/>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1005613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4" y="685800"/>
            <a:ext cx="11994776" cy="6004560"/>
          </a:xfrm>
        </p:spPr>
        <p:txBody>
          <a:bodyPr/>
          <a:lstStyle/>
          <a:p>
            <a:pPr marL="0" indent="0">
              <a:buNone/>
            </a:pPr>
            <a:r>
              <a:rPr lang="en-US" sz="4000" b="1" u="sng" dirty="0" smtClean="0">
                <a:latin typeface="Calibri" panose="020F0502020204030204" pitchFamily="34" charset="0"/>
                <a:cs typeface="Calibri" panose="020F0502020204030204" pitchFamily="34" charset="0"/>
              </a:rPr>
              <a:t>MODULES</a:t>
            </a:r>
          </a:p>
          <a:p>
            <a:pPr marL="0" indent="0">
              <a:buNone/>
            </a:pPr>
            <a:endParaRPr lang="en-US" sz="2400" b="1" u="sng"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43530" y="1"/>
            <a:ext cx="3548756" cy="574766"/>
          </a:xfrm>
        </p:spPr>
        <p:txBody>
          <a:bodyPr>
            <a:normAutofit fontScale="90000"/>
          </a:bodyPr>
          <a:lstStyle/>
          <a:p>
            <a:r>
              <a:rPr lang="en-US" sz="2900" b="1" i="1" dirty="0" smtClean="0">
                <a:solidFill>
                  <a:schemeClr val="accent4"/>
                </a:solidFill>
              </a:rPr>
              <a:t>Python</a:t>
            </a:r>
            <a:r>
              <a:rPr lang="en-US" sz="3600" b="1" dirty="0" smtClean="0"/>
              <a:t> </a:t>
            </a:r>
            <a:r>
              <a:rPr lang="en-US" sz="2900" b="1" i="1" dirty="0" smtClean="0">
                <a:solidFill>
                  <a:schemeClr val="accent4"/>
                </a:solidFill>
              </a:rPr>
              <a:t>MODULES</a:t>
            </a:r>
          </a:p>
        </p:txBody>
      </p:sp>
      <p:sp>
        <p:nvSpPr>
          <p:cNvPr id="2" name="Rectangle 1"/>
          <p:cNvSpPr/>
          <p:nvPr/>
        </p:nvSpPr>
        <p:spPr>
          <a:xfrm>
            <a:off x="1005840" y="1463040"/>
            <a:ext cx="6324600" cy="838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 </a:t>
            </a:r>
            <a:endParaRPr lang="en-US" dirty="0" smtClean="0"/>
          </a:p>
          <a:p>
            <a:r>
              <a:rPr lang="en-US" dirty="0" smtClean="0"/>
              <a:t>import support as </a:t>
            </a:r>
            <a:r>
              <a:rPr lang="en-US" dirty="0" err="1" smtClean="0"/>
              <a:t>sp</a:t>
            </a:r>
            <a:endParaRPr lang="en-US" dirty="0" smtClean="0"/>
          </a:p>
          <a:p>
            <a:r>
              <a:rPr lang="en-US" dirty="0" smtClean="0"/>
              <a:t> </a:t>
            </a:r>
            <a:r>
              <a:rPr lang="en-US" dirty="0" err="1" smtClean="0"/>
              <a:t>sp.print_func</a:t>
            </a:r>
            <a:r>
              <a:rPr lang="en-US" dirty="0" smtClean="0"/>
              <a:t>(‘Zara’)</a:t>
            </a:r>
          </a:p>
          <a:p>
            <a:endParaRPr lang="en-US" dirty="0"/>
          </a:p>
          <a:p>
            <a:endParaRPr lang="en-US" dirty="0"/>
          </a:p>
        </p:txBody>
      </p:sp>
      <p:sp>
        <p:nvSpPr>
          <p:cNvPr id="4" name="TextBox 3"/>
          <p:cNvSpPr txBox="1"/>
          <p:nvPr/>
        </p:nvSpPr>
        <p:spPr>
          <a:xfrm>
            <a:off x="822960" y="2575560"/>
            <a:ext cx="9692640"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Remember in this case, we get access to the module </a:t>
            </a:r>
            <a:r>
              <a:rPr lang="en-US" b="1" dirty="0" smtClean="0"/>
              <a:t>support’</a:t>
            </a:r>
            <a:r>
              <a:rPr lang="en-US" dirty="0" smtClean="0"/>
              <a:t>s namespace.</a:t>
            </a:r>
          </a:p>
          <a:p>
            <a:pPr marL="285750" indent="-285750">
              <a:buFont typeface="Wingdings" panose="05000000000000000000" pitchFamily="2" charset="2"/>
              <a:buChar char="§"/>
            </a:pPr>
            <a:r>
              <a:rPr lang="en-US" dirty="0" smtClean="0"/>
              <a:t>All work will be done inside the modules namespace. Lets   put in another example:-</a:t>
            </a:r>
          </a:p>
          <a:p>
            <a:endParaRPr lang="en-US" dirty="0" smtClean="0"/>
          </a:p>
          <a:p>
            <a:pPr lvl="1"/>
            <a:r>
              <a:rPr lang="en-US" dirty="0" smtClean="0">
                <a:solidFill>
                  <a:schemeClr val="accent2"/>
                </a:solidFill>
              </a:rPr>
              <a:t>import </a:t>
            </a:r>
            <a:r>
              <a:rPr lang="en-US" dirty="0">
                <a:solidFill>
                  <a:schemeClr val="accent2"/>
                </a:solidFill>
              </a:rPr>
              <a:t>math</a:t>
            </a:r>
          </a:p>
          <a:p>
            <a:pPr lvl="1"/>
            <a:r>
              <a:rPr lang="en-US" dirty="0" err="1">
                <a:solidFill>
                  <a:schemeClr val="accent2"/>
                </a:solidFill>
              </a:rPr>
              <a:t>def</a:t>
            </a:r>
            <a:r>
              <a:rPr lang="en-US" dirty="0">
                <a:solidFill>
                  <a:schemeClr val="accent2"/>
                </a:solidFill>
              </a:rPr>
              <a:t> ceil(a1,a2</a:t>
            </a:r>
            <a:r>
              <a:rPr lang="en-US" dirty="0" smtClean="0">
                <a:solidFill>
                  <a:schemeClr val="accent2"/>
                </a:solidFill>
              </a:rPr>
              <a:t>):</a:t>
            </a:r>
          </a:p>
          <a:p>
            <a:pPr lvl="1"/>
            <a:r>
              <a:rPr lang="en-US" dirty="0">
                <a:solidFill>
                  <a:schemeClr val="accent2"/>
                </a:solidFill>
              </a:rPr>
              <a:t>	</a:t>
            </a:r>
            <a:r>
              <a:rPr lang="en-US" dirty="0" smtClean="0">
                <a:solidFill>
                  <a:schemeClr val="accent2"/>
                </a:solidFill>
              </a:rPr>
              <a:t>a </a:t>
            </a:r>
            <a:r>
              <a:rPr lang="en-US" dirty="0">
                <a:solidFill>
                  <a:schemeClr val="accent2"/>
                </a:solidFill>
              </a:rPr>
              <a:t>= </a:t>
            </a:r>
            <a:r>
              <a:rPr lang="en-US" dirty="0" smtClean="0">
                <a:solidFill>
                  <a:schemeClr val="accent2"/>
                </a:solidFill>
              </a:rPr>
              <a:t>a1-a2</a:t>
            </a:r>
          </a:p>
          <a:p>
            <a:pPr lvl="1"/>
            <a:r>
              <a:rPr lang="en-US" dirty="0">
                <a:solidFill>
                  <a:schemeClr val="accent2"/>
                </a:solidFill>
              </a:rPr>
              <a:t>	</a:t>
            </a:r>
            <a:r>
              <a:rPr lang="en-US" dirty="0" smtClean="0">
                <a:solidFill>
                  <a:schemeClr val="accent2"/>
                </a:solidFill>
              </a:rPr>
              <a:t>return </a:t>
            </a:r>
            <a:r>
              <a:rPr lang="en-US" dirty="0">
                <a:solidFill>
                  <a:schemeClr val="accent2"/>
                </a:solidFill>
              </a:rPr>
              <a:t>a</a:t>
            </a:r>
          </a:p>
          <a:p>
            <a:pPr lvl="1"/>
            <a:r>
              <a:rPr lang="en-US" dirty="0">
                <a:solidFill>
                  <a:schemeClr val="accent2"/>
                </a:solidFill>
              </a:rPr>
              <a:t>a = </a:t>
            </a:r>
            <a:r>
              <a:rPr lang="en-US" dirty="0" err="1">
                <a:solidFill>
                  <a:schemeClr val="accent2"/>
                </a:solidFill>
              </a:rPr>
              <a:t>math.ceil</a:t>
            </a:r>
            <a:r>
              <a:rPr lang="en-US" dirty="0">
                <a:solidFill>
                  <a:schemeClr val="accent2"/>
                </a:solidFill>
              </a:rPr>
              <a:t>(1.5)</a:t>
            </a:r>
          </a:p>
          <a:p>
            <a:pPr lvl="1"/>
            <a:r>
              <a:rPr lang="en-US" dirty="0">
                <a:solidFill>
                  <a:schemeClr val="accent2"/>
                </a:solidFill>
              </a:rPr>
              <a:t>b = ceil(1,22)</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Can you explain </a:t>
            </a:r>
            <a:r>
              <a:rPr lang="en-US" dirty="0" err="1" smtClean="0"/>
              <a:t>whats</a:t>
            </a:r>
            <a:r>
              <a:rPr lang="en-US" dirty="0" smtClean="0"/>
              <a:t>  the output?</a:t>
            </a:r>
          </a:p>
          <a:p>
            <a:pPr marL="285750" indent="-285750">
              <a:buFont typeface="Wingdings" panose="05000000000000000000" pitchFamily="2" charset="2"/>
              <a:buChar char="§"/>
            </a:pPr>
            <a:endParaRPr lang="en-US" dirty="0"/>
          </a:p>
          <a:p>
            <a:endParaRPr lang="en-US" dirty="0"/>
          </a:p>
        </p:txBody>
      </p:sp>
      <p:sp>
        <p:nvSpPr>
          <p:cNvPr id="5" name="Cloud 4"/>
          <p:cNvSpPr/>
          <p:nvPr/>
        </p:nvSpPr>
        <p:spPr>
          <a:xfrm>
            <a:off x="6370320" y="3535680"/>
            <a:ext cx="5654040" cy="26974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module is loaded only once, regardless of the number of times it is imported. This prevents the module execution from happening repeatedly, if multiple imports occur.</a:t>
            </a:r>
          </a:p>
        </p:txBody>
      </p:sp>
      <p:sp>
        <p:nvSpPr>
          <p:cNvPr id="3" name="Footer Placeholder 2"/>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861259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97225" y="655320"/>
            <a:ext cx="11994776" cy="6004560"/>
          </a:xfrm>
        </p:spPr>
        <p:txBody>
          <a:bodyPr>
            <a:normAutofit/>
          </a:bodyPr>
          <a:lstStyle/>
          <a:p>
            <a:pPr marL="0" indent="0">
              <a:buNone/>
            </a:pPr>
            <a:r>
              <a:rPr lang="en-US" sz="4000" b="1" u="sng" dirty="0" smtClean="0">
                <a:latin typeface="Calibri" panose="020F0502020204030204" pitchFamily="34" charset="0"/>
                <a:cs typeface="Calibri" panose="020F0502020204030204" pitchFamily="34" charset="0"/>
              </a:rPr>
              <a:t>MODULES</a:t>
            </a:r>
          </a:p>
          <a:p>
            <a:pPr marL="0" indent="0">
              <a:buNone/>
            </a:pPr>
            <a:r>
              <a:rPr lang="en-US" b="1" u="sng" dirty="0"/>
              <a:t>The from...import </a:t>
            </a:r>
            <a:r>
              <a:rPr lang="en-US" b="1" u="sng" dirty="0" smtClean="0"/>
              <a:t>Statement:</a:t>
            </a:r>
          </a:p>
          <a:p>
            <a:pPr marL="0" indent="0">
              <a:buNone/>
            </a:pPr>
            <a:endParaRPr lang="en-US" b="1" u="sng" dirty="0"/>
          </a:p>
          <a:p>
            <a:pPr marL="0" indent="0">
              <a:buNone/>
            </a:pPr>
            <a:endParaRPr lang="en-US" b="1" u="sng" dirty="0"/>
          </a:p>
          <a:p>
            <a:pPr marL="0" indent="0">
              <a:buNone/>
            </a:pPr>
            <a:endParaRPr lang="en-US" sz="2000" b="1" u="sng" dirty="0" smtClean="0">
              <a:latin typeface="Calibri" panose="020F0502020204030204" pitchFamily="34" charset="0"/>
              <a:cs typeface="Calibri" panose="020F0502020204030204" pitchFamily="34" charset="0"/>
            </a:endParaRPr>
          </a:p>
          <a:p>
            <a:pPr marL="0" indent="0">
              <a:buNone/>
            </a:pPr>
            <a:r>
              <a:rPr lang="en-US" sz="2000" dirty="0" smtClean="0"/>
              <a:t>This </a:t>
            </a:r>
            <a:r>
              <a:rPr lang="en-US" sz="2000" dirty="0"/>
              <a:t>imports a name (or a few, separated by commas) from a module’s namespace directly into the program’s. To use the name you imported, you no longer have to use a prefix, just the name directly. This can be useful if you know for certain you’ll only need to use a few names. The downside is that you can’t use the name you imported for something else in your own program. For example, you could use add() instead of </a:t>
            </a:r>
            <a:r>
              <a:rPr lang="en-US" sz="2000" dirty="0" err="1"/>
              <a:t>Integer.add</a:t>
            </a:r>
            <a:r>
              <a:rPr lang="en-US" sz="2000" dirty="0"/>
              <a:t>(), but if your program has an add() function, you’ll lose access to the Integer’s add() function.</a:t>
            </a:r>
            <a:endParaRPr lang="en-US" sz="2000" b="1" u="sng" dirty="0">
              <a:latin typeface="Calibri" panose="020F0502020204030204" pitchFamily="34" charset="0"/>
              <a:cs typeface="Calibri" panose="020F0502020204030204" pitchFamily="34" charset="0"/>
            </a:endParaRPr>
          </a:p>
          <a:p>
            <a:pPr marL="0" indent="0">
              <a:buNone/>
            </a:pPr>
            <a:r>
              <a:rPr lang="en-US" sz="2000" b="1" u="sng" dirty="0" smtClean="0">
                <a:latin typeface="Calibri" panose="020F0502020204030204" pitchFamily="34" charset="0"/>
                <a:cs typeface="Calibri" panose="020F0502020204030204" pitchFamily="34" charset="0"/>
              </a:rPr>
              <a:t>Example :-</a:t>
            </a:r>
          </a:p>
          <a:p>
            <a:pPr marL="0" indent="0">
              <a:buNone/>
            </a:pPr>
            <a:endParaRPr lang="en-US" sz="2400" b="1" u="sng" dirty="0" smtClean="0">
              <a:latin typeface="Calibri" panose="020F0502020204030204" pitchFamily="34" charset="0"/>
              <a:cs typeface="Calibri" panose="020F0502020204030204" pitchFamily="34" charset="0"/>
            </a:endParaRPr>
          </a:p>
          <a:p>
            <a:pPr marL="0" indent="0">
              <a:buNone/>
            </a:pPr>
            <a:endParaRPr lang="en-US" sz="2400" b="1" u="sng" dirty="0">
              <a:latin typeface="Calibri" panose="020F0502020204030204" pitchFamily="34" charset="0"/>
              <a:cs typeface="Calibri" panose="020F0502020204030204" pitchFamily="34" charset="0"/>
            </a:endParaRPr>
          </a:p>
          <a:p>
            <a:pPr marL="0" indent="0">
              <a:buNone/>
            </a:pPr>
            <a:endParaRPr lang="en-US" sz="2400" b="1" u="sng" dirty="0" smtClean="0">
              <a:latin typeface="Calibri" panose="020F0502020204030204" pitchFamily="34" charset="0"/>
              <a:cs typeface="Calibri" panose="020F0502020204030204" pitchFamily="34" charset="0"/>
            </a:endParaRPr>
          </a:p>
          <a:p>
            <a:pPr marL="0" indent="0">
              <a:buNone/>
            </a:pPr>
            <a:endParaRPr lang="en-US" sz="2400" b="1" u="sng" dirty="0" smtClean="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0" y="0"/>
            <a:ext cx="5146766" cy="620265"/>
          </a:xfrm>
        </p:spPr>
        <p:txBody>
          <a:bodyPr>
            <a:normAutofit/>
          </a:bodyPr>
          <a:lstStyle/>
          <a:p>
            <a:r>
              <a:rPr lang="en-US" sz="3600" b="1" dirty="0" smtClean="0">
                <a:solidFill>
                  <a:schemeClr val="accent4"/>
                </a:solidFill>
              </a:rPr>
              <a:t>Python</a:t>
            </a:r>
            <a:r>
              <a:rPr lang="en-US" sz="3600" b="1" dirty="0" smtClean="0"/>
              <a:t> </a:t>
            </a:r>
            <a:r>
              <a:rPr lang="en-US" sz="3600" b="1" dirty="0" smtClean="0">
                <a:solidFill>
                  <a:schemeClr val="accent4"/>
                </a:solidFill>
              </a:rPr>
              <a:t>MODULES</a:t>
            </a:r>
            <a:endParaRPr lang="en-US" sz="3600" b="1" dirty="0">
              <a:solidFill>
                <a:schemeClr val="accent4"/>
              </a:solidFill>
            </a:endParaRPr>
          </a:p>
        </p:txBody>
      </p:sp>
      <p:sp>
        <p:nvSpPr>
          <p:cNvPr id="2" name="Rectangle 1"/>
          <p:cNvSpPr/>
          <p:nvPr/>
        </p:nvSpPr>
        <p:spPr>
          <a:xfrm>
            <a:off x="361406" y="2076994"/>
            <a:ext cx="7757160" cy="10515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 </a:t>
            </a:r>
            <a:r>
              <a:rPr lang="en-US" dirty="0" smtClean="0"/>
              <a:t>from  support import </a:t>
            </a:r>
            <a:r>
              <a:rPr lang="en-US" dirty="0" err="1" smtClean="0"/>
              <a:t>print_func</a:t>
            </a:r>
            <a:endParaRPr lang="en-US" dirty="0" smtClean="0"/>
          </a:p>
          <a:p>
            <a:r>
              <a:rPr lang="en-US" dirty="0" smtClean="0"/>
              <a:t> </a:t>
            </a:r>
            <a:r>
              <a:rPr lang="en-US" dirty="0" err="1" smtClean="0"/>
              <a:t>print_func</a:t>
            </a:r>
            <a:r>
              <a:rPr lang="en-US" dirty="0" smtClean="0"/>
              <a:t>(‘Zara’)</a:t>
            </a:r>
          </a:p>
          <a:p>
            <a:r>
              <a:rPr lang="en-US" dirty="0"/>
              <a:t> </a:t>
            </a:r>
            <a:r>
              <a:rPr lang="en-US" dirty="0" smtClean="0"/>
              <a:t>   </a:t>
            </a:r>
            <a:endParaRPr lang="en-US" dirty="0"/>
          </a:p>
        </p:txBody>
      </p:sp>
      <p:sp>
        <p:nvSpPr>
          <p:cNvPr id="3" name="Rectangle 2"/>
          <p:cNvSpPr/>
          <p:nvPr/>
        </p:nvSpPr>
        <p:spPr>
          <a:xfrm>
            <a:off x="1584960" y="5044440"/>
            <a:ext cx="10043160" cy="13716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&gt;&gt;&gt; from functions import multiply</a:t>
            </a:r>
          </a:p>
          <a:p>
            <a:r>
              <a:rPr lang="en-US" sz="1050" b="1" dirty="0">
                <a:solidFill>
                  <a:schemeClr val="tx1"/>
                </a:solidFill>
              </a:rPr>
              <a:t>&gt;&gt;&gt; multiply(1,2)</a:t>
            </a:r>
          </a:p>
          <a:p>
            <a:r>
              <a:rPr lang="en-US" sz="1050" b="1" dirty="0" smtClean="0">
                <a:solidFill>
                  <a:schemeClr val="tx1"/>
                </a:solidFill>
              </a:rPr>
              <a:t>4</a:t>
            </a:r>
            <a:endParaRPr lang="en-US" sz="1050" b="1" dirty="0">
              <a:solidFill>
                <a:schemeClr val="tx1"/>
              </a:solidFill>
            </a:endParaRPr>
          </a:p>
          <a:p>
            <a:r>
              <a:rPr lang="en-US" sz="1050" b="1" dirty="0">
                <a:solidFill>
                  <a:schemeClr val="tx1"/>
                </a:solidFill>
              </a:rPr>
              <a:t>&gt;&gt;&gt; </a:t>
            </a:r>
            <a:r>
              <a:rPr lang="en-US" sz="1050" b="1" dirty="0" err="1">
                <a:solidFill>
                  <a:schemeClr val="tx1"/>
                </a:solidFill>
              </a:rPr>
              <a:t>def</a:t>
            </a:r>
            <a:r>
              <a:rPr lang="en-US" sz="1050" b="1" dirty="0">
                <a:solidFill>
                  <a:schemeClr val="tx1"/>
                </a:solidFill>
              </a:rPr>
              <a:t> multiply(</a:t>
            </a:r>
            <a:r>
              <a:rPr lang="en-US" sz="1050" b="1" dirty="0" err="1">
                <a:solidFill>
                  <a:schemeClr val="tx1"/>
                </a:solidFill>
              </a:rPr>
              <a:t>a,b</a:t>
            </a:r>
            <a:r>
              <a:rPr lang="en-US" sz="1050" b="1" dirty="0">
                <a:solidFill>
                  <a:schemeClr val="tx1"/>
                </a:solidFill>
              </a:rPr>
              <a:t>):</a:t>
            </a:r>
          </a:p>
          <a:p>
            <a:r>
              <a:rPr lang="en-US" sz="1050" b="1" dirty="0">
                <a:solidFill>
                  <a:schemeClr val="tx1"/>
                </a:solidFill>
              </a:rPr>
              <a:t>	return(a/b)</a:t>
            </a:r>
          </a:p>
          <a:p>
            <a:r>
              <a:rPr lang="en-US" sz="1050" b="1" dirty="0" smtClean="0">
                <a:solidFill>
                  <a:schemeClr val="tx1"/>
                </a:solidFill>
              </a:rPr>
              <a:t>&gt;&gt;&gt; </a:t>
            </a:r>
            <a:r>
              <a:rPr lang="en-US" sz="1050" b="1" dirty="0">
                <a:solidFill>
                  <a:schemeClr val="tx1"/>
                </a:solidFill>
              </a:rPr>
              <a:t>a = multiply(4,2)</a:t>
            </a:r>
          </a:p>
          <a:p>
            <a:r>
              <a:rPr lang="en-US" sz="1050" b="1" dirty="0">
                <a:solidFill>
                  <a:schemeClr val="tx1"/>
                </a:solidFill>
              </a:rPr>
              <a:t>&gt;&gt;&gt; print(a)</a:t>
            </a:r>
          </a:p>
          <a:p>
            <a:r>
              <a:rPr lang="en-US" sz="1050" b="1" dirty="0">
                <a:solidFill>
                  <a:schemeClr val="tx1"/>
                </a:solidFill>
              </a:rPr>
              <a:t>2.0</a:t>
            </a:r>
          </a:p>
        </p:txBody>
      </p:sp>
      <p:sp>
        <p:nvSpPr>
          <p:cNvPr id="4" name="Footer Placeholder 3"/>
          <p:cNvSpPr>
            <a:spLocks noGrp="1"/>
          </p:cNvSpPr>
          <p:nvPr>
            <p:ph type="ftr" sz="quarter" idx="11"/>
          </p:nvPr>
        </p:nvSpPr>
        <p:spPr/>
        <p:txBody>
          <a:bodyPr/>
          <a:lstStyle/>
          <a:p>
            <a:r>
              <a:rPr lang="en-US" smtClean="0"/>
              <a:t>© DIPTARKO DAS SHARMA</a:t>
            </a:r>
            <a:endParaRPr lang="en-US"/>
          </a:p>
        </p:txBody>
      </p:sp>
    </p:spTree>
    <p:extLst>
      <p:ext uri="{BB962C8B-B14F-4D97-AF65-F5344CB8AC3E}">
        <p14:creationId xmlns:p14="http://schemas.microsoft.com/office/powerpoint/2010/main" val="220083289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6820</TotalTime>
  <Words>3434</Words>
  <Application>Microsoft Office PowerPoint</Application>
  <PresentationFormat>Widescreen</PresentationFormat>
  <Paragraphs>508</Paragraphs>
  <Slides>41</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41</vt:i4>
      </vt:variant>
    </vt:vector>
  </HeadingPairs>
  <TitlesOfParts>
    <vt:vector size="52" baseType="lpstr">
      <vt:lpstr>Arial</vt:lpstr>
      <vt:lpstr>Bookman Old Style</vt:lpstr>
      <vt:lpstr>Calibri</vt:lpstr>
      <vt:lpstr>Garamond</vt:lpstr>
      <vt:lpstr>Gill Sans MT</vt:lpstr>
      <vt:lpstr>Microsoft Sans Serif</vt:lpstr>
      <vt:lpstr>Times New Roman</vt:lpstr>
      <vt:lpstr>Wingdings</vt:lpstr>
      <vt:lpstr>Wingdings 3</vt:lpstr>
      <vt:lpstr>Office Theme</vt:lpstr>
      <vt:lpstr>Origin</vt:lpstr>
      <vt:lpstr>PowerPoint Presentation</vt:lpstr>
      <vt:lpstr>Namespaces</vt:lpstr>
      <vt:lpstr>NAMESPACES</vt:lpstr>
      <vt:lpstr>Namespaces</vt:lpstr>
      <vt:lpstr>Python namespaces</vt:lpstr>
      <vt:lpstr>SCOPE</vt:lpstr>
      <vt:lpstr>Python MODULES</vt:lpstr>
      <vt:lpstr>Python MODULES</vt:lpstr>
      <vt:lpstr>Python MODULES</vt:lpstr>
      <vt:lpstr>Python MODULES</vt:lpstr>
      <vt:lpstr>Directory function</vt:lpstr>
      <vt:lpstr>LOCATING MODULES</vt:lpstr>
      <vt:lpstr>PYTHON PACKAGES</vt:lpstr>
      <vt:lpstr>PYTHON PACKAGES</vt:lpstr>
      <vt:lpstr>FILE OPERATIONS</vt:lpstr>
      <vt:lpstr>PYTHON FILE MANAGEMENT</vt:lpstr>
      <vt:lpstr>PYTHON FILE MANAGEMENT</vt:lpstr>
      <vt:lpstr>PYTHON FILE MANAGEMENT</vt:lpstr>
      <vt:lpstr>PYTHON FILE MANAGEMENT</vt:lpstr>
      <vt:lpstr>PYTHON FILE MANAGEMENT- Different file modes</vt:lpstr>
      <vt:lpstr>PYTHON FILE MANAGEMENT- Different file modes</vt:lpstr>
      <vt:lpstr>PYTHON FILE MANAGEMENT- FILE OBJECT ATTRIBUTES</vt:lpstr>
      <vt:lpstr>PYTHON FILE MANAGEMENT- Reading &amp; writing</vt:lpstr>
      <vt:lpstr>FILE OPERATIONS</vt:lpstr>
      <vt:lpstr>PYTHON FILE MANAGEMENT- FILE OPERATIONS</vt:lpstr>
      <vt:lpstr>PYTHON FILE MANAGEMENT-Directory methods</vt:lpstr>
      <vt:lpstr>PowerPoint Presentation</vt:lpstr>
      <vt:lpstr>PYTHON FILE MANAGEMENT- Reading &amp; writing</vt:lpstr>
      <vt:lpstr>PYTHON FILE MANAGEMENT- Reading &amp; writing</vt:lpstr>
      <vt:lpstr>PYTHON FILE MANAGEMENT- Reading &amp; writing</vt:lpstr>
      <vt:lpstr>EXCEPTION HANDLING</vt:lpstr>
      <vt:lpstr>EXCEPTION HANDLING</vt:lpstr>
      <vt:lpstr>EXCEPTION HANDLING</vt:lpstr>
      <vt:lpstr>EXCEPTION HANDLING</vt:lpstr>
      <vt:lpstr>EXCEPTION HANDLING</vt:lpstr>
      <vt:lpstr>EXCEPTION HANDLING</vt:lpstr>
      <vt:lpstr>EXCEPTION HANDLING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Reddy Gurrala</dc:creator>
  <cp:lastModifiedBy>ce</cp:lastModifiedBy>
  <cp:revision>428</cp:revision>
  <dcterms:created xsi:type="dcterms:W3CDTF">2019-10-28T09:36:33Z</dcterms:created>
  <dcterms:modified xsi:type="dcterms:W3CDTF">2023-11-13T15:44:56Z</dcterms:modified>
</cp:coreProperties>
</file>