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8" r:id="rId5"/>
    <p:sldId id="259" r:id="rId6"/>
    <p:sldId id="260" r:id="rId7"/>
    <p:sldId id="261" r:id="rId8"/>
    <p:sldId id="264" r:id="rId9"/>
    <p:sldId id="266" r:id="rId10"/>
    <p:sldId id="267" r:id="rId11"/>
    <p:sldId id="265" r:id="rId12"/>
    <p:sldId id="269" r:id="rId13"/>
    <p:sldId id="263" r:id="rId14"/>
  </p:sldIdLst>
  <p:sldSz cx="9144000" cy="6858000" type="screen4x3"/>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B86809E-3F69-4DD8-9CAC-D6651A768408}" type="datetimeFigureOut">
              <a:rPr lang="es-MX"/>
              <a:pPr>
                <a:defRPr/>
              </a:pPr>
              <a:t>02/02/2022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84C62B4-886F-49D1-9E36-2186C14E9444}" type="slidenum">
              <a:rPr lang="es-MX"/>
              <a:pPr>
                <a:defRPr/>
              </a:pPr>
              <a:t>‹Nº›</a:t>
            </a:fld>
            <a:endParaRPr lang="es-MX"/>
          </a:p>
        </p:txBody>
      </p:sp>
    </p:spTree>
    <p:extLst>
      <p:ext uri="{BB962C8B-B14F-4D97-AF65-F5344CB8AC3E}">
        <p14:creationId xmlns:p14="http://schemas.microsoft.com/office/powerpoint/2010/main" val="3789905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484C62B4-886F-49D1-9E36-2186C14E9444}" type="slidenum">
              <a:rPr lang="es-MX" smtClean="0"/>
              <a:pPr>
                <a:defRPr/>
              </a:pPr>
              <a:t>9</a:t>
            </a:fld>
            <a:endParaRPr lang="es-MX"/>
          </a:p>
        </p:txBody>
      </p:sp>
    </p:spTree>
    <p:extLst>
      <p:ext uri="{BB962C8B-B14F-4D97-AF65-F5344CB8AC3E}">
        <p14:creationId xmlns:p14="http://schemas.microsoft.com/office/powerpoint/2010/main" val="316487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1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3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8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0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21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3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25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4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7B0D86BA-4494-4499-B038-5492D0A08AB0}" type="datetimeFigureOut">
              <a:rPr lang="es-MX"/>
              <a:pPr>
                <a:defRPr/>
              </a:pPr>
              <a:t>02/02/2022</a:t>
            </a:fld>
            <a:endParaRPr lang="es-MX"/>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MX"/>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546F1B80-5B7F-48BC-94E4-589785212026}" type="slidenum">
              <a:rPr lang="es-MX"/>
              <a:pPr>
                <a:defRPr/>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1D630D42-5D3F-4A8B-BCF0-0CD6C16963CD}" type="datetimeFigureOut">
              <a:rPr lang="es-MX"/>
              <a:pPr>
                <a:defRPr/>
              </a:pPr>
              <a:t>02/02/2022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39BC612B-7F2A-4818-B5E1-703C5A2B718B}" type="slidenum">
              <a:rPr lang="es-MX"/>
              <a:pPr>
                <a:defRPr/>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0815590-B491-42AB-9479-6EB327E3654E}" type="datetimeFigureOut">
              <a:rPr lang="es-MX"/>
              <a:pPr>
                <a:defRPr/>
              </a:pPr>
              <a:t>02/02/2022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49ECD949-4CB4-47D8-ABA6-4726692C9BE6}" type="slidenum">
              <a:rPr lang="es-MX"/>
              <a:pPr>
                <a:defRPr/>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17F6A2E8-F403-4B5D-A166-997E1CB72366}" type="datetimeFigureOut">
              <a:rPr lang="es-MX"/>
              <a:pPr>
                <a:defRPr/>
              </a:pPr>
              <a:t>02/02/2022</a:t>
            </a:fld>
            <a:endParaRPr lang="es-MX"/>
          </a:p>
        </p:txBody>
      </p:sp>
      <p:sp>
        <p:nvSpPr>
          <p:cNvPr id="5" name="8 Marcador de número de diapositiva"/>
          <p:cNvSpPr>
            <a:spLocks noGrp="1"/>
          </p:cNvSpPr>
          <p:nvPr>
            <p:ph type="sldNum" sz="quarter" idx="11"/>
          </p:nvPr>
        </p:nvSpPr>
        <p:spPr/>
        <p:txBody>
          <a:bodyPr rtlCol="0"/>
          <a:lstStyle>
            <a:lvl1pPr>
              <a:defRPr/>
            </a:lvl1pPr>
          </a:lstStyle>
          <a:p>
            <a:pPr>
              <a:defRPr/>
            </a:pPr>
            <a:fld id="{C61B2F3C-7324-4AD3-833A-2AEA2F35B299}" type="slidenum">
              <a:rPr lang="es-MX"/>
              <a:pPr>
                <a:defRPr/>
              </a:pPr>
              <a:t>‹Nº›</a:t>
            </a:fld>
            <a:endParaRPr lang="es-MX"/>
          </a:p>
        </p:txBody>
      </p:sp>
      <p:sp>
        <p:nvSpPr>
          <p:cNvPr id="6" name="9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9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1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2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4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9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0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1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5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74C160FD-5651-4E80-B193-62D7B58FA977}" type="datetimeFigureOut">
              <a:rPr lang="es-MX"/>
              <a:pPr>
                <a:defRPr/>
              </a:pPr>
              <a:t>02/02/2022</a:t>
            </a:fld>
            <a:endParaRPr lang="es-MX"/>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MX"/>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E3E851DB-CF31-48B9-B13F-D2FFFA14082E}" type="slidenum">
              <a:rPr lang="es-MX"/>
              <a:pPr>
                <a:defRPr/>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pPr>
              <a:defRPr/>
            </a:pPr>
            <a:fld id="{80DF8BA8-5653-4460-8018-B5E1A23FFCC2}" type="datetimeFigureOut">
              <a:rPr lang="es-MX"/>
              <a:pPr>
                <a:defRPr/>
              </a:pPr>
              <a:t>02/02/2022</a:t>
            </a:fld>
            <a:endParaRPr lang="es-MX"/>
          </a:p>
        </p:txBody>
      </p:sp>
      <p:sp>
        <p:nvSpPr>
          <p:cNvPr id="6" name="2 Marcador de pie de página"/>
          <p:cNvSpPr>
            <a:spLocks noGrp="1"/>
          </p:cNvSpPr>
          <p:nvPr>
            <p:ph type="ftr" sz="quarter" idx="11"/>
          </p:nvPr>
        </p:nvSpPr>
        <p:spPr/>
        <p:txBody>
          <a:bodyPr/>
          <a:lstStyle>
            <a:lvl1pPr>
              <a:defRPr/>
            </a:lvl1pPr>
          </a:lstStyle>
          <a:p>
            <a:pPr>
              <a:defRPr/>
            </a:pPr>
            <a:endParaRPr lang="es-MX"/>
          </a:p>
        </p:txBody>
      </p:sp>
      <p:sp>
        <p:nvSpPr>
          <p:cNvPr id="7" name="22 Marcador de número de diapositiva"/>
          <p:cNvSpPr>
            <a:spLocks noGrp="1"/>
          </p:cNvSpPr>
          <p:nvPr>
            <p:ph type="sldNum" sz="quarter" idx="12"/>
          </p:nvPr>
        </p:nvSpPr>
        <p:spPr/>
        <p:txBody>
          <a:bodyPr/>
          <a:lstStyle>
            <a:lvl1pPr>
              <a:defRPr/>
            </a:lvl1pPr>
          </a:lstStyle>
          <a:p>
            <a:pPr>
              <a:defRPr/>
            </a:pPr>
            <a:fld id="{DF768998-52DD-4851-8CBD-C152BF670404}" type="slidenum">
              <a:rPr lang="es-MX"/>
              <a:pPr>
                <a:defRPr/>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07CB6DE-184C-4B2E-83BB-09798CC2A191}" type="datetimeFigureOut">
              <a:rPr lang="es-MX"/>
              <a:pPr>
                <a:defRPr/>
              </a:pPr>
              <a:t>02/02/2022</a:t>
            </a:fld>
            <a:endParaRPr lang="es-MX"/>
          </a:p>
        </p:txBody>
      </p:sp>
      <p:sp>
        <p:nvSpPr>
          <p:cNvPr id="8" name="2 Marcador de pie de página"/>
          <p:cNvSpPr>
            <a:spLocks noGrp="1"/>
          </p:cNvSpPr>
          <p:nvPr>
            <p:ph type="ftr" sz="quarter" idx="11"/>
          </p:nvPr>
        </p:nvSpPr>
        <p:spPr/>
        <p:txBody>
          <a:bodyPr/>
          <a:lstStyle>
            <a:lvl1pPr>
              <a:defRPr/>
            </a:lvl1pPr>
          </a:lstStyle>
          <a:p>
            <a:pPr>
              <a:defRPr/>
            </a:pPr>
            <a:endParaRPr lang="es-MX"/>
          </a:p>
        </p:txBody>
      </p:sp>
      <p:sp>
        <p:nvSpPr>
          <p:cNvPr id="9" name="22 Marcador de número de diapositiva"/>
          <p:cNvSpPr>
            <a:spLocks noGrp="1"/>
          </p:cNvSpPr>
          <p:nvPr>
            <p:ph type="sldNum" sz="quarter" idx="12"/>
          </p:nvPr>
        </p:nvSpPr>
        <p:spPr/>
        <p:txBody>
          <a:bodyPr/>
          <a:lstStyle>
            <a:lvl1pPr>
              <a:defRPr/>
            </a:lvl1pPr>
          </a:lstStyle>
          <a:p>
            <a:pPr>
              <a:defRPr/>
            </a:pPr>
            <a:fld id="{A6F9E125-62FA-4091-9AAD-826AA77CC0FA}" type="slidenum">
              <a:rPr lang="es-MX"/>
              <a:pPr>
                <a:defRPr/>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FE4F7BDC-07FF-4BAE-AFB0-3EA06C528CD3}" type="datetimeFigureOut">
              <a:rPr lang="es-MX"/>
              <a:pPr>
                <a:defRPr/>
              </a:pPr>
              <a:t>02/02/2022</a:t>
            </a:fld>
            <a:endParaRPr lang="es-MX"/>
          </a:p>
        </p:txBody>
      </p:sp>
      <p:sp>
        <p:nvSpPr>
          <p:cNvPr id="4" name="6 Marcador de número de diapositiva"/>
          <p:cNvSpPr>
            <a:spLocks noGrp="1"/>
          </p:cNvSpPr>
          <p:nvPr>
            <p:ph type="sldNum" sz="quarter" idx="11"/>
          </p:nvPr>
        </p:nvSpPr>
        <p:spPr/>
        <p:txBody>
          <a:bodyPr rtlCol="0"/>
          <a:lstStyle>
            <a:lvl1pPr>
              <a:defRPr/>
            </a:lvl1pPr>
          </a:lstStyle>
          <a:p>
            <a:pPr>
              <a:defRPr/>
            </a:pPr>
            <a:fld id="{A91243D3-AC66-426A-8F2C-54EEFF6AAA37}" type="slidenum">
              <a:rPr lang="es-MX"/>
              <a:pPr>
                <a:defRPr/>
              </a:pPr>
              <a:t>‹Nº›</a:t>
            </a:fld>
            <a:endParaRPr lang="es-MX"/>
          </a:p>
        </p:txBody>
      </p:sp>
      <p:sp>
        <p:nvSpPr>
          <p:cNvPr id="5" name="7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AF52BD8-196D-4CB7-919D-DF22E5331801}" type="datetimeFigureOut">
              <a:rPr lang="es-MX"/>
              <a:pPr>
                <a:defRPr/>
              </a:pPr>
              <a:t>02/02/2022</a:t>
            </a:fld>
            <a:endParaRPr lang="es-MX"/>
          </a:p>
        </p:txBody>
      </p:sp>
      <p:sp>
        <p:nvSpPr>
          <p:cNvPr id="3" name="2 Marcador de pie de página"/>
          <p:cNvSpPr>
            <a:spLocks noGrp="1"/>
          </p:cNvSpPr>
          <p:nvPr>
            <p:ph type="ftr" sz="quarter" idx="11"/>
          </p:nvPr>
        </p:nvSpPr>
        <p:spPr/>
        <p:txBody>
          <a:bodyPr/>
          <a:lstStyle>
            <a:lvl1pPr>
              <a:defRPr/>
            </a:lvl1pPr>
          </a:lstStyle>
          <a:p>
            <a:pPr>
              <a:defRPr/>
            </a:pPr>
            <a:endParaRPr lang="es-MX"/>
          </a:p>
        </p:txBody>
      </p:sp>
      <p:sp>
        <p:nvSpPr>
          <p:cNvPr id="4" name="22 Marcador de número de diapositiva"/>
          <p:cNvSpPr>
            <a:spLocks noGrp="1"/>
          </p:cNvSpPr>
          <p:nvPr>
            <p:ph type="sldNum" sz="quarter" idx="12"/>
          </p:nvPr>
        </p:nvSpPr>
        <p:spPr/>
        <p:txBody>
          <a:bodyPr/>
          <a:lstStyle>
            <a:lvl1pPr>
              <a:defRPr/>
            </a:lvl1pPr>
          </a:lstStyle>
          <a:p>
            <a:pPr>
              <a:defRPr/>
            </a:pPr>
            <a:fld id="{D6122C7D-4492-4AEB-A018-3B00D7C5608C}" type="slidenum">
              <a:rPr lang="es-MX"/>
              <a:pPr>
                <a:defRPr/>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8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3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40FF46E0-8BE3-4397-BB48-C93D2011C0FB}" type="datetimeFigureOut">
              <a:rPr lang="es-MX"/>
              <a:pPr>
                <a:defRPr/>
              </a:pPr>
              <a:t>02/02/2022</a:t>
            </a:fld>
            <a:endParaRPr lang="es-MX"/>
          </a:p>
        </p:txBody>
      </p:sp>
      <p:sp>
        <p:nvSpPr>
          <p:cNvPr id="13" name="21 Marcador de número de diapositiva"/>
          <p:cNvSpPr>
            <a:spLocks noGrp="1"/>
          </p:cNvSpPr>
          <p:nvPr>
            <p:ph type="sldNum" sz="quarter" idx="11"/>
          </p:nvPr>
        </p:nvSpPr>
        <p:spPr/>
        <p:txBody>
          <a:bodyPr rtlCol="0"/>
          <a:lstStyle>
            <a:lvl1pPr>
              <a:defRPr/>
            </a:lvl1pPr>
          </a:lstStyle>
          <a:p>
            <a:pPr>
              <a:defRPr/>
            </a:pPr>
            <a:fld id="{CC139AA1-7C4D-438F-A2BE-C60DB4D6ADC7}" type="slidenum">
              <a:rPr lang="es-MX"/>
              <a:pPr>
                <a:defRPr/>
              </a:pPr>
              <a:t>‹Nº›</a:t>
            </a:fld>
            <a:endParaRPr lang="es-MX"/>
          </a:p>
        </p:txBody>
      </p:sp>
      <p:sp>
        <p:nvSpPr>
          <p:cNvPr id="14" name="22 Marcador de pie de página"/>
          <p:cNvSpPr>
            <a:spLocks noGrp="1"/>
          </p:cNvSpPr>
          <p:nvPr>
            <p:ph type="ftr" sz="quarter" idx="12"/>
          </p:nvPr>
        </p:nvSpPr>
        <p:spPr/>
        <p:txBody>
          <a:bodyPr rtlCol="0"/>
          <a:lstStyle>
            <a:lvl1pPr>
              <a:defRPr/>
            </a:lvl1pPr>
          </a:lstStyle>
          <a:p>
            <a:pPr>
              <a:defRPr/>
            </a:pPr>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12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19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75E1DE94-5E8B-498B-A822-813BA4BBBA7D}" type="datetimeFigureOut">
              <a:rPr lang="es-MX"/>
              <a:pPr>
                <a:defRPr/>
              </a:pPr>
              <a:t>02/02/2022</a:t>
            </a:fld>
            <a:endParaRPr lang="es-MX"/>
          </a:p>
        </p:txBody>
      </p:sp>
      <p:sp>
        <p:nvSpPr>
          <p:cNvPr id="13" name="17 Marcador de número de diapositiva"/>
          <p:cNvSpPr>
            <a:spLocks noGrp="1"/>
          </p:cNvSpPr>
          <p:nvPr>
            <p:ph type="sldNum" sz="quarter" idx="11"/>
          </p:nvPr>
        </p:nvSpPr>
        <p:spPr/>
        <p:txBody>
          <a:bodyPr rtlCol="0"/>
          <a:lstStyle>
            <a:lvl1pPr>
              <a:defRPr/>
            </a:lvl1pPr>
          </a:lstStyle>
          <a:p>
            <a:pPr>
              <a:defRPr/>
            </a:pPr>
            <a:fld id="{9AA4CE19-5BBC-45A9-8049-E421F31CAC8D}" type="slidenum">
              <a:rPr lang="es-MX"/>
              <a:pPr>
                <a:defRPr/>
              </a:pPr>
              <a:t>‹Nº›</a:t>
            </a:fld>
            <a:endParaRPr lang="es-MX"/>
          </a:p>
        </p:txBody>
      </p:sp>
      <p:sp>
        <p:nvSpPr>
          <p:cNvPr id="14" name="20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F6D014C-0B69-4341-AB71-B0E649D06B61}" type="datetimeFigureOut">
              <a:rPr lang="es-MX"/>
              <a:pPr>
                <a:defRPr/>
              </a:pPr>
              <a:t>02/02/2022</a:t>
            </a:fld>
            <a:endParaRPr lang="es-MX"/>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208FDD0-7C3A-407F-9CED-1C053868442B}"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1" r:id="rId4"/>
    <p:sldLayoutId id="2147483670" r:id="rId5"/>
    <p:sldLayoutId id="2147483675" r:id="rId6"/>
    <p:sldLayoutId id="2147483669" r:id="rId7"/>
    <p:sldLayoutId id="2147483676" r:id="rId8"/>
    <p:sldLayoutId id="2147483677" r:id="rId9"/>
    <p:sldLayoutId id="2147483668" r:id="rId10"/>
    <p:sldLayoutId id="2147483667"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lUGotDZlb4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04664"/>
            <a:ext cx="8352928" cy="5688632"/>
          </a:xfrm>
        </p:spPr>
        <p:txBody>
          <a:bodyPr>
            <a:normAutofit fontScale="90000"/>
          </a:bodyPr>
          <a:lstStyle/>
          <a:p>
            <a:pPr fontAlgn="auto">
              <a:spcAft>
                <a:spcPts val="0"/>
              </a:spcAft>
              <a:defRPr/>
            </a:pPr>
            <a:r>
              <a:rPr lang="es-MX" sz="3600" dirty="0"/>
              <a:t>FUNDAMENTOS ECONÒMICOS</a:t>
            </a:r>
            <a:br>
              <a:rPr lang="es-MX" sz="3600" dirty="0"/>
            </a:br>
            <a:br>
              <a:rPr lang="es-MX" sz="3600" dirty="0"/>
            </a:br>
            <a:br>
              <a:rPr lang="es-MX" sz="3200" dirty="0"/>
            </a:br>
            <a:r>
              <a:rPr lang="es-MX" sz="3200" dirty="0"/>
              <a:t>                          </a:t>
            </a:r>
            <a:r>
              <a:rPr lang="es-MX" sz="3600" dirty="0"/>
              <a:t>Clase 1</a:t>
            </a:r>
            <a:br>
              <a:rPr lang="es-MX" sz="3200" dirty="0"/>
            </a:br>
            <a:br>
              <a:rPr lang="es-MX" sz="3200" dirty="0"/>
            </a:br>
            <a:r>
              <a:rPr lang="es-MX" sz="2800" dirty="0"/>
              <a:t>Unidad I. Fundamentos de la Economía</a:t>
            </a:r>
            <a:br>
              <a:rPr lang="es-MX" sz="2800" dirty="0"/>
            </a:br>
            <a:r>
              <a:rPr lang="es-MX" sz="2800" dirty="0"/>
              <a:t>                     </a:t>
            </a:r>
            <a:r>
              <a:rPr lang="es-MX" sz="2200" dirty="0">
                <a:solidFill>
                  <a:schemeClr val="tx1"/>
                </a:solidFill>
              </a:rPr>
              <a:t>1.1</a:t>
            </a:r>
            <a:r>
              <a:rPr lang="es-MX" sz="2200" dirty="0">
                <a:solidFill>
                  <a:srgbClr val="FF0000"/>
                </a:solidFill>
              </a:rPr>
              <a:t> Importancia y Principios de la Economía</a:t>
            </a:r>
            <a:br>
              <a:rPr lang="es-MX" sz="2200" dirty="0">
                <a:solidFill>
                  <a:srgbClr val="FF0000"/>
                </a:solidFill>
              </a:rPr>
            </a:br>
            <a:r>
              <a:rPr lang="es-MX" sz="2200" dirty="0">
                <a:solidFill>
                  <a:srgbClr val="FF0000"/>
                </a:solidFill>
              </a:rPr>
              <a:t>        </a:t>
            </a:r>
            <a:r>
              <a:rPr lang="es-MX" sz="2200" dirty="0">
                <a:solidFill>
                  <a:schemeClr val="tx1"/>
                </a:solidFill>
              </a:rPr>
              <a:t>1.1.1</a:t>
            </a:r>
            <a:r>
              <a:rPr lang="es-MX" sz="2200" dirty="0">
                <a:solidFill>
                  <a:srgbClr val="FF0000"/>
                </a:solidFill>
              </a:rPr>
              <a:t> La ciencia Económica y su Importancia. </a:t>
            </a:r>
            <a:br>
              <a:rPr lang="es-MX" sz="2200" dirty="0">
                <a:solidFill>
                  <a:srgbClr val="FF0000"/>
                </a:solidFill>
              </a:rPr>
            </a:br>
            <a:br>
              <a:rPr lang="es-MX" sz="2400" dirty="0"/>
            </a:br>
            <a:br>
              <a:rPr lang="es-MX" sz="2400" dirty="0"/>
            </a:br>
            <a:br>
              <a:rPr lang="es-MX" sz="2400" dirty="0"/>
            </a:br>
            <a:endParaRPr lang="es-MX" sz="2400" dirty="0"/>
          </a:p>
        </p:txBody>
      </p:sp>
      <p:sp>
        <p:nvSpPr>
          <p:cNvPr id="14338" name="2 Subtítulo"/>
          <p:cNvSpPr>
            <a:spLocks noGrp="1"/>
          </p:cNvSpPr>
          <p:nvPr>
            <p:ph type="subTitle" idx="1"/>
          </p:nvPr>
        </p:nvSpPr>
        <p:spPr>
          <a:xfrm>
            <a:off x="2286000" y="5229199"/>
            <a:ext cx="6172200" cy="648073"/>
          </a:xfrm>
        </p:spPr>
        <p:txBody>
          <a:bodyPr/>
          <a:lstStyle/>
          <a:p>
            <a:pPr algn="r"/>
            <a:r>
              <a:rPr lang="es-MX" dirty="0"/>
              <a:t>Febrero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60648"/>
            <a:ext cx="8424936" cy="576064"/>
          </a:xfrm>
        </p:spPr>
        <p:txBody>
          <a:bodyPr/>
          <a:lstStyle/>
          <a:p>
            <a:pPr algn="ctr"/>
            <a:r>
              <a:rPr lang="es-ES" dirty="0"/>
              <a:t>Continuación</a:t>
            </a:r>
          </a:p>
        </p:txBody>
      </p:sp>
      <p:sp>
        <p:nvSpPr>
          <p:cNvPr id="3" name="2 Marcador de contenido"/>
          <p:cNvSpPr>
            <a:spLocks noGrp="1"/>
          </p:cNvSpPr>
          <p:nvPr>
            <p:ph sz="quarter" idx="1"/>
          </p:nvPr>
        </p:nvSpPr>
        <p:spPr>
          <a:xfrm>
            <a:off x="179512" y="908720"/>
            <a:ext cx="8712968" cy="5565232"/>
          </a:xfrm>
        </p:spPr>
        <p:txBody>
          <a:bodyPr/>
          <a:lstStyle/>
          <a:p>
            <a:pPr marL="0" indent="0" algn="just">
              <a:buNone/>
            </a:pPr>
            <a:r>
              <a:rPr lang="es-ES" dirty="0"/>
              <a:t>Es claro que la sociedad moderna y el alto nivel de complejidad alcanzado en el siglo XXI requiere y exige de la economía, de los actores económicos, de los líderes,  de las instituciones políticas y económicas un alto nivel de compromiso y efectividad en la toma de decisiones.</a:t>
            </a:r>
          </a:p>
          <a:p>
            <a:pPr marL="0" indent="0" algn="just">
              <a:buNone/>
            </a:pPr>
            <a:endParaRPr lang="es-ES" dirty="0"/>
          </a:p>
          <a:p>
            <a:pPr marL="0" indent="0" algn="just">
              <a:buNone/>
            </a:pPr>
            <a:r>
              <a:rPr lang="es-ES" dirty="0"/>
              <a:t>Lo anterior se puede obtener con el desarrollo de políticas públicas y políticas económicas, así como procesos altamente efectivos y eficientes que permitan ofrecer a los ciudadanos oportunidades y libertades económicas que le permitan alcanzar niveles de vida y prosperidad aceptables.</a:t>
            </a:r>
          </a:p>
          <a:p>
            <a:pPr marL="0" indent="0" algn="just">
              <a:buNone/>
            </a:pPr>
            <a:endParaRPr lang="es-ES" dirty="0"/>
          </a:p>
          <a:p>
            <a:pPr marL="0" indent="0" algn="just">
              <a:buNone/>
            </a:pPr>
            <a:r>
              <a:rPr lang="es-ES" dirty="0"/>
              <a:t>Lo anterior debería reflejarse en una disminución de los niveles de pobreza y desigualdad.</a:t>
            </a:r>
          </a:p>
        </p:txBody>
      </p:sp>
    </p:spTree>
    <p:extLst>
      <p:ext uri="{BB962C8B-B14F-4D97-AF65-F5344CB8AC3E}">
        <p14:creationId xmlns:p14="http://schemas.microsoft.com/office/powerpoint/2010/main" val="151456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634082"/>
          </a:xfrm>
        </p:spPr>
        <p:txBody>
          <a:bodyPr/>
          <a:lstStyle/>
          <a:p>
            <a:pPr algn="ctr" fontAlgn="auto">
              <a:spcAft>
                <a:spcPts val="0"/>
              </a:spcAft>
              <a:defRPr/>
            </a:pPr>
            <a:r>
              <a:rPr lang="es-MX" dirty="0"/>
              <a:t>Conclusiones</a:t>
            </a:r>
          </a:p>
        </p:txBody>
      </p:sp>
      <p:sp>
        <p:nvSpPr>
          <p:cNvPr id="19458" name="2 Marcador de contenido"/>
          <p:cNvSpPr>
            <a:spLocks noGrp="1"/>
          </p:cNvSpPr>
          <p:nvPr>
            <p:ph sz="quarter" idx="1"/>
          </p:nvPr>
        </p:nvSpPr>
        <p:spPr>
          <a:xfrm>
            <a:off x="395536" y="1124744"/>
            <a:ext cx="8208912" cy="5349081"/>
          </a:xfrm>
        </p:spPr>
        <p:txBody>
          <a:bodyPr/>
          <a:lstStyle/>
          <a:p>
            <a:pPr algn="just"/>
            <a:r>
              <a:rPr lang="es-MX" dirty="0"/>
              <a:t>La economía es un ciencia social que se centra, desde los inicios de la sociedad, en la asignación de recursos escasos para satisfacer necesidades ilimitadas.</a:t>
            </a:r>
          </a:p>
          <a:p>
            <a:pPr algn="just"/>
            <a:endParaRPr lang="es-MX" dirty="0"/>
          </a:p>
          <a:p>
            <a:pPr marL="0" indent="0" algn="just">
              <a:buNone/>
            </a:pPr>
            <a:endParaRPr lang="es-MX" dirty="0"/>
          </a:p>
          <a:p>
            <a:pPr algn="just"/>
            <a:r>
              <a:rPr lang="es-MX" dirty="0"/>
              <a:t>En los momentos actuales todos los paìses se encuentran frente a grandes retos acerca de cómo afrontar dificultades económicas como: caída del crecimiento (PIB), aumento del desempleo y crecimiento de la pobreza, por ello es de gran importancia la comprensión del funcionamiento de la economía.</a:t>
            </a:r>
          </a:p>
          <a:p>
            <a:pPr marL="0" indent="0" algn="just">
              <a:buNone/>
            </a:pPr>
            <a:r>
              <a:rPr lang="es-MX" dirty="0"/>
              <a:t>   </a:t>
            </a:r>
          </a:p>
          <a:p>
            <a:pPr algn="just"/>
            <a:endParaRPr lang="es-MX" dirty="0"/>
          </a:p>
          <a:p>
            <a:pPr marL="0" indent="0" algn="just">
              <a:buNone/>
            </a:pPr>
            <a:endParaRPr lang="es-MX" dirty="0"/>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62735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634082"/>
          </a:xfrm>
        </p:spPr>
        <p:txBody>
          <a:bodyPr/>
          <a:lstStyle/>
          <a:p>
            <a:pPr algn="ctr" fontAlgn="auto">
              <a:spcAft>
                <a:spcPts val="0"/>
              </a:spcAft>
              <a:defRPr/>
            </a:pPr>
            <a:r>
              <a:rPr lang="es-MX" dirty="0"/>
              <a:t>Conclusiones</a:t>
            </a:r>
          </a:p>
        </p:txBody>
      </p:sp>
      <p:sp>
        <p:nvSpPr>
          <p:cNvPr id="19458" name="2 Marcador de contenido"/>
          <p:cNvSpPr>
            <a:spLocks noGrp="1"/>
          </p:cNvSpPr>
          <p:nvPr>
            <p:ph sz="quarter" idx="1"/>
          </p:nvPr>
        </p:nvSpPr>
        <p:spPr>
          <a:xfrm>
            <a:off x="395536" y="1124744"/>
            <a:ext cx="8208912" cy="5349081"/>
          </a:xfrm>
        </p:spPr>
        <p:txBody>
          <a:bodyPr/>
          <a:lstStyle/>
          <a:p>
            <a:pPr marL="0" indent="0" algn="just">
              <a:buNone/>
            </a:pPr>
            <a:endParaRPr lang="es-MX" dirty="0"/>
          </a:p>
          <a:p>
            <a:pPr algn="just"/>
            <a:r>
              <a:rPr lang="es-MX" dirty="0"/>
              <a:t>Para los estudiantes y los profesionistas en formación es necesaria la adquisición de competencias económicas que les permita enfrentar un entorno cambiante, dinámico y complejo, pero también con una gran cantidad de oportunidades para un desarrollo profesional exitoso.   </a:t>
            </a:r>
          </a:p>
          <a:p>
            <a:pPr algn="just"/>
            <a:endParaRPr lang="es-MX" dirty="0"/>
          </a:p>
          <a:p>
            <a:pPr marL="0" indent="0" algn="just">
              <a:buNone/>
            </a:pPr>
            <a:endParaRPr lang="es-MX" dirty="0"/>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197230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642194"/>
          </a:xfrm>
        </p:spPr>
        <p:txBody>
          <a:bodyPr>
            <a:normAutofit/>
          </a:bodyPr>
          <a:lstStyle/>
          <a:p>
            <a:pPr algn="ctr" fontAlgn="auto">
              <a:spcAft>
                <a:spcPts val="0"/>
              </a:spcAft>
              <a:defRPr/>
            </a:pPr>
            <a:r>
              <a:rPr lang="es-MX" sz="4000" dirty="0"/>
              <a:t>fin	</a:t>
            </a:r>
          </a:p>
        </p:txBody>
      </p:sp>
      <p:sp>
        <p:nvSpPr>
          <p:cNvPr id="21506" name="2 Marcador de contenido"/>
          <p:cNvSpPr>
            <a:spLocks noGrp="1"/>
          </p:cNvSpPr>
          <p:nvPr>
            <p:ph sz="quarter" idx="1"/>
          </p:nvPr>
        </p:nvSpPr>
        <p:spPr>
          <a:xfrm>
            <a:off x="457200" y="1268760"/>
            <a:ext cx="7467600" cy="1512169"/>
          </a:xfrm>
        </p:spPr>
        <p:txBody>
          <a:bodyPr/>
          <a:lstStyle/>
          <a:p>
            <a:endParaRPr lang="es-MX" dirty="0"/>
          </a:p>
          <a:p>
            <a:pPr marL="0" indent="0">
              <a:buNone/>
            </a:pPr>
            <a:endParaRPr lang="es-MX" dirty="0"/>
          </a:p>
          <a:p>
            <a:endParaRPr lang="es-MX" dirty="0"/>
          </a:p>
          <a:p>
            <a:pPr marL="0" indent="0">
              <a:buNone/>
            </a:pP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fontAlgn="auto">
              <a:spcAft>
                <a:spcPts val="0"/>
              </a:spcAft>
              <a:defRPr/>
            </a:pPr>
            <a:r>
              <a:rPr lang="es-MX" dirty="0"/>
              <a:t>Introducción</a:t>
            </a:r>
            <a:br>
              <a:rPr lang="es-MX" dirty="0"/>
            </a:br>
            <a:endParaRPr lang="es-MX" dirty="0"/>
          </a:p>
        </p:txBody>
      </p:sp>
      <p:sp>
        <p:nvSpPr>
          <p:cNvPr id="15362" name="2 Marcador de contenido"/>
          <p:cNvSpPr>
            <a:spLocks noGrp="1"/>
          </p:cNvSpPr>
          <p:nvPr>
            <p:ph sz="quarter" idx="1"/>
          </p:nvPr>
        </p:nvSpPr>
        <p:spPr>
          <a:xfrm>
            <a:off x="457200" y="1124744"/>
            <a:ext cx="8003232" cy="5472608"/>
          </a:xfrm>
        </p:spPr>
        <p:txBody>
          <a:bodyPr/>
          <a:lstStyle/>
          <a:p>
            <a:pPr marL="0" indent="0" algn="just">
              <a:buNone/>
            </a:pPr>
            <a:r>
              <a:rPr lang="es-MX" b="1" dirty="0"/>
              <a:t>      </a:t>
            </a:r>
            <a:r>
              <a:rPr lang="es-MX" dirty="0"/>
              <a:t>Iniciamos el curso Fundamentos Económicos en tiempos de enormes cambios, retos y oportunidades. Para enfrentarlos, debemos comprender el entorno económico en el cual nos encontramos, aquí radica el interés e importancia del presente curso.</a:t>
            </a:r>
          </a:p>
          <a:p>
            <a:pPr marL="0" indent="0" algn="just">
              <a:buNone/>
            </a:pPr>
            <a:endParaRPr lang="es-MX" dirty="0"/>
          </a:p>
          <a:p>
            <a:pPr marL="0" indent="0" algn="just">
              <a:buNone/>
            </a:pPr>
            <a:endParaRPr lang="es-MX" dirty="0"/>
          </a:p>
          <a:p>
            <a:pPr marL="0" indent="0" algn="just">
              <a:buNone/>
            </a:pPr>
            <a:r>
              <a:rPr lang="es-MX" dirty="0"/>
              <a:t>OBJETIVOS:</a:t>
            </a:r>
          </a:p>
          <a:p>
            <a:pPr algn="just"/>
            <a:r>
              <a:rPr lang="es-MX" dirty="0"/>
              <a:t>Definir qué es economía y su relación con los conceptos necesidad, escasez y producción.</a:t>
            </a:r>
          </a:p>
          <a:p>
            <a:pPr algn="just"/>
            <a:r>
              <a:rPr lang="es-MX" dirty="0"/>
              <a:t>Explicar la importancia general del estudio de la economía y sus principios.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3068960"/>
            <a:ext cx="309634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normAutofit/>
          </a:bodyPr>
          <a:lstStyle/>
          <a:p>
            <a:pPr algn="ctr" fontAlgn="auto">
              <a:spcAft>
                <a:spcPts val="0"/>
              </a:spcAft>
              <a:defRPr/>
            </a:pPr>
            <a:r>
              <a:rPr lang="es-MX" dirty="0"/>
              <a:t>¿Qué es la Economía? </a:t>
            </a:r>
          </a:p>
        </p:txBody>
      </p:sp>
      <p:sp>
        <p:nvSpPr>
          <p:cNvPr id="3" name="2 Marcador de contenido"/>
          <p:cNvSpPr>
            <a:spLocks noGrp="1"/>
          </p:cNvSpPr>
          <p:nvPr>
            <p:ph sz="quarter" idx="1"/>
          </p:nvPr>
        </p:nvSpPr>
        <p:spPr>
          <a:xfrm>
            <a:off x="457200" y="1268760"/>
            <a:ext cx="8147248" cy="5328592"/>
          </a:xfrm>
        </p:spPr>
        <p:txBody>
          <a:bodyPr>
            <a:normAutofit/>
          </a:bodyPr>
          <a:lstStyle/>
          <a:p>
            <a:pPr marL="0" indent="0" algn="just" fontAlgn="auto">
              <a:spcAft>
                <a:spcPts val="0"/>
              </a:spcAft>
              <a:buNone/>
              <a:defRPr/>
            </a:pPr>
            <a:r>
              <a:rPr lang="es-MX" dirty="0">
                <a:solidFill>
                  <a:schemeClr val="accent6">
                    <a:lumMod val="50000"/>
                  </a:schemeClr>
                </a:solidFill>
              </a:rPr>
              <a:t>Es la </a:t>
            </a:r>
            <a:r>
              <a:rPr lang="es-MX" b="1" dirty="0">
                <a:solidFill>
                  <a:schemeClr val="accent6">
                    <a:lumMod val="50000"/>
                  </a:schemeClr>
                </a:solidFill>
              </a:rPr>
              <a:t>ciencia/disciplina</a:t>
            </a:r>
            <a:r>
              <a:rPr lang="es-MX" dirty="0">
                <a:solidFill>
                  <a:schemeClr val="accent6">
                    <a:lumMod val="50000"/>
                  </a:schemeClr>
                </a:solidFill>
              </a:rPr>
              <a:t> dedicada al estudio de cómo los </a:t>
            </a:r>
            <a:r>
              <a:rPr lang="es-MX" b="1" dirty="0">
                <a:solidFill>
                  <a:schemeClr val="accent6">
                    <a:lumMod val="50000"/>
                  </a:schemeClr>
                </a:solidFill>
              </a:rPr>
              <a:t>recursos</a:t>
            </a:r>
            <a:r>
              <a:rPr lang="es-MX" dirty="0">
                <a:solidFill>
                  <a:schemeClr val="accent6">
                    <a:lumMod val="50000"/>
                  </a:schemeClr>
                </a:solidFill>
              </a:rPr>
              <a:t> escasos son empleados o </a:t>
            </a:r>
            <a:r>
              <a:rPr lang="es-MX" b="1" dirty="0">
                <a:solidFill>
                  <a:schemeClr val="accent6">
                    <a:lumMod val="50000"/>
                  </a:schemeClr>
                </a:solidFill>
              </a:rPr>
              <a:t>asignados</a:t>
            </a:r>
            <a:r>
              <a:rPr lang="es-MX" dirty="0">
                <a:solidFill>
                  <a:schemeClr val="accent6">
                    <a:lumMod val="50000"/>
                  </a:schemeClr>
                </a:solidFill>
              </a:rPr>
              <a:t> para satisfacer las </a:t>
            </a:r>
            <a:r>
              <a:rPr lang="es-MX" b="1" dirty="0">
                <a:solidFill>
                  <a:schemeClr val="accent6">
                    <a:lumMod val="50000"/>
                  </a:schemeClr>
                </a:solidFill>
              </a:rPr>
              <a:t>necesidades</a:t>
            </a:r>
            <a:r>
              <a:rPr lang="es-MX" dirty="0">
                <a:solidFill>
                  <a:schemeClr val="accent6">
                    <a:lumMod val="50000"/>
                  </a:schemeClr>
                </a:solidFill>
              </a:rPr>
              <a:t> de las personas en la sociedad. Las familias, empresas o gobiernos (actores económicos) son los que deciden asignar de una forma u otra dichos recursos, ya sea para la producción,  intercambio o consumo de bienes y servicios.</a:t>
            </a:r>
          </a:p>
          <a:p>
            <a:pPr marL="0" indent="0" algn="just" fontAlgn="auto">
              <a:spcAft>
                <a:spcPts val="0"/>
              </a:spcAft>
              <a:buNone/>
              <a:defRPr/>
            </a:pPr>
            <a:endParaRPr lang="es-MX" dirty="0">
              <a:solidFill>
                <a:schemeClr val="accent6">
                  <a:lumMod val="50000"/>
                </a:schemeClr>
              </a:solidFill>
            </a:endParaRPr>
          </a:p>
          <a:p>
            <a:pPr marL="0" indent="0" algn="just" fontAlgn="auto">
              <a:spcAft>
                <a:spcPts val="0"/>
              </a:spcAft>
              <a:buNone/>
              <a:defRPr/>
            </a:pPr>
            <a:endParaRPr lang="es-MX" b="1" dirty="0">
              <a:solidFill>
                <a:schemeClr val="accent6">
                  <a:lumMod val="50000"/>
                </a:schemeClr>
              </a:solidFill>
            </a:endParaRPr>
          </a:p>
          <a:p>
            <a:pPr marL="640080" lvl="1" indent="-274320" algn="just" fontAlgn="auto">
              <a:spcAft>
                <a:spcPts val="0"/>
              </a:spcAft>
              <a:buFont typeface="Wingdings 2"/>
              <a:buChar char=""/>
              <a:defRPr/>
            </a:pPr>
            <a:endParaRPr lang="es-MX"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normAutofit/>
          </a:bodyPr>
          <a:lstStyle/>
          <a:p>
            <a:pPr algn="ctr" fontAlgn="auto">
              <a:spcAft>
                <a:spcPts val="0"/>
              </a:spcAft>
              <a:defRPr/>
            </a:pPr>
            <a:r>
              <a:rPr lang="es-MX" dirty="0"/>
              <a:t>Origen de la palabra Economía</a:t>
            </a:r>
          </a:p>
        </p:txBody>
      </p:sp>
      <p:sp>
        <p:nvSpPr>
          <p:cNvPr id="3" name="2 Marcador de contenido"/>
          <p:cNvSpPr>
            <a:spLocks noGrp="1"/>
          </p:cNvSpPr>
          <p:nvPr>
            <p:ph sz="quarter" idx="1"/>
          </p:nvPr>
        </p:nvSpPr>
        <p:spPr>
          <a:xfrm>
            <a:off x="457200" y="1268760"/>
            <a:ext cx="8147248" cy="5328592"/>
          </a:xfrm>
        </p:spPr>
        <p:txBody>
          <a:bodyPr>
            <a:normAutofit/>
          </a:bodyPr>
          <a:lstStyle/>
          <a:p>
            <a:pPr marL="0" indent="0" algn="just" fontAlgn="auto">
              <a:spcAft>
                <a:spcPts val="0"/>
              </a:spcAft>
              <a:buNone/>
              <a:defRPr/>
            </a:pPr>
            <a:endParaRPr lang="es-MX" dirty="0">
              <a:solidFill>
                <a:schemeClr val="accent6">
                  <a:lumMod val="50000"/>
                </a:schemeClr>
              </a:solidFill>
            </a:endParaRPr>
          </a:p>
          <a:p>
            <a:pPr marL="0" indent="0" algn="just" fontAlgn="auto">
              <a:spcAft>
                <a:spcPts val="0"/>
              </a:spcAft>
              <a:buNone/>
              <a:defRPr/>
            </a:pPr>
            <a:endParaRPr lang="es-MX" dirty="0">
              <a:solidFill>
                <a:schemeClr val="accent6">
                  <a:lumMod val="50000"/>
                </a:schemeClr>
              </a:solidFill>
            </a:endParaRPr>
          </a:p>
          <a:p>
            <a:pPr marL="0" indent="0" algn="just" fontAlgn="auto">
              <a:spcAft>
                <a:spcPts val="0"/>
              </a:spcAft>
              <a:buNone/>
              <a:defRPr/>
            </a:pPr>
            <a:r>
              <a:rPr lang="es-ES" b="1" dirty="0"/>
              <a:t>El origen etimológico de la palabra economía se encuentra en la palabra griega oikonomos, que significa administración del hogar: oikos significa "hogar" y nemein, "administración«.</a:t>
            </a:r>
            <a:endParaRPr lang="es-MX" b="1" dirty="0">
              <a:solidFill>
                <a:schemeClr val="accent6">
                  <a:lumMod val="50000"/>
                </a:schemeClr>
              </a:solidFill>
            </a:endParaRPr>
          </a:p>
          <a:p>
            <a:pPr marL="640080" lvl="1" indent="-274320" algn="just" fontAlgn="auto">
              <a:spcAft>
                <a:spcPts val="0"/>
              </a:spcAft>
              <a:buFont typeface="Wingdings 2"/>
              <a:buChar char=""/>
              <a:defRPr/>
            </a:pPr>
            <a:endParaRPr lang="es-MX" dirty="0">
              <a:solidFill>
                <a:schemeClr val="accent6">
                  <a:lumMod val="50000"/>
                </a:schemeClr>
              </a:solidFill>
            </a:endParaRPr>
          </a:p>
        </p:txBody>
      </p:sp>
    </p:spTree>
    <p:extLst>
      <p:ext uri="{BB962C8B-B14F-4D97-AF65-F5344CB8AC3E}">
        <p14:creationId xmlns:p14="http://schemas.microsoft.com/office/powerpoint/2010/main" val="88504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424936" cy="706090"/>
          </a:xfrm>
        </p:spPr>
        <p:txBody>
          <a:bodyPr/>
          <a:lstStyle/>
          <a:p>
            <a:pPr algn="ctr" fontAlgn="auto">
              <a:spcAft>
                <a:spcPts val="0"/>
              </a:spcAft>
              <a:defRPr/>
            </a:pPr>
            <a:r>
              <a:rPr lang="es-MX" dirty="0"/>
              <a:t>Escasez, necesidad y producción</a:t>
            </a:r>
          </a:p>
        </p:txBody>
      </p:sp>
      <p:sp>
        <p:nvSpPr>
          <p:cNvPr id="17410" name="2 Marcador de contenido"/>
          <p:cNvSpPr>
            <a:spLocks noGrp="1"/>
          </p:cNvSpPr>
          <p:nvPr>
            <p:ph sz="quarter" idx="1"/>
          </p:nvPr>
        </p:nvSpPr>
        <p:spPr>
          <a:xfrm>
            <a:off x="457200" y="1268760"/>
            <a:ext cx="8219256" cy="5205065"/>
          </a:xfrm>
        </p:spPr>
        <p:txBody>
          <a:bodyPr/>
          <a:lstStyle/>
          <a:p>
            <a:pPr marL="0" indent="0" algn="just">
              <a:buNone/>
            </a:pPr>
            <a:r>
              <a:rPr lang="es-MX" dirty="0"/>
              <a:t>Los conceptos de escasez, necesidad y producción están muy relacionados con la definición de economía y su funcionamiento. Veamos porque:</a:t>
            </a:r>
          </a:p>
          <a:p>
            <a:pPr marL="0" indent="0" algn="just">
              <a:buNone/>
            </a:pPr>
            <a:endParaRPr lang="es-MX" b="1" dirty="0"/>
          </a:p>
          <a:p>
            <a:pPr marL="0" indent="0" algn="just">
              <a:buNone/>
            </a:pPr>
            <a:r>
              <a:rPr lang="es-MX" b="1" dirty="0"/>
              <a:t>Escasez:</a:t>
            </a:r>
            <a:r>
              <a:rPr lang="es-MX" dirty="0"/>
              <a:t> Éste término se usa en forma diferente en la economía y en la vida cotidiana, Existe escasez si la cantidad de un bien o servicio es menor de lo que desearían los consumidores si dicho bien fuera gratuito.</a:t>
            </a:r>
          </a:p>
          <a:p>
            <a:pPr marL="0" indent="0" algn="just">
              <a:buNone/>
            </a:pPr>
            <a:r>
              <a:rPr lang="es-MX" dirty="0"/>
              <a:t> La escasez tiene poca relación con la riqueza o la pobreza, existe tanto en sociedades ricas como pobres; el requisito único es que exista un desequilibrio entre lo que està disponible y lo que las personas desearían  si el bien fuese gratuito.   </a:t>
            </a:r>
          </a:p>
          <a:p>
            <a:pPr marL="366713" lvl="1" indent="0">
              <a:buNone/>
            </a:pPr>
            <a:endParaRPr lang="es-MX" dirty="0"/>
          </a:p>
          <a:p>
            <a:pPr>
              <a:buFont typeface="Wingdings" pitchFamily="2" charset="2"/>
              <a:buNone/>
            </a:pPr>
            <a:endParaRPr lang="es-MX" dirty="0"/>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640960" cy="850106"/>
          </a:xfrm>
        </p:spPr>
        <p:txBody>
          <a:bodyPr/>
          <a:lstStyle/>
          <a:p>
            <a:pPr algn="ctr" fontAlgn="auto">
              <a:spcAft>
                <a:spcPts val="0"/>
              </a:spcAft>
              <a:defRPr/>
            </a:pPr>
            <a:r>
              <a:rPr lang="es-MX" dirty="0"/>
              <a:t>Escasez, necesidad y producción</a:t>
            </a:r>
          </a:p>
        </p:txBody>
      </p:sp>
      <p:sp>
        <p:nvSpPr>
          <p:cNvPr id="18434" name="2 Marcador de contenido"/>
          <p:cNvSpPr>
            <a:spLocks noGrp="1"/>
          </p:cNvSpPr>
          <p:nvPr>
            <p:ph sz="quarter" idx="1"/>
          </p:nvPr>
        </p:nvSpPr>
        <p:spPr>
          <a:xfrm>
            <a:off x="457200" y="1412776"/>
            <a:ext cx="8219256" cy="5061049"/>
          </a:xfrm>
        </p:spPr>
        <p:txBody>
          <a:bodyPr/>
          <a:lstStyle/>
          <a:p>
            <a:pPr marL="0" indent="0" algn="just">
              <a:buNone/>
            </a:pPr>
            <a:endParaRPr lang="es-MX" b="1" dirty="0"/>
          </a:p>
          <a:p>
            <a:pPr marL="0" indent="0" algn="just">
              <a:buNone/>
            </a:pPr>
            <a:r>
              <a:rPr lang="es-MX" b="1" dirty="0"/>
              <a:t>Necesidad:</a:t>
            </a:r>
            <a:r>
              <a:rPr lang="es-MX" i="1" dirty="0"/>
              <a:t> </a:t>
            </a:r>
            <a:r>
              <a:rPr lang="es-MX" dirty="0"/>
              <a:t>en el ámbito económico es el deseo o aspiración de conseguir un bien o servicio y tiene como objetivo cubrir una carencia o falta de «algo», debido a lo cual una persona percibe una sensación o pena por la ausencia de ciertas condiciones o bienes como alimento, salud, casa, etc.  </a:t>
            </a:r>
            <a:endParaRPr lang="es-MX" i="1"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509120"/>
            <a:ext cx="3528392" cy="1908820"/>
          </a:xfrm>
          <a:prstGeom prst="rect">
            <a:avLst/>
          </a:prstGeom>
          <a:effectLst>
            <a:softEdge rad="1270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lstStyle/>
          <a:p>
            <a:pPr algn="ctr" fontAlgn="auto">
              <a:spcAft>
                <a:spcPts val="0"/>
              </a:spcAft>
              <a:defRPr/>
            </a:pPr>
            <a:r>
              <a:rPr lang="es-MX" dirty="0"/>
              <a:t>Escasez, necesidad y producción</a:t>
            </a:r>
          </a:p>
        </p:txBody>
      </p:sp>
      <p:sp>
        <p:nvSpPr>
          <p:cNvPr id="19458" name="2 Marcador de contenido"/>
          <p:cNvSpPr>
            <a:spLocks noGrp="1"/>
          </p:cNvSpPr>
          <p:nvPr>
            <p:ph sz="quarter" idx="1"/>
          </p:nvPr>
        </p:nvSpPr>
        <p:spPr>
          <a:xfrm>
            <a:off x="323528" y="1412776"/>
            <a:ext cx="8280920" cy="5170586"/>
          </a:xfrm>
        </p:spPr>
        <p:txBody>
          <a:bodyPr/>
          <a:lstStyle/>
          <a:p>
            <a:pPr marL="0" indent="0" algn="just">
              <a:buNone/>
            </a:pPr>
            <a:r>
              <a:rPr lang="es-MX" b="1" dirty="0"/>
              <a:t>Producción: </a:t>
            </a:r>
            <a:r>
              <a:rPr lang="es-MX" dirty="0"/>
              <a:t>es la transformación de tierra, trabajo y capital en bienes y servicios. </a:t>
            </a:r>
          </a:p>
          <a:p>
            <a:pPr marL="0" indent="0" algn="just">
              <a:buNone/>
            </a:pPr>
            <a:endParaRPr lang="es-MX" dirty="0"/>
          </a:p>
          <a:p>
            <a:pPr marL="0" indent="0" algn="just">
              <a:buNone/>
            </a:pPr>
            <a:r>
              <a:rPr lang="es-MX" dirty="0"/>
              <a:t>Es una actividad desarrollada dentro de un sistema económico que aporta valor agregado mediante la creación y suministro de bienes y servicios, enfocada, generalmente, a satisfacer una necesidad.</a:t>
            </a:r>
          </a:p>
          <a:p>
            <a:pPr marL="0" indent="0" algn="just">
              <a:buNone/>
            </a:pPr>
            <a:endParaRPr lang="es-MX" dirty="0"/>
          </a:p>
          <a:p>
            <a:pPr marL="0" indent="0" algn="just">
              <a:buNone/>
            </a:pPr>
            <a:r>
              <a:rPr lang="es-MX" dirty="0"/>
              <a:t>La producción de bienes y servicios es la forma que existe para satisfacer las necesidades de las personas, al mismo tiempo que se crean empresas, desarrollan proyectos, se generan empleos, se obtienen ingresos vía sueldos e impuestos……en general se crea riqueza en la sociedad.</a:t>
            </a:r>
          </a:p>
          <a:p>
            <a:pPr marL="0" indent="0" algn="just">
              <a:buNone/>
            </a:pPr>
            <a:endParaRPr lang="es-MX" dirty="0"/>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lstStyle/>
          <a:p>
            <a:pPr fontAlgn="auto">
              <a:spcAft>
                <a:spcPts val="0"/>
              </a:spcAft>
              <a:defRPr/>
            </a:pPr>
            <a:r>
              <a:rPr lang="es-MX" dirty="0"/>
              <a:t>Material de apoyo</a:t>
            </a:r>
          </a:p>
        </p:txBody>
      </p:sp>
      <p:sp>
        <p:nvSpPr>
          <p:cNvPr id="19458" name="2 Marcador de contenido"/>
          <p:cNvSpPr>
            <a:spLocks noGrp="1"/>
          </p:cNvSpPr>
          <p:nvPr>
            <p:ph sz="quarter" idx="1"/>
          </p:nvPr>
        </p:nvSpPr>
        <p:spPr>
          <a:xfrm>
            <a:off x="683568" y="1124744"/>
            <a:ext cx="7920880" cy="5349081"/>
          </a:xfrm>
        </p:spPr>
        <p:txBody>
          <a:bodyPr/>
          <a:lstStyle/>
          <a:p>
            <a:pPr marL="0" indent="0" algn="just">
              <a:buNone/>
            </a:pPr>
            <a:r>
              <a:rPr lang="es-MX" dirty="0"/>
              <a:t>Enseguida pasen a ver un material disponible en YouTube, el cual nos servirá para reforzar lo que hemos visto en la clase de hoy, aún cuando el título del material es Concepto de escasez en realidad aborda el concepto de Economía y puede resultarles interesante.</a:t>
            </a:r>
          </a:p>
          <a:p>
            <a:pPr marL="0" indent="0" algn="just">
              <a:buNone/>
            </a:pPr>
            <a:r>
              <a:rPr lang="es-MX" dirty="0"/>
              <a:t> No dejen de analizarlo a detalle.</a:t>
            </a:r>
          </a:p>
          <a:p>
            <a:pPr marL="0" indent="0" algn="just">
              <a:buNone/>
            </a:pPr>
            <a:endParaRPr lang="es-MX" dirty="0"/>
          </a:p>
          <a:p>
            <a:pPr marL="0" indent="0" algn="just">
              <a:buNone/>
            </a:pPr>
            <a:endParaRPr lang="es-MX" dirty="0"/>
          </a:p>
          <a:p>
            <a:pPr marL="0" indent="0" algn="just">
              <a:buNone/>
            </a:pPr>
            <a:r>
              <a:rPr lang="es-MX" dirty="0"/>
              <a:t>«Concepto de escasez»   5:29    </a:t>
            </a:r>
          </a:p>
          <a:p>
            <a:pPr marL="0" indent="0" algn="just">
              <a:buNone/>
            </a:pPr>
            <a:r>
              <a:rPr lang="es-MX" dirty="0">
                <a:hlinkClick r:id="rId2"/>
              </a:rPr>
              <a:t>https://youtu.be/lUGotDZlb40</a:t>
            </a:r>
            <a:endParaRPr lang="es-MX" dirty="0"/>
          </a:p>
          <a:p>
            <a:pPr marL="0" indent="0" algn="just">
              <a:buNone/>
            </a:pPr>
            <a:r>
              <a:rPr lang="es-MX" dirty="0"/>
              <a:t> </a:t>
            </a:r>
          </a:p>
          <a:p>
            <a:pPr marL="0" indent="0" algn="just">
              <a:buNone/>
            </a:pPr>
            <a:endParaRPr lang="es-MX" dirty="0"/>
          </a:p>
          <a:p>
            <a:pPr marL="0" indent="0" algn="just">
              <a:buNone/>
            </a:pPr>
            <a:endParaRPr lang="es-MX" dirty="0"/>
          </a:p>
          <a:p>
            <a:pPr marL="0" indent="0" algn="just">
              <a:buNone/>
            </a:pPr>
            <a:endParaRPr lang="es-MX" dirty="0"/>
          </a:p>
          <a:p>
            <a:pPr algn="just"/>
            <a:endParaRPr lang="es-MX" dirty="0"/>
          </a:p>
          <a:p>
            <a:pPr marL="0" indent="0" algn="just">
              <a:buNone/>
            </a:pPr>
            <a:endParaRPr lang="es-MX" dirty="0"/>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142757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859216" cy="634082"/>
          </a:xfrm>
        </p:spPr>
        <p:txBody>
          <a:bodyPr>
            <a:normAutofit fontScale="90000"/>
          </a:bodyPr>
          <a:lstStyle/>
          <a:p>
            <a:pPr algn="ctr"/>
            <a:r>
              <a:rPr lang="es-ES" dirty="0"/>
              <a:t>1.1.1 La ciencia económica y su importancia</a:t>
            </a:r>
          </a:p>
        </p:txBody>
      </p:sp>
      <p:sp>
        <p:nvSpPr>
          <p:cNvPr id="3" name="2 Marcador de contenido"/>
          <p:cNvSpPr>
            <a:spLocks noGrp="1"/>
          </p:cNvSpPr>
          <p:nvPr>
            <p:ph sz="quarter" idx="1"/>
          </p:nvPr>
        </p:nvSpPr>
        <p:spPr>
          <a:xfrm>
            <a:off x="323528" y="1052736"/>
            <a:ext cx="8424936" cy="5493224"/>
          </a:xfrm>
        </p:spPr>
        <p:txBody>
          <a:bodyPr/>
          <a:lstStyle/>
          <a:p>
            <a:pPr marL="0" indent="0" algn="just">
              <a:buNone/>
            </a:pPr>
            <a:r>
              <a:rPr lang="es-ES" dirty="0"/>
              <a:t>La ciencia económica se encarga del estudio de la elección o asignación de los recursos escasos para satisfacer las necesidades que la sociedad necesita cubrir para su sobrevivencia, mediante la producción, distribución y reutilización.</a:t>
            </a:r>
          </a:p>
          <a:p>
            <a:pPr marL="0" indent="0" algn="just">
              <a:buNone/>
            </a:pPr>
            <a:endParaRPr lang="es-ES" dirty="0"/>
          </a:p>
          <a:p>
            <a:pPr marL="0" indent="0" algn="just">
              <a:buNone/>
            </a:pPr>
            <a:r>
              <a:rPr lang="es-ES" dirty="0">
                <a:solidFill>
                  <a:srgbClr val="FF0000"/>
                </a:solidFill>
              </a:rPr>
              <a:t>Ejercicio:</a:t>
            </a:r>
          </a:p>
          <a:p>
            <a:pPr marL="0" indent="0" algn="just">
              <a:buNone/>
            </a:pPr>
            <a:r>
              <a:rPr lang="es-ES" dirty="0">
                <a:solidFill>
                  <a:srgbClr val="FF0000"/>
                </a:solidFill>
              </a:rPr>
              <a:t>Encontrar el sector de la economía mexicana más dinámico, moderno y de mayor aportación al producto interno bruto (PIB).</a:t>
            </a:r>
          </a:p>
          <a:p>
            <a:pPr marL="0" indent="0">
              <a:buNone/>
            </a:pPr>
            <a:endParaRPr lang="es-ES" dirty="0">
              <a:solidFill>
                <a:srgbClr val="FF0000"/>
              </a:solidFill>
            </a:endParaRPr>
          </a:p>
          <a:p>
            <a:pPr marL="0" indent="0">
              <a:buNone/>
            </a:pPr>
            <a:endParaRPr lang="es-ES" b="1" dirty="0"/>
          </a:p>
        </p:txBody>
      </p:sp>
    </p:spTree>
    <p:extLst>
      <p:ext uri="{BB962C8B-B14F-4D97-AF65-F5344CB8AC3E}">
        <p14:creationId xmlns:p14="http://schemas.microsoft.com/office/powerpoint/2010/main" val="3779373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6F9B96-2D66-4D83-9362-6E695716B0EA}"/>
</file>

<file path=customXml/itemProps2.xml><?xml version="1.0" encoding="utf-8"?>
<ds:datastoreItem xmlns:ds="http://schemas.openxmlformats.org/officeDocument/2006/customXml" ds:itemID="{DF14117B-1E36-4F72-A45B-F9B266CD3F70}"/>
</file>

<file path=customXml/itemProps3.xml><?xml version="1.0" encoding="utf-8"?>
<ds:datastoreItem xmlns:ds="http://schemas.openxmlformats.org/officeDocument/2006/customXml" ds:itemID="{8D9F6EC7-70BF-4369-92A8-D1C099CB6C51}"/>
</file>

<file path=docProps/app.xml><?xml version="1.0" encoding="utf-8"?>
<Properties xmlns="http://schemas.openxmlformats.org/officeDocument/2006/extended-properties" xmlns:vt="http://schemas.openxmlformats.org/officeDocument/2006/docPropsVTypes">
  <Template>Oriel</Template>
  <TotalTime>668</TotalTime>
  <Words>883</Words>
  <Application>Microsoft Office PowerPoint</Application>
  <PresentationFormat>Presentación en pantalla (4:3)</PresentationFormat>
  <Paragraphs>85</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Schoolbook</vt:lpstr>
      <vt:lpstr>Wingdings</vt:lpstr>
      <vt:lpstr>Wingdings 2</vt:lpstr>
      <vt:lpstr>Mirador</vt:lpstr>
      <vt:lpstr>FUNDAMENTOS ECONÒMICOS                             Clase 1  Unidad I. Fundamentos de la Economía                      1.1 Importancia y Principios de la Economía         1.1.1 La ciencia Económica y su Importancia.     </vt:lpstr>
      <vt:lpstr>Introducción </vt:lpstr>
      <vt:lpstr>¿Qué es la Economía? </vt:lpstr>
      <vt:lpstr>Origen de la palabra Economía</vt:lpstr>
      <vt:lpstr>Escasez, necesidad y producción</vt:lpstr>
      <vt:lpstr>Escasez, necesidad y producción</vt:lpstr>
      <vt:lpstr>Escasez, necesidad y producción</vt:lpstr>
      <vt:lpstr>Material de apoyo</vt:lpstr>
      <vt:lpstr>1.1.1 La ciencia económica y su importancia</vt:lpstr>
      <vt:lpstr>Continuación</vt:lpstr>
      <vt:lpstr>Conclusiones</vt:lpstr>
      <vt:lpstr>Conclusiones</vt:lpstr>
      <vt:lpstr>fin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Económica: Política comercial</dc:title>
  <dc:creator>Adrian</dc:creator>
  <cp:lastModifiedBy>Juan Antonio Castillo Marrufo</cp:lastModifiedBy>
  <cp:revision>83</cp:revision>
  <dcterms:created xsi:type="dcterms:W3CDTF">2012-05-08T00:17:38Z</dcterms:created>
  <dcterms:modified xsi:type="dcterms:W3CDTF">2022-02-02T12:54:08Z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