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10</a:t>
            </a:r>
            <a:br>
              <a:rPr lang="es-MX" sz="3200" dirty="0"/>
            </a:br>
            <a:br>
              <a:rPr lang="es-MX" sz="3200" dirty="0"/>
            </a:br>
            <a:r>
              <a:rPr lang="es-MX" sz="2800" dirty="0"/>
              <a:t>            </a:t>
            </a:r>
            <a:r>
              <a:rPr lang="es-MX" sz="2700" dirty="0"/>
              <a:t>2.1.2 Utilidad y Preferencia.</a:t>
            </a:r>
            <a:br>
              <a:rPr lang="es-MX" sz="2700" dirty="0"/>
            </a:br>
            <a:r>
              <a:rPr lang="es-MX" sz="2700" dirty="0"/>
              <a:t>            2.1.5 Utilidad  total y utilidad marginal.</a:t>
            </a:r>
            <a:br>
              <a:rPr lang="es-MX" sz="2700" dirty="0"/>
            </a:br>
            <a:r>
              <a:rPr lang="es-MX" sz="2800" dirty="0"/>
              <a:t>                     </a:t>
            </a:r>
            <a:br>
              <a:rPr lang="es-MX" sz="2200" dirty="0">
                <a:solidFill>
                  <a:srgbClr val="FF0000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  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Marzo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266" y="274638"/>
            <a:ext cx="7457534" cy="85010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67266" y="1196752"/>
            <a:ext cx="8003232" cy="538661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¿Cómo se desarrolla el proceso de comportamiento del consumidor?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/>
              <a:t>El comportamiento del consumidor suele tener aspectos internos y externos. Puede incluir fases como:</a:t>
            </a:r>
          </a:p>
          <a:p>
            <a:pPr marL="0" indent="0" algn="just">
              <a:buNone/>
            </a:pPr>
            <a:endParaRPr lang="es-MX" dirty="0"/>
          </a:p>
          <a:p>
            <a:pPr marL="457200" indent="-457200" algn="just">
              <a:buAutoNum type="arabicPeriod"/>
            </a:pPr>
            <a:r>
              <a:rPr lang="es-MX" dirty="0"/>
              <a:t>Las carencias.</a:t>
            </a:r>
          </a:p>
          <a:p>
            <a:pPr marL="457200" indent="-457200" algn="just">
              <a:buAutoNum type="arabicPeriod"/>
            </a:pPr>
            <a:r>
              <a:rPr lang="es-MX" dirty="0"/>
              <a:t>Las necesidades.</a:t>
            </a:r>
          </a:p>
          <a:p>
            <a:pPr marL="457200" indent="-457200" algn="just">
              <a:buAutoNum type="arabicPeriod"/>
            </a:pPr>
            <a:r>
              <a:rPr lang="es-MX" dirty="0"/>
              <a:t>Las motivaciones.</a:t>
            </a:r>
          </a:p>
          <a:p>
            <a:pPr marL="457200" indent="-457200" algn="just">
              <a:buAutoNum type="arabicPeriod"/>
            </a:pPr>
            <a:r>
              <a:rPr lang="es-MX" dirty="0"/>
              <a:t>Los deseos.</a:t>
            </a:r>
          </a:p>
          <a:p>
            <a:pPr marL="457200" indent="-457200" algn="just">
              <a:buAutoNum type="arabicPeriod"/>
            </a:pPr>
            <a:r>
              <a:rPr lang="es-MX" dirty="0"/>
              <a:t>Los aprendizajes.</a:t>
            </a:r>
          </a:p>
          <a:p>
            <a:pPr marL="457200" indent="-457200" algn="just">
              <a:buAutoNum type="arabicPeriod"/>
            </a:pPr>
            <a:r>
              <a:rPr lang="es-MX" dirty="0"/>
              <a:t>Las actitudes.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0609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Utilidad y utilidad total.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5205065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u="sng" dirty="0">
                <a:solidFill>
                  <a:srgbClr val="FF0000"/>
                </a:solidFill>
              </a:rPr>
              <a:t>Utilidad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/>
              <a:t> es el beneficio o la satisfacción que una persona obtiene del consumo de un bien o servicio. Es un concepto abstracto y las unidades de utilidad se eligen de manera arbitraria.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u="sng" dirty="0">
                <a:solidFill>
                  <a:srgbClr val="FF0000"/>
                </a:solidFill>
              </a:rPr>
              <a:t>Utilidad total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b="1" dirty="0"/>
              <a:t>Es el beneficio o satisfacción que una persona obtiene del consumo de bienes o servicios y depende del nivel de consumo de la persona: más consumo proporciona más utilidad total.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85010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Continuación….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5205065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Tenemos los datos de utilidad total de Isabel para las cantidades desde 0 hasta 10 de: A) funciones de cine y B) paquetes de refresco: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A: 0, 50, 88, 121, 150, 175, 196, 214, 229, 241 y 250.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B: 0, 75, 117, 153, 181, 206, 225, 243, 260, 276 y 291.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 Construir:</a:t>
            </a:r>
          </a:p>
          <a:p>
            <a:pPr marL="0" indent="0" algn="just">
              <a:buNone/>
            </a:pPr>
            <a:r>
              <a:rPr lang="es-MX" b="1" dirty="0"/>
              <a:t>Las Tablas de Utilidad Total de Isabel para las funciones de cine y los refrescos (Columna 1: cantidad/mes y Columna 2: utilidad total).</a:t>
            </a:r>
            <a:r>
              <a:rPr lang="es-MX" dirty="0"/>
              <a:t> </a:t>
            </a:r>
          </a:p>
          <a:p>
            <a:pPr marL="0" indent="0" algn="just">
              <a:buNone/>
            </a:pPr>
            <a:endParaRPr lang="es-MX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64807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Utilidad marginal.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7632848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u="sng" dirty="0">
                <a:solidFill>
                  <a:srgbClr val="FF0000"/>
                </a:solidFill>
              </a:rPr>
              <a:t>Utilidad marginal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/>
              <a:t> Es el cambio de la utilidad total que resulta del aumento de una unidad en la cantidad consumida de un bien.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La utilidad marginal es positiva, pero disminuye según aumenta el consumo del bien, a esto se le llama </a:t>
            </a:r>
            <a:r>
              <a:rPr lang="es-MX" b="1" i="1" dirty="0"/>
              <a:t>principio de la utilidad marginal decreciente.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Construir:</a:t>
            </a:r>
          </a:p>
          <a:p>
            <a:pPr marL="0" indent="0" algn="just">
              <a:buNone/>
            </a:pPr>
            <a:r>
              <a:rPr lang="es-MX" b="1" dirty="0"/>
              <a:t>Las tablas de la utilidad marginal de Isabel para funciones de cine y para refrescos (Columna 1: cantidad y columna 2: utilidad marginal).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Continuación…..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124744"/>
            <a:ext cx="7920880" cy="5349081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Graficar:</a:t>
            </a:r>
          </a:p>
          <a:p>
            <a:pPr marL="0" indent="0" algn="just">
              <a:buNone/>
            </a:pPr>
            <a:r>
              <a:rPr lang="es-MX" b="1" dirty="0"/>
              <a:t>Las dos curvas de utilidad total: Cantidad (funciones/mes) vs. Utilidad total (unidades)</a:t>
            </a:r>
          </a:p>
          <a:p>
            <a:pPr marL="0" indent="0" algn="just">
              <a:buNone/>
            </a:pPr>
            <a:r>
              <a:rPr lang="es-MX" b="1" dirty="0"/>
              <a:t>Las dos curvas de utilidad marginal: Cantidad (funciones/mes vs. Utilidad marginal (unidades).</a:t>
            </a:r>
          </a:p>
          <a:p>
            <a:pPr marL="0" indent="0" algn="just">
              <a:buNone/>
            </a:pPr>
            <a:r>
              <a:rPr lang="es-MX" b="1" dirty="0"/>
              <a:t>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757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42194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4000" dirty="0"/>
              <a:t>fin	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1512169"/>
          </a:xfrm>
        </p:spPr>
        <p:txBody>
          <a:bodyPr/>
          <a:lstStyle/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6313E-31F3-4E6B-B4CD-D31CFD33061F}"/>
</file>

<file path=customXml/itemProps2.xml><?xml version="1.0" encoding="utf-8"?>
<ds:datastoreItem xmlns:ds="http://schemas.openxmlformats.org/officeDocument/2006/customXml" ds:itemID="{4F8B10CA-4140-4483-9907-132930EA2AAB}"/>
</file>

<file path=customXml/itemProps3.xml><?xml version="1.0" encoding="utf-8"?>
<ds:datastoreItem xmlns:ds="http://schemas.openxmlformats.org/officeDocument/2006/customXml" ds:itemID="{A6B2C225-E746-453C-8246-DE4A057ADF3B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</TotalTime>
  <Words>398</Words>
  <Application>Microsoft Office PowerPoint</Application>
  <PresentationFormat>Presentación en pantalla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                   Clase 10              2.1.2 Utilidad y Preferencia.             2.1.5 Utilidad  total y utilidad marginal.                                 </vt:lpstr>
      <vt:lpstr>Introducción </vt:lpstr>
      <vt:lpstr>Utilidad y utilidad total.</vt:lpstr>
      <vt:lpstr>Continuación….</vt:lpstr>
      <vt:lpstr>Utilidad marginal.</vt:lpstr>
      <vt:lpstr>Continuación…..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91</cp:revision>
  <dcterms:created xsi:type="dcterms:W3CDTF">2012-05-08T00:17:38Z</dcterms:created>
  <dcterms:modified xsi:type="dcterms:W3CDTF">2022-02-27T01:22:42Z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