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7" r:id="rId4"/>
    <p:sldId id="266" r:id="rId5"/>
    <p:sldId id="264" r:id="rId6"/>
    <p:sldId id="265" r:id="rId7"/>
    <p:sldId id="268" r:id="rId8"/>
    <p:sldId id="269" r:id="rId9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26/02/2022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280920" cy="468052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600" dirty="0"/>
              <a:t>FUNDAMENTOS ECONÓMICOS</a:t>
            </a: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                   </a:t>
            </a:r>
            <a:r>
              <a:rPr lang="es-MX" sz="3600" dirty="0"/>
              <a:t>Clase 11</a:t>
            </a:r>
            <a:br>
              <a:rPr lang="es-MX" sz="3200" dirty="0"/>
            </a:br>
            <a:br>
              <a:rPr lang="es-MX" sz="3200" dirty="0"/>
            </a:br>
            <a:r>
              <a:rPr lang="es-MX" sz="2400" dirty="0"/>
              <a:t>2.1.6 Maximización de la utilidad y el equilibrio     del consumidor.</a:t>
            </a:r>
            <a:br>
              <a:rPr lang="es-MX" sz="22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520825"/>
          </a:xfrm>
        </p:spPr>
        <p:txBody>
          <a:bodyPr/>
          <a:lstStyle/>
          <a:p>
            <a:pPr algn="r"/>
            <a:r>
              <a:rPr lang="es-MX" dirty="0"/>
              <a:t>Marzo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7848872" cy="589066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2800" dirty="0"/>
              <a:t>1. Revisión Tablas de Utilidad Total y Utilidad Marginal.</a:t>
            </a:r>
            <a:br>
              <a:rPr lang="es-MX" sz="2800" dirty="0"/>
            </a:br>
            <a:br>
              <a:rPr lang="es-MX" sz="2800" dirty="0"/>
            </a:br>
            <a:r>
              <a:rPr lang="es-MX" sz="2800" dirty="0"/>
              <a:t>2. Revisión de Gráficas de Utilidad Total y Utilidad Marginal.</a:t>
            </a:r>
            <a:br>
              <a:rPr lang="es-MX" sz="2800" dirty="0"/>
            </a:br>
            <a:br>
              <a:rPr lang="es-MX" sz="2800" dirty="0"/>
            </a:br>
            <a:r>
              <a:rPr lang="es-MX" sz="2800" dirty="0"/>
              <a:t>3. Maximización de la utilidad.</a:t>
            </a:r>
            <a:br>
              <a:rPr lang="es-MX" sz="2800" dirty="0"/>
            </a:br>
            <a:br>
              <a:rPr lang="es-MX" sz="2800" dirty="0"/>
            </a:br>
            <a:br>
              <a:rPr lang="es-MX" sz="1400" dirty="0"/>
            </a:br>
            <a:br>
              <a:rPr lang="es-MX" sz="2800" dirty="0"/>
            </a:br>
            <a:r>
              <a:rPr lang="es-MX" sz="2800" dirty="0"/>
              <a:t>	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74638"/>
            <a:ext cx="7467600" cy="5962674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7848872" cy="589066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1400" dirty="0"/>
            </a:br>
            <a:br>
              <a:rPr lang="es-MX" sz="2800" dirty="0"/>
            </a:br>
            <a:r>
              <a:rPr lang="es-MX" sz="2800" dirty="0"/>
              <a:t>	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274638"/>
            <a:ext cx="7982544" cy="5962674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A partir de los datos de consumo de Isabel para cine y refrescos se realizaron:</a:t>
            </a:r>
          </a:p>
          <a:p>
            <a:pPr marL="457200" indent="-457200">
              <a:buAutoNum type="arabicPeriod"/>
            </a:pPr>
            <a:r>
              <a:rPr lang="es-MX" sz="2000" dirty="0"/>
              <a:t>Las 2 tablas de utilidad total</a:t>
            </a:r>
          </a:p>
          <a:p>
            <a:pPr marL="457200" indent="-457200">
              <a:buAutoNum type="arabicPeriod"/>
            </a:pPr>
            <a:r>
              <a:rPr lang="es-MX" sz="2000" dirty="0"/>
              <a:t>Las 2 gráficas de utilidad total</a:t>
            </a:r>
          </a:p>
          <a:p>
            <a:pPr marL="457200" indent="-457200">
              <a:buAutoNum type="arabicPeriod"/>
            </a:pPr>
            <a:r>
              <a:rPr lang="es-MX" sz="2000" dirty="0"/>
              <a:t>Las 2 tablas de utilidad marginal.</a:t>
            </a:r>
          </a:p>
          <a:p>
            <a:pPr marL="457200" indent="-457200">
              <a:buAutoNum type="arabicPeriod"/>
            </a:pPr>
            <a:r>
              <a:rPr lang="es-MX" sz="2000" dirty="0"/>
              <a:t>Las 2 gráficas de utilidad marginal.</a:t>
            </a:r>
          </a:p>
          <a:p>
            <a:pPr marL="0" indent="0">
              <a:buNone/>
            </a:pPr>
            <a:r>
              <a:rPr lang="es-MX" sz="2000" dirty="0"/>
              <a:t>Enseguida veremos la forma de las tablas y gráficas elaboradas.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0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3B5AA-2ED2-4321-9A8D-E1316156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/>
          <a:lstStyle/>
          <a:p>
            <a:pPr algn="just"/>
            <a:r>
              <a:rPr lang="es-MX" dirty="0"/>
              <a:t>Datos de consumo y utilidad total de Isabel para funciones de cine y refrescos: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DF8EF587-BE59-474F-AA15-FB9F237E4CA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0287824"/>
              </p:ext>
            </p:extLst>
          </p:nvPr>
        </p:nvGraphicFramePr>
        <p:xfrm>
          <a:off x="1292453" y="1673423"/>
          <a:ext cx="2271435" cy="3297191"/>
        </p:xfrm>
        <a:graphic>
          <a:graphicData uri="http://schemas.openxmlformats.org/drawingml/2006/table">
            <a:tbl>
              <a:tblPr firstRow="1" firstCol="1" bandRow="1"/>
              <a:tblGrid>
                <a:gridCol w="1213356">
                  <a:extLst>
                    <a:ext uri="{9D8B030D-6E8A-4147-A177-3AD203B41FA5}">
                      <a16:colId xmlns:a16="http://schemas.microsoft.com/office/drawing/2014/main" val="412313282"/>
                    </a:ext>
                  </a:extLst>
                </a:gridCol>
                <a:gridCol w="1058079">
                  <a:extLst>
                    <a:ext uri="{9D8B030D-6E8A-4147-A177-3AD203B41FA5}">
                      <a16:colId xmlns:a16="http://schemas.microsoft.com/office/drawing/2014/main" val="3725871548"/>
                    </a:ext>
                  </a:extLst>
                </a:gridCol>
              </a:tblGrid>
              <a:tr h="827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Cine </a:t>
                      </a: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(funciones/mes)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Utilidad total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(unidades)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503262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708428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2937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86847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795856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17663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612949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188007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11742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84873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704574"/>
                  </a:ext>
                </a:extLst>
              </a:tr>
              <a:tr h="22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3130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C5CD1DEE-7853-44B1-A5E4-3308D7AF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08920" y="-459432"/>
            <a:ext cx="112362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7383D5F-29CC-464C-A7A7-C9A75E374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88075"/>
              </p:ext>
            </p:extLst>
          </p:nvPr>
        </p:nvGraphicFramePr>
        <p:xfrm>
          <a:off x="5364087" y="1694512"/>
          <a:ext cx="2376265" cy="3276104"/>
        </p:xfrm>
        <a:graphic>
          <a:graphicData uri="http://schemas.openxmlformats.org/drawingml/2006/table">
            <a:tbl>
              <a:tblPr firstRow="1" firstCol="1" bandRow="1"/>
              <a:tblGrid>
                <a:gridCol w="1320493">
                  <a:extLst>
                    <a:ext uri="{9D8B030D-6E8A-4147-A177-3AD203B41FA5}">
                      <a16:colId xmlns:a16="http://schemas.microsoft.com/office/drawing/2014/main" val="1163602946"/>
                    </a:ext>
                  </a:extLst>
                </a:gridCol>
                <a:gridCol w="1055772">
                  <a:extLst>
                    <a:ext uri="{9D8B030D-6E8A-4147-A177-3AD203B41FA5}">
                      <a16:colId xmlns:a16="http://schemas.microsoft.com/office/drawing/2014/main" val="4226270310"/>
                    </a:ext>
                  </a:extLst>
                </a:gridCol>
              </a:tblGrid>
              <a:tr h="822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Refrescos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(paquetes/mes)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Utilidad total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(unidades)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9367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3097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827567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556080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8098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024879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86700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89005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927285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294687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03671"/>
                  </a:ext>
                </a:extLst>
              </a:tr>
              <a:tr h="22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29097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44764D2F-C9CD-4D8F-B1E3-C07F25D3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722" y="1916832"/>
            <a:ext cx="112117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15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341E3-D9CF-466C-B07D-56EB71BB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Tablas de Utilidad Total y Utilidad Marginal.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EC9322-5626-4BF7-B990-739F0A63E1D6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85" y="1600200"/>
            <a:ext cx="5213829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66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4982B4-9E60-4001-9D10-EA397AD3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Gráficas</a:t>
            </a:r>
            <a:r>
              <a:rPr lang="en-US" dirty="0"/>
              <a:t> de </a:t>
            </a:r>
            <a:r>
              <a:rPr lang="en-US" dirty="0" err="1"/>
              <a:t>Utilidad</a:t>
            </a:r>
            <a:r>
              <a:rPr lang="en-US" dirty="0"/>
              <a:t> Total y </a:t>
            </a:r>
            <a:r>
              <a:rPr lang="en-US" dirty="0" err="1"/>
              <a:t>Utilidad</a:t>
            </a:r>
            <a:r>
              <a:rPr lang="en-US" dirty="0"/>
              <a:t> Marginal.</a:t>
            </a:r>
          </a:p>
        </p:txBody>
      </p:sp>
      <p:pic>
        <p:nvPicPr>
          <p:cNvPr id="4" name="Marcador de contenido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1AE5BB2-33DA-4739-BEF3-4DFA4F84A039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255" y="1600200"/>
            <a:ext cx="277748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482F692-7485-4BEC-8452-20DB95AC28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algn="just"/>
            <a:r>
              <a:rPr lang="en-US" dirty="0" err="1"/>
              <a:t>Observar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las </a:t>
            </a:r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utilidad</a:t>
            </a:r>
            <a:r>
              <a:rPr lang="en-US" dirty="0"/>
              <a:t> total (</a:t>
            </a:r>
            <a:r>
              <a:rPr lang="en-US" dirty="0" err="1"/>
              <a:t>creciente</a:t>
            </a:r>
            <a:r>
              <a:rPr lang="en-US" dirty="0"/>
              <a:t>) y de </a:t>
            </a:r>
            <a:r>
              <a:rPr lang="en-US" dirty="0" err="1"/>
              <a:t>utilidad</a:t>
            </a:r>
            <a:r>
              <a:rPr lang="en-US" dirty="0"/>
              <a:t> marginal (</a:t>
            </a:r>
            <a:r>
              <a:rPr lang="en-US" dirty="0" err="1"/>
              <a:t>decreciente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3189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4982B4-9E60-4001-9D10-EA397AD3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en-US" dirty="0" err="1"/>
              <a:t>Maximización</a:t>
            </a:r>
            <a:r>
              <a:rPr lang="en-US" dirty="0"/>
              <a:t> de la </a:t>
            </a:r>
            <a:r>
              <a:rPr lang="en-US" dirty="0" err="1"/>
              <a:t>utilidad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482F692-7485-4BEC-8452-20DB95AC28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>
                <a:solidFill>
                  <a:srgbClr val="FF0000"/>
                </a:solidFill>
              </a:rPr>
              <a:t>maximización</a:t>
            </a:r>
            <a:r>
              <a:rPr lang="en-US" dirty="0">
                <a:solidFill>
                  <a:srgbClr val="FF0000"/>
                </a:solidFill>
              </a:rPr>
              <a:t> de la </a:t>
            </a:r>
            <a:r>
              <a:rPr lang="en-US" dirty="0" err="1">
                <a:solidFill>
                  <a:srgbClr val="FF0000"/>
                </a:solidFill>
              </a:rPr>
              <a:t>utilidad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logro</a:t>
            </a:r>
            <a:r>
              <a:rPr lang="en-US" dirty="0"/>
              <a:t> de la mayor </a:t>
            </a:r>
            <a:r>
              <a:rPr lang="en-US" dirty="0" err="1"/>
              <a:t>utilidad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debe </a:t>
            </a:r>
            <a:r>
              <a:rPr lang="en-US" dirty="0" err="1"/>
              <a:t>gastar</a:t>
            </a:r>
            <a:r>
              <a:rPr lang="en-US" dirty="0"/>
              <a:t> Isabel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disponible (30 </a:t>
            </a:r>
            <a:r>
              <a:rPr lang="en-US" dirty="0" err="1"/>
              <a:t>usd</a:t>
            </a:r>
            <a:r>
              <a:rPr lang="en-US" dirty="0"/>
              <a:t>/</a:t>
            </a:r>
            <a:r>
              <a:rPr lang="en-US" dirty="0" err="1"/>
              <a:t>mes</a:t>
            </a:r>
            <a:r>
              <a:rPr lang="en-US" dirty="0"/>
              <a:t>) para </a:t>
            </a: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utilidad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consumo</a:t>
            </a:r>
            <a:r>
              <a:rPr lang="en-US" dirty="0"/>
              <a:t> de las </a:t>
            </a:r>
            <a:r>
              <a:rPr lang="en-US" dirty="0" err="1"/>
              <a:t>funciones</a:t>
            </a:r>
            <a:r>
              <a:rPr lang="en-US" dirty="0"/>
              <a:t> de cine (6 </a:t>
            </a:r>
            <a:r>
              <a:rPr lang="en-US" dirty="0" err="1"/>
              <a:t>usd</a:t>
            </a:r>
            <a:r>
              <a:rPr lang="en-US" dirty="0"/>
              <a:t>/</a:t>
            </a:r>
            <a:r>
              <a:rPr lang="en-US" dirty="0" err="1"/>
              <a:t>función</a:t>
            </a:r>
            <a:r>
              <a:rPr lang="en-US" dirty="0"/>
              <a:t>) y los </a:t>
            </a:r>
            <a:r>
              <a:rPr lang="en-US" dirty="0" err="1"/>
              <a:t>refrescos</a:t>
            </a:r>
            <a:r>
              <a:rPr lang="en-US" dirty="0"/>
              <a:t> (3 </a:t>
            </a:r>
            <a:r>
              <a:rPr lang="en-US" dirty="0" err="1"/>
              <a:t>usd</a:t>
            </a:r>
            <a:r>
              <a:rPr lang="en-US" dirty="0"/>
              <a:t>/</a:t>
            </a:r>
            <a:r>
              <a:rPr lang="en-US" dirty="0" err="1"/>
              <a:t>paq</a:t>
            </a:r>
            <a:r>
              <a:rPr lang="en-US" dirty="0"/>
              <a:t>)?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Al </a:t>
            </a:r>
            <a:r>
              <a:rPr lang="en-US" dirty="0" err="1"/>
              <a:t>encontrar</a:t>
            </a:r>
            <a:r>
              <a:rPr lang="en-US" dirty="0"/>
              <a:t> la </a:t>
            </a:r>
            <a:r>
              <a:rPr lang="en-US" dirty="0" err="1"/>
              <a:t>combinación</a:t>
            </a:r>
            <a:r>
              <a:rPr lang="en-US" dirty="0"/>
              <a:t> de cine y </a:t>
            </a:r>
            <a:r>
              <a:rPr lang="en-US" dirty="0" err="1"/>
              <a:t>refrescos</a:t>
            </a:r>
            <a:r>
              <a:rPr lang="en-US" dirty="0"/>
              <a:t> que </a:t>
            </a:r>
            <a:r>
              <a:rPr lang="en-US" dirty="0" err="1"/>
              <a:t>maximiza</a:t>
            </a:r>
            <a:r>
              <a:rPr lang="en-US" dirty="0"/>
              <a:t> la </a:t>
            </a:r>
            <a:r>
              <a:rPr lang="en-US" dirty="0" err="1"/>
              <a:t>utilidad</a:t>
            </a:r>
            <a:r>
              <a:rPr lang="en-US" dirty="0"/>
              <a:t> de Isabel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que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equilibrio</a:t>
            </a:r>
            <a:r>
              <a:rPr lang="en-US" dirty="0">
                <a:solidFill>
                  <a:srgbClr val="FF0000"/>
                </a:solidFill>
              </a:rPr>
              <a:t> del </a:t>
            </a:r>
            <a:r>
              <a:rPr lang="en-US" dirty="0" err="1">
                <a:solidFill>
                  <a:srgbClr val="FF0000"/>
                </a:solidFill>
              </a:rPr>
              <a:t>consumidor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8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4982B4-9E60-4001-9D10-EA397AD3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en-US" dirty="0" err="1"/>
              <a:t>Maximización</a:t>
            </a:r>
            <a:r>
              <a:rPr lang="en-US" dirty="0"/>
              <a:t> de la </a:t>
            </a:r>
            <a:r>
              <a:rPr lang="en-US" dirty="0" err="1"/>
              <a:t>utilidad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482F692-7485-4BEC-8452-20DB95AC28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7ED46BA-A47C-43E5-A6D3-75DC37F38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99115"/>
              </p:ext>
            </p:extLst>
          </p:nvPr>
        </p:nvGraphicFramePr>
        <p:xfrm>
          <a:off x="376138" y="1660560"/>
          <a:ext cx="8310661" cy="3386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908">
                  <a:extLst>
                    <a:ext uri="{9D8B030D-6E8A-4147-A177-3AD203B41FA5}">
                      <a16:colId xmlns:a16="http://schemas.microsoft.com/office/drawing/2014/main" val="3576989420"/>
                    </a:ext>
                  </a:extLst>
                </a:gridCol>
                <a:gridCol w="1833970">
                  <a:extLst>
                    <a:ext uri="{9D8B030D-6E8A-4147-A177-3AD203B41FA5}">
                      <a16:colId xmlns:a16="http://schemas.microsoft.com/office/drawing/2014/main" val="3041936386"/>
                    </a:ext>
                  </a:extLst>
                </a:gridCol>
                <a:gridCol w="2072921">
                  <a:extLst>
                    <a:ext uri="{9D8B030D-6E8A-4147-A177-3AD203B41FA5}">
                      <a16:colId xmlns:a16="http://schemas.microsoft.com/office/drawing/2014/main" val="2364423284"/>
                    </a:ext>
                  </a:extLst>
                </a:gridCol>
                <a:gridCol w="1350892">
                  <a:extLst>
                    <a:ext uri="{9D8B030D-6E8A-4147-A177-3AD203B41FA5}">
                      <a16:colId xmlns:a16="http://schemas.microsoft.com/office/drawing/2014/main" val="1185858845"/>
                    </a:ext>
                  </a:extLst>
                </a:gridCol>
                <a:gridCol w="1833970">
                  <a:extLst>
                    <a:ext uri="{9D8B030D-6E8A-4147-A177-3AD203B41FA5}">
                      <a16:colId xmlns:a16="http://schemas.microsoft.com/office/drawing/2014/main" val="1512213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CINE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CANTIDAD (funciones)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CINE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UTILIDAD TOTAL (U)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UTILIDAD TOTAL CINE + REFRESCOS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REFRESCOS</a:t>
                      </a:r>
                      <a:endParaRPr lang="es-MX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CANTIDAD (paquetes)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REFRESCOS</a:t>
                      </a:r>
                      <a:endParaRPr lang="es-MX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UTILIDAD TOTAL (U)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31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43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4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40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752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92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45968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289D4D0-6471-4DED-82FB-E587586E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5" y="1661197"/>
            <a:ext cx="124219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651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880558-782A-46EB-B88D-96809527A645}"/>
</file>

<file path=customXml/itemProps2.xml><?xml version="1.0" encoding="utf-8"?>
<ds:datastoreItem xmlns:ds="http://schemas.openxmlformats.org/officeDocument/2006/customXml" ds:itemID="{B7EBA339-58D8-4E4E-AAEB-C60550CF6034}"/>
</file>

<file path=customXml/itemProps3.xml><?xml version="1.0" encoding="utf-8"?>
<ds:datastoreItem xmlns:ds="http://schemas.openxmlformats.org/officeDocument/2006/customXml" ds:itemID="{3A1E8CE1-C78E-4665-A047-EBA76952709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683</TotalTime>
  <Words>400</Words>
  <Application>Microsoft Office PowerPoint</Application>
  <PresentationFormat>Presentación en pantalla (4:3)</PresentationFormat>
  <Paragraphs>124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Wingdings</vt:lpstr>
      <vt:lpstr>Wingdings 2</vt:lpstr>
      <vt:lpstr>Mirador</vt:lpstr>
      <vt:lpstr>FUNDAMENTOS ECONÓMICOS                            Clase 11  2.1.6 Maximización de la utilidad y el equilibrio     del consumidor.   </vt:lpstr>
      <vt:lpstr>1. Revisión Tablas de Utilidad Total y Utilidad Marginal.  2. Revisión de Gráficas de Utilidad Total y Utilidad Marginal.  3. Maximización de la utilidad.     </vt:lpstr>
      <vt:lpstr>      </vt:lpstr>
      <vt:lpstr>Datos de consumo y utilidad total de Isabel para funciones de cine y refrescos:</vt:lpstr>
      <vt:lpstr>1. Tablas de Utilidad Total y Utilidad Marginal.</vt:lpstr>
      <vt:lpstr>2. Gráficas de Utilidad Total y Utilidad Marginal.</vt:lpstr>
      <vt:lpstr>Maximización de la utilidad</vt:lpstr>
      <vt:lpstr>Maximización de la utilidad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60</cp:revision>
  <dcterms:created xsi:type="dcterms:W3CDTF">2012-05-08T00:17:38Z</dcterms:created>
  <dcterms:modified xsi:type="dcterms:W3CDTF">2022-02-27T01:23:03Z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