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1" d="100"/>
          <a:sy n="81" d="100"/>
        </p:scale>
        <p:origin x="1502"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93B2060C-1604-4B3B-89D1-BD570255D180}" type="datetimeFigureOut">
              <a:rPr lang="es-MX" smtClean="0"/>
              <a:t>26/02/2022</a:t>
            </a:fld>
            <a:endParaRPr lang="es-MX"/>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0C3579-498E-431F-9072-D46AE9C0D37F}" type="slidenum">
              <a:rPr lang="es-MX" smtClean="0"/>
              <a:t>‹Nº›</a:t>
            </a:fld>
            <a:endParaRPr lang="es-MX"/>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B2060C-1604-4B3B-89D1-BD570255D180}" type="datetimeFigureOut">
              <a:rPr lang="es-MX" smtClean="0"/>
              <a:t>26/02/2022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C3579-498E-431F-9072-D46AE9C0D37F}" type="slidenum">
              <a:rPr lang="es-MX" smtClean="0"/>
              <a:t>‹Nº›</a:t>
            </a:fld>
            <a:endParaRPr lang="es-MX"/>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B2060C-1604-4B3B-89D1-BD570255D180}" type="datetimeFigureOut">
              <a:rPr lang="es-MX" smtClean="0"/>
              <a:t>26/02/2022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C3579-498E-431F-9072-D46AE9C0D37F}" type="slidenum">
              <a:rPr lang="es-MX" smtClean="0"/>
              <a:t>‹Nº›</a:t>
            </a:fld>
            <a:endParaRPr lang="es-MX"/>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B2060C-1604-4B3B-89D1-BD570255D180}" type="datetimeFigureOut">
              <a:rPr lang="es-MX" smtClean="0"/>
              <a:t>26/02/2022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C3579-498E-431F-9072-D46AE9C0D37F}" type="slidenum">
              <a:rPr lang="es-MX" smtClean="0"/>
              <a:t>‹Nº›</a:t>
            </a:fld>
            <a:endParaRPr lang="es-MX"/>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2060C-1604-4B3B-89D1-BD570255D180}" type="datetimeFigureOut">
              <a:rPr lang="es-MX" smtClean="0"/>
              <a:t>26/02/2022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0C3579-498E-431F-9072-D46AE9C0D37F}" type="slidenum">
              <a:rPr lang="es-MX" smtClean="0"/>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B2060C-1604-4B3B-89D1-BD570255D180}" type="datetimeFigureOut">
              <a:rPr lang="es-MX" smtClean="0"/>
              <a:t>26/02/2022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0C3579-498E-431F-9072-D46AE9C0D37F}" type="slidenum">
              <a:rPr lang="es-MX" smtClean="0"/>
              <a:t>‹Nº›</a:t>
            </a:fld>
            <a:endParaRPr lang="es-MX"/>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B2060C-1604-4B3B-89D1-BD570255D180}" type="datetimeFigureOut">
              <a:rPr lang="es-MX" smtClean="0"/>
              <a:t>26/02/2022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50C3579-498E-431F-9072-D46AE9C0D37F}" type="slidenum">
              <a:rPr lang="es-MX" smtClean="0"/>
              <a:t>‹Nº›</a:t>
            </a:fld>
            <a:endParaRPr lang="es-MX"/>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2060C-1604-4B3B-89D1-BD570255D180}" type="datetimeFigureOut">
              <a:rPr lang="es-MX" smtClean="0"/>
              <a:t>26/02/2022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50C3579-498E-431F-9072-D46AE9C0D37F}" type="slidenum">
              <a:rPr lang="es-MX" smtClean="0"/>
              <a:t>‹Nº›</a:t>
            </a:fld>
            <a:endParaRPr lang="es-MX"/>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2060C-1604-4B3B-89D1-BD570255D180}" type="datetimeFigureOut">
              <a:rPr lang="es-MX" smtClean="0"/>
              <a:t>26/02/2022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50C3579-498E-431F-9072-D46AE9C0D37F}"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B2060C-1604-4B3B-89D1-BD570255D180}" type="datetimeFigureOut">
              <a:rPr lang="es-MX" smtClean="0"/>
              <a:t>26/02/2022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0C3579-498E-431F-9072-D46AE9C0D37F}"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B2060C-1604-4B3B-89D1-BD570255D180}" type="datetimeFigureOut">
              <a:rPr lang="es-MX" smtClean="0"/>
              <a:t>26/02/2022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0C3579-498E-431F-9072-D46AE9C0D37F}"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93B2060C-1604-4B3B-89D1-BD570255D180}" type="datetimeFigureOut">
              <a:rPr lang="es-MX" smtClean="0"/>
              <a:t>26/02/2022</a:t>
            </a:fld>
            <a:endParaRPr lang="es-MX"/>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MX"/>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D50C3579-498E-431F-9072-D46AE9C0D37F}" type="slidenum">
              <a:rPr lang="es-MX" smtClean="0"/>
              <a:t>‹Nº›</a:t>
            </a:fld>
            <a:endParaRPr lang="es-MX"/>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www.gestiopolis.com/wp-content/uploads/2011/09/reflexiones-acerca-teoria-preferencias-del-consumidor2.gif"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hyperlink" Target="https://www.gestiopolis.com/wp-content/uploads/2011/09/reflexiones-acerca-teoria-preferencias-del-consumidor3.gif"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s://www.gestiopolis.com/wp-content/uploads/2011/09/reflexiones-acerca-teoria-preferencias-del-consumidor4.gi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1"/>
            <a:ext cx="7543800" cy="761999"/>
          </a:xfrm>
        </p:spPr>
        <p:txBody>
          <a:bodyPr/>
          <a:lstStyle/>
          <a:p>
            <a:r>
              <a:rPr lang="es-MX" sz="3600" dirty="0"/>
              <a:t>FUNDAMENTOS  ECONÒMICOS</a:t>
            </a:r>
          </a:p>
        </p:txBody>
      </p:sp>
      <p:sp>
        <p:nvSpPr>
          <p:cNvPr id="3" name="Subtitle 2"/>
          <p:cNvSpPr>
            <a:spLocks noGrp="1"/>
          </p:cNvSpPr>
          <p:nvPr>
            <p:ph type="subTitle" idx="1"/>
          </p:nvPr>
        </p:nvSpPr>
        <p:spPr>
          <a:xfrm>
            <a:off x="685800" y="1524000"/>
            <a:ext cx="7543800" cy="3733800"/>
          </a:xfrm>
        </p:spPr>
        <p:txBody>
          <a:bodyPr>
            <a:normAutofit/>
          </a:bodyPr>
          <a:lstStyle/>
          <a:p>
            <a:r>
              <a:rPr lang="es-MX" sz="3600" dirty="0"/>
              <a:t>CLASE 12</a:t>
            </a:r>
          </a:p>
          <a:p>
            <a:r>
              <a:rPr lang="es-MX" sz="2800" dirty="0">
                <a:solidFill>
                  <a:srgbClr val="FFFF00"/>
                </a:solidFill>
              </a:rPr>
              <a:t>2.1.3 CURVAS DE INDIFERENCIA.</a:t>
            </a:r>
          </a:p>
          <a:p>
            <a:r>
              <a:rPr lang="es-MX" sz="2800" dirty="0">
                <a:solidFill>
                  <a:srgbClr val="FFFF00"/>
                </a:solidFill>
              </a:rPr>
              <a:t>CARACTERÍSTICAS.   </a:t>
            </a:r>
          </a:p>
          <a:p>
            <a:pPr algn="r"/>
            <a:r>
              <a:rPr lang="es-MX" sz="2800" dirty="0"/>
              <a:t>s</a:t>
            </a:r>
          </a:p>
          <a:p>
            <a:pPr algn="r"/>
            <a:endParaRPr lang="es-MX" sz="2800" dirty="0"/>
          </a:p>
          <a:p>
            <a:pPr algn="r"/>
            <a:endParaRPr lang="es-MX" sz="2800" dirty="0"/>
          </a:p>
          <a:p>
            <a:pPr algn="r"/>
            <a:r>
              <a:rPr lang="es-MX" sz="2000" dirty="0"/>
              <a:t>Marzo  2022</a:t>
            </a:r>
          </a:p>
        </p:txBody>
      </p:sp>
    </p:spTree>
    <p:extLst>
      <p:ext uri="{BB962C8B-B14F-4D97-AF65-F5344CB8AC3E}">
        <p14:creationId xmlns:p14="http://schemas.microsoft.com/office/powerpoint/2010/main" val="11735554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799" cy="5410199"/>
          </a:xfrm>
        </p:spPr>
        <p:txBody>
          <a:bodyPr>
            <a:normAutofit lnSpcReduction="10000"/>
          </a:bodyPr>
          <a:lstStyle/>
          <a:p>
            <a:pPr marL="0" indent="0" algn="just">
              <a:buNone/>
            </a:pPr>
            <a:r>
              <a:rPr lang="es-MX" sz="2000" dirty="0">
                <a:solidFill>
                  <a:srgbClr val="333333"/>
                </a:solidFill>
                <a:ea typeface="Times New Roman" panose="02020603050405020304" pitchFamily="18" charset="0"/>
              </a:rPr>
              <a:t>V</a:t>
            </a:r>
            <a:r>
              <a:rPr lang="es-MX" sz="2000" dirty="0">
                <a:solidFill>
                  <a:srgbClr val="333333"/>
                </a:solidFill>
                <a:effectLst/>
                <a:ea typeface="Times New Roman" panose="02020603050405020304" pitchFamily="18" charset="0"/>
              </a:rPr>
              <a:t>emos nuevamente nuestro gráfico que representa las posibilidades de combinaciones de bienes de acuerdo con el presupuesto para su adquisición. </a:t>
            </a:r>
          </a:p>
          <a:p>
            <a:pPr marL="0" indent="0" algn="just">
              <a:buNone/>
            </a:pPr>
            <a:endParaRPr lang="es-MX" sz="2000" dirty="0">
              <a:solidFill>
                <a:srgbClr val="333333"/>
              </a:solidFill>
              <a:effectLst/>
              <a:ea typeface="Times New Roman" panose="02020603050405020304" pitchFamily="18" charset="0"/>
            </a:endParaRPr>
          </a:p>
          <a:p>
            <a:pPr marL="0" indent="0" algn="just">
              <a:buNone/>
            </a:pPr>
            <a:r>
              <a:rPr lang="es-MX" sz="2000" dirty="0">
                <a:solidFill>
                  <a:srgbClr val="333333"/>
                </a:solidFill>
                <a:effectLst/>
                <a:ea typeface="Times New Roman" panose="02020603050405020304" pitchFamily="18" charset="0"/>
              </a:rPr>
              <a:t>Asimismo se aprecian tres curvas de indiferencia que señalan niveles de satisfacción distintos, siendo B el punto de la curva que posee el menor grado de satisfacción y C el que posee un mayor grado de satisfacción. Si volvemos a revisar los supuestos del consumidor, el primero de ellos habla de la “</a:t>
            </a:r>
            <a:r>
              <a:rPr lang="es-MX" sz="2000" b="1" dirty="0">
                <a:solidFill>
                  <a:srgbClr val="333333"/>
                </a:solidFill>
                <a:effectLst/>
                <a:ea typeface="Times New Roman" panose="02020603050405020304" pitchFamily="18" charset="0"/>
              </a:rPr>
              <a:t>racionalidad del consumidor</a:t>
            </a:r>
            <a:r>
              <a:rPr lang="es-MX" sz="2000" dirty="0">
                <a:solidFill>
                  <a:srgbClr val="333333"/>
                </a:solidFill>
                <a:effectLst/>
                <a:ea typeface="Times New Roman" panose="02020603050405020304" pitchFamily="18" charset="0"/>
              </a:rPr>
              <a:t>”, señalando que éste no atentaría contra su beneficio.</a:t>
            </a:r>
          </a:p>
          <a:p>
            <a:pPr marL="0" indent="0" algn="just">
              <a:buNone/>
            </a:pPr>
            <a:endParaRPr lang="es-MX" sz="2000" dirty="0">
              <a:solidFill>
                <a:srgbClr val="333333"/>
              </a:solidFill>
              <a:effectLst/>
              <a:ea typeface="Times New Roman" panose="02020603050405020304" pitchFamily="18" charset="0"/>
            </a:endParaRPr>
          </a:p>
          <a:p>
            <a:pPr marL="0" indent="0" algn="just">
              <a:buNone/>
            </a:pPr>
            <a:r>
              <a:rPr lang="es-MX" sz="2000" dirty="0">
                <a:solidFill>
                  <a:srgbClr val="333333"/>
                </a:solidFill>
                <a:ea typeface="Times New Roman" panose="02020603050405020304" pitchFamily="18" charset="0"/>
                <a:cs typeface="Times New Roman" panose="02020603050405020304" pitchFamily="18" charset="0"/>
              </a:rPr>
              <a:t>A partir del gráfico</a:t>
            </a:r>
            <a:r>
              <a:rPr lang="es-MX" sz="2000" dirty="0">
                <a:solidFill>
                  <a:srgbClr val="333333"/>
                </a:solidFill>
                <a:effectLst/>
                <a:ea typeface="Times New Roman" panose="02020603050405020304" pitchFamily="18" charset="0"/>
                <a:cs typeface="Times New Roman" panose="02020603050405020304" pitchFamily="18" charset="0"/>
              </a:rPr>
              <a:t> vemos que el punto B posee un nivel de satisfacción que es posible pagar con los ingresos destinados a ello, pero no se maximiza el grado de satisfacción. El punto C posee un grado de satisfacción mayor, pero es incompatible con los ingresos (no puede pagarlo). Entonces, un consumidor que atiende al primero de los supuestos, se situará en el punto A, que es el que mayor satisfacción le proporciona atendiendo al nivel de ingresos que posee.</a:t>
            </a:r>
            <a:r>
              <a:rPr lang="es-MX" sz="2000" dirty="0"/>
              <a:t> </a:t>
            </a:r>
          </a:p>
        </p:txBody>
      </p:sp>
      <p:sp>
        <p:nvSpPr>
          <p:cNvPr id="3" name="Title 2"/>
          <p:cNvSpPr>
            <a:spLocks noGrp="1"/>
          </p:cNvSpPr>
          <p:nvPr>
            <p:ph type="title"/>
          </p:nvPr>
        </p:nvSpPr>
        <p:spPr>
          <a:xfrm>
            <a:off x="304800" y="304800"/>
            <a:ext cx="8139953" cy="838200"/>
          </a:xfrm>
        </p:spPr>
        <p:txBody>
          <a:bodyPr/>
          <a:lstStyle/>
          <a:p>
            <a:pPr algn="l"/>
            <a:r>
              <a:rPr lang="es-ES" sz="3600" dirty="0"/>
              <a:t>Para concluir….</a:t>
            </a:r>
            <a:endParaRPr lang="es-MX" sz="3600" dirty="0"/>
          </a:p>
        </p:txBody>
      </p:sp>
    </p:spTree>
    <p:extLst>
      <p:ext uri="{BB962C8B-B14F-4D97-AF65-F5344CB8AC3E}">
        <p14:creationId xmlns:p14="http://schemas.microsoft.com/office/powerpoint/2010/main" val="183106244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5562600"/>
          </a:xfrm>
        </p:spPr>
        <p:txBody>
          <a:bodyPr>
            <a:noAutofit/>
          </a:bodyPr>
          <a:lstStyle/>
          <a:p>
            <a:pPr marL="0" indent="0" algn="just">
              <a:buNone/>
            </a:pPr>
            <a:r>
              <a:rPr lang="es-MX" dirty="0"/>
              <a:t>En el presente tema: Curva de indiferencia, continuamos estudiando el comportamiento del consumidor y las decisiones que toma en economía.</a:t>
            </a:r>
          </a:p>
          <a:p>
            <a:pPr marL="0" indent="0" algn="just">
              <a:buNone/>
            </a:pPr>
            <a:endParaRPr lang="es-MX" dirty="0"/>
          </a:p>
          <a:p>
            <a:pPr marL="0" indent="0" algn="just">
              <a:buNone/>
            </a:pPr>
            <a:r>
              <a:rPr lang="es-MX" b="1" dirty="0">
                <a:solidFill>
                  <a:srgbClr val="333333"/>
                </a:solidFill>
                <a:effectLst/>
                <a:ea typeface="Calibri" panose="020F0502020204030204" pitchFamily="34" charset="0"/>
                <a:cs typeface="Times New Roman" panose="02020603050405020304" pitchFamily="18" charset="0"/>
              </a:rPr>
              <a:t>¿Quién es y qué caracteriza a un consumidor? </a:t>
            </a:r>
            <a:r>
              <a:rPr lang="es-MX" dirty="0">
                <a:solidFill>
                  <a:srgbClr val="333333"/>
                </a:solidFill>
                <a:effectLst/>
                <a:ea typeface="Calibri" panose="020F0502020204030204" pitchFamily="34" charset="0"/>
                <a:cs typeface="Times New Roman" panose="02020603050405020304" pitchFamily="18" charset="0"/>
              </a:rPr>
              <a:t>Un consumidor es una persona o grupo de personas que demanda bienes o servicios, que tiene una serie de necesidades </a:t>
            </a:r>
            <a:r>
              <a:rPr lang="es-MX" dirty="0">
                <a:solidFill>
                  <a:srgbClr val="333333"/>
                </a:solidFill>
                <a:ea typeface="Calibri" panose="020F0502020204030204" pitchFamily="34" charset="0"/>
                <a:cs typeface="Times New Roman" panose="02020603050405020304" pitchFamily="18" charset="0"/>
              </a:rPr>
              <a:t>por</a:t>
            </a:r>
            <a:r>
              <a:rPr lang="es-MX" dirty="0">
                <a:solidFill>
                  <a:srgbClr val="333333"/>
                </a:solidFill>
                <a:effectLst/>
                <a:ea typeface="Calibri" panose="020F0502020204030204" pitchFamily="34" charset="0"/>
                <a:cs typeface="Times New Roman" panose="02020603050405020304" pitchFamily="18" charset="0"/>
              </a:rPr>
              <a:t> satisfacer y un cierto ingreso monetario para hacerlo. </a:t>
            </a:r>
          </a:p>
          <a:p>
            <a:pPr marL="0" indent="0" algn="just">
              <a:buNone/>
            </a:pPr>
            <a:endParaRPr lang="es-MX" dirty="0">
              <a:solidFill>
                <a:srgbClr val="333333"/>
              </a:solidFill>
              <a:effectLst/>
              <a:ea typeface="Calibri" panose="020F0502020204030204" pitchFamily="34" charset="0"/>
              <a:cs typeface="Times New Roman" panose="02020603050405020304" pitchFamily="18" charset="0"/>
            </a:endParaRPr>
          </a:p>
          <a:p>
            <a:pPr marL="0" indent="0" algn="just">
              <a:buNone/>
            </a:pPr>
            <a:r>
              <a:rPr lang="es-MX" dirty="0">
                <a:solidFill>
                  <a:srgbClr val="333333"/>
                </a:solidFill>
                <a:effectLst/>
                <a:ea typeface="Calibri" panose="020F0502020204030204" pitchFamily="34" charset="0"/>
                <a:cs typeface="Times New Roman" panose="02020603050405020304" pitchFamily="18" charset="0"/>
              </a:rPr>
              <a:t>Resulta difícil caracterizar a un consumidor típico, puesto que, a lo largo del tiempo, la configuración económica de cada lugar es diferente, lo que condiciona la existencia de patrones de consumo distintos. </a:t>
            </a:r>
            <a:endParaRPr lang="es-MX" dirty="0">
              <a:effectLst/>
              <a:ea typeface="Calibri" panose="020F0502020204030204" pitchFamily="34" charset="0"/>
              <a:cs typeface="Times New Roman" panose="02020603050405020304" pitchFamily="18" charset="0"/>
            </a:endParaRPr>
          </a:p>
          <a:p>
            <a:pPr marL="0" indent="0" algn="just">
              <a:buNone/>
            </a:pPr>
            <a:r>
              <a:rPr lang="es-MX" dirty="0"/>
              <a:t> </a:t>
            </a:r>
          </a:p>
        </p:txBody>
      </p:sp>
      <p:sp>
        <p:nvSpPr>
          <p:cNvPr id="2" name="Title 1"/>
          <p:cNvSpPr>
            <a:spLocks noGrp="1"/>
          </p:cNvSpPr>
          <p:nvPr>
            <p:ph type="title"/>
          </p:nvPr>
        </p:nvSpPr>
        <p:spPr>
          <a:xfrm>
            <a:off x="688490" y="304800"/>
            <a:ext cx="7756263" cy="1143000"/>
          </a:xfrm>
        </p:spPr>
        <p:txBody>
          <a:bodyPr/>
          <a:lstStyle/>
          <a:p>
            <a:r>
              <a:rPr lang="es-ES" sz="3600" dirty="0"/>
              <a:t>INTRODUCCIÒN</a:t>
            </a:r>
            <a:endParaRPr lang="es-MX" sz="3600" dirty="0"/>
          </a:p>
        </p:txBody>
      </p:sp>
    </p:spTree>
    <p:extLst>
      <p:ext uri="{BB962C8B-B14F-4D97-AF65-F5344CB8AC3E}">
        <p14:creationId xmlns:p14="http://schemas.microsoft.com/office/powerpoint/2010/main" val="1910968464"/>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981201"/>
            <a:ext cx="8610600" cy="4648200"/>
          </a:xfrm>
        </p:spPr>
        <p:txBody>
          <a:bodyPr>
            <a:normAutofit/>
          </a:bodyPr>
          <a:lstStyle/>
          <a:p>
            <a:pPr marL="0" indent="0" algn="just">
              <a:buNone/>
            </a:pPr>
            <a:r>
              <a:rPr lang="es-MX" sz="2000" b="1" i="1" dirty="0">
                <a:solidFill>
                  <a:schemeClr val="tx1"/>
                </a:solidFill>
              </a:rPr>
              <a:t> </a:t>
            </a:r>
            <a:r>
              <a:rPr lang="es-MX" dirty="0">
                <a:solidFill>
                  <a:srgbClr val="333333"/>
                </a:solidFill>
                <a:effectLst/>
                <a:ea typeface="Times New Roman" panose="02020603050405020304" pitchFamily="18" charset="0"/>
              </a:rPr>
              <a:t>Ahora bien, las preferencias de los consumidores estarán dadas por todas las combinaciones de bienes que sea posible adquirir con el presupuesto que se tiene. Así las distintas combinaciones de bienes le darán al consumidor distintos grados de satisfacción.</a:t>
            </a:r>
          </a:p>
          <a:p>
            <a:pPr marL="0" indent="0" algn="just">
              <a:buNone/>
            </a:pPr>
            <a:r>
              <a:rPr lang="es-MX" dirty="0">
                <a:solidFill>
                  <a:srgbClr val="333333"/>
                </a:solidFill>
                <a:effectLst/>
                <a:ea typeface="Times New Roman" panose="02020603050405020304" pitchFamily="18" charset="0"/>
              </a:rPr>
              <a:t> </a:t>
            </a:r>
          </a:p>
          <a:p>
            <a:pPr marL="0" indent="0" algn="just">
              <a:buNone/>
            </a:pPr>
            <a:r>
              <a:rPr lang="es-MX" dirty="0">
                <a:solidFill>
                  <a:srgbClr val="FF0000"/>
                </a:solidFill>
                <a:ea typeface="Times New Roman" panose="02020603050405020304" pitchFamily="18" charset="0"/>
              </a:rPr>
              <a:t>L</a:t>
            </a:r>
            <a:r>
              <a:rPr lang="es-MX" dirty="0">
                <a:solidFill>
                  <a:srgbClr val="FF0000"/>
                </a:solidFill>
                <a:effectLst/>
                <a:ea typeface="Times New Roman" panose="02020603050405020304" pitchFamily="18" charset="0"/>
              </a:rPr>
              <a:t>a curva de indiferencia representa a todas aquellas decisiones de consumo que proporcionan al consumidor un mismo nivel de satisfacción. </a:t>
            </a:r>
          </a:p>
          <a:p>
            <a:pPr marL="0" indent="0" algn="just">
              <a:buNone/>
            </a:pPr>
            <a:endParaRPr lang="es-MX" dirty="0">
              <a:solidFill>
                <a:srgbClr val="333333"/>
              </a:solidFill>
              <a:effectLst/>
              <a:ea typeface="Times New Roman" panose="02020603050405020304" pitchFamily="18" charset="0"/>
            </a:endParaRPr>
          </a:p>
          <a:p>
            <a:pPr marL="0" indent="0" algn="just">
              <a:buNone/>
            </a:pPr>
            <a:r>
              <a:rPr lang="es-MX" dirty="0">
                <a:solidFill>
                  <a:srgbClr val="333333"/>
                </a:solidFill>
                <a:effectLst/>
                <a:ea typeface="Times New Roman" panose="02020603050405020304" pitchFamily="18" charset="0"/>
              </a:rPr>
              <a:t>El siguiente gráfico ilustra esta situación:</a:t>
            </a:r>
            <a:endParaRPr lang="es-MX" dirty="0">
              <a:effectLst/>
              <a:ea typeface="Times New Roman" panose="02020603050405020304" pitchFamily="18" charset="0"/>
            </a:endParaRPr>
          </a:p>
          <a:p>
            <a:pPr marL="0" lvl="0" indent="0" algn="just">
              <a:buNone/>
            </a:pPr>
            <a:endParaRPr lang="es-MX" sz="2000" b="1" i="1" dirty="0">
              <a:solidFill>
                <a:schemeClr val="tx1"/>
              </a:solidFill>
            </a:endParaRPr>
          </a:p>
        </p:txBody>
      </p:sp>
      <p:sp>
        <p:nvSpPr>
          <p:cNvPr id="3" name="Title 2"/>
          <p:cNvSpPr>
            <a:spLocks noGrp="1"/>
          </p:cNvSpPr>
          <p:nvPr>
            <p:ph type="title"/>
          </p:nvPr>
        </p:nvSpPr>
        <p:spPr>
          <a:xfrm>
            <a:off x="228602" y="228600"/>
            <a:ext cx="8458198" cy="914400"/>
          </a:xfrm>
        </p:spPr>
        <p:txBody>
          <a:bodyPr>
            <a:noAutofit/>
          </a:bodyPr>
          <a:lstStyle/>
          <a:p>
            <a:br>
              <a:rPr lang="es-MX" sz="3600" dirty="0"/>
            </a:br>
            <a:r>
              <a:rPr lang="es-MX" sz="3600" dirty="0"/>
              <a:t>Teoría de las preferencias del consumidor. </a:t>
            </a:r>
            <a:br>
              <a:rPr lang="en-US" sz="3600" dirty="0"/>
            </a:br>
            <a:endParaRPr lang="es-MX" sz="3600" dirty="0"/>
          </a:p>
        </p:txBody>
      </p:sp>
    </p:spTree>
    <p:extLst>
      <p:ext uri="{BB962C8B-B14F-4D97-AF65-F5344CB8AC3E}">
        <p14:creationId xmlns:p14="http://schemas.microsoft.com/office/powerpoint/2010/main" val="36484963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490" y="570156"/>
            <a:ext cx="7756263" cy="1054250"/>
          </a:xfrm>
        </p:spPr>
        <p:txBody>
          <a:bodyPr anchor="ctr">
            <a:normAutofit/>
          </a:bodyPr>
          <a:lstStyle/>
          <a:p>
            <a:pPr algn="l"/>
            <a:r>
              <a:rPr lang="es-MX" sz="3600" dirty="0"/>
              <a:t>Continuación….</a:t>
            </a:r>
          </a:p>
        </p:txBody>
      </p:sp>
      <p:pic>
        <p:nvPicPr>
          <p:cNvPr id="4" name="Imagen 3" descr="Diagrama&#10;&#10;Descripción generada automáticamente">
            <a:hlinkClick r:id="rId2"/>
            <a:extLst>
              <a:ext uri="{FF2B5EF4-FFF2-40B4-BE49-F238E27FC236}">
                <a16:creationId xmlns:a16="http://schemas.microsoft.com/office/drawing/2014/main" id="{FF188802-9BCF-4F94-9D36-5F98BCF8365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381000" y="2240280"/>
            <a:ext cx="4108704" cy="3215631"/>
          </a:xfrm>
          <a:prstGeom prst="rect">
            <a:avLst/>
          </a:prstGeom>
          <a:noFill/>
          <a:ln>
            <a:noFill/>
          </a:ln>
        </p:spPr>
      </p:pic>
      <p:sp>
        <p:nvSpPr>
          <p:cNvPr id="2" name="Content Placeholder 1"/>
          <p:cNvSpPr>
            <a:spLocks noGrp="1"/>
          </p:cNvSpPr>
          <p:nvPr>
            <p:ph sz="quarter" idx="14"/>
          </p:nvPr>
        </p:nvSpPr>
        <p:spPr>
          <a:xfrm>
            <a:off x="4645151" y="2240280"/>
            <a:ext cx="3803904" cy="3877056"/>
          </a:xfrm>
        </p:spPr>
        <p:txBody>
          <a:bodyPr>
            <a:normAutofit/>
          </a:bodyPr>
          <a:lstStyle/>
          <a:p>
            <a:pPr marL="0" indent="0" algn="just">
              <a:buNone/>
            </a:pPr>
            <a:r>
              <a:rPr lang="es-MX" sz="2000" b="1" dirty="0"/>
              <a:t>Suponer a un consumidor que compra refrescos y hamburguesas: </a:t>
            </a:r>
            <a:r>
              <a:rPr lang="es-MX" sz="2000" dirty="0"/>
              <a:t>Las dos combinaciones que tenemos aquí le generan al consumidor la misma satisfacción y por ello se ubican en la misma curva de indiferencia. Es decir, el consumidor se muestra indiferente ante cualquier combinación de la misma curva.</a:t>
            </a:r>
            <a:endParaRPr lang="es-ES" sz="2000" dirty="0"/>
          </a:p>
          <a:p>
            <a:pPr marL="0" lvl="0" indent="0">
              <a:buNone/>
            </a:pPr>
            <a:endParaRPr lang="en-US" dirty="0"/>
          </a:p>
        </p:txBody>
      </p:sp>
    </p:spTree>
    <p:extLst>
      <p:ext uri="{BB962C8B-B14F-4D97-AF65-F5344CB8AC3E}">
        <p14:creationId xmlns:p14="http://schemas.microsoft.com/office/powerpoint/2010/main" val="364849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5486399"/>
          </a:xfrm>
        </p:spPr>
        <p:txBody>
          <a:bodyPr>
            <a:normAutofit fontScale="92500" lnSpcReduction="10000"/>
          </a:bodyPr>
          <a:lstStyle/>
          <a:p>
            <a:pPr marL="0" indent="0">
              <a:lnSpc>
                <a:spcPct val="107000"/>
              </a:lnSpc>
              <a:spcBef>
                <a:spcPts val="1125"/>
              </a:spcBef>
              <a:spcAft>
                <a:spcPts val="1125"/>
              </a:spcAft>
              <a:buNone/>
            </a:pPr>
            <a:r>
              <a:rPr lang="es-MX" sz="2200" dirty="0">
                <a:solidFill>
                  <a:srgbClr val="333333"/>
                </a:solidFill>
                <a:effectLst/>
                <a:ea typeface="Times New Roman" panose="02020603050405020304" pitchFamily="18" charset="0"/>
                <a:cs typeface="Times New Roman" panose="02020603050405020304" pitchFamily="18" charset="0"/>
              </a:rPr>
              <a:t>Existe una serie de supuestos del comportamiento del consumidor, que son claves al estudiar las preferencias:</a:t>
            </a:r>
            <a:endParaRPr lang="es-MX" sz="22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MX" sz="2200" dirty="0">
                <a:solidFill>
                  <a:srgbClr val="333333"/>
                </a:solidFill>
                <a:effectLst/>
                <a:ea typeface="Times New Roman" panose="02020603050405020304" pitchFamily="18" charset="0"/>
                <a:cs typeface="Times New Roman" panose="02020603050405020304" pitchFamily="18" charset="0"/>
              </a:rPr>
              <a:t>El consumidor es racional y por lo tanto no llevará a cabo acciones que atenten contra su beneficio. (racionalidad del agente económico)</a:t>
            </a:r>
            <a:endParaRPr lang="es-MX" sz="22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MX" sz="2200" dirty="0">
                <a:solidFill>
                  <a:srgbClr val="333333"/>
                </a:solidFill>
                <a:effectLst/>
                <a:ea typeface="Times New Roman" panose="02020603050405020304" pitchFamily="18" charset="0"/>
                <a:cs typeface="Times New Roman" panose="02020603050405020304" pitchFamily="18" charset="0"/>
              </a:rPr>
              <a:t>El consumidor individual puede decidir sobre cuál opción prefiere o puede declararse indiferente. (indiferencia en las decisiones)</a:t>
            </a:r>
            <a:endParaRPr lang="es-MX" sz="22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MX" sz="2200" dirty="0">
                <a:solidFill>
                  <a:srgbClr val="333333"/>
                </a:solidFill>
                <a:effectLst/>
                <a:ea typeface="Times New Roman" panose="02020603050405020304" pitchFamily="18" charset="0"/>
                <a:cs typeface="Times New Roman" panose="02020603050405020304" pitchFamily="18" charset="0"/>
              </a:rPr>
              <a:t>El consumidor es consecuente al elegir entre combinaciones de bienes. Si prefiere un bien A </a:t>
            </a:r>
            <a:r>
              <a:rPr lang="es-MX" sz="2200" dirty="0" err="1">
                <a:solidFill>
                  <a:srgbClr val="333333"/>
                </a:solidFill>
                <a:effectLst/>
                <a:ea typeface="Times New Roman" panose="02020603050405020304" pitchFamily="18" charset="0"/>
                <a:cs typeface="Times New Roman" panose="02020603050405020304" pitchFamily="18" charset="0"/>
              </a:rPr>
              <a:t>a</a:t>
            </a:r>
            <a:r>
              <a:rPr lang="es-MX" sz="2200" dirty="0">
                <a:solidFill>
                  <a:srgbClr val="333333"/>
                </a:solidFill>
                <a:effectLst/>
                <a:ea typeface="Times New Roman" panose="02020603050405020304" pitchFamily="18" charset="0"/>
                <a:cs typeface="Times New Roman" panose="02020603050405020304" pitchFamily="18" charset="0"/>
              </a:rPr>
              <a:t> un bien B y un bien B a un bien C, debe cumplirse que prefiera un bien A sobre un bien C. (transitividad de las decisiones o consistencia)</a:t>
            </a:r>
            <a:endParaRPr lang="es-MX" sz="22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MX" sz="2200" dirty="0">
                <a:solidFill>
                  <a:srgbClr val="333333"/>
                </a:solidFill>
                <a:effectLst/>
                <a:ea typeface="Times New Roman" panose="02020603050405020304" pitchFamily="18" charset="0"/>
                <a:cs typeface="Times New Roman" panose="02020603050405020304" pitchFamily="18" charset="0"/>
              </a:rPr>
              <a:t>El ser humano es insaciable respecto del consumo de bienes por lo tanto siempre preferirá consumir más de un bien que menos de él. (insaciabilidad del individuo)</a:t>
            </a:r>
            <a:endParaRPr lang="es-MX" sz="22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tabLst>
                <a:tab pos="457200" algn="l"/>
              </a:tabLst>
            </a:pPr>
            <a:r>
              <a:rPr lang="es-MX" sz="2200" dirty="0">
                <a:solidFill>
                  <a:srgbClr val="333333"/>
                </a:solidFill>
                <a:effectLst/>
                <a:ea typeface="Times New Roman" panose="02020603050405020304" pitchFamily="18" charset="0"/>
                <a:cs typeface="Times New Roman" panose="02020603050405020304" pitchFamily="18" charset="0"/>
              </a:rPr>
              <a:t>El consumidor tiene pleno conocimiento de la disponibilidad y características de los bienes. (transparencia del mercado).</a:t>
            </a:r>
            <a:endParaRPr lang="es-MX" sz="2200" dirty="0">
              <a:effectLst/>
              <a:ea typeface="Calibri" panose="020F0502020204030204" pitchFamily="34" charset="0"/>
              <a:cs typeface="Times New Roman" panose="02020603050405020304" pitchFamily="18" charset="0"/>
            </a:endParaRPr>
          </a:p>
          <a:p>
            <a:pPr>
              <a:lnSpc>
                <a:spcPct val="107000"/>
              </a:lnSpc>
              <a:spcAft>
                <a:spcPts val="800"/>
              </a:spcAft>
            </a:pP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304800" y="304800"/>
            <a:ext cx="8139953" cy="838200"/>
          </a:xfrm>
        </p:spPr>
        <p:txBody>
          <a:bodyPr/>
          <a:lstStyle/>
          <a:p>
            <a:pPr algn="l"/>
            <a:r>
              <a:rPr lang="es-ES" sz="3600" dirty="0"/>
              <a:t>Continuación….</a:t>
            </a:r>
            <a:endParaRPr lang="es-MX" sz="3600" dirty="0"/>
          </a:p>
        </p:txBody>
      </p:sp>
    </p:spTree>
    <p:extLst>
      <p:ext uri="{BB962C8B-B14F-4D97-AF65-F5344CB8AC3E}">
        <p14:creationId xmlns:p14="http://schemas.microsoft.com/office/powerpoint/2010/main" val="182430148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799" cy="5638799"/>
          </a:xfrm>
        </p:spPr>
        <p:txBody>
          <a:bodyPr>
            <a:normAutofit fontScale="92500" lnSpcReduction="20000"/>
          </a:bodyPr>
          <a:lstStyle/>
          <a:p>
            <a:pPr marL="0" indent="0" algn="just">
              <a:buNone/>
            </a:pPr>
            <a:r>
              <a:rPr lang="es-MX" sz="2600" dirty="0">
                <a:solidFill>
                  <a:srgbClr val="FF0000"/>
                </a:solidFill>
              </a:rPr>
              <a:t>La curva de indiferencia </a:t>
            </a:r>
            <a:r>
              <a:rPr lang="es-MX" sz="2200" dirty="0"/>
              <a:t>es un gráfico que muestra las diferentes combinaciones entre dos bienes que generan la misma utilidad o satisfacción a un consumidor. Cualquier punto que forma parte de dicha curva le ofrece el mismo nivel de satisfacción.</a:t>
            </a:r>
          </a:p>
          <a:p>
            <a:pPr marL="0" indent="0" algn="just">
              <a:buNone/>
            </a:pPr>
            <a:endParaRPr lang="es-MX" sz="2200" dirty="0"/>
          </a:p>
          <a:p>
            <a:pPr marL="0" indent="0" algn="just">
              <a:buNone/>
            </a:pPr>
            <a:r>
              <a:rPr lang="es-MX" sz="2600" dirty="0">
                <a:solidFill>
                  <a:srgbClr val="FF0000"/>
                </a:solidFill>
              </a:rPr>
              <a:t>Características de las curvas de indiferencia:</a:t>
            </a:r>
          </a:p>
          <a:p>
            <a:pPr marL="0" lvl="0" indent="0" algn="just">
              <a:lnSpc>
                <a:spcPct val="107000"/>
              </a:lnSpc>
              <a:spcAft>
                <a:spcPts val="800"/>
              </a:spcAft>
              <a:buNone/>
              <a:tabLst>
                <a:tab pos="457200" algn="l"/>
              </a:tabLst>
            </a:pPr>
            <a:r>
              <a:rPr lang="es-MX" sz="2200" b="1" dirty="0">
                <a:solidFill>
                  <a:srgbClr val="333333"/>
                </a:solidFill>
                <a:effectLst/>
                <a:ea typeface="Times New Roman" panose="02020603050405020304" pitchFamily="18" charset="0"/>
                <a:cs typeface="Times New Roman" panose="02020603050405020304" pitchFamily="18" charset="0"/>
              </a:rPr>
              <a:t>1. Tienen pendiente negativa</a:t>
            </a:r>
            <a:r>
              <a:rPr lang="es-MX" sz="2200" dirty="0">
                <a:solidFill>
                  <a:srgbClr val="333333"/>
                </a:solidFill>
                <a:effectLst/>
                <a:ea typeface="Times New Roman" panose="02020603050405020304" pitchFamily="18" charset="0"/>
                <a:cs typeface="Times New Roman" panose="02020603050405020304" pitchFamily="18" charset="0"/>
              </a:rPr>
              <a:t>: si disminuye la cantidad de un bien, para mantenerse en el mismo nivel de satisfacción tendrá que compensarlo con mayor cantidad del otro bien.</a:t>
            </a:r>
            <a:endParaRPr lang="es-MX" sz="2200" dirty="0">
              <a:solidFill>
                <a:srgbClr val="333333"/>
              </a:solidFill>
              <a:effectLst/>
              <a:ea typeface="Calibri" panose="020F050202020403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s-MX" sz="2200" b="1" dirty="0">
                <a:solidFill>
                  <a:srgbClr val="333333"/>
                </a:solidFill>
                <a:effectLst/>
                <a:ea typeface="Times New Roman" panose="02020603050405020304" pitchFamily="18" charset="0"/>
                <a:cs typeface="Times New Roman" panose="02020603050405020304" pitchFamily="18" charset="0"/>
              </a:rPr>
              <a:t>2. Las curvas de indiferencia no se cortan</a:t>
            </a:r>
            <a:r>
              <a:rPr lang="es-MX" sz="2200" dirty="0">
                <a:solidFill>
                  <a:srgbClr val="333333"/>
                </a:solidFill>
                <a:effectLst/>
                <a:ea typeface="Times New Roman" panose="02020603050405020304" pitchFamily="18" charset="0"/>
                <a:cs typeface="Times New Roman" panose="02020603050405020304" pitchFamily="18" charset="0"/>
              </a:rPr>
              <a:t>: si se cortaran habría un punto en el que ambas curvas tendrían el mismo nivel de satisfacción, pero como dentro de cada curva todos sus puntos tienen el mismo nivel de satisfacción, esto implicaría que todos los puntos de las dos curvas tendrían el mismo nivel de satisfacción. Esto no tendría sentido ya que a un lado del punto de cruce una de las curvas estaría más alejada del origen (por lo que debería tener un nivel de satisfacción mayor) mientras que al otro lado del punto de cruce se situaría más cerca del origen (nivel de satisfacción menor).</a:t>
            </a:r>
          </a:p>
          <a:p>
            <a:pPr marL="0" lvl="0" indent="0">
              <a:lnSpc>
                <a:spcPct val="107000"/>
              </a:lnSpc>
              <a:spcAft>
                <a:spcPts val="800"/>
              </a:spcAft>
              <a:buNone/>
              <a:tabLst>
                <a:tab pos="457200" algn="l"/>
              </a:tabLst>
            </a:pPr>
            <a:endParaRPr lang="es-MX" sz="2200" dirty="0">
              <a:solidFill>
                <a:srgbClr val="333333"/>
              </a:solidFill>
              <a:effectLst/>
              <a:ea typeface="Times New Roman" panose="02020603050405020304" pitchFamily="18" charset="0"/>
              <a:cs typeface="Times New Roman" panose="02020603050405020304" pitchFamily="18" charset="0"/>
            </a:endParaRPr>
          </a:p>
          <a:p>
            <a:pPr marL="0" lvl="0" indent="0">
              <a:lnSpc>
                <a:spcPct val="107000"/>
              </a:lnSpc>
              <a:spcAft>
                <a:spcPts val="800"/>
              </a:spcAft>
              <a:buNone/>
              <a:tabLst>
                <a:tab pos="457200" algn="l"/>
              </a:tabLst>
            </a:pPr>
            <a:endParaRPr lang="es-MX" sz="2200" dirty="0">
              <a:solidFill>
                <a:srgbClr val="333333"/>
              </a:solidFill>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endParaRPr lang="es-MX" sz="2200" dirty="0">
              <a:solidFill>
                <a:srgbClr val="333333"/>
              </a:solidFill>
              <a:effectLst/>
              <a:ea typeface="Calibri" panose="020F0502020204030204" pitchFamily="34" charset="0"/>
              <a:cs typeface="Times New Roman" panose="02020603050405020304" pitchFamily="18" charset="0"/>
            </a:endParaRPr>
          </a:p>
          <a:p>
            <a:pPr marL="0" indent="0" algn="just">
              <a:buNone/>
            </a:pPr>
            <a:endParaRPr lang="es-MX" sz="2000" dirty="0">
              <a:solidFill>
                <a:srgbClr val="FF0000"/>
              </a:solidFill>
            </a:endParaRPr>
          </a:p>
        </p:txBody>
      </p:sp>
      <p:sp>
        <p:nvSpPr>
          <p:cNvPr id="3" name="Title 2"/>
          <p:cNvSpPr>
            <a:spLocks noGrp="1"/>
          </p:cNvSpPr>
          <p:nvPr>
            <p:ph type="title"/>
          </p:nvPr>
        </p:nvSpPr>
        <p:spPr>
          <a:xfrm>
            <a:off x="304800" y="228601"/>
            <a:ext cx="8139953" cy="761999"/>
          </a:xfrm>
        </p:spPr>
        <p:txBody>
          <a:bodyPr/>
          <a:lstStyle/>
          <a:p>
            <a:pPr algn="l"/>
            <a:r>
              <a:rPr lang="es-ES" sz="3600" dirty="0"/>
              <a:t>2.4.2 Curvas de indiferencia</a:t>
            </a:r>
            <a:endParaRPr lang="es-MX" sz="3600" dirty="0"/>
          </a:p>
        </p:txBody>
      </p:sp>
    </p:spTree>
    <p:extLst>
      <p:ext uri="{BB962C8B-B14F-4D97-AF65-F5344CB8AC3E}">
        <p14:creationId xmlns:p14="http://schemas.microsoft.com/office/powerpoint/2010/main" val="1040509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686799" cy="5638799"/>
          </a:xfrm>
        </p:spPr>
        <p:txBody>
          <a:bodyPr>
            <a:normAutofit/>
          </a:bodyPr>
          <a:lstStyle/>
          <a:p>
            <a:pPr marL="0" lvl="0" indent="0">
              <a:lnSpc>
                <a:spcPct val="107000"/>
              </a:lnSpc>
              <a:spcAft>
                <a:spcPts val="800"/>
              </a:spcAft>
              <a:buNone/>
              <a:tabLst>
                <a:tab pos="457200" algn="l"/>
              </a:tabLst>
            </a:pPr>
            <a:r>
              <a:rPr lang="es-MX"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3. La pendiente de la curva equivale a la relación a la que el consumidor estaría dispuesto a cambiar un bien por otro (llamado relación marginal de sustitución) para mantenerse en la misma curva de indiferenci</a:t>
            </a:r>
            <a:r>
              <a:rPr lang="es-MX" sz="18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a:t>
            </a:r>
            <a:r>
              <a:rPr lang="es-MX"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p>
          <a:p>
            <a:pPr marL="0" lvl="0" indent="0">
              <a:lnSpc>
                <a:spcPct val="107000"/>
              </a:lnSpc>
              <a:spcAft>
                <a:spcPts val="800"/>
              </a:spcAft>
              <a:buNone/>
              <a:tabLst>
                <a:tab pos="457200" algn="l"/>
              </a:tabLst>
            </a:pPr>
            <a:r>
              <a:rPr lang="es-MX"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Por ejemplo, si la pendiente de la curva es igual a 1 quiere decir que el consumidor podría cambiar 1 unidad del bien A por 1 unidad del bien B obteniendo el mismo nivel de satisfacción. Por otro lado, si la pendiente es 2 quiere decir que cambiaría 2 unidades del bien A por 1 del bien B y seguiría obteniendo el mismo nivel de satisfacción. Así, dentro de cada curva la pendiente va cambiando a lo largo de la misma. Esto se debe a que no es igual el valor que para un consumidor tiene un determinado bien cuando tiene mucha cantidad de él que cuando tiene poca.</a:t>
            </a:r>
            <a:endParaRPr lang="es-MX"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s-MX"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4. Las curvas de indiferencia a medida que se alejan del origen representan niveles superiores de satisfacción</a:t>
            </a:r>
            <a:r>
              <a:rPr lang="es-MX"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p>
          <a:p>
            <a:pPr marL="0" lvl="0" indent="0">
              <a:lnSpc>
                <a:spcPct val="107000"/>
              </a:lnSpc>
              <a:spcAft>
                <a:spcPts val="800"/>
              </a:spcAft>
              <a:buNone/>
              <a:tabLst>
                <a:tab pos="457200" algn="l"/>
              </a:tabLst>
            </a:pPr>
            <a:r>
              <a:rPr lang="es-MX"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Veamos el siguiente gráfico:</a:t>
            </a:r>
            <a:endParaRPr lang="es-MX"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304800" y="304800"/>
            <a:ext cx="8139953" cy="838200"/>
          </a:xfrm>
        </p:spPr>
        <p:txBody>
          <a:bodyPr/>
          <a:lstStyle/>
          <a:p>
            <a:pPr algn="l"/>
            <a:r>
              <a:rPr lang="es-ES" sz="3600" dirty="0"/>
              <a:t>Continuación….</a:t>
            </a:r>
            <a:endParaRPr lang="es-MX" sz="3600" dirty="0"/>
          </a:p>
        </p:txBody>
      </p:sp>
    </p:spTree>
    <p:extLst>
      <p:ext uri="{BB962C8B-B14F-4D97-AF65-F5344CB8AC3E}">
        <p14:creationId xmlns:p14="http://schemas.microsoft.com/office/powerpoint/2010/main" val="21195014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7987553" cy="990600"/>
          </a:xfrm>
        </p:spPr>
        <p:txBody>
          <a:bodyPr anchor="ctr">
            <a:normAutofit/>
          </a:bodyPr>
          <a:lstStyle/>
          <a:p>
            <a:pPr algn="l"/>
            <a:r>
              <a:rPr lang="es-ES" sz="3600" dirty="0"/>
              <a:t>Continuación….</a:t>
            </a:r>
            <a:endParaRPr lang="es-MX" sz="3600" dirty="0"/>
          </a:p>
        </p:txBody>
      </p:sp>
      <p:pic>
        <p:nvPicPr>
          <p:cNvPr id="4" name="Imagen 3">
            <a:hlinkClick r:id="rId2"/>
            <a:extLst>
              <a:ext uri="{FF2B5EF4-FFF2-40B4-BE49-F238E27FC236}">
                <a16:creationId xmlns:a16="http://schemas.microsoft.com/office/drawing/2014/main" id="{6B966926-9744-4ADF-AFFE-944E4EA0EC9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57200" y="2286000"/>
            <a:ext cx="3962400" cy="3733800"/>
          </a:xfrm>
          <a:prstGeom prst="rect">
            <a:avLst/>
          </a:prstGeom>
          <a:noFill/>
          <a:ln>
            <a:noFill/>
          </a:ln>
        </p:spPr>
      </p:pic>
      <p:sp>
        <p:nvSpPr>
          <p:cNvPr id="2" name="Content Placeholder 1"/>
          <p:cNvSpPr>
            <a:spLocks noGrp="1"/>
          </p:cNvSpPr>
          <p:nvPr>
            <p:ph sz="quarter" idx="14"/>
          </p:nvPr>
        </p:nvSpPr>
        <p:spPr>
          <a:xfrm>
            <a:off x="4645150" y="2133600"/>
            <a:ext cx="4041649" cy="4495800"/>
          </a:xfrm>
        </p:spPr>
        <p:txBody>
          <a:bodyPr>
            <a:normAutofit/>
          </a:bodyPr>
          <a:lstStyle/>
          <a:p>
            <a:pPr marL="0" indent="0" algn="just">
              <a:buNone/>
            </a:pPr>
            <a:r>
              <a:rPr lang="es-MX" dirty="0"/>
              <a:t> </a:t>
            </a:r>
            <a:r>
              <a:rPr lang="es-MX" sz="2000" dirty="0">
                <a:solidFill>
                  <a:srgbClr val="333333"/>
                </a:solidFill>
                <a:effectLst/>
                <a:ea typeface="Times New Roman" panose="02020603050405020304" pitchFamily="18" charset="0"/>
                <a:cs typeface="Times New Roman" panose="02020603050405020304" pitchFamily="18" charset="0"/>
              </a:rPr>
              <a:t>En este caso, si una persona obtiene mayor satisfacción comiéndose dos hamburguesas y tomándose dos refrescos que comiendo sólo una de ambas cosas, ambas combinaciones estarán en curvas de indiferencia distintas, estando la que produce mayor satisfacción más lejos del origen que la que produce menor satisfacción. Esto significa que el gráfico debe ilustrar tantas curvas de indiferencia como niveles de satisfacción.</a:t>
            </a:r>
            <a:endParaRPr lang="es-MX"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87030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799" cy="5486399"/>
          </a:xfrm>
        </p:spPr>
        <p:txBody>
          <a:bodyPr>
            <a:normAutofit/>
          </a:bodyPr>
          <a:lstStyle/>
          <a:p>
            <a:pPr marL="0" indent="0" algn="just">
              <a:buNone/>
            </a:pPr>
            <a:r>
              <a:rPr lang="es-MX" sz="2000" dirty="0">
                <a:solidFill>
                  <a:srgbClr val="333333"/>
                </a:solidFill>
                <a:effectLst/>
                <a:ea typeface="Times New Roman" panose="02020603050405020304" pitchFamily="18" charset="0"/>
                <a:cs typeface="Times New Roman" panose="02020603050405020304" pitchFamily="18" charset="0"/>
              </a:rPr>
              <a:t>De lo anterior, y tal como lo señala la teoría, el consumidor intentará obtener la mayor satisfacción posible a partir de los ingresos que tiene para ese efecto. Es decir, de acuerdo con el gráfico anterior, tratará de ubicarse en la curva de indiferencia más lejana del origen y que sea compatible con los ingresos que tiene. Recordemos que de acuerdo al primer gráfico, el consumidor sólo puede situarse en el área de color amarillo (dentro del presupuesto) o en la línea azul (límites del presupuesto) dado que cualquier punto por fuera de esto, no es factible, ya que no podría pagarlo. </a:t>
            </a:r>
            <a:r>
              <a:rPr lang="es-MX" sz="2000" dirty="0">
                <a:solidFill>
                  <a:srgbClr val="333333"/>
                </a:solidFill>
                <a:ea typeface="Times New Roman" panose="02020603050405020304" pitchFamily="18" charset="0"/>
                <a:cs typeface="Times New Roman" panose="02020603050405020304" pitchFamily="18" charset="0"/>
              </a:rPr>
              <a:t>E</a:t>
            </a:r>
            <a:r>
              <a:rPr lang="es-MX" sz="2000" dirty="0">
                <a:solidFill>
                  <a:srgbClr val="333333"/>
                </a:solidFill>
                <a:effectLst/>
                <a:ea typeface="Times New Roman" panose="02020603050405020304" pitchFamily="18" charset="0"/>
                <a:cs typeface="Times New Roman" panose="02020603050405020304" pitchFamily="18" charset="0"/>
              </a:rPr>
              <a:t>l siguiente gráfico ilustra el tema que estamos tratando:                                    </a:t>
            </a:r>
            <a:endParaRPr lang="es-MX" sz="2000" dirty="0">
              <a:effectLst/>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a:xfrm>
            <a:off x="304800" y="228601"/>
            <a:ext cx="8139953" cy="761999"/>
          </a:xfrm>
        </p:spPr>
        <p:txBody>
          <a:bodyPr/>
          <a:lstStyle/>
          <a:p>
            <a:pPr algn="l"/>
            <a:r>
              <a:rPr lang="es-ES" sz="3600" dirty="0"/>
              <a:t>Continuación….</a:t>
            </a:r>
            <a:endParaRPr lang="es-MX" sz="3600" dirty="0"/>
          </a:p>
        </p:txBody>
      </p:sp>
      <p:pic>
        <p:nvPicPr>
          <p:cNvPr id="4" name="Imagen 3">
            <a:hlinkClick r:id="rId2"/>
            <a:extLst>
              <a:ext uri="{FF2B5EF4-FFF2-40B4-BE49-F238E27FC236}">
                <a16:creationId xmlns:a16="http://schemas.microsoft.com/office/drawing/2014/main" id="{EE6D4995-6F67-4964-8E67-E586F539F13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114799"/>
            <a:ext cx="4038600" cy="2514599"/>
          </a:xfrm>
          <a:prstGeom prst="rect">
            <a:avLst/>
          </a:prstGeom>
          <a:noFill/>
          <a:ln>
            <a:noFill/>
          </a:ln>
        </p:spPr>
      </p:pic>
    </p:spTree>
    <p:extLst>
      <p:ext uri="{BB962C8B-B14F-4D97-AF65-F5344CB8AC3E}">
        <p14:creationId xmlns:p14="http://schemas.microsoft.com/office/powerpoint/2010/main" val="3461018218"/>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580817E994B5488BA8D9BE215B2B84" ma:contentTypeVersion="3" ma:contentTypeDescription="Create a new document." ma:contentTypeScope="" ma:versionID="003d605083cdd8b65cf930457d8cff5d">
  <xsd:schema xmlns:xsd="http://www.w3.org/2001/XMLSchema" xmlns:xs="http://www.w3.org/2001/XMLSchema" xmlns:p="http://schemas.microsoft.com/office/2006/metadata/properties" xmlns:ns2="0437ae1a-89d1-4fcb-8d9b-68184941ee39" targetNamespace="http://schemas.microsoft.com/office/2006/metadata/properties" ma:root="true" ma:fieldsID="aeb9e288dcd331f815c6152696aca2e7" ns2:_="">
    <xsd:import namespace="0437ae1a-89d1-4fcb-8d9b-68184941ee3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7ae1a-89d1-4fcb-8d9b-68184941ee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A9887E-099B-4341-B22D-12FB2140715F}"/>
</file>

<file path=customXml/itemProps2.xml><?xml version="1.0" encoding="utf-8"?>
<ds:datastoreItem xmlns:ds="http://schemas.openxmlformats.org/officeDocument/2006/customXml" ds:itemID="{E720E776-E79E-4760-B5F4-DAFBBFFC8D4E}"/>
</file>

<file path=customXml/itemProps3.xml><?xml version="1.0" encoding="utf-8"?>
<ds:datastoreItem xmlns:ds="http://schemas.openxmlformats.org/officeDocument/2006/customXml" ds:itemID="{E60A5EB9-51D5-4565-A0E6-A0B9CE4A67E2}"/>
</file>

<file path=docProps/app.xml><?xml version="1.0" encoding="utf-8"?>
<Properties xmlns="http://schemas.openxmlformats.org/officeDocument/2006/extended-properties" xmlns:vt="http://schemas.openxmlformats.org/officeDocument/2006/docPropsVTypes">
  <TotalTime>51</TotalTime>
  <Words>1178</Words>
  <Application>Microsoft Office PowerPoint</Application>
  <PresentationFormat>Presentación en pantalla (4:3)</PresentationFormat>
  <Paragraphs>53</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Book Antiqua</vt:lpstr>
      <vt:lpstr>Calibri</vt:lpstr>
      <vt:lpstr>Wingdings</vt:lpstr>
      <vt:lpstr>Hardcover</vt:lpstr>
      <vt:lpstr>FUNDAMENTOS  ECONÒMICOS</vt:lpstr>
      <vt:lpstr>INTRODUCCIÒN</vt:lpstr>
      <vt:lpstr> Teoría de las preferencias del consumidor.  </vt:lpstr>
      <vt:lpstr>Continuación….</vt:lpstr>
      <vt:lpstr>Continuación….</vt:lpstr>
      <vt:lpstr>2.4.2 Curvas de indiferencia</vt:lpstr>
      <vt:lpstr>Continuación….</vt:lpstr>
      <vt:lpstr>Continuación….</vt:lpstr>
      <vt:lpstr>Continuación….</vt:lpstr>
      <vt:lpstr>Para concluir….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ECONÒMICOS</dc:title>
  <dc:creator>Juan Antonio Castillo Marrufo</dc:creator>
  <cp:lastModifiedBy>Juan Antonio Castillo Marrufo</cp:lastModifiedBy>
  <cp:revision>10</cp:revision>
  <dcterms:created xsi:type="dcterms:W3CDTF">2020-10-20T00:17:05Z</dcterms:created>
  <dcterms:modified xsi:type="dcterms:W3CDTF">2022-02-27T01:23:39Z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0x0101003D580817E994B5488BA8D9BE215B2B84</vt:lpwstr>
  </property>
</Properties>
</file>