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6" r:id="rId4"/>
    <p:sldId id="267" r:id="rId5"/>
    <p:sldId id="265" r:id="rId6"/>
    <p:sldId id="268" r:id="rId7"/>
  </p:sldIdLst>
  <p:sldSz cx="9144000" cy="6858000" type="screen4x3"/>
  <p:notesSz cx="6858000" cy="9144000"/>
  <p:defaultTextStyle>
    <a:defPPr>
      <a:defRPr lang="es-MX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B86809E-3F69-4DD8-9CAC-D6651A768408}" type="datetimeFigureOut">
              <a:rPr lang="es-MX"/>
              <a:pPr>
                <a:defRPr/>
              </a:pPr>
              <a:t>07/03/2022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84C62B4-886F-49D1-9E36-2186C14E9444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99050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4C62B4-886F-49D1-9E36-2186C14E9444}" type="slidenum">
              <a:rPr lang="es-MX" smtClean="0"/>
              <a:pPr>
                <a:defRPr/>
              </a:pPr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4870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11 Rectángulo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13 Rectángulo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18 Rectángulo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10 Conector recto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19 Conector recto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15 Conector recto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21 Conector recto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22 Elipse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23 Elipse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25 Elipse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24 Elipse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22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D86BA-4494-4499-B038-5492D0A08AB0}" type="datetimeFigureOut">
              <a:rPr lang="es-MX"/>
              <a:pPr>
                <a:defRPr/>
              </a:pPr>
              <a:t>07/03/2022</a:t>
            </a:fld>
            <a:endParaRPr lang="es-MX"/>
          </a:p>
        </p:txBody>
      </p:sp>
      <p:sp>
        <p:nvSpPr>
          <p:cNvPr id="23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24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F1B80-5B7F-48BC-94E4-589785212026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30D42-5D3F-4A8B-BCF0-0CD6C16963CD}" type="datetimeFigureOut">
              <a:rPr lang="es-MX"/>
              <a:pPr>
                <a:defRPr/>
              </a:pPr>
              <a:t>07/03/2022</a:t>
            </a:fld>
            <a:endParaRPr lang="es-MX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C612B-7F2A-4818-B5E1-703C5A2B718B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15590-B491-42AB-9479-6EB327E3654E}" type="datetimeFigureOut">
              <a:rPr lang="es-MX"/>
              <a:pPr>
                <a:defRPr/>
              </a:pPr>
              <a:t>07/03/2022</a:t>
            </a:fld>
            <a:endParaRPr lang="es-MX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CD949-4CB4-47D8-ABA6-4726692C9BE6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7F6A2E8-F403-4B5D-A166-997E1CB72366}" type="datetimeFigureOut">
              <a:rPr lang="es-MX"/>
              <a:pPr>
                <a:defRPr/>
              </a:pPr>
              <a:t>07/03/2022</a:t>
            </a:fld>
            <a:endParaRPr lang="es-MX"/>
          </a:p>
        </p:txBody>
      </p:sp>
      <p:sp>
        <p:nvSpPr>
          <p:cNvPr id="5" name="8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61B2F3C-7324-4AD3-833A-2AEA2F35B299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sp>
        <p:nvSpPr>
          <p:cNvPr id="6" name="9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9 Rectángulo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10 Rectángulo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11 Rectángulo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12 Conector recto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14 Conector recto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15 Conector recto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19 Elipse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20 Elipse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21 Elipse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22 Elipse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25 Conector recto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160FD-5651-4E80-B193-62D7B58FA977}" type="datetimeFigureOut">
              <a:rPr lang="es-MX"/>
              <a:pPr>
                <a:defRPr/>
              </a:pPr>
              <a:t>07/03/2022</a:t>
            </a:fld>
            <a:endParaRPr lang="es-MX"/>
          </a:p>
        </p:txBody>
      </p:sp>
      <p:sp>
        <p:nvSpPr>
          <p:cNvPr id="21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22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851DB-CF31-48B9-B13F-D2FFFA14082E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DF8BA8-5653-4460-8018-B5E1A23FFCC2}" type="datetimeFigureOut">
              <a:rPr lang="es-MX"/>
              <a:pPr>
                <a:defRPr/>
              </a:pPr>
              <a:t>07/03/2022</a:t>
            </a:fld>
            <a:endParaRPr lang="es-MX"/>
          </a:p>
        </p:txBody>
      </p:sp>
      <p:sp>
        <p:nvSpPr>
          <p:cNvPr id="6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68998-52DD-4851-8CBD-C152BF670404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CB6DE-184C-4B2E-83BB-09798CC2A191}" type="datetimeFigureOut">
              <a:rPr lang="es-MX"/>
              <a:pPr>
                <a:defRPr/>
              </a:pPr>
              <a:t>07/03/2022</a:t>
            </a:fld>
            <a:endParaRPr lang="es-MX"/>
          </a:p>
        </p:txBody>
      </p:sp>
      <p:sp>
        <p:nvSpPr>
          <p:cNvPr id="8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9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E125-62FA-4091-9AAD-826AA77CC0FA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E4F7BDC-07FF-4BAE-AFB0-3EA06C528CD3}" type="datetimeFigureOut">
              <a:rPr lang="es-MX"/>
              <a:pPr>
                <a:defRPr/>
              </a:pPr>
              <a:t>07/03/2022</a:t>
            </a:fld>
            <a:endParaRPr lang="es-MX"/>
          </a:p>
        </p:txBody>
      </p:sp>
      <p:sp>
        <p:nvSpPr>
          <p:cNvPr id="4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91243D3-AC66-426A-8F2C-54EEFF6AAA37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sp>
        <p:nvSpPr>
          <p:cNvPr id="5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F52BD8-196D-4CB7-919D-DF22E5331801}" type="datetimeFigureOut">
              <a:rPr lang="es-MX"/>
              <a:pPr>
                <a:defRPr/>
              </a:pPr>
              <a:t>07/03/2022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22C7D-4492-4AEB-A018-3B00D7C5608C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6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7" name="8 Conector recto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13 Elipse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2" name="20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0FF46E0-8BE3-4397-BB48-C93D2011C0FB}" type="datetimeFigureOut">
              <a:rPr lang="es-MX"/>
              <a:pPr>
                <a:defRPr/>
              </a:pPr>
              <a:t>07/03/2022</a:t>
            </a:fld>
            <a:endParaRPr lang="es-MX"/>
          </a:p>
        </p:txBody>
      </p:sp>
      <p:sp>
        <p:nvSpPr>
          <p:cNvPr id="13" name="21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C139AA1-7C4D-438F-A2BE-C60DB4D6ADC7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sp>
        <p:nvSpPr>
          <p:cNvPr id="14" name="22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12 Elipse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1" name="19 Conector recto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5E1DE94-5E8B-498B-A822-813BA4BBBA7D}" type="datetimeFigureOut">
              <a:rPr lang="es-MX"/>
              <a:pPr>
                <a:defRPr/>
              </a:pPr>
              <a:t>07/03/2022</a:t>
            </a:fld>
            <a:endParaRPr lang="es-MX"/>
          </a:p>
        </p:txBody>
      </p:sp>
      <p:sp>
        <p:nvSpPr>
          <p:cNvPr id="13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AA4CE19-5BBC-45A9-8049-E421F31CAC8D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sp>
        <p:nvSpPr>
          <p:cNvPr id="14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28" name="1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3F6D014C-0B69-4341-AB71-B0E649D06B61}" type="datetimeFigureOut">
              <a:rPr lang="es-MX"/>
              <a:pPr>
                <a:defRPr/>
              </a:pPr>
              <a:t>07/03/2022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11 Elipse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E208FDD0-7C3A-407F-9CED-1C053868442B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1" r:id="rId4"/>
    <p:sldLayoutId id="2147483670" r:id="rId5"/>
    <p:sldLayoutId id="2147483675" r:id="rId6"/>
    <p:sldLayoutId id="2147483669" r:id="rId7"/>
    <p:sldLayoutId id="2147483676" r:id="rId8"/>
    <p:sldLayoutId id="2147483677" r:id="rId9"/>
    <p:sldLayoutId id="2147483668" r:id="rId10"/>
    <p:sldLayoutId id="2147483667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fontAlgn="base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fontAlgn="base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fontAlgn="base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8352928" cy="5688632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MX" sz="3600" dirty="0"/>
              <a:t>FUNDAMENTOS ECONÒMICOS</a:t>
            </a:r>
            <a:br>
              <a:rPr lang="es-MX" sz="3600" dirty="0"/>
            </a:br>
            <a:br>
              <a:rPr lang="es-MX" sz="3600" dirty="0"/>
            </a:br>
            <a:br>
              <a:rPr lang="es-MX" sz="3200" dirty="0"/>
            </a:br>
            <a:r>
              <a:rPr lang="es-MX" sz="3200" dirty="0"/>
              <a:t>                          </a:t>
            </a:r>
            <a:r>
              <a:rPr lang="es-MX" sz="3600" dirty="0"/>
              <a:t>Clase 13</a:t>
            </a:r>
            <a:br>
              <a:rPr lang="es-MX" sz="3200" dirty="0"/>
            </a:br>
            <a:br>
              <a:rPr lang="es-MX" sz="3200" dirty="0"/>
            </a:br>
            <a:br>
              <a:rPr lang="es-MX" sz="2200" dirty="0">
                <a:solidFill>
                  <a:srgbClr val="FF0000"/>
                </a:solidFill>
              </a:rPr>
            </a:br>
            <a:r>
              <a:rPr lang="es-MX" sz="2200" dirty="0">
                <a:solidFill>
                  <a:srgbClr val="FF0000"/>
                </a:solidFill>
              </a:rPr>
              <a:t>     </a:t>
            </a:r>
            <a:r>
              <a:rPr lang="es-MX" sz="2800" dirty="0">
                <a:solidFill>
                  <a:schemeClr val="tx1"/>
                </a:solidFill>
              </a:rPr>
              <a:t>Revisión de temas del primer parcial</a:t>
            </a:r>
            <a:br>
              <a:rPr lang="es-MX" sz="2200" dirty="0">
                <a:solidFill>
                  <a:srgbClr val="FF0000"/>
                </a:solidFill>
              </a:rPr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endParaRPr lang="es-MX" sz="2400" dirty="0"/>
          </a:p>
        </p:txBody>
      </p:sp>
      <p:sp>
        <p:nvSpPr>
          <p:cNvPr id="14338" name="2 Subtítulo"/>
          <p:cNvSpPr>
            <a:spLocks noGrp="1"/>
          </p:cNvSpPr>
          <p:nvPr>
            <p:ph type="subTitle" idx="1"/>
          </p:nvPr>
        </p:nvSpPr>
        <p:spPr>
          <a:xfrm>
            <a:off x="2286000" y="5229199"/>
            <a:ext cx="6172200" cy="648073"/>
          </a:xfrm>
        </p:spPr>
        <p:txBody>
          <a:bodyPr/>
          <a:lstStyle/>
          <a:p>
            <a:pPr algn="r"/>
            <a:r>
              <a:rPr lang="es-MX" dirty="0"/>
              <a:t>Marzo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MX" b="1" dirty="0"/>
              <a:t>Unidad I: Fundamentos de la Economía.</a:t>
            </a:r>
            <a:br>
              <a:rPr lang="es-MX" b="1" dirty="0"/>
            </a:br>
            <a:endParaRPr lang="es-MX" b="1" dirty="0"/>
          </a:p>
        </p:txBody>
      </p:sp>
      <p:sp>
        <p:nvSpPr>
          <p:cNvPr id="15362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764704"/>
            <a:ext cx="8003232" cy="5832648"/>
          </a:xfrm>
        </p:spPr>
        <p:txBody>
          <a:bodyPr/>
          <a:lstStyle/>
          <a:p>
            <a:pPr marL="0" indent="0" algn="just">
              <a:buNone/>
            </a:pPr>
            <a:r>
              <a:rPr lang="es-MX" b="1" dirty="0"/>
              <a:t> </a:t>
            </a:r>
            <a:r>
              <a:rPr lang="es-MX" sz="2000" b="1" dirty="0"/>
              <a:t>Clase 1: </a:t>
            </a:r>
          </a:p>
          <a:p>
            <a:pPr marL="0" indent="0" algn="just">
              <a:buNone/>
            </a:pPr>
            <a:r>
              <a:rPr lang="es-MX" sz="2000" dirty="0"/>
              <a:t>1.1 Importancia y principios de la economía.</a:t>
            </a:r>
          </a:p>
          <a:p>
            <a:pPr marL="0" indent="0" algn="just">
              <a:buNone/>
            </a:pPr>
            <a:r>
              <a:rPr lang="es-MX" sz="2000" dirty="0"/>
              <a:t>1.1.1 La ciencia económica y su importancia.</a:t>
            </a:r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r>
              <a:rPr lang="es-MX" sz="2000" b="1" dirty="0"/>
              <a:t>Clase 2: </a:t>
            </a:r>
          </a:p>
          <a:p>
            <a:pPr marL="0" indent="0" algn="just">
              <a:buNone/>
            </a:pPr>
            <a:r>
              <a:rPr lang="es-MX" sz="2000" dirty="0"/>
              <a:t>1.1.2 Economía positiva y economía normativa.</a:t>
            </a:r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r>
              <a:rPr lang="es-MX" sz="2000" b="1" dirty="0"/>
              <a:t>Clase 3:</a:t>
            </a:r>
          </a:p>
          <a:p>
            <a:pPr marL="0" indent="0" algn="just">
              <a:buNone/>
            </a:pPr>
            <a:r>
              <a:rPr lang="es-MX" sz="2000" dirty="0"/>
              <a:t>1.1.3 Las preguntas básicas de la economía.</a:t>
            </a:r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r>
              <a:rPr lang="es-MX" sz="2000" b="1" dirty="0"/>
              <a:t>Clase 4:</a:t>
            </a:r>
          </a:p>
          <a:p>
            <a:pPr marL="0" indent="0" algn="just">
              <a:buNone/>
            </a:pPr>
            <a:r>
              <a:rPr lang="es-MX" sz="2000" dirty="0"/>
              <a:t>1.2 Sistemas y Modelos económicas</a:t>
            </a:r>
          </a:p>
          <a:p>
            <a:pPr marL="0" indent="0" algn="just">
              <a:buNone/>
            </a:pPr>
            <a:r>
              <a:rPr lang="es-MX" sz="2000" dirty="0"/>
              <a:t>1.2.1 Sistemas económicos</a:t>
            </a:r>
          </a:p>
          <a:p>
            <a:pPr marL="0" indent="0" algn="just">
              <a:buNone/>
            </a:pPr>
            <a:r>
              <a:rPr lang="es-MX" sz="2000" dirty="0"/>
              <a:t>1.2.2 Modelos económicos</a:t>
            </a:r>
          </a:p>
          <a:p>
            <a:pPr marL="0" indent="0" algn="just">
              <a:buNone/>
            </a:pPr>
            <a:r>
              <a:rPr lang="es-MX" sz="2000" dirty="0"/>
              <a:t>--------Políticas económicas.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634082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/>
              <a:t>Unidad I: Fundamentos de la economía.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23528" y="1052736"/>
            <a:ext cx="8424936" cy="5493224"/>
          </a:xfrm>
        </p:spPr>
        <p:txBody>
          <a:bodyPr/>
          <a:lstStyle/>
          <a:p>
            <a:pPr marL="0" indent="0" algn="just">
              <a:buNone/>
            </a:pPr>
            <a:r>
              <a:rPr lang="es-ES" sz="2000" b="1" dirty="0"/>
              <a:t>Clase 5:</a:t>
            </a:r>
          </a:p>
          <a:p>
            <a:pPr marL="0" indent="0" algn="just">
              <a:buNone/>
            </a:pPr>
            <a:r>
              <a:rPr lang="es-ES" sz="2000" dirty="0"/>
              <a:t>1.3.1 Microeconomía y Macroeconomía.</a:t>
            </a:r>
          </a:p>
          <a:p>
            <a:pPr marL="0" indent="0" algn="just">
              <a:buNone/>
            </a:pPr>
            <a:endParaRPr lang="es-ES" sz="2000" dirty="0"/>
          </a:p>
          <a:p>
            <a:pPr marL="0" indent="0" algn="just">
              <a:buNone/>
            </a:pPr>
            <a:r>
              <a:rPr lang="es-ES" sz="2000" b="1" dirty="0"/>
              <a:t>Clase 6:</a:t>
            </a:r>
          </a:p>
          <a:p>
            <a:pPr marL="0" indent="0" algn="just">
              <a:buNone/>
            </a:pPr>
            <a:r>
              <a:rPr lang="es-ES" sz="2000" dirty="0"/>
              <a:t>1.3.2 Los actores económicos: Familias, empresas, Gobierno y Sector externo.</a:t>
            </a:r>
          </a:p>
          <a:p>
            <a:pPr marL="0" indent="0" algn="just">
              <a:buNone/>
            </a:pPr>
            <a:endParaRPr lang="es-ES" sz="2000" dirty="0"/>
          </a:p>
          <a:p>
            <a:pPr marL="0" indent="0" algn="just">
              <a:buNone/>
            </a:pPr>
            <a:r>
              <a:rPr lang="es-ES" sz="2000" b="1" dirty="0"/>
              <a:t>Clase 7:</a:t>
            </a:r>
          </a:p>
          <a:p>
            <a:pPr marL="0" indent="0" algn="just">
              <a:buNone/>
            </a:pPr>
            <a:r>
              <a:rPr lang="es-ES" sz="2000" dirty="0"/>
              <a:t>1.4 El Sistema de mercado</a:t>
            </a:r>
          </a:p>
          <a:p>
            <a:pPr marL="0" indent="0" algn="just">
              <a:buNone/>
            </a:pPr>
            <a:r>
              <a:rPr lang="es-ES" sz="2000" dirty="0"/>
              <a:t>1.4.1 competencia perfecta.</a:t>
            </a:r>
          </a:p>
          <a:p>
            <a:pPr marL="0" indent="0" algn="just">
              <a:buNone/>
            </a:pPr>
            <a:endParaRPr lang="es-ES" sz="2000" dirty="0"/>
          </a:p>
          <a:p>
            <a:pPr marL="0" indent="0" algn="just">
              <a:buNone/>
            </a:pPr>
            <a:r>
              <a:rPr lang="es-ES" sz="2000" b="1" dirty="0"/>
              <a:t>Clase 8:</a:t>
            </a:r>
          </a:p>
          <a:p>
            <a:pPr marL="0" indent="0" algn="just">
              <a:buNone/>
            </a:pPr>
            <a:r>
              <a:rPr lang="es-ES" sz="2000" dirty="0"/>
              <a:t>1.4.2 Competencia imperfecta: Monopolio, duopolio, oligopolio y competencia monopolística.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779373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260648"/>
            <a:ext cx="9252520" cy="936104"/>
          </a:xfrm>
        </p:spPr>
        <p:txBody>
          <a:bodyPr>
            <a:normAutofit fontScale="90000"/>
          </a:bodyPr>
          <a:lstStyle/>
          <a:p>
            <a:pPr algn="ctr"/>
            <a:r>
              <a:rPr lang="es-ES" sz="2700" b="1" dirty="0"/>
              <a:t>Unidad II: Microeconomía: Teoría del comportamiento del consumidor y el productor</a:t>
            </a:r>
            <a:r>
              <a:rPr lang="es-ES" b="1" dirty="0"/>
              <a:t>.</a:t>
            </a:r>
            <a:r>
              <a:rPr lang="es-ES" dirty="0"/>
              <a:t>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251520" y="1196752"/>
            <a:ext cx="8424936" cy="5472608"/>
          </a:xfrm>
        </p:spPr>
        <p:txBody>
          <a:bodyPr/>
          <a:lstStyle/>
          <a:p>
            <a:pPr marL="0" indent="0" algn="just">
              <a:buNone/>
            </a:pPr>
            <a:r>
              <a:rPr lang="es-ES" sz="2000" b="1" dirty="0"/>
              <a:t>Clase 9:</a:t>
            </a:r>
          </a:p>
          <a:p>
            <a:pPr marL="0" indent="0" algn="just">
              <a:buNone/>
            </a:pPr>
            <a:r>
              <a:rPr lang="es-ES" sz="2000" dirty="0"/>
              <a:t>2.1 El comportamiento del consumidor.</a:t>
            </a:r>
          </a:p>
          <a:p>
            <a:pPr marL="0" indent="0" algn="just">
              <a:buNone/>
            </a:pPr>
            <a:r>
              <a:rPr lang="es-ES" sz="2000" dirty="0"/>
              <a:t>2.1.1 Gustos y preferencias.</a:t>
            </a:r>
          </a:p>
          <a:p>
            <a:pPr marL="0" indent="0" algn="just">
              <a:buNone/>
            </a:pPr>
            <a:r>
              <a:rPr lang="es-ES" sz="2000" dirty="0"/>
              <a:t>2.1.4 Posibilidades de consumo: la restricción presupuestal.</a:t>
            </a:r>
          </a:p>
          <a:p>
            <a:pPr marL="0" indent="0" algn="just">
              <a:buNone/>
            </a:pPr>
            <a:endParaRPr lang="es-ES" sz="2000" dirty="0"/>
          </a:p>
          <a:p>
            <a:pPr marL="0" indent="0" algn="just">
              <a:buNone/>
            </a:pPr>
            <a:r>
              <a:rPr lang="es-ES" sz="2000" b="1" dirty="0"/>
              <a:t>Clase 10:</a:t>
            </a:r>
          </a:p>
          <a:p>
            <a:pPr marL="0" indent="0" algn="just">
              <a:buNone/>
            </a:pPr>
            <a:r>
              <a:rPr lang="es-ES" sz="2000" dirty="0"/>
              <a:t>2.1.2 Utilidad y preferencia.</a:t>
            </a:r>
          </a:p>
          <a:p>
            <a:pPr marL="0" indent="0" algn="just">
              <a:buNone/>
            </a:pPr>
            <a:r>
              <a:rPr lang="es-ES" sz="2000" dirty="0"/>
              <a:t>2.1.5 Utilidad total y utilidad marginal.</a:t>
            </a:r>
          </a:p>
          <a:p>
            <a:pPr marL="0" indent="0" algn="just">
              <a:buNone/>
            </a:pPr>
            <a:endParaRPr lang="es-ES" sz="2000" dirty="0"/>
          </a:p>
          <a:p>
            <a:pPr marL="0" indent="0" algn="just">
              <a:buNone/>
            </a:pPr>
            <a:r>
              <a:rPr lang="es-ES" sz="2000" b="1" dirty="0"/>
              <a:t>Clase 11: </a:t>
            </a:r>
          </a:p>
          <a:p>
            <a:pPr marL="0" indent="0" algn="just">
              <a:buNone/>
            </a:pPr>
            <a:r>
              <a:rPr lang="es-ES" sz="2000" dirty="0"/>
              <a:t>2.1.6 Maximización del la utilidad y el equilibrio del consumidor.</a:t>
            </a:r>
          </a:p>
          <a:p>
            <a:pPr marL="0" indent="0" algn="just">
              <a:buNone/>
            </a:pPr>
            <a:endParaRPr lang="es-ES" sz="2000" dirty="0"/>
          </a:p>
          <a:p>
            <a:pPr marL="0" indent="0" algn="just">
              <a:buNone/>
            </a:pPr>
            <a:r>
              <a:rPr lang="es-ES" sz="2000" b="1" dirty="0"/>
              <a:t>Clase 12:</a:t>
            </a:r>
          </a:p>
          <a:p>
            <a:pPr marL="0" indent="0" algn="just">
              <a:buNone/>
            </a:pPr>
            <a:r>
              <a:rPr lang="es-ES" sz="2000" dirty="0"/>
              <a:t>2.1.3 Curvas de indiferencia: Características.</a:t>
            </a:r>
          </a:p>
        </p:txBody>
      </p:sp>
    </p:spTree>
    <p:extLst>
      <p:ext uri="{BB962C8B-B14F-4D97-AF65-F5344CB8AC3E}">
        <p14:creationId xmlns:p14="http://schemas.microsoft.com/office/powerpoint/2010/main" val="1514569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634082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s-MX" dirty="0"/>
              <a:t>Actividad</a:t>
            </a:r>
          </a:p>
        </p:txBody>
      </p:sp>
      <p:sp>
        <p:nvSpPr>
          <p:cNvPr id="19458" name="2 Marcador de contenido"/>
          <p:cNvSpPr>
            <a:spLocks noGrp="1"/>
          </p:cNvSpPr>
          <p:nvPr>
            <p:ph sz="quarter" idx="1"/>
          </p:nvPr>
        </p:nvSpPr>
        <p:spPr>
          <a:xfrm>
            <a:off x="395536" y="1124744"/>
            <a:ext cx="8208912" cy="5349081"/>
          </a:xfrm>
        </p:spPr>
        <p:txBody>
          <a:bodyPr/>
          <a:lstStyle/>
          <a:p>
            <a:pPr algn="just"/>
            <a:r>
              <a:rPr lang="es-MX" dirty="0"/>
              <a:t>Dudas relacionadas con alguno de los temas del primer parcial ????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algn="just"/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7355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634082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s-MX" dirty="0"/>
              <a:t>Actividad</a:t>
            </a:r>
          </a:p>
        </p:txBody>
      </p:sp>
      <p:sp>
        <p:nvSpPr>
          <p:cNvPr id="19458" name="2 Marcador de contenido"/>
          <p:cNvSpPr>
            <a:spLocks noGrp="1"/>
          </p:cNvSpPr>
          <p:nvPr>
            <p:ph sz="quarter" idx="1"/>
          </p:nvPr>
        </p:nvSpPr>
        <p:spPr>
          <a:xfrm>
            <a:off x="395536" y="1124744"/>
            <a:ext cx="8208912" cy="5349081"/>
          </a:xfrm>
        </p:spPr>
        <p:txBody>
          <a:bodyPr/>
          <a:lstStyle/>
          <a:p>
            <a:pPr algn="just"/>
            <a:r>
              <a:rPr lang="es-MX" dirty="0"/>
              <a:t>Revisión del sitio web de la Bolsa Mexicana de Valores:</a:t>
            </a:r>
          </a:p>
          <a:p>
            <a:pPr marL="0" indent="0" algn="just">
              <a:buNone/>
            </a:pPr>
            <a:r>
              <a:rPr lang="es-MX" dirty="0"/>
              <a:t> https://www.bmv.com.mx/#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Revisión del sitio web del Banco de México:</a:t>
            </a:r>
          </a:p>
          <a:p>
            <a:pPr marL="0" indent="0" algn="just">
              <a:buNone/>
            </a:pPr>
            <a:r>
              <a:rPr lang="es-MX" dirty="0"/>
              <a:t>https://www.banxico.org.mx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algn="just"/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00578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580817E994B5488BA8D9BE215B2B84" ma:contentTypeVersion="3" ma:contentTypeDescription="Create a new document." ma:contentTypeScope="" ma:versionID="003d605083cdd8b65cf930457d8cff5d">
  <xsd:schema xmlns:xsd="http://www.w3.org/2001/XMLSchema" xmlns:xs="http://www.w3.org/2001/XMLSchema" xmlns:p="http://schemas.microsoft.com/office/2006/metadata/properties" xmlns:ns2="0437ae1a-89d1-4fcb-8d9b-68184941ee39" targetNamespace="http://schemas.microsoft.com/office/2006/metadata/properties" ma:root="true" ma:fieldsID="aeb9e288dcd331f815c6152696aca2e7" ns2:_="">
    <xsd:import namespace="0437ae1a-89d1-4fcb-8d9b-68184941ee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37ae1a-89d1-4fcb-8d9b-68184941ee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16C374-CB45-4C3D-8201-05D026DE7F9E}"/>
</file>

<file path=customXml/itemProps2.xml><?xml version="1.0" encoding="utf-8"?>
<ds:datastoreItem xmlns:ds="http://schemas.openxmlformats.org/officeDocument/2006/customXml" ds:itemID="{1E35B0DC-7390-4B53-96BC-EC7038101C37}"/>
</file>

<file path=customXml/itemProps3.xml><?xml version="1.0" encoding="utf-8"?>
<ds:datastoreItem xmlns:ds="http://schemas.openxmlformats.org/officeDocument/2006/customXml" ds:itemID="{6A82B5FD-D682-4AF6-9E6E-4801682FFFBA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691</TotalTime>
  <Words>283</Words>
  <Application>Microsoft Office PowerPoint</Application>
  <PresentationFormat>Presentación en pantalla (4:3)</PresentationFormat>
  <Paragraphs>69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Schoolbook</vt:lpstr>
      <vt:lpstr>Wingdings</vt:lpstr>
      <vt:lpstr>Wingdings 2</vt:lpstr>
      <vt:lpstr>Mirador</vt:lpstr>
      <vt:lpstr>FUNDAMENTOS ECONÒMICOS                             Clase 13        Revisión de temas del primer parcial    </vt:lpstr>
      <vt:lpstr>Unidad I: Fundamentos de la Economía. </vt:lpstr>
      <vt:lpstr>Unidad I: Fundamentos de la economía.</vt:lpstr>
      <vt:lpstr>Unidad II: Microeconomía: Teoría del comportamiento del consumidor y el productor. </vt:lpstr>
      <vt:lpstr>Actividad</vt:lpstr>
      <vt:lpstr>Actividad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Política Económica: Política comercial</dc:title>
  <dc:creator>Adrian</dc:creator>
  <cp:lastModifiedBy>Juan Antonio Castillo Marrufo</cp:lastModifiedBy>
  <cp:revision>89</cp:revision>
  <dcterms:created xsi:type="dcterms:W3CDTF">2012-05-08T00:17:38Z</dcterms:created>
  <dcterms:modified xsi:type="dcterms:W3CDTF">2022-03-07T17:46:05Z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0x0101003D580817E994B5488BA8D9BE215B2B84</vt:lpwstr>
  </property>
</Properties>
</file>