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8" r:id="rId5"/>
    <p:sldId id="259" r:id="rId6"/>
    <p:sldId id="260" r:id="rId7"/>
    <p:sldId id="261" r:id="rId8"/>
    <p:sldId id="264" r:id="rId9"/>
    <p:sldId id="263" r:id="rId10"/>
  </p:sldIdLst>
  <p:sldSz cx="9144000" cy="6858000" type="screen4x3"/>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B86809E-3F69-4DD8-9CAC-D6651A768408}" type="datetimeFigureOut">
              <a:rPr lang="es-MX"/>
              <a:pPr>
                <a:defRPr/>
              </a:pPr>
              <a:t>07/02/2022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84C62B4-886F-49D1-9E36-2186C14E9444}" type="slidenum">
              <a:rPr lang="es-MX"/>
              <a:pPr>
                <a:defRPr/>
              </a:pPr>
              <a:t>‹Nº›</a:t>
            </a:fld>
            <a:endParaRPr lang="es-MX"/>
          </a:p>
        </p:txBody>
      </p:sp>
    </p:spTree>
    <p:extLst>
      <p:ext uri="{BB962C8B-B14F-4D97-AF65-F5344CB8AC3E}">
        <p14:creationId xmlns:p14="http://schemas.microsoft.com/office/powerpoint/2010/main" val="3789905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1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3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8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0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21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3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25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4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7B0D86BA-4494-4499-B038-5492D0A08AB0}" type="datetimeFigureOut">
              <a:rPr lang="es-MX"/>
              <a:pPr>
                <a:defRPr/>
              </a:pPr>
              <a:t>07/02/2022</a:t>
            </a:fld>
            <a:endParaRPr lang="es-MX"/>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MX"/>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546F1B80-5B7F-48BC-94E4-589785212026}" type="slidenum">
              <a:rPr lang="es-MX"/>
              <a:pPr>
                <a:defRPr/>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1D630D42-5D3F-4A8B-BCF0-0CD6C16963CD}" type="datetimeFigureOut">
              <a:rPr lang="es-MX"/>
              <a:pPr>
                <a:defRPr/>
              </a:pPr>
              <a:t>07/02/2022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39BC612B-7F2A-4818-B5E1-703C5A2B718B}" type="slidenum">
              <a:rPr lang="es-MX"/>
              <a:pPr>
                <a:defRPr/>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0815590-B491-42AB-9479-6EB327E3654E}" type="datetimeFigureOut">
              <a:rPr lang="es-MX"/>
              <a:pPr>
                <a:defRPr/>
              </a:pPr>
              <a:t>07/02/2022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49ECD949-4CB4-47D8-ABA6-4726692C9BE6}" type="slidenum">
              <a:rPr lang="es-MX"/>
              <a:pPr>
                <a:defRPr/>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17F6A2E8-F403-4B5D-A166-997E1CB72366}" type="datetimeFigureOut">
              <a:rPr lang="es-MX"/>
              <a:pPr>
                <a:defRPr/>
              </a:pPr>
              <a:t>07/02/2022</a:t>
            </a:fld>
            <a:endParaRPr lang="es-MX"/>
          </a:p>
        </p:txBody>
      </p:sp>
      <p:sp>
        <p:nvSpPr>
          <p:cNvPr id="5" name="8 Marcador de número de diapositiva"/>
          <p:cNvSpPr>
            <a:spLocks noGrp="1"/>
          </p:cNvSpPr>
          <p:nvPr>
            <p:ph type="sldNum" sz="quarter" idx="11"/>
          </p:nvPr>
        </p:nvSpPr>
        <p:spPr/>
        <p:txBody>
          <a:bodyPr rtlCol="0"/>
          <a:lstStyle>
            <a:lvl1pPr>
              <a:defRPr/>
            </a:lvl1pPr>
          </a:lstStyle>
          <a:p>
            <a:pPr>
              <a:defRPr/>
            </a:pPr>
            <a:fld id="{C61B2F3C-7324-4AD3-833A-2AEA2F35B299}" type="slidenum">
              <a:rPr lang="es-MX"/>
              <a:pPr>
                <a:defRPr/>
              </a:pPr>
              <a:t>‹Nº›</a:t>
            </a:fld>
            <a:endParaRPr lang="es-MX"/>
          </a:p>
        </p:txBody>
      </p:sp>
      <p:sp>
        <p:nvSpPr>
          <p:cNvPr id="6" name="9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9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1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2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4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9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0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1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5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74C160FD-5651-4E80-B193-62D7B58FA977}" type="datetimeFigureOut">
              <a:rPr lang="es-MX"/>
              <a:pPr>
                <a:defRPr/>
              </a:pPr>
              <a:t>07/02/2022</a:t>
            </a:fld>
            <a:endParaRPr lang="es-MX"/>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MX"/>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E3E851DB-CF31-48B9-B13F-D2FFFA14082E}" type="slidenum">
              <a:rPr lang="es-MX"/>
              <a:pPr>
                <a:defRPr/>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pPr>
              <a:defRPr/>
            </a:pPr>
            <a:fld id="{80DF8BA8-5653-4460-8018-B5E1A23FFCC2}" type="datetimeFigureOut">
              <a:rPr lang="es-MX"/>
              <a:pPr>
                <a:defRPr/>
              </a:pPr>
              <a:t>07/02/2022</a:t>
            </a:fld>
            <a:endParaRPr lang="es-MX"/>
          </a:p>
        </p:txBody>
      </p:sp>
      <p:sp>
        <p:nvSpPr>
          <p:cNvPr id="6" name="2 Marcador de pie de página"/>
          <p:cNvSpPr>
            <a:spLocks noGrp="1"/>
          </p:cNvSpPr>
          <p:nvPr>
            <p:ph type="ftr" sz="quarter" idx="11"/>
          </p:nvPr>
        </p:nvSpPr>
        <p:spPr/>
        <p:txBody>
          <a:bodyPr/>
          <a:lstStyle>
            <a:lvl1pPr>
              <a:defRPr/>
            </a:lvl1pPr>
          </a:lstStyle>
          <a:p>
            <a:pPr>
              <a:defRPr/>
            </a:pPr>
            <a:endParaRPr lang="es-MX"/>
          </a:p>
        </p:txBody>
      </p:sp>
      <p:sp>
        <p:nvSpPr>
          <p:cNvPr id="7" name="22 Marcador de número de diapositiva"/>
          <p:cNvSpPr>
            <a:spLocks noGrp="1"/>
          </p:cNvSpPr>
          <p:nvPr>
            <p:ph type="sldNum" sz="quarter" idx="12"/>
          </p:nvPr>
        </p:nvSpPr>
        <p:spPr/>
        <p:txBody>
          <a:bodyPr/>
          <a:lstStyle>
            <a:lvl1pPr>
              <a:defRPr/>
            </a:lvl1pPr>
          </a:lstStyle>
          <a:p>
            <a:pPr>
              <a:defRPr/>
            </a:pPr>
            <a:fld id="{DF768998-52DD-4851-8CBD-C152BF670404}" type="slidenum">
              <a:rPr lang="es-MX"/>
              <a:pPr>
                <a:defRPr/>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07CB6DE-184C-4B2E-83BB-09798CC2A191}" type="datetimeFigureOut">
              <a:rPr lang="es-MX"/>
              <a:pPr>
                <a:defRPr/>
              </a:pPr>
              <a:t>07/02/2022</a:t>
            </a:fld>
            <a:endParaRPr lang="es-MX"/>
          </a:p>
        </p:txBody>
      </p:sp>
      <p:sp>
        <p:nvSpPr>
          <p:cNvPr id="8" name="2 Marcador de pie de página"/>
          <p:cNvSpPr>
            <a:spLocks noGrp="1"/>
          </p:cNvSpPr>
          <p:nvPr>
            <p:ph type="ftr" sz="quarter" idx="11"/>
          </p:nvPr>
        </p:nvSpPr>
        <p:spPr/>
        <p:txBody>
          <a:bodyPr/>
          <a:lstStyle>
            <a:lvl1pPr>
              <a:defRPr/>
            </a:lvl1pPr>
          </a:lstStyle>
          <a:p>
            <a:pPr>
              <a:defRPr/>
            </a:pPr>
            <a:endParaRPr lang="es-MX"/>
          </a:p>
        </p:txBody>
      </p:sp>
      <p:sp>
        <p:nvSpPr>
          <p:cNvPr id="9" name="22 Marcador de número de diapositiva"/>
          <p:cNvSpPr>
            <a:spLocks noGrp="1"/>
          </p:cNvSpPr>
          <p:nvPr>
            <p:ph type="sldNum" sz="quarter" idx="12"/>
          </p:nvPr>
        </p:nvSpPr>
        <p:spPr/>
        <p:txBody>
          <a:bodyPr/>
          <a:lstStyle>
            <a:lvl1pPr>
              <a:defRPr/>
            </a:lvl1pPr>
          </a:lstStyle>
          <a:p>
            <a:pPr>
              <a:defRPr/>
            </a:pPr>
            <a:fld id="{A6F9E125-62FA-4091-9AAD-826AA77CC0FA}" type="slidenum">
              <a:rPr lang="es-MX"/>
              <a:pPr>
                <a:defRPr/>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FE4F7BDC-07FF-4BAE-AFB0-3EA06C528CD3}" type="datetimeFigureOut">
              <a:rPr lang="es-MX"/>
              <a:pPr>
                <a:defRPr/>
              </a:pPr>
              <a:t>07/02/2022</a:t>
            </a:fld>
            <a:endParaRPr lang="es-MX"/>
          </a:p>
        </p:txBody>
      </p:sp>
      <p:sp>
        <p:nvSpPr>
          <p:cNvPr id="4" name="6 Marcador de número de diapositiva"/>
          <p:cNvSpPr>
            <a:spLocks noGrp="1"/>
          </p:cNvSpPr>
          <p:nvPr>
            <p:ph type="sldNum" sz="quarter" idx="11"/>
          </p:nvPr>
        </p:nvSpPr>
        <p:spPr/>
        <p:txBody>
          <a:bodyPr rtlCol="0"/>
          <a:lstStyle>
            <a:lvl1pPr>
              <a:defRPr/>
            </a:lvl1pPr>
          </a:lstStyle>
          <a:p>
            <a:pPr>
              <a:defRPr/>
            </a:pPr>
            <a:fld id="{A91243D3-AC66-426A-8F2C-54EEFF6AAA37}" type="slidenum">
              <a:rPr lang="es-MX"/>
              <a:pPr>
                <a:defRPr/>
              </a:pPr>
              <a:t>‹Nº›</a:t>
            </a:fld>
            <a:endParaRPr lang="es-MX"/>
          </a:p>
        </p:txBody>
      </p:sp>
      <p:sp>
        <p:nvSpPr>
          <p:cNvPr id="5" name="7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AF52BD8-196D-4CB7-919D-DF22E5331801}" type="datetimeFigureOut">
              <a:rPr lang="es-MX"/>
              <a:pPr>
                <a:defRPr/>
              </a:pPr>
              <a:t>07/02/2022</a:t>
            </a:fld>
            <a:endParaRPr lang="es-MX"/>
          </a:p>
        </p:txBody>
      </p:sp>
      <p:sp>
        <p:nvSpPr>
          <p:cNvPr id="3" name="2 Marcador de pie de página"/>
          <p:cNvSpPr>
            <a:spLocks noGrp="1"/>
          </p:cNvSpPr>
          <p:nvPr>
            <p:ph type="ftr" sz="quarter" idx="11"/>
          </p:nvPr>
        </p:nvSpPr>
        <p:spPr/>
        <p:txBody>
          <a:bodyPr/>
          <a:lstStyle>
            <a:lvl1pPr>
              <a:defRPr/>
            </a:lvl1pPr>
          </a:lstStyle>
          <a:p>
            <a:pPr>
              <a:defRPr/>
            </a:pPr>
            <a:endParaRPr lang="es-MX"/>
          </a:p>
        </p:txBody>
      </p:sp>
      <p:sp>
        <p:nvSpPr>
          <p:cNvPr id="4" name="22 Marcador de número de diapositiva"/>
          <p:cNvSpPr>
            <a:spLocks noGrp="1"/>
          </p:cNvSpPr>
          <p:nvPr>
            <p:ph type="sldNum" sz="quarter" idx="12"/>
          </p:nvPr>
        </p:nvSpPr>
        <p:spPr/>
        <p:txBody>
          <a:bodyPr/>
          <a:lstStyle>
            <a:lvl1pPr>
              <a:defRPr/>
            </a:lvl1pPr>
          </a:lstStyle>
          <a:p>
            <a:pPr>
              <a:defRPr/>
            </a:pPr>
            <a:fld id="{D6122C7D-4492-4AEB-A018-3B00D7C5608C}" type="slidenum">
              <a:rPr lang="es-MX"/>
              <a:pPr>
                <a:defRPr/>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8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3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40FF46E0-8BE3-4397-BB48-C93D2011C0FB}" type="datetimeFigureOut">
              <a:rPr lang="es-MX"/>
              <a:pPr>
                <a:defRPr/>
              </a:pPr>
              <a:t>07/02/2022</a:t>
            </a:fld>
            <a:endParaRPr lang="es-MX"/>
          </a:p>
        </p:txBody>
      </p:sp>
      <p:sp>
        <p:nvSpPr>
          <p:cNvPr id="13" name="21 Marcador de número de diapositiva"/>
          <p:cNvSpPr>
            <a:spLocks noGrp="1"/>
          </p:cNvSpPr>
          <p:nvPr>
            <p:ph type="sldNum" sz="quarter" idx="11"/>
          </p:nvPr>
        </p:nvSpPr>
        <p:spPr/>
        <p:txBody>
          <a:bodyPr rtlCol="0"/>
          <a:lstStyle>
            <a:lvl1pPr>
              <a:defRPr/>
            </a:lvl1pPr>
          </a:lstStyle>
          <a:p>
            <a:pPr>
              <a:defRPr/>
            </a:pPr>
            <a:fld id="{CC139AA1-7C4D-438F-A2BE-C60DB4D6ADC7}" type="slidenum">
              <a:rPr lang="es-MX"/>
              <a:pPr>
                <a:defRPr/>
              </a:pPr>
              <a:t>‹Nº›</a:t>
            </a:fld>
            <a:endParaRPr lang="es-MX"/>
          </a:p>
        </p:txBody>
      </p:sp>
      <p:sp>
        <p:nvSpPr>
          <p:cNvPr id="14" name="22 Marcador de pie de página"/>
          <p:cNvSpPr>
            <a:spLocks noGrp="1"/>
          </p:cNvSpPr>
          <p:nvPr>
            <p:ph type="ftr" sz="quarter" idx="12"/>
          </p:nvPr>
        </p:nvSpPr>
        <p:spPr/>
        <p:txBody>
          <a:bodyPr rtlCol="0"/>
          <a:lstStyle>
            <a:lvl1pPr>
              <a:defRPr/>
            </a:lvl1pPr>
          </a:lstStyle>
          <a:p>
            <a:pPr>
              <a:defRPr/>
            </a:pPr>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12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19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75E1DE94-5E8B-498B-A822-813BA4BBBA7D}" type="datetimeFigureOut">
              <a:rPr lang="es-MX"/>
              <a:pPr>
                <a:defRPr/>
              </a:pPr>
              <a:t>07/02/2022</a:t>
            </a:fld>
            <a:endParaRPr lang="es-MX"/>
          </a:p>
        </p:txBody>
      </p:sp>
      <p:sp>
        <p:nvSpPr>
          <p:cNvPr id="13" name="17 Marcador de número de diapositiva"/>
          <p:cNvSpPr>
            <a:spLocks noGrp="1"/>
          </p:cNvSpPr>
          <p:nvPr>
            <p:ph type="sldNum" sz="quarter" idx="11"/>
          </p:nvPr>
        </p:nvSpPr>
        <p:spPr/>
        <p:txBody>
          <a:bodyPr rtlCol="0"/>
          <a:lstStyle>
            <a:lvl1pPr>
              <a:defRPr/>
            </a:lvl1pPr>
          </a:lstStyle>
          <a:p>
            <a:pPr>
              <a:defRPr/>
            </a:pPr>
            <a:fld id="{9AA4CE19-5BBC-45A9-8049-E421F31CAC8D}" type="slidenum">
              <a:rPr lang="es-MX"/>
              <a:pPr>
                <a:defRPr/>
              </a:pPr>
              <a:t>‹Nº›</a:t>
            </a:fld>
            <a:endParaRPr lang="es-MX"/>
          </a:p>
        </p:txBody>
      </p:sp>
      <p:sp>
        <p:nvSpPr>
          <p:cNvPr id="14" name="20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F6D014C-0B69-4341-AB71-B0E649D06B61}" type="datetimeFigureOut">
              <a:rPr lang="es-MX"/>
              <a:pPr>
                <a:defRPr/>
              </a:pPr>
              <a:t>07/02/2022</a:t>
            </a:fld>
            <a:endParaRPr lang="es-MX"/>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208FDD0-7C3A-407F-9CED-1C053868442B}"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1" r:id="rId4"/>
    <p:sldLayoutId id="2147483670" r:id="rId5"/>
    <p:sldLayoutId id="2147483675" r:id="rId6"/>
    <p:sldLayoutId id="2147483669" r:id="rId7"/>
    <p:sldLayoutId id="2147483676" r:id="rId8"/>
    <p:sldLayoutId id="2147483677" r:id="rId9"/>
    <p:sldLayoutId id="2147483668" r:id="rId10"/>
    <p:sldLayoutId id="2147483667"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04664"/>
            <a:ext cx="8352928" cy="5688632"/>
          </a:xfrm>
        </p:spPr>
        <p:txBody>
          <a:bodyPr>
            <a:normAutofit/>
          </a:bodyPr>
          <a:lstStyle/>
          <a:p>
            <a:pPr fontAlgn="auto">
              <a:spcAft>
                <a:spcPts val="0"/>
              </a:spcAft>
              <a:defRPr/>
            </a:pPr>
            <a:r>
              <a:rPr lang="es-MX" sz="3600" dirty="0"/>
              <a:t>FUNDAMENTOS ECONÒMICOS</a:t>
            </a:r>
            <a:br>
              <a:rPr lang="es-MX" sz="3600" dirty="0"/>
            </a:br>
            <a:br>
              <a:rPr lang="es-MX" sz="3600" dirty="0"/>
            </a:br>
            <a:br>
              <a:rPr lang="es-MX" sz="3200" dirty="0"/>
            </a:br>
            <a:r>
              <a:rPr lang="es-MX" sz="3200" dirty="0"/>
              <a:t>                          </a:t>
            </a:r>
            <a:r>
              <a:rPr lang="es-MX" sz="3600" dirty="0"/>
              <a:t>Clase 2</a:t>
            </a:r>
            <a:br>
              <a:rPr lang="es-MX" sz="3200" dirty="0"/>
            </a:br>
            <a:br>
              <a:rPr lang="es-MX" sz="2800" dirty="0"/>
            </a:br>
            <a:r>
              <a:rPr lang="es-MX" sz="2800" dirty="0"/>
              <a:t>           </a:t>
            </a:r>
            <a:r>
              <a:rPr lang="es-MX" sz="2200" dirty="0">
                <a:solidFill>
                  <a:schemeClr val="tx1"/>
                </a:solidFill>
              </a:rPr>
              <a:t>1.1.2</a:t>
            </a:r>
            <a:r>
              <a:rPr lang="es-MX" sz="2200" dirty="0">
                <a:solidFill>
                  <a:srgbClr val="FF0000"/>
                </a:solidFill>
              </a:rPr>
              <a:t> Economía positiva y economía normativa</a:t>
            </a:r>
            <a:br>
              <a:rPr lang="es-MX" sz="2200" dirty="0">
                <a:solidFill>
                  <a:srgbClr val="FF0000"/>
                </a:solidFill>
              </a:rPr>
            </a:br>
            <a:r>
              <a:rPr lang="es-MX" sz="2200" dirty="0">
                <a:solidFill>
                  <a:srgbClr val="FF0000"/>
                </a:solidFill>
              </a:rPr>
              <a:t>         </a:t>
            </a:r>
            <a:br>
              <a:rPr lang="es-MX" sz="2200" dirty="0">
                <a:solidFill>
                  <a:srgbClr val="FF0000"/>
                </a:solidFill>
              </a:rPr>
            </a:br>
            <a:br>
              <a:rPr lang="es-MX" sz="2400" dirty="0"/>
            </a:br>
            <a:br>
              <a:rPr lang="es-MX" sz="2400" dirty="0"/>
            </a:br>
            <a:br>
              <a:rPr lang="es-MX" sz="2400" dirty="0"/>
            </a:br>
            <a:endParaRPr lang="es-MX" sz="2400" dirty="0"/>
          </a:p>
        </p:txBody>
      </p:sp>
      <p:sp>
        <p:nvSpPr>
          <p:cNvPr id="14338" name="2 Subtítulo"/>
          <p:cNvSpPr>
            <a:spLocks noGrp="1"/>
          </p:cNvSpPr>
          <p:nvPr>
            <p:ph type="subTitle" idx="1"/>
          </p:nvPr>
        </p:nvSpPr>
        <p:spPr>
          <a:xfrm>
            <a:off x="2286000" y="5229199"/>
            <a:ext cx="6172200" cy="648073"/>
          </a:xfrm>
        </p:spPr>
        <p:txBody>
          <a:bodyPr/>
          <a:lstStyle/>
          <a:p>
            <a:pPr algn="r"/>
            <a:r>
              <a:rPr lang="es-MX" dirty="0"/>
              <a:t>Febrero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fontAlgn="auto">
              <a:spcAft>
                <a:spcPts val="0"/>
              </a:spcAft>
              <a:defRPr/>
            </a:pPr>
            <a:r>
              <a:rPr lang="es-MX" dirty="0"/>
              <a:t>Introducción</a:t>
            </a:r>
            <a:br>
              <a:rPr lang="es-MX" dirty="0"/>
            </a:br>
            <a:endParaRPr lang="es-MX" dirty="0"/>
          </a:p>
        </p:txBody>
      </p:sp>
      <p:sp>
        <p:nvSpPr>
          <p:cNvPr id="15362" name="2 Marcador de contenido"/>
          <p:cNvSpPr>
            <a:spLocks noGrp="1"/>
          </p:cNvSpPr>
          <p:nvPr>
            <p:ph sz="quarter" idx="1"/>
          </p:nvPr>
        </p:nvSpPr>
        <p:spPr>
          <a:xfrm>
            <a:off x="457200" y="1124744"/>
            <a:ext cx="8003232" cy="5472608"/>
          </a:xfrm>
        </p:spPr>
        <p:txBody>
          <a:bodyPr/>
          <a:lstStyle/>
          <a:p>
            <a:pPr marL="0" indent="0" algn="just">
              <a:buNone/>
            </a:pPr>
            <a:r>
              <a:rPr lang="es-MX" b="1" dirty="0"/>
              <a:t>      </a:t>
            </a:r>
            <a:r>
              <a:rPr lang="es-MX" dirty="0"/>
              <a:t>Partiendo de que la economía es la ciencia social dedicada al estudio de la asignación de recursos, la producción de bienes y la creación de riqueza, es natural que puedan existir diferentes enfoques para estudiarla: la economía positiva y la economía normativa tienen visiones distintas. </a:t>
            </a:r>
          </a:p>
          <a:p>
            <a:pPr marL="0" indent="0" algn="just">
              <a:buNone/>
            </a:pPr>
            <a:endParaRPr lang="es-MX" dirty="0"/>
          </a:p>
          <a:p>
            <a:pPr marL="0" indent="0" algn="just">
              <a:buNone/>
            </a:pPr>
            <a:endParaRPr lang="es-MX" dirty="0"/>
          </a:p>
          <a:p>
            <a:pPr marL="0" indent="0" algn="just">
              <a:buNone/>
            </a:pPr>
            <a:r>
              <a:rPr lang="es-MX" dirty="0"/>
              <a:t>OBJETIVOS:</a:t>
            </a:r>
          </a:p>
          <a:p>
            <a:pPr algn="just"/>
            <a:r>
              <a:rPr lang="es-MX" dirty="0"/>
              <a:t>Definir qué es economía positiva y economía normativa.</a:t>
            </a:r>
          </a:p>
          <a:p>
            <a:pPr algn="just"/>
            <a:r>
              <a:rPr lang="es-MX" dirty="0"/>
              <a:t>Explicar la diferencia entre economía positiva y economía normativa.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03232" cy="778098"/>
          </a:xfrm>
        </p:spPr>
        <p:txBody>
          <a:bodyPr>
            <a:normAutofit fontScale="90000"/>
          </a:bodyPr>
          <a:lstStyle/>
          <a:p>
            <a:pPr algn="ctr" fontAlgn="auto">
              <a:spcAft>
                <a:spcPts val="0"/>
              </a:spcAft>
              <a:defRPr/>
            </a:pPr>
            <a:r>
              <a:rPr lang="es-MX" dirty="0"/>
              <a:t>Economía positiva vs. Economía normativa </a:t>
            </a:r>
          </a:p>
        </p:txBody>
      </p:sp>
      <p:sp>
        <p:nvSpPr>
          <p:cNvPr id="3" name="2 Marcador de contenido"/>
          <p:cNvSpPr>
            <a:spLocks noGrp="1"/>
          </p:cNvSpPr>
          <p:nvPr>
            <p:ph sz="quarter" idx="1"/>
          </p:nvPr>
        </p:nvSpPr>
        <p:spPr>
          <a:xfrm>
            <a:off x="457200" y="1268760"/>
            <a:ext cx="8147248" cy="5328592"/>
          </a:xfrm>
        </p:spPr>
        <p:txBody>
          <a:bodyPr>
            <a:normAutofit/>
          </a:bodyPr>
          <a:lstStyle/>
          <a:p>
            <a:pPr marL="0" indent="0" algn="just" fontAlgn="auto">
              <a:spcAft>
                <a:spcPts val="0"/>
              </a:spcAft>
              <a:buNone/>
              <a:defRPr/>
            </a:pPr>
            <a:r>
              <a:rPr lang="es-MX" dirty="0">
                <a:solidFill>
                  <a:schemeClr val="accent6">
                    <a:lumMod val="50000"/>
                  </a:schemeClr>
                </a:solidFill>
              </a:rPr>
              <a:t>La economía positiva trata de explicar lo que la economía </a:t>
            </a:r>
            <a:r>
              <a:rPr lang="es-MX" dirty="0">
                <a:solidFill>
                  <a:srgbClr val="FF0000"/>
                </a:solidFill>
              </a:rPr>
              <a:t>es,</a:t>
            </a:r>
            <a:r>
              <a:rPr lang="es-MX" dirty="0">
                <a:solidFill>
                  <a:schemeClr val="accent6">
                    <a:lumMod val="50000"/>
                  </a:schemeClr>
                </a:solidFill>
              </a:rPr>
              <a:t> mientras la economía normativa trata de indicar </a:t>
            </a:r>
            <a:r>
              <a:rPr lang="es-MX" dirty="0">
                <a:solidFill>
                  <a:srgbClr val="FF0000"/>
                </a:solidFill>
              </a:rPr>
              <a:t>cómo debería ser.</a:t>
            </a:r>
          </a:p>
          <a:p>
            <a:pPr marL="0" indent="0" algn="just" fontAlgn="auto">
              <a:spcAft>
                <a:spcPts val="0"/>
              </a:spcAft>
              <a:buNone/>
              <a:defRPr/>
            </a:pPr>
            <a:endParaRPr lang="es-MX" dirty="0">
              <a:solidFill>
                <a:srgbClr val="FF0000"/>
              </a:solidFill>
            </a:endParaRPr>
          </a:p>
          <a:p>
            <a:pPr marL="0" indent="0" algn="just" fontAlgn="auto">
              <a:spcAft>
                <a:spcPts val="0"/>
              </a:spcAft>
              <a:buNone/>
              <a:defRPr/>
            </a:pPr>
            <a:r>
              <a:rPr lang="es-MX" dirty="0"/>
              <a:t>Así pues, la diferencia está en el enfoque de cada una de ellas.</a:t>
            </a:r>
          </a:p>
          <a:p>
            <a:pPr marL="0" indent="0" algn="just" fontAlgn="auto">
              <a:spcAft>
                <a:spcPts val="0"/>
              </a:spcAft>
              <a:buNone/>
              <a:defRPr/>
            </a:pPr>
            <a:endParaRPr lang="es-MX" dirty="0"/>
          </a:p>
          <a:p>
            <a:pPr marL="0" indent="0" algn="just" fontAlgn="auto">
              <a:spcAft>
                <a:spcPts val="0"/>
              </a:spcAft>
              <a:buNone/>
              <a:defRPr/>
            </a:pPr>
            <a:r>
              <a:rPr lang="es-MX" dirty="0"/>
              <a:t>Mientras la economía positiva trata de descifrar la realidad, la economía normativa nos propone recomendaciones de cómo podría mejorar según criterios subjetivos.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normAutofit/>
          </a:bodyPr>
          <a:lstStyle/>
          <a:p>
            <a:pPr algn="ctr" fontAlgn="auto">
              <a:spcAft>
                <a:spcPts val="0"/>
              </a:spcAft>
              <a:defRPr/>
            </a:pPr>
            <a:r>
              <a:rPr lang="es-MX" dirty="0"/>
              <a:t>Algunas diferencias </a:t>
            </a:r>
          </a:p>
        </p:txBody>
      </p:sp>
      <p:sp>
        <p:nvSpPr>
          <p:cNvPr id="3" name="2 Marcador de contenido"/>
          <p:cNvSpPr>
            <a:spLocks noGrp="1"/>
          </p:cNvSpPr>
          <p:nvPr>
            <p:ph sz="quarter" idx="1"/>
          </p:nvPr>
        </p:nvSpPr>
        <p:spPr>
          <a:xfrm>
            <a:off x="457200" y="1268760"/>
            <a:ext cx="8147248" cy="5328592"/>
          </a:xfrm>
        </p:spPr>
        <p:txBody>
          <a:bodyPr>
            <a:normAutofit/>
          </a:bodyPr>
          <a:lstStyle/>
          <a:p>
            <a:pPr marL="457200" indent="-457200" algn="just" fontAlgn="auto">
              <a:spcAft>
                <a:spcPts val="0"/>
              </a:spcAft>
              <a:buAutoNum type="arabicPeriod"/>
              <a:defRPr/>
            </a:pPr>
            <a:r>
              <a:rPr lang="es-MX" dirty="0">
                <a:solidFill>
                  <a:schemeClr val="accent6">
                    <a:lumMod val="50000"/>
                  </a:schemeClr>
                </a:solidFill>
              </a:rPr>
              <a:t>La economía positiva identifica lo que es, la economía normativa razona lo que debería ser.</a:t>
            </a:r>
          </a:p>
          <a:p>
            <a:pPr marL="457200" indent="-457200" algn="just" fontAlgn="auto">
              <a:spcAft>
                <a:spcPts val="0"/>
              </a:spcAft>
              <a:buAutoNum type="arabicPeriod"/>
              <a:defRPr/>
            </a:pPr>
            <a:endParaRPr lang="es-MX" dirty="0">
              <a:solidFill>
                <a:schemeClr val="accent6">
                  <a:lumMod val="50000"/>
                </a:schemeClr>
              </a:solidFill>
            </a:endParaRPr>
          </a:p>
          <a:p>
            <a:pPr marL="457200" indent="-457200" algn="just" fontAlgn="auto">
              <a:spcAft>
                <a:spcPts val="0"/>
              </a:spcAft>
              <a:buAutoNum type="arabicPeriod"/>
              <a:defRPr/>
            </a:pPr>
            <a:r>
              <a:rPr lang="es-MX" dirty="0">
                <a:solidFill>
                  <a:schemeClr val="accent6">
                    <a:lumMod val="50000"/>
                  </a:schemeClr>
                </a:solidFill>
              </a:rPr>
              <a:t>La economía positiva es objetiva, la economía normativa es subjetiva.</a:t>
            </a:r>
          </a:p>
          <a:p>
            <a:pPr marL="457200" indent="-457200" algn="just" fontAlgn="auto">
              <a:spcAft>
                <a:spcPts val="0"/>
              </a:spcAft>
              <a:buAutoNum type="arabicPeriod"/>
              <a:defRPr/>
            </a:pPr>
            <a:endParaRPr lang="es-MX" dirty="0">
              <a:solidFill>
                <a:schemeClr val="accent6">
                  <a:lumMod val="50000"/>
                </a:schemeClr>
              </a:solidFill>
            </a:endParaRPr>
          </a:p>
          <a:p>
            <a:pPr marL="457200" indent="-457200" algn="just" fontAlgn="auto">
              <a:spcAft>
                <a:spcPts val="0"/>
              </a:spcAft>
              <a:buAutoNum type="arabicPeriod"/>
              <a:defRPr/>
            </a:pPr>
            <a:r>
              <a:rPr lang="es-MX" dirty="0">
                <a:solidFill>
                  <a:schemeClr val="accent6">
                    <a:lumMod val="50000"/>
                  </a:schemeClr>
                </a:solidFill>
              </a:rPr>
              <a:t>La economía positiva es comprobable, la economía normativa emite juicios de valor.</a:t>
            </a:r>
          </a:p>
          <a:p>
            <a:pPr marL="457200" indent="-457200" algn="just" fontAlgn="auto">
              <a:spcAft>
                <a:spcPts val="0"/>
              </a:spcAft>
              <a:buAutoNum type="arabicPeriod"/>
              <a:defRPr/>
            </a:pPr>
            <a:endParaRPr lang="es-MX" dirty="0">
              <a:solidFill>
                <a:schemeClr val="accent6">
                  <a:lumMod val="50000"/>
                </a:schemeClr>
              </a:solidFill>
            </a:endParaRPr>
          </a:p>
          <a:p>
            <a:pPr marL="457200" indent="-457200" algn="just" fontAlgn="auto">
              <a:spcAft>
                <a:spcPts val="0"/>
              </a:spcAft>
              <a:buAutoNum type="arabicPeriod"/>
              <a:defRPr/>
            </a:pPr>
            <a:r>
              <a:rPr lang="es-MX" dirty="0">
                <a:solidFill>
                  <a:schemeClr val="accent6">
                    <a:lumMod val="50000"/>
                  </a:schemeClr>
                </a:solidFill>
              </a:rPr>
              <a:t>La economía positiva es teórica y científica, la economía normativa desarrolla planteamientos y genera ideas de pensamiento.</a:t>
            </a:r>
          </a:p>
          <a:p>
            <a:pPr marL="457200" indent="-457200" algn="just" fontAlgn="auto">
              <a:spcAft>
                <a:spcPts val="0"/>
              </a:spcAft>
              <a:buAutoNum type="arabicPeriod"/>
              <a:defRPr/>
            </a:pPr>
            <a:endParaRPr lang="es-MX" dirty="0">
              <a:solidFill>
                <a:schemeClr val="accent6">
                  <a:lumMod val="50000"/>
                </a:schemeClr>
              </a:solidFill>
            </a:endParaRPr>
          </a:p>
          <a:p>
            <a:pPr marL="640080" lvl="1" indent="-274320" algn="just" fontAlgn="auto">
              <a:spcAft>
                <a:spcPts val="0"/>
              </a:spcAft>
              <a:buFont typeface="Wingdings 2"/>
              <a:buChar char=""/>
              <a:defRPr/>
            </a:pPr>
            <a:endParaRPr lang="es-MX" dirty="0">
              <a:solidFill>
                <a:schemeClr val="accent6">
                  <a:lumMod val="50000"/>
                </a:schemeClr>
              </a:solidFill>
            </a:endParaRPr>
          </a:p>
        </p:txBody>
      </p:sp>
    </p:spTree>
    <p:extLst>
      <p:ext uri="{BB962C8B-B14F-4D97-AF65-F5344CB8AC3E}">
        <p14:creationId xmlns:p14="http://schemas.microsoft.com/office/powerpoint/2010/main" val="88504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424936" cy="706090"/>
          </a:xfrm>
        </p:spPr>
        <p:txBody>
          <a:bodyPr/>
          <a:lstStyle/>
          <a:p>
            <a:pPr algn="ctr" fontAlgn="auto">
              <a:spcAft>
                <a:spcPts val="0"/>
              </a:spcAft>
              <a:defRPr/>
            </a:pPr>
            <a:r>
              <a:rPr lang="es-MX" dirty="0"/>
              <a:t>Economía positiva</a:t>
            </a:r>
          </a:p>
        </p:txBody>
      </p:sp>
      <p:sp>
        <p:nvSpPr>
          <p:cNvPr id="17410" name="2 Marcador de contenido"/>
          <p:cNvSpPr>
            <a:spLocks noGrp="1"/>
          </p:cNvSpPr>
          <p:nvPr>
            <p:ph sz="quarter" idx="1"/>
          </p:nvPr>
        </p:nvSpPr>
        <p:spPr>
          <a:xfrm>
            <a:off x="457200" y="1268760"/>
            <a:ext cx="8219256" cy="5205065"/>
          </a:xfrm>
        </p:spPr>
        <p:txBody>
          <a:bodyPr/>
          <a:lstStyle/>
          <a:p>
            <a:pPr marL="0" indent="0" algn="just">
              <a:buNone/>
            </a:pPr>
            <a:r>
              <a:rPr lang="es-MX" dirty="0"/>
              <a:t>La economía positiva intenta explicarnos como funciona en realidad la economía.</a:t>
            </a:r>
          </a:p>
          <a:p>
            <a:pPr marL="0" indent="0" algn="just">
              <a:buNone/>
            </a:pPr>
            <a:endParaRPr lang="es-MX" dirty="0"/>
          </a:p>
          <a:p>
            <a:pPr marL="0" indent="0" algn="just">
              <a:buNone/>
            </a:pPr>
            <a:r>
              <a:rPr lang="es-MX" dirty="0">
                <a:solidFill>
                  <a:srgbClr val="FF0000"/>
                </a:solidFill>
              </a:rPr>
              <a:t>Ejemplo</a:t>
            </a:r>
            <a:r>
              <a:rPr lang="es-MX" dirty="0"/>
              <a:t>: si quieren describir cómo afecta la subida de los impuestos sobre un determinado sector de la economía, realizarán un estudio sobre los efectos de las subidas de los impuestos y sus consecuencias.</a:t>
            </a:r>
          </a:p>
          <a:p>
            <a:pPr marL="0" indent="0" algn="just">
              <a:buNone/>
            </a:pPr>
            <a:r>
              <a:rPr lang="es-MX" dirty="0"/>
              <a:t>Lo anterior no siempre es posible, pues la realidad es muy compleja y esta formada por muchas variables, la idea fundamental es describir los procesos económicos y sus relaciones de una manera objetiva.</a:t>
            </a:r>
          </a:p>
          <a:p>
            <a:pPr marL="0" indent="0" algn="just">
              <a:buNone/>
            </a:pPr>
            <a:r>
              <a:rPr lang="es-MX" dirty="0"/>
              <a:t>   </a:t>
            </a:r>
          </a:p>
          <a:p>
            <a:pPr marL="366713" lvl="1" indent="0">
              <a:buNone/>
            </a:pPr>
            <a:endParaRPr lang="es-MX" dirty="0"/>
          </a:p>
          <a:p>
            <a:pPr>
              <a:buFont typeface="Wingdings" pitchFamily="2" charset="2"/>
              <a:buNone/>
            </a:pPr>
            <a:endParaRPr lang="es-MX" dirty="0"/>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640960" cy="850106"/>
          </a:xfrm>
        </p:spPr>
        <p:txBody>
          <a:bodyPr/>
          <a:lstStyle/>
          <a:p>
            <a:pPr algn="ctr" fontAlgn="auto">
              <a:spcAft>
                <a:spcPts val="0"/>
              </a:spcAft>
              <a:defRPr/>
            </a:pPr>
            <a:r>
              <a:rPr lang="es-MX" dirty="0"/>
              <a:t>Economía normativa</a:t>
            </a:r>
          </a:p>
        </p:txBody>
      </p:sp>
      <p:sp>
        <p:nvSpPr>
          <p:cNvPr id="18434" name="2 Marcador de contenido"/>
          <p:cNvSpPr>
            <a:spLocks noGrp="1"/>
          </p:cNvSpPr>
          <p:nvPr>
            <p:ph sz="quarter" idx="1"/>
          </p:nvPr>
        </p:nvSpPr>
        <p:spPr>
          <a:xfrm>
            <a:off x="457200" y="1412776"/>
            <a:ext cx="8219256" cy="5061049"/>
          </a:xfrm>
        </p:spPr>
        <p:txBody>
          <a:bodyPr/>
          <a:lstStyle/>
          <a:p>
            <a:pPr marL="0" indent="0" algn="just">
              <a:buNone/>
            </a:pPr>
            <a:r>
              <a:rPr lang="es-MX" dirty="0"/>
              <a:t>La economía normativa propone políticas, recomendaciones o acciones basadas en juicios de valor. Esto es, proponen lo que debería ser según distintas ideas preconcebidas. Para ello se basa en la teoría económica disponible (no siempre contrastada de forma empírica).</a:t>
            </a:r>
          </a:p>
          <a:p>
            <a:pPr marL="0" indent="0" algn="just">
              <a:buNone/>
            </a:pPr>
            <a:endParaRPr lang="es-MX" dirty="0"/>
          </a:p>
          <a:p>
            <a:pPr marL="0" indent="0" algn="just">
              <a:buNone/>
            </a:pPr>
            <a:r>
              <a:rPr lang="es-MX" dirty="0"/>
              <a:t>En éste caso, las consideraciones se basan en la ética, la responsabilidad y la concepción del mundo del economista que trata de explicarla. A diferencia de la economía positiva, los hechos en los que se basa la economía normativa no son siempre demostrables.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lstStyle/>
          <a:p>
            <a:pPr algn="ctr" fontAlgn="auto">
              <a:spcAft>
                <a:spcPts val="0"/>
              </a:spcAft>
              <a:defRPr/>
            </a:pPr>
            <a:r>
              <a:rPr lang="es-MX" dirty="0"/>
              <a:t>¿Qué dicen los expertos?</a:t>
            </a:r>
          </a:p>
        </p:txBody>
      </p:sp>
      <p:sp>
        <p:nvSpPr>
          <p:cNvPr id="19458" name="2 Marcador de contenido"/>
          <p:cNvSpPr>
            <a:spLocks noGrp="1"/>
          </p:cNvSpPr>
          <p:nvPr>
            <p:ph sz="quarter" idx="1"/>
          </p:nvPr>
        </p:nvSpPr>
        <p:spPr>
          <a:xfrm>
            <a:off x="611560" y="1412776"/>
            <a:ext cx="7632848" cy="5061049"/>
          </a:xfrm>
        </p:spPr>
        <p:txBody>
          <a:bodyPr/>
          <a:lstStyle/>
          <a:p>
            <a:pPr marL="0" indent="0" algn="just">
              <a:buNone/>
            </a:pPr>
            <a:endParaRPr lang="es-MX" dirty="0"/>
          </a:p>
          <a:p>
            <a:pPr marL="0" indent="0" algn="just">
              <a:buNone/>
            </a:pPr>
            <a:r>
              <a:rPr lang="es-MX" dirty="0"/>
              <a:t>Existen corrientes de pensamiento económico que afirman que no puede existir otra economía que la positiva (lo que es), otros, que defienden que no puede existir otra economía que la normativa (lo que debería ser) y otros que se niegan a distinguirlas pues piensan que la economía es un todo en este sentido.</a:t>
            </a:r>
          </a:p>
          <a:p>
            <a:pPr marL="0" indent="0" algn="just">
              <a:buNone/>
            </a:pPr>
            <a:endParaRPr lang="es-MX" dirty="0"/>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562074"/>
          </a:xfrm>
        </p:spPr>
        <p:txBody>
          <a:bodyPr/>
          <a:lstStyle/>
          <a:p>
            <a:pPr algn="ctr" fontAlgn="auto">
              <a:spcAft>
                <a:spcPts val="0"/>
              </a:spcAft>
              <a:defRPr/>
            </a:pPr>
            <a:r>
              <a:rPr lang="es-MX" dirty="0"/>
              <a:t>Ejemplo</a:t>
            </a:r>
          </a:p>
        </p:txBody>
      </p:sp>
      <p:sp>
        <p:nvSpPr>
          <p:cNvPr id="19458" name="2 Marcador de contenido"/>
          <p:cNvSpPr>
            <a:spLocks noGrp="1"/>
          </p:cNvSpPr>
          <p:nvPr>
            <p:ph sz="quarter" idx="1"/>
          </p:nvPr>
        </p:nvSpPr>
        <p:spPr>
          <a:xfrm>
            <a:off x="395536" y="1124744"/>
            <a:ext cx="8208912" cy="5349081"/>
          </a:xfrm>
        </p:spPr>
        <p:txBody>
          <a:bodyPr/>
          <a:lstStyle/>
          <a:p>
            <a:pPr marL="0" indent="0" algn="just">
              <a:buNone/>
            </a:pPr>
            <a:r>
              <a:rPr lang="es-MX" dirty="0"/>
              <a:t>Imaginemos que hay un aumento del salario mínimo. Tras aumentar el salario mínimo se realiza un estudio que demuestra que los efectos han sido negativos.</a:t>
            </a:r>
          </a:p>
          <a:p>
            <a:pPr marL="0" indent="0" algn="just">
              <a:buNone/>
            </a:pPr>
            <a:endParaRPr lang="es-MX" dirty="0"/>
          </a:p>
          <a:p>
            <a:pPr marL="0" indent="0" algn="just">
              <a:buNone/>
            </a:pPr>
            <a:r>
              <a:rPr lang="es-MX" dirty="0"/>
              <a:t>La economía positiva dice: “La subida del salario mínimo ha provocado efectos negativos sobre el mercado laboral”.</a:t>
            </a:r>
          </a:p>
          <a:p>
            <a:pPr marL="0" indent="0" algn="just">
              <a:buNone/>
            </a:pPr>
            <a:endParaRPr lang="es-MX" dirty="0"/>
          </a:p>
          <a:p>
            <a:pPr marL="0" indent="0" algn="just">
              <a:buNone/>
            </a:pPr>
            <a:r>
              <a:rPr lang="es-MX" dirty="0"/>
              <a:t>La economía normativa no toma en cuenta el estudio y dice: “El salario mínimo debe ser más alto para asegurar un nivel de vida digno a los trabajadores”.</a:t>
            </a:r>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142757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700808"/>
            <a:ext cx="8208912" cy="1728192"/>
          </a:xfrm>
        </p:spPr>
        <p:txBody>
          <a:bodyPr>
            <a:normAutofit fontScale="90000"/>
          </a:bodyPr>
          <a:lstStyle/>
          <a:p>
            <a:pPr algn="ctr" fontAlgn="auto">
              <a:spcAft>
                <a:spcPts val="0"/>
              </a:spcAft>
              <a:defRPr/>
            </a:pPr>
            <a:r>
              <a:rPr lang="es-MX" sz="2400" dirty="0"/>
              <a:t>Material recomendado para visualizar y analizar, disponible en </a:t>
            </a:r>
            <a:r>
              <a:rPr lang="es-MX" sz="2400" dirty="0" err="1"/>
              <a:t>you</a:t>
            </a:r>
            <a:r>
              <a:rPr lang="es-MX" sz="2400" dirty="0"/>
              <a:t> </a:t>
            </a:r>
            <a:r>
              <a:rPr lang="es-MX" sz="2400" dirty="0" err="1"/>
              <a:t>tube</a:t>
            </a:r>
            <a:r>
              <a:rPr lang="es-MX" sz="2400" dirty="0"/>
              <a:t>:</a:t>
            </a:r>
            <a:br>
              <a:rPr lang="es-MX" sz="2400" dirty="0"/>
            </a:br>
            <a:br>
              <a:rPr lang="es-MX" sz="2400" dirty="0"/>
            </a:br>
            <a:r>
              <a:rPr lang="es-MX" sz="2400" dirty="0"/>
              <a:t>¿Por qué NORUEGA es tan RICA? el modelo económico PERFECTO.  (9:06) 	</a:t>
            </a:r>
          </a:p>
        </p:txBody>
      </p:sp>
      <p:sp>
        <p:nvSpPr>
          <p:cNvPr id="21506" name="2 Marcador de contenido"/>
          <p:cNvSpPr>
            <a:spLocks noGrp="1"/>
          </p:cNvSpPr>
          <p:nvPr>
            <p:ph sz="quarter" idx="1"/>
          </p:nvPr>
        </p:nvSpPr>
        <p:spPr>
          <a:xfrm>
            <a:off x="457200" y="2276872"/>
            <a:ext cx="8147248" cy="2592288"/>
          </a:xfrm>
        </p:spPr>
        <p:txBody>
          <a:bodyPr/>
          <a:lstStyle/>
          <a:p>
            <a:endParaRPr lang="es-MX" dirty="0"/>
          </a:p>
          <a:p>
            <a:pPr marL="0" indent="0">
              <a:buNone/>
            </a:pPr>
            <a:endParaRPr lang="es-MX" dirty="0"/>
          </a:p>
          <a:p>
            <a:endParaRPr lang="es-MX" dirty="0"/>
          </a:p>
          <a:p>
            <a:pPr marL="0" indent="0">
              <a:buNone/>
            </a:pPr>
            <a:endParaRPr lang="es-MX"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F21CDB-D20B-49E9-9310-C0B4400910A2}"/>
</file>

<file path=customXml/itemProps2.xml><?xml version="1.0" encoding="utf-8"?>
<ds:datastoreItem xmlns:ds="http://schemas.openxmlformats.org/officeDocument/2006/customXml" ds:itemID="{522B3187-4CBD-458D-8BC2-EDE18B3950F2}"/>
</file>

<file path=customXml/itemProps3.xml><?xml version="1.0" encoding="utf-8"?>
<ds:datastoreItem xmlns:ds="http://schemas.openxmlformats.org/officeDocument/2006/customXml" ds:itemID="{6696DFFE-E707-43AD-A880-62394F7756CE}"/>
</file>

<file path=docProps/app.xml><?xml version="1.0" encoding="utf-8"?>
<Properties xmlns="http://schemas.openxmlformats.org/officeDocument/2006/extended-properties" xmlns:vt="http://schemas.openxmlformats.org/officeDocument/2006/docPropsVTypes">
  <Template>Oriel</Template>
  <TotalTime>692</TotalTime>
  <Words>587</Words>
  <Application>Microsoft Office PowerPoint</Application>
  <PresentationFormat>Presentación en pantalla (4:3)</PresentationFormat>
  <Paragraphs>55</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Century Schoolbook</vt:lpstr>
      <vt:lpstr>Wingdings</vt:lpstr>
      <vt:lpstr>Wingdings 2</vt:lpstr>
      <vt:lpstr>Mirador</vt:lpstr>
      <vt:lpstr>FUNDAMENTOS ECONÒMICOS                             Clase 2             1.1.2 Economía positiva y economía normativa              </vt:lpstr>
      <vt:lpstr>Introducción </vt:lpstr>
      <vt:lpstr>Economía positiva vs. Economía normativa </vt:lpstr>
      <vt:lpstr>Algunas diferencias </vt:lpstr>
      <vt:lpstr>Economía positiva</vt:lpstr>
      <vt:lpstr>Economía normativa</vt:lpstr>
      <vt:lpstr>¿Qué dicen los expertos?</vt:lpstr>
      <vt:lpstr>Ejemplo</vt:lpstr>
      <vt:lpstr>Material recomendado para visualizar y analizar, disponible en you tube:  ¿Por qué NORUEGA es tan RICA? el modelo económico PERFECTO.  (9:06)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Económica: Política comercial</dc:title>
  <dc:creator>Adrian</dc:creator>
  <cp:lastModifiedBy>Juan Antonio Castillo Marrufo</cp:lastModifiedBy>
  <cp:revision>84</cp:revision>
  <dcterms:created xsi:type="dcterms:W3CDTF">2012-05-08T00:17:38Z</dcterms:created>
  <dcterms:modified xsi:type="dcterms:W3CDTF">2022-02-07T11:17:43Z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