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3B2060C-1604-4B3B-89D1-BD570255D180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0C3579-498E-431F-9072-D46AE9C0D37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yGJUNmsXh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s4FEYwbRu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1"/>
            <a:ext cx="7543800" cy="990599"/>
          </a:xfrm>
        </p:spPr>
        <p:txBody>
          <a:bodyPr/>
          <a:lstStyle/>
          <a:p>
            <a:r>
              <a:rPr lang="es-MX" sz="3600"/>
              <a:t>FUNDAMENTOS  ECONÒMICOS</a:t>
            </a:r>
            <a:endParaRPr lang="es-MX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543800" cy="3200400"/>
          </a:xfrm>
        </p:spPr>
        <p:txBody>
          <a:bodyPr>
            <a:normAutofit/>
          </a:bodyPr>
          <a:lstStyle/>
          <a:p>
            <a:r>
              <a:rPr lang="es-MX" sz="3600" dirty="0"/>
              <a:t>CLASE 3</a:t>
            </a:r>
          </a:p>
          <a:p>
            <a:r>
              <a:rPr lang="es-MX" sz="2800" dirty="0">
                <a:solidFill>
                  <a:srgbClr val="FFFF00"/>
                </a:solidFill>
              </a:rPr>
              <a:t>1.1.3 Las preguntas básicas de la economía. </a:t>
            </a:r>
          </a:p>
          <a:p>
            <a:pPr algn="r"/>
            <a:endParaRPr lang="es-MX" sz="2800" dirty="0"/>
          </a:p>
          <a:p>
            <a:pPr algn="r"/>
            <a:endParaRPr lang="es-MX" sz="2800" dirty="0"/>
          </a:p>
          <a:p>
            <a:pPr algn="r"/>
            <a:endParaRPr lang="es-MX" sz="2800" dirty="0"/>
          </a:p>
          <a:p>
            <a:pPr algn="r"/>
            <a:r>
              <a:rPr lang="es-MX" sz="2000" dirty="0"/>
              <a:t>Febrero 2022</a:t>
            </a:r>
          </a:p>
        </p:txBody>
      </p:sp>
    </p:spTree>
    <p:extLst>
      <p:ext uri="{BB962C8B-B14F-4D97-AF65-F5344CB8AC3E}">
        <p14:creationId xmlns:p14="http://schemas.microsoft.com/office/powerpoint/2010/main" val="11735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724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/>
              <a:t>En el presente tema revisaremos algunos dilemas, problemas o preguntas a los cuales se enfrenta la Economía como ciencia social.</a:t>
            </a:r>
          </a:p>
          <a:p>
            <a:pPr marL="0" indent="0" algn="just">
              <a:buNone/>
            </a:pPr>
            <a:endParaRPr lang="es-MX" sz="2000" i="1" dirty="0"/>
          </a:p>
          <a:p>
            <a:pPr marL="0" indent="0" algn="just">
              <a:buNone/>
            </a:pPr>
            <a:r>
              <a:rPr lang="es-MX" sz="2000" dirty="0"/>
              <a:t>Los problemas/preguntas de la Economía que abordaremos aquí no tienen que ver con la inflación o el desempleo los cuales pueden ser considerados como fenómenos económicos y que tendremos oportunidad de estudiar en la parte final del curso. 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/>
              <a:t>Lo que desarrollaremos en la sesión tiene relación con la definición de Economía, su materia de estudio y razón de ser: asignación de recursos escasos, satisfacción de necesidades y producción de bienes y servicios.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304800"/>
            <a:ext cx="7756263" cy="1143000"/>
          </a:xfrm>
        </p:spPr>
        <p:txBody>
          <a:bodyPr/>
          <a:lstStyle/>
          <a:p>
            <a:r>
              <a:rPr lang="es-ES" sz="3600" dirty="0"/>
              <a:t>INTRODUCCIÒN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910968464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981201"/>
            <a:ext cx="8610600" cy="4648200"/>
          </a:xfrm>
        </p:spPr>
        <p:txBody>
          <a:bodyPr>
            <a:normAutofit/>
          </a:bodyPr>
          <a:lstStyle/>
          <a:p>
            <a:pPr lvl="0" algn="just"/>
            <a:r>
              <a:rPr lang="es-MX" sz="2000" b="1" i="1" dirty="0">
                <a:solidFill>
                  <a:schemeClr val="tx1"/>
                </a:solidFill>
              </a:rPr>
              <a:t>Producimos o construimos escuelas o construimos hospitales o construimos autopistas?</a:t>
            </a:r>
          </a:p>
          <a:p>
            <a:pPr lvl="0" algn="just"/>
            <a:endParaRPr lang="es-MX" sz="2000" b="1" i="1" dirty="0">
              <a:solidFill>
                <a:schemeClr val="tx1"/>
              </a:solidFill>
            </a:endParaRPr>
          </a:p>
          <a:p>
            <a:pPr lvl="0" algn="just"/>
            <a:endParaRPr lang="es-MX" sz="2000" b="1" i="1" dirty="0">
              <a:solidFill>
                <a:schemeClr val="tx1"/>
              </a:solidFill>
            </a:endParaRPr>
          </a:p>
          <a:p>
            <a:pPr lvl="0" algn="just"/>
            <a:r>
              <a:rPr lang="es-MX" sz="2000" b="1" i="1" dirty="0">
                <a:solidFill>
                  <a:schemeClr val="tx1"/>
                </a:solidFill>
              </a:rPr>
              <a:t>Producimos automóviles o producimos camiones de transporte o producimos vagones para trenes?</a:t>
            </a:r>
          </a:p>
          <a:p>
            <a:pPr marL="0" lvl="0" indent="0" algn="just">
              <a:buNone/>
            </a:pPr>
            <a:endParaRPr lang="es-MX" sz="2000" b="1" i="1" dirty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endParaRPr lang="es-MX" sz="2000" b="1" i="1" dirty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es-MX" b="1" dirty="0">
                <a:solidFill>
                  <a:schemeClr val="tx1"/>
                </a:solidFill>
              </a:rPr>
              <a:t>NECESIDADES/PREFERENCIAS/SATISFACIONES/DEMANDA/OFERTA/GUSTOS/MODA</a:t>
            </a:r>
            <a:endParaRPr lang="es-MX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37263" cy="914400"/>
          </a:xfrm>
        </p:spPr>
        <p:txBody>
          <a:bodyPr>
            <a:noAutofit/>
          </a:bodyPr>
          <a:lstStyle/>
          <a:p>
            <a:br>
              <a:rPr lang="es-MX" sz="3600" dirty="0"/>
            </a:br>
            <a:r>
              <a:rPr lang="es-MX" sz="3600" dirty="0"/>
              <a:t>¿QUÈ PRODUCIR? </a:t>
            </a:r>
            <a:br>
              <a:rPr lang="en-US" sz="3600" dirty="0"/>
            </a:b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6484963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86799" cy="5257799"/>
          </a:xfrm>
        </p:spPr>
        <p:txBody>
          <a:bodyPr>
            <a:normAutofit/>
          </a:bodyPr>
          <a:lstStyle/>
          <a:p>
            <a:pPr algn="just"/>
            <a:endParaRPr lang="es-MX" sz="2000" dirty="0">
              <a:solidFill>
                <a:schemeClr val="tx1"/>
              </a:solidFill>
            </a:endParaRPr>
          </a:p>
          <a:p>
            <a:pPr algn="just"/>
            <a:endParaRPr lang="es-MX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000" dirty="0">
                <a:solidFill>
                  <a:schemeClr val="tx1"/>
                </a:solidFill>
              </a:rPr>
              <a:t>Procesos de producción intensivos en mano de obra o procesos intensivos en tecnología? </a:t>
            </a:r>
          </a:p>
          <a:p>
            <a:pPr marL="0" indent="0" algn="just">
              <a:buNone/>
            </a:pPr>
            <a:endParaRPr lang="es-MX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000" dirty="0">
                <a:solidFill>
                  <a:schemeClr val="tx1"/>
                </a:solidFill>
              </a:rPr>
              <a:t>Apoyamos la creación de empresas con altos niveles de contratación de personal o apoyamos empresas con altos niveles de tecnología y poco personal altamente calificado.</a:t>
            </a:r>
            <a:r>
              <a:rPr lang="es-MX" dirty="0"/>
              <a:t> 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ctr">
              <a:buNone/>
            </a:pPr>
            <a:r>
              <a:rPr lang="es-MX" sz="2000" dirty="0">
                <a:solidFill>
                  <a:srgbClr val="FF0000"/>
                </a:solidFill>
              </a:rPr>
              <a:t>¿Industria automotriz vs./o Industria maquiladora?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/>
              <a:t>Material: </a:t>
            </a:r>
            <a:r>
              <a:rPr lang="es-MX" sz="2000" dirty="0">
                <a:hlinkClick r:id="rId2"/>
              </a:rPr>
              <a:t>https://www.youtube.com/watch?v=dyGJUNmsXhY</a:t>
            </a:r>
            <a:endParaRPr lang="es-MX" sz="2000" dirty="0"/>
          </a:p>
          <a:p>
            <a:pPr marL="0" indent="0" algn="just">
              <a:buNone/>
            </a:pPr>
            <a:r>
              <a:rPr lang="es-MX" sz="2000" dirty="0"/>
              <a:t>                 7:14  Principales problemas económicos I</a:t>
            </a:r>
            <a:endParaRPr lang="es-ES" sz="2000" dirty="0"/>
          </a:p>
          <a:p>
            <a:pPr marL="0" lv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066800"/>
          </a:xfrm>
        </p:spPr>
        <p:txBody>
          <a:bodyPr/>
          <a:lstStyle/>
          <a:p>
            <a:r>
              <a:rPr lang="es-MX" sz="3600" dirty="0"/>
              <a:t>¿CÓMO PRODUCIR?</a:t>
            </a:r>
          </a:p>
        </p:txBody>
      </p:sp>
    </p:spTree>
    <p:extLst>
      <p:ext uri="{BB962C8B-B14F-4D97-AF65-F5344CB8AC3E}">
        <p14:creationId xmlns:p14="http://schemas.microsoft.com/office/powerpoint/2010/main" val="36484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799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MX" sz="2000" dirty="0"/>
              <a:t>Producimos artículos de lujo o productos de primera necesidad??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/>
              <a:t>Producimos bienes y servicios para el 15 % de la población de mayores ingresos en nuestro País o producimos para el 85 % de la población de menores ingresos??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/>
              <a:t>Material:  </a:t>
            </a:r>
            <a:r>
              <a:rPr lang="es-MX" sz="2000" dirty="0">
                <a:hlinkClick r:id="rId2"/>
              </a:rPr>
              <a:t>https://www.youtube.com/watch?v=as4FEYwbRus</a:t>
            </a:r>
            <a:endParaRPr lang="es-MX" sz="2000" dirty="0"/>
          </a:p>
          <a:p>
            <a:pPr marL="0" indent="0" algn="just">
              <a:buNone/>
            </a:pPr>
            <a:endParaRPr lang="es-ES" sz="2000" dirty="0"/>
          </a:p>
          <a:p>
            <a:pPr marL="0" lvl="0" indent="0" algn="just">
              <a:buNone/>
            </a:pPr>
            <a:r>
              <a:rPr lang="es-MX" sz="2000" b="1" dirty="0"/>
              <a:t>                  Principales problemas económicos II  5:12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39953" cy="838200"/>
          </a:xfrm>
        </p:spPr>
        <p:txBody>
          <a:bodyPr/>
          <a:lstStyle/>
          <a:p>
            <a:r>
              <a:rPr lang="es-ES" sz="3600" dirty="0"/>
              <a:t>¿PARA QUIÉN PRODUCIR?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8243014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799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MX" sz="2000" dirty="0"/>
              <a:t>VIDEO DISPONIBLE EN YOU TUBE PARA VISUALIZAR Y ANÁLIZAR: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ES" sz="2000" dirty="0"/>
          </a:p>
          <a:p>
            <a:pPr marL="0" lvl="0" indent="0" algn="just">
              <a:buNone/>
            </a:pPr>
            <a:r>
              <a:rPr lang="es-MX" sz="2000" b="1" dirty="0"/>
              <a:t>                  DOCUMENTAL: José López Portillo, el presidente apostador.</a:t>
            </a:r>
          </a:p>
          <a:p>
            <a:pPr marL="0" lvl="0" indent="0" algn="just">
              <a:buNone/>
            </a:pPr>
            <a:r>
              <a:rPr lang="es-MX" sz="2000" b="1" dirty="0"/>
              <a:t>                                                  (43:48).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39953" cy="838200"/>
          </a:xfrm>
        </p:spPr>
        <p:txBody>
          <a:bodyPr/>
          <a:lstStyle/>
          <a:p>
            <a:r>
              <a:rPr lang="es-ES" sz="3600" dirty="0"/>
              <a:t>MATERIAL DE APOYO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49520243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8257B7-1F2B-410A-957A-2E7E337D25BB}"/>
</file>

<file path=customXml/itemProps2.xml><?xml version="1.0" encoding="utf-8"?>
<ds:datastoreItem xmlns:ds="http://schemas.openxmlformats.org/officeDocument/2006/customXml" ds:itemID="{C6F190DF-ED03-4E67-B346-FD52F2B9ACF0}"/>
</file>

<file path=customXml/itemProps3.xml><?xml version="1.0" encoding="utf-8"?>
<ds:datastoreItem xmlns:ds="http://schemas.openxmlformats.org/officeDocument/2006/customXml" ds:itemID="{DF0D4B1D-264F-4688-B6B2-EB795A3C7B73}"/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2087</TotalTime>
  <Words>327</Words>
  <Application>Microsoft Office PowerPoint</Application>
  <PresentationFormat>Presentación en pantalla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Book Antiqua</vt:lpstr>
      <vt:lpstr>Wingdings</vt:lpstr>
      <vt:lpstr>Hardcover</vt:lpstr>
      <vt:lpstr>FUNDAMENTOS  ECONÒMICOS</vt:lpstr>
      <vt:lpstr>INTRODUCCIÒN</vt:lpstr>
      <vt:lpstr> ¿QUÈ PRODUCIR?  </vt:lpstr>
      <vt:lpstr>¿CÓMO PRODUCIR?</vt:lpstr>
      <vt:lpstr>¿PARA QUIÉN PRODUCIR?</vt:lpstr>
      <vt:lpstr>MATERIAL DE APOYO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</dc:title>
  <dc:creator>Gerardo C. Lemus</dc:creator>
  <cp:lastModifiedBy>Juan Antonio Castillo Marrufo</cp:lastModifiedBy>
  <cp:revision>71</cp:revision>
  <dcterms:created xsi:type="dcterms:W3CDTF">2012-04-20T05:08:19Z</dcterms:created>
  <dcterms:modified xsi:type="dcterms:W3CDTF">2022-02-11T13:13:59Z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