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7" r:id="rId1"/>
  </p:sldMasterIdLst>
  <p:notesMasterIdLst>
    <p:notesMasterId r:id="rId12"/>
  </p:notesMasterIdLst>
  <p:sldIdLst>
    <p:sldId id="256" r:id="rId2"/>
    <p:sldId id="270" r:id="rId3"/>
    <p:sldId id="259" r:id="rId4"/>
    <p:sldId id="314" r:id="rId5"/>
    <p:sldId id="315" r:id="rId6"/>
    <p:sldId id="316" r:id="rId7"/>
    <p:sldId id="317" r:id="rId8"/>
    <p:sldId id="318" r:id="rId9"/>
    <p:sldId id="319" r:id="rId10"/>
    <p:sldId id="320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15" autoAdjust="0"/>
    <p:restoredTop sz="94660"/>
  </p:normalViewPr>
  <p:slideViewPr>
    <p:cSldViewPr>
      <p:cViewPr varScale="1">
        <p:scale>
          <a:sx n="86" d="100"/>
          <a:sy n="86" d="100"/>
        </p:scale>
        <p:origin x="1344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E5F42C-E7B8-4058-AD62-90F2DE30A26E}" type="datetimeFigureOut">
              <a:rPr lang="es-MX" smtClean="0"/>
              <a:t>15/02/2022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519836-D325-420D-9921-F1CA9BD232F0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34256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1C295150-4FD7-4802-B0EB-D52217513A72}" type="datetime1">
              <a:rPr lang="en-US" smtClean="0"/>
              <a:pPr/>
              <a:t>2/15/2022</a:t>
            </a:fld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F36DD0FD-55B0-48C4-8AF2-8A69533EDF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1895A-832A-4167-BE9B-7448CA062309}" type="datetime1">
              <a:rPr lang="en-US" smtClean="0"/>
              <a:pPr/>
              <a:t>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D0FD-55B0-48C4-8AF2-8A69533EDFC3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571FF-D602-4BB6-9683-7A1E909D4296}" type="datetime1">
              <a:rPr lang="en-US" smtClean="0"/>
              <a:pPr/>
              <a:t>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D0FD-55B0-48C4-8AF2-8A69533EDFC3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92BEB-5202-498C-89F7-BBD3BEE1B887}" type="datetime1">
              <a:rPr lang="en-US" smtClean="0"/>
              <a:pPr/>
              <a:t>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D0FD-55B0-48C4-8AF2-8A69533EDFC3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2B6C6-10FF-4510-A888-F0B9C6A788B0}" type="datetime1">
              <a:rPr lang="en-US" smtClean="0"/>
              <a:pPr/>
              <a:t>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D0FD-55B0-48C4-8AF2-8A69533EDFC3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7B31-A4E1-4FCE-8661-5EC33A675437}" type="datetime1">
              <a:rPr lang="en-US" smtClean="0"/>
              <a:pPr/>
              <a:t>2/15/2022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D0FD-55B0-48C4-8AF2-8A69533EDF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D832D-B7F8-4A85-B115-3F84BE9AC26D}" type="datetime1">
              <a:rPr lang="en-US" smtClean="0"/>
              <a:pPr/>
              <a:t>2/15/2022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D0FD-55B0-48C4-8AF2-8A69533EDFC3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B34F3-05F7-41C1-B84E-68CE2E00C83C}" type="datetime1">
              <a:rPr lang="en-US" smtClean="0"/>
              <a:pPr/>
              <a:t>2/15/2022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D0FD-55B0-48C4-8AF2-8A69533EDFC3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47F82-2B2E-4837-B3AB-C94C672FBECB}" type="datetime1">
              <a:rPr lang="en-US" smtClean="0"/>
              <a:pPr/>
              <a:t>2/15/2022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D0FD-55B0-48C4-8AF2-8A69533EDFC3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57738-F4B0-48EA-9B71-E0F723F8BF6C}" type="datetime1">
              <a:rPr lang="en-US" smtClean="0"/>
              <a:pPr/>
              <a:t>2/15/2022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D0FD-55B0-48C4-8AF2-8A69533EDFC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0D5EF-7D26-425F-8C45-B9312ACE18BC}" type="datetime1">
              <a:rPr lang="en-US" smtClean="0"/>
              <a:pPr/>
              <a:t>2/15/2022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D0FD-55B0-48C4-8AF2-8A69533EDFC3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F1909345-DEE0-4B07-8E32-441AC9DA095E}" type="datetime1">
              <a:rPr lang="en-US" smtClean="0"/>
              <a:pPr/>
              <a:t>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F36DD0FD-55B0-48C4-8AF2-8A69533EDFC3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819" r:id="rId2"/>
    <p:sldLayoutId id="2147483820" r:id="rId3"/>
    <p:sldLayoutId id="2147483821" r:id="rId4"/>
    <p:sldLayoutId id="2147483822" r:id="rId5"/>
    <p:sldLayoutId id="2147483823" r:id="rId6"/>
    <p:sldLayoutId id="2147483824" r:id="rId7"/>
    <p:sldLayoutId id="2147483825" r:id="rId8"/>
    <p:sldLayoutId id="2147483826" r:id="rId9"/>
    <p:sldLayoutId id="2147483827" r:id="rId10"/>
    <p:sldLayoutId id="2147483828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51520" y="548680"/>
            <a:ext cx="8280920" cy="5616624"/>
          </a:xfrm>
        </p:spPr>
        <p:txBody>
          <a:bodyPr>
            <a:normAutofit fontScale="90000"/>
          </a:bodyPr>
          <a:lstStyle/>
          <a:p>
            <a:pPr algn="ctr"/>
            <a:br>
              <a:rPr lang="es-ES" sz="3100" dirty="0"/>
            </a:br>
            <a:r>
              <a:rPr lang="es-ES" sz="4000" dirty="0">
                <a:solidFill>
                  <a:srgbClr val="FF0000"/>
                </a:solidFill>
              </a:rPr>
              <a:t>FUNDAMENTOS ECONÒMICOS</a:t>
            </a:r>
            <a:br>
              <a:rPr lang="es-ES" sz="4000" dirty="0">
                <a:solidFill>
                  <a:srgbClr val="FF0000"/>
                </a:solidFill>
              </a:rPr>
            </a:br>
            <a:br>
              <a:rPr lang="es-ES" sz="4000" dirty="0">
                <a:solidFill>
                  <a:srgbClr val="FF0000"/>
                </a:solidFill>
              </a:rPr>
            </a:br>
            <a:r>
              <a:rPr lang="es-ES" dirty="0">
                <a:solidFill>
                  <a:srgbClr val="FF0000"/>
                </a:solidFill>
              </a:rPr>
              <a:t>      </a:t>
            </a:r>
            <a:br>
              <a:rPr lang="es-ES" sz="3100" dirty="0"/>
            </a:br>
            <a:r>
              <a:rPr lang="es-ES" sz="4000" dirty="0">
                <a:solidFill>
                  <a:srgbClr val="FF0000"/>
                </a:solidFill>
              </a:rPr>
              <a:t>CLASE 4</a:t>
            </a:r>
            <a:br>
              <a:rPr lang="es-ES" sz="4000" dirty="0">
                <a:solidFill>
                  <a:srgbClr val="FF0000"/>
                </a:solidFill>
              </a:rPr>
            </a:br>
            <a:br>
              <a:rPr lang="es-ES" sz="4000" dirty="0">
                <a:solidFill>
                  <a:srgbClr val="FF0000"/>
                </a:solidFill>
              </a:rPr>
            </a:br>
            <a:br>
              <a:rPr lang="es-ES" sz="4000" dirty="0">
                <a:solidFill>
                  <a:srgbClr val="FF0000"/>
                </a:solidFill>
              </a:rPr>
            </a:br>
            <a:r>
              <a:rPr lang="es-ES" dirty="0">
                <a:solidFill>
                  <a:srgbClr val="FF0000"/>
                </a:solidFill>
              </a:rPr>
              <a:t>1.2 Sistemas y modelos económicos</a:t>
            </a:r>
            <a:br>
              <a:rPr lang="es-ES" sz="3200" dirty="0"/>
            </a:br>
            <a:br>
              <a:rPr lang="es-ES" sz="3200" dirty="0"/>
            </a:br>
            <a:br>
              <a:rPr lang="es-ES" sz="3200" dirty="0"/>
            </a:br>
            <a:br>
              <a:rPr lang="es-ES" sz="3200" dirty="0"/>
            </a:br>
            <a:endParaRPr lang="es-MX" sz="3200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4497859" y="5589240"/>
            <a:ext cx="3746549" cy="360040"/>
          </a:xfrm>
        </p:spPr>
        <p:txBody>
          <a:bodyPr>
            <a:normAutofit lnSpcReduction="10000"/>
          </a:bodyPr>
          <a:lstStyle/>
          <a:p>
            <a:pPr algn="r"/>
            <a:r>
              <a:rPr lang="es-MX" dirty="0"/>
              <a:t>Febrero 2022</a:t>
            </a:r>
          </a:p>
        </p:txBody>
      </p:sp>
    </p:spTree>
    <p:extLst>
      <p:ext uri="{BB962C8B-B14F-4D97-AF65-F5344CB8AC3E}">
        <p14:creationId xmlns:p14="http://schemas.microsoft.com/office/powerpoint/2010/main" val="2205492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43490" y="764704"/>
            <a:ext cx="7024744" cy="576064"/>
          </a:xfrm>
        </p:spPr>
        <p:txBody>
          <a:bodyPr>
            <a:normAutofit fontScale="90000"/>
          </a:bodyPr>
          <a:lstStyle/>
          <a:p>
            <a:r>
              <a:rPr lang="es-ES" dirty="0">
                <a:solidFill>
                  <a:schemeClr val="tx1"/>
                </a:solidFill>
              </a:rPr>
              <a:t>Para finalizar: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536" y="1628800"/>
            <a:ext cx="8280920" cy="4203829"/>
          </a:xfrm>
        </p:spPr>
        <p:txBody>
          <a:bodyPr/>
          <a:lstStyle/>
          <a:p>
            <a:pPr marL="68580" indent="0">
              <a:buNone/>
            </a:pPr>
            <a:r>
              <a:rPr lang="es-ES" dirty="0"/>
              <a:t>En tu opinión, preguntas de análisis: </a:t>
            </a:r>
          </a:p>
          <a:p>
            <a:pPr marL="525780" indent="-457200">
              <a:buAutoNum type="arabicPeriod"/>
            </a:pPr>
            <a:r>
              <a:rPr lang="es-ES" dirty="0"/>
              <a:t>¿Cuáles serían las políticas económicas que harían crecer y desarrollar a la economía mexicana?</a:t>
            </a:r>
          </a:p>
          <a:p>
            <a:pPr marL="525780" indent="-457200">
              <a:buAutoNum type="arabicPeriod"/>
            </a:pPr>
            <a:r>
              <a:rPr lang="es-ES" dirty="0"/>
              <a:t>¿Es mejor para México una mayor intervención del Estado en la economía? O, ¿Es mejor una mayor participación de empresas particulares?</a:t>
            </a:r>
          </a:p>
        </p:txBody>
      </p:sp>
    </p:spTree>
    <p:extLst>
      <p:ext uri="{BB962C8B-B14F-4D97-AF65-F5344CB8AC3E}">
        <p14:creationId xmlns:p14="http://schemas.microsoft.com/office/powerpoint/2010/main" val="1592284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1059628" y="548680"/>
            <a:ext cx="7024744" cy="504056"/>
          </a:xfrm>
        </p:spPr>
        <p:txBody>
          <a:bodyPr>
            <a:normAutofit fontScale="90000"/>
          </a:bodyPr>
          <a:lstStyle/>
          <a:p>
            <a:pPr algn="ctr"/>
            <a:r>
              <a:rPr lang="es-MX" sz="3600" dirty="0"/>
              <a:t>INTRODUCCIÒN</a:t>
            </a:r>
          </a:p>
        </p:txBody>
      </p:sp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539552" y="1196752"/>
            <a:ext cx="7992888" cy="5112568"/>
          </a:xfrm>
        </p:spPr>
        <p:txBody>
          <a:bodyPr anchor="ctr">
            <a:normAutofit/>
          </a:bodyPr>
          <a:lstStyle/>
          <a:p>
            <a:pPr marL="0" indent="0" algn="just">
              <a:buNone/>
            </a:pPr>
            <a:r>
              <a:rPr lang="es-ES" dirty="0"/>
              <a:t>Cuando deseamos estudiar algún fenómeno es natural buscar explicaciones y generamos hipótesis, modelos y teorías que nos sirvan para ello.</a:t>
            </a:r>
          </a:p>
          <a:p>
            <a:pPr marL="0" indent="0" algn="just">
              <a:buNone/>
            </a:pPr>
            <a:r>
              <a:rPr lang="es-ES" dirty="0"/>
              <a:t> </a:t>
            </a:r>
          </a:p>
          <a:p>
            <a:pPr marL="0" indent="0" algn="just">
              <a:buNone/>
            </a:pPr>
            <a:r>
              <a:rPr lang="es-ES" dirty="0"/>
              <a:t>Las diferentes escuelas de pensamiento económico han generado la </a:t>
            </a:r>
            <a:r>
              <a:rPr lang="es-ES" dirty="0">
                <a:solidFill>
                  <a:srgbClr val="FF0000"/>
                </a:solidFill>
              </a:rPr>
              <a:t>Teoría Económica </a:t>
            </a:r>
            <a:r>
              <a:rPr lang="es-ES" dirty="0"/>
              <a:t>y el presente tema lo dedicaremos a estudiarla, para lo cual abordaremos los siguientes puntos:</a:t>
            </a:r>
          </a:p>
          <a:p>
            <a:pPr marL="0" indent="0" algn="just">
              <a:buNone/>
            </a:pPr>
            <a:endParaRPr lang="es-ES" dirty="0"/>
          </a:p>
          <a:p>
            <a:pPr indent="-342900" algn="just">
              <a:buFont typeface="Arial" pitchFamily="34" charset="0"/>
              <a:buChar char="•"/>
            </a:pPr>
            <a:r>
              <a:rPr lang="es-ES" dirty="0"/>
              <a:t>  </a:t>
            </a:r>
            <a:r>
              <a:rPr lang="es-ES" dirty="0">
                <a:solidFill>
                  <a:srgbClr val="FF0000"/>
                </a:solidFill>
              </a:rPr>
              <a:t>Sistemas económicos</a:t>
            </a:r>
          </a:p>
          <a:p>
            <a:pPr indent="-342900" algn="just">
              <a:buFont typeface="Arial" pitchFamily="34" charset="0"/>
              <a:buChar char="•"/>
            </a:pPr>
            <a:r>
              <a:rPr lang="es-ES" dirty="0">
                <a:solidFill>
                  <a:srgbClr val="FF0000"/>
                </a:solidFill>
              </a:rPr>
              <a:t>  Modelos econòmicos</a:t>
            </a:r>
          </a:p>
          <a:p>
            <a:pPr indent="-342900" algn="just">
              <a:buFont typeface="Arial" pitchFamily="34" charset="0"/>
              <a:buChar char="•"/>
            </a:pPr>
            <a:r>
              <a:rPr lang="es-ES" dirty="0"/>
              <a:t>  </a:t>
            </a:r>
            <a:r>
              <a:rPr lang="es-ES" dirty="0">
                <a:solidFill>
                  <a:srgbClr val="FF0000"/>
                </a:solidFill>
              </a:rPr>
              <a:t>Políticas económicas</a:t>
            </a:r>
          </a:p>
          <a:p>
            <a:pPr indent="-342900" algn="just">
              <a:buFont typeface="Arial" pitchFamily="34" charset="0"/>
              <a:buChar char="•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58314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683568" y="548680"/>
            <a:ext cx="7416824" cy="720080"/>
          </a:xfrm>
        </p:spPr>
        <p:txBody>
          <a:bodyPr>
            <a:normAutofit/>
          </a:bodyPr>
          <a:lstStyle/>
          <a:p>
            <a:pPr algn="ctr"/>
            <a:r>
              <a:rPr lang="es-MX" sz="3600" dirty="0"/>
              <a:t>Teoría económica</a:t>
            </a:r>
          </a:p>
        </p:txBody>
      </p:sp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323528" y="1268760"/>
            <a:ext cx="8280920" cy="5256584"/>
          </a:xfrm>
        </p:spPr>
        <p:txBody>
          <a:bodyPr anchor="ctr">
            <a:normAutofit fontScale="55000" lnSpcReduction="20000"/>
          </a:bodyPr>
          <a:lstStyle/>
          <a:p>
            <a:pPr marL="68580" indent="0" algn="just">
              <a:buNone/>
            </a:pPr>
            <a:endParaRPr lang="es-MX" dirty="0">
              <a:solidFill>
                <a:schemeClr val="tx1"/>
              </a:solidFill>
            </a:endParaRPr>
          </a:p>
          <a:p>
            <a:pPr marL="68580" indent="0" algn="just">
              <a:buNone/>
            </a:pPr>
            <a:r>
              <a:rPr lang="es-MX" sz="3800" dirty="0">
                <a:solidFill>
                  <a:schemeClr val="tx1"/>
                </a:solidFill>
              </a:rPr>
              <a:t>Una </a:t>
            </a:r>
            <a:r>
              <a:rPr lang="es-MX" sz="3800" b="1" dirty="0">
                <a:solidFill>
                  <a:srgbClr val="FF0000"/>
                </a:solidFill>
              </a:rPr>
              <a:t>teoría económica</a:t>
            </a:r>
            <a:r>
              <a:rPr lang="es-MX" sz="3800" dirty="0">
                <a:solidFill>
                  <a:srgbClr val="FF0000"/>
                </a:solidFill>
              </a:rPr>
              <a:t> </a:t>
            </a:r>
            <a:r>
              <a:rPr lang="es-MX" sz="3800" dirty="0">
                <a:solidFill>
                  <a:schemeClr val="tx1"/>
                </a:solidFill>
              </a:rPr>
              <a:t>es una </a:t>
            </a:r>
            <a:r>
              <a:rPr lang="es-MX" sz="3800" b="1" i="1" dirty="0">
                <a:solidFill>
                  <a:srgbClr val="FF0000"/>
                </a:solidFill>
              </a:rPr>
              <a:t>explicación coherente y verosímil</a:t>
            </a:r>
            <a:r>
              <a:rPr lang="es-MX" sz="3800" i="1" dirty="0">
                <a:solidFill>
                  <a:schemeClr val="tx1"/>
                </a:solidFill>
              </a:rPr>
              <a:t> de como están relacionados los hechos econòmicos, aísla los factores que son más importantes para explicar un fenómeno (económico) y produce hipótesis o predicciones sobre cómo se relacionan las cosas.</a:t>
            </a:r>
          </a:p>
          <a:p>
            <a:pPr marL="68580" indent="0" algn="just">
              <a:buNone/>
            </a:pPr>
            <a:endParaRPr lang="es-MX" sz="3800" dirty="0">
              <a:solidFill>
                <a:schemeClr val="tx1"/>
              </a:solidFill>
            </a:endParaRPr>
          </a:p>
          <a:p>
            <a:pPr marL="68580" indent="0" algn="just">
              <a:buNone/>
            </a:pPr>
            <a:endParaRPr lang="es-MX" sz="3800" dirty="0">
              <a:solidFill>
                <a:schemeClr val="tx1"/>
              </a:solidFill>
            </a:endParaRPr>
          </a:p>
          <a:p>
            <a:pPr marL="68580" indent="0" algn="just">
              <a:buNone/>
            </a:pPr>
            <a:r>
              <a:rPr lang="es-MX" sz="3800" b="1" dirty="0">
                <a:solidFill>
                  <a:srgbClr val="FF0000"/>
                </a:solidFill>
              </a:rPr>
              <a:t>Ejemplo</a:t>
            </a:r>
            <a:r>
              <a:rPr lang="es-MX" sz="3800" dirty="0">
                <a:solidFill>
                  <a:srgbClr val="FF0000"/>
                </a:solidFill>
              </a:rPr>
              <a:t> de una teoría económica</a:t>
            </a:r>
            <a:r>
              <a:rPr lang="es-MX" sz="3800" dirty="0">
                <a:solidFill>
                  <a:schemeClr val="tx1"/>
                </a:solidFill>
              </a:rPr>
              <a:t>:</a:t>
            </a:r>
          </a:p>
          <a:p>
            <a:pPr marL="68580" indent="0" algn="just">
              <a:buNone/>
            </a:pPr>
            <a:r>
              <a:rPr lang="es-MX" sz="3800" dirty="0">
                <a:solidFill>
                  <a:schemeClr val="tx1"/>
                </a:solidFill>
              </a:rPr>
              <a:t> </a:t>
            </a:r>
          </a:p>
          <a:p>
            <a:pPr marL="68580" indent="0" algn="just">
              <a:buNone/>
            </a:pPr>
            <a:r>
              <a:rPr lang="es-MX" sz="3800" i="1" dirty="0">
                <a:solidFill>
                  <a:schemeClr val="tx1"/>
                </a:solidFill>
              </a:rPr>
              <a:t>“Las tasas de interés que cobran los bancos en los créditos hipotecarios son una determinante importante para estimar cuántas casas o departamentos serán construidos y vendidos a crédito; con tasas de interés bajas mayor serà el volumen de casas vendidas”</a:t>
            </a:r>
          </a:p>
          <a:p>
            <a:pPr marL="68580" indent="0" algn="just">
              <a:buNone/>
            </a:pPr>
            <a:endParaRPr lang="es-MX" sz="3400" dirty="0">
              <a:solidFill>
                <a:schemeClr val="tx1"/>
              </a:solidFill>
            </a:endParaRPr>
          </a:p>
          <a:p>
            <a:pPr marL="68580" indent="0" algn="just">
              <a:buNone/>
            </a:pPr>
            <a:endParaRPr lang="es-MX" dirty="0">
              <a:solidFill>
                <a:schemeClr val="tx1"/>
              </a:solidFill>
            </a:endParaRPr>
          </a:p>
          <a:p>
            <a:pPr marL="68580" indent="0" algn="just">
              <a:buNone/>
            </a:pPr>
            <a:r>
              <a:rPr lang="es-MX" dirty="0">
                <a:solidFill>
                  <a:schemeClr val="tx1"/>
                </a:solidFill>
              </a:rPr>
              <a:t> </a:t>
            </a:r>
            <a:endParaRPr lang="es-MX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9728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71600" y="692696"/>
            <a:ext cx="7024744" cy="720080"/>
          </a:xfrm>
        </p:spPr>
        <p:txBody>
          <a:bodyPr>
            <a:normAutofit/>
          </a:bodyPr>
          <a:lstStyle/>
          <a:p>
            <a:pPr algn="ctr"/>
            <a:r>
              <a:rPr lang="es-ES" sz="3600" dirty="0"/>
              <a:t>Teoría económica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83568" y="1628800"/>
            <a:ext cx="7776864" cy="4392488"/>
          </a:xfrm>
        </p:spPr>
        <p:txBody>
          <a:bodyPr/>
          <a:lstStyle/>
          <a:p>
            <a:pPr marL="68580" indent="0" algn="just">
              <a:buNone/>
            </a:pPr>
            <a:endParaRPr lang="es-ES" dirty="0"/>
          </a:p>
          <a:p>
            <a:pPr marL="68580" indent="0" algn="just">
              <a:buNone/>
            </a:pPr>
            <a:r>
              <a:rPr lang="es-ES" dirty="0"/>
              <a:t>¿Por qué existen paìses desarrollados y paìses no desarrollados? </a:t>
            </a:r>
          </a:p>
          <a:p>
            <a:pPr marL="68580" indent="0" algn="just">
              <a:buNone/>
            </a:pPr>
            <a:endParaRPr lang="es-ES" dirty="0"/>
          </a:p>
          <a:p>
            <a:pPr marL="68580" indent="0" algn="just">
              <a:buNone/>
            </a:pPr>
            <a:r>
              <a:rPr lang="es-ES" dirty="0"/>
              <a:t>O bien: ¿</a:t>
            </a:r>
            <a:r>
              <a:rPr lang="es-ES" dirty="0">
                <a:solidFill>
                  <a:schemeClr val="tx1"/>
                </a:solidFill>
              </a:rPr>
              <a:t>Por qué existen paìses ricos y paìses pobres?</a:t>
            </a:r>
          </a:p>
          <a:p>
            <a:pPr marL="68580" indent="0" algn="just">
              <a:buNone/>
            </a:pPr>
            <a:endParaRPr lang="es-ES" dirty="0"/>
          </a:p>
          <a:p>
            <a:pPr marL="68580" indent="0" algn="just">
              <a:buNone/>
            </a:pPr>
            <a:r>
              <a:rPr lang="es-ES" dirty="0">
                <a:solidFill>
                  <a:srgbClr val="FF0000"/>
                </a:solidFill>
              </a:rPr>
              <a:t>¿Existe una teoría acerca del desarrollo económico ampliamente aceptada?</a:t>
            </a:r>
          </a:p>
        </p:txBody>
      </p:sp>
    </p:spTree>
    <p:extLst>
      <p:ext uri="{BB962C8B-B14F-4D97-AF65-F5344CB8AC3E}">
        <p14:creationId xmlns:p14="http://schemas.microsoft.com/office/powerpoint/2010/main" val="2417581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43490" y="620688"/>
            <a:ext cx="7024744" cy="720080"/>
          </a:xfrm>
        </p:spPr>
        <p:txBody>
          <a:bodyPr/>
          <a:lstStyle/>
          <a:p>
            <a:pPr algn="ctr"/>
            <a:r>
              <a:rPr lang="es-ES" dirty="0"/>
              <a:t>Sistemas econòmicos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556792"/>
            <a:ext cx="8280920" cy="4680520"/>
          </a:xfrm>
        </p:spPr>
        <p:txBody>
          <a:bodyPr/>
          <a:lstStyle/>
          <a:p>
            <a:pPr marL="68580" indent="0" algn="just">
              <a:buNone/>
            </a:pPr>
            <a:r>
              <a:rPr lang="es-ES" dirty="0"/>
              <a:t>Se llama sistema económico a la </a:t>
            </a:r>
            <a:r>
              <a:rPr lang="es-ES" b="1" i="1" dirty="0">
                <a:solidFill>
                  <a:srgbClr val="FF0000"/>
                </a:solidFill>
              </a:rPr>
              <a:t>forma  (estructura)</a:t>
            </a:r>
            <a:r>
              <a:rPr lang="es-ES" i="1" dirty="0">
                <a:solidFill>
                  <a:srgbClr val="FF0000"/>
                </a:solidFill>
              </a:rPr>
              <a:t> en la que se organizan las actividades económicas de una sociedad: la producción, asignación, distribución y consumo de los bienes y servicios entre sus miembros.</a:t>
            </a:r>
          </a:p>
          <a:p>
            <a:pPr marL="68580" indent="0" algn="just">
              <a:buNone/>
            </a:pPr>
            <a:endParaRPr lang="es-ES" dirty="0"/>
          </a:p>
          <a:p>
            <a:pPr marL="68580" indent="0" algn="just">
              <a:buNone/>
            </a:pPr>
            <a:r>
              <a:rPr lang="es-ES" dirty="0"/>
              <a:t>Cada sistema económico se caracteriza por su ordenamiento jurídico que especifica el régimen de propiedad y las condiciones de contratación entre particulares. Es el Estado el que elabora e impone ése ordenamiento jurídico.</a:t>
            </a:r>
          </a:p>
        </p:txBody>
      </p:sp>
    </p:spTree>
    <p:extLst>
      <p:ext uri="{BB962C8B-B14F-4D97-AF65-F5344CB8AC3E}">
        <p14:creationId xmlns:p14="http://schemas.microsoft.com/office/powerpoint/2010/main" val="3833529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71600" y="620688"/>
            <a:ext cx="7024744" cy="648072"/>
          </a:xfrm>
        </p:spPr>
        <p:txBody>
          <a:bodyPr>
            <a:normAutofit fontScale="90000"/>
          </a:bodyPr>
          <a:lstStyle/>
          <a:p>
            <a:pPr algn="ctr"/>
            <a:r>
              <a:rPr lang="es-ES" dirty="0"/>
              <a:t>Sistemas econòmicos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536" y="1628800"/>
            <a:ext cx="8280920" cy="4824536"/>
          </a:xfrm>
        </p:spPr>
        <p:txBody>
          <a:bodyPr>
            <a:normAutofit/>
          </a:bodyPr>
          <a:lstStyle/>
          <a:p>
            <a:pPr marL="68580" indent="0" algn="just">
              <a:buNone/>
            </a:pPr>
            <a:r>
              <a:rPr lang="es-ES" dirty="0"/>
              <a:t>De manera simple nos podríamos plantear la cuestión:</a:t>
            </a:r>
          </a:p>
          <a:p>
            <a:pPr marL="68580" indent="0" algn="just">
              <a:buNone/>
            </a:pPr>
            <a:r>
              <a:rPr lang="es-ES" dirty="0"/>
              <a:t>                      </a:t>
            </a:r>
            <a:r>
              <a:rPr lang="es-ES" dirty="0">
                <a:solidFill>
                  <a:srgbClr val="FF0000"/>
                </a:solidFill>
              </a:rPr>
              <a:t>¿Qué es mejor Mercado VS. Estado?</a:t>
            </a:r>
          </a:p>
          <a:p>
            <a:pPr marL="68580" indent="0" algn="just">
              <a:buNone/>
            </a:pPr>
            <a:r>
              <a:rPr lang="es-ES" dirty="0">
                <a:solidFill>
                  <a:schemeClr val="tx1"/>
                </a:solidFill>
              </a:rPr>
              <a:t>Ejemplos de sistemas econòmicos: feudalismo, colonialismo, capitalismo (predominio del mercado o economía abierta) y socialismo (predominio del Estado o economía centralizada).</a:t>
            </a:r>
          </a:p>
          <a:p>
            <a:pPr marL="68580" indent="0" algn="just">
              <a:buNone/>
            </a:pPr>
            <a:endParaRPr lang="es-ES" dirty="0">
              <a:solidFill>
                <a:schemeClr val="tx1"/>
              </a:solidFill>
            </a:endParaRPr>
          </a:p>
          <a:p>
            <a:pPr marL="68580" indent="0" algn="just">
              <a:buNone/>
            </a:pPr>
            <a:r>
              <a:rPr lang="es-ES" dirty="0">
                <a:solidFill>
                  <a:schemeClr val="tx1"/>
                </a:solidFill>
              </a:rPr>
              <a:t>Paìses que tienen un desarrollo económico más alto y armónico lo han conseguido apoyados en un sistema económico que mezcla el libre mercado y la intervención estatal.</a:t>
            </a:r>
          </a:p>
        </p:txBody>
      </p:sp>
    </p:spTree>
    <p:extLst>
      <p:ext uri="{BB962C8B-B14F-4D97-AF65-F5344CB8AC3E}">
        <p14:creationId xmlns:p14="http://schemas.microsoft.com/office/powerpoint/2010/main" val="9883286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43490" y="620688"/>
            <a:ext cx="7024744" cy="648072"/>
          </a:xfrm>
        </p:spPr>
        <p:txBody>
          <a:bodyPr>
            <a:normAutofit fontScale="90000"/>
          </a:bodyPr>
          <a:lstStyle/>
          <a:p>
            <a:pPr algn="ctr"/>
            <a:r>
              <a:rPr lang="es-ES" dirty="0"/>
              <a:t>Modelos econòmicos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536" y="1340768"/>
            <a:ext cx="8352928" cy="5040560"/>
          </a:xfrm>
        </p:spPr>
        <p:txBody>
          <a:bodyPr>
            <a:normAutofit/>
          </a:bodyPr>
          <a:lstStyle/>
          <a:p>
            <a:pPr marL="68580" indent="0" algn="just">
              <a:buNone/>
            </a:pPr>
            <a:r>
              <a:rPr lang="es-ES" dirty="0"/>
              <a:t>Un modelo, en su acepción general, es una representación simplificada de “algo”. </a:t>
            </a:r>
          </a:p>
          <a:p>
            <a:pPr marL="68580" indent="0" algn="just">
              <a:buNone/>
            </a:pPr>
            <a:endParaRPr lang="es-ES" dirty="0"/>
          </a:p>
          <a:p>
            <a:pPr marL="68580" indent="0" algn="just">
              <a:buNone/>
            </a:pPr>
            <a:r>
              <a:rPr lang="es-ES" dirty="0"/>
              <a:t>Un modelo económico  es una </a:t>
            </a:r>
            <a:r>
              <a:rPr lang="es-ES" b="1" i="1" dirty="0">
                <a:solidFill>
                  <a:srgbClr val="FF0000"/>
                </a:solidFill>
              </a:rPr>
              <a:t>representación</a:t>
            </a:r>
            <a:r>
              <a:rPr lang="es-ES" i="1" dirty="0">
                <a:solidFill>
                  <a:srgbClr val="FF0000"/>
                </a:solidFill>
              </a:rPr>
              <a:t> que muestra y describe cuál  es el funcionamiento que se pretende de los distintos actores y procesos econòmicos.</a:t>
            </a:r>
          </a:p>
          <a:p>
            <a:pPr marL="68580" indent="0" algn="just">
              <a:buNone/>
            </a:pPr>
            <a:r>
              <a:rPr lang="es-ES" dirty="0"/>
              <a:t>En México se han adoptado:</a:t>
            </a:r>
          </a:p>
          <a:p>
            <a:pPr marL="68580" indent="0" algn="just">
              <a:buNone/>
            </a:pPr>
            <a:r>
              <a:rPr lang="es-ES" sz="1600" b="1" dirty="0"/>
              <a:t>Modelo neoliberal: </a:t>
            </a:r>
            <a:r>
              <a:rPr lang="es-ES" sz="1600" dirty="0"/>
              <a:t>A partir de los años 80`s  y hasta la fecha, se caracteriza por la reducción del gasto público, el control de la inflación y la apertura comercial.</a:t>
            </a:r>
          </a:p>
          <a:p>
            <a:pPr marL="68580" indent="0" algn="just">
              <a:buNone/>
            </a:pPr>
            <a:r>
              <a:rPr lang="es-ES" sz="1600" b="1" dirty="0"/>
              <a:t>Modelo de desarrollo estabilizador: </a:t>
            </a:r>
            <a:r>
              <a:rPr lang="es-ES" sz="1600" dirty="0"/>
              <a:t>Años 60`s, énfasis en la modernización de la industria nacional y promover el aumento de la productividad.</a:t>
            </a:r>
          </a:p>
          <a:p>
            <a:pPr marL="68580" indent="0" algn="just">
              <a:buNone/>
            </a:pPr>
            <a:r>
              <a:rPr lang="es-ES" sz="1600" b="1" dirty="0"/>
              <a:t>Modelo de sustitución de importaciones: </a:t>
            </a:r>
            <a:r>
              <a:rPr lang="es-ES" sz="1600" dirty="0"/>
              <a:t>Años 40`s y 50`s, se promovió el aumento de la producción nacional y la reducción de las importaciones.</a:t>
            </a:r>
          </a:p>
        </p:txBody>
      </p:sp>
    </p:spTree>
    <p:extLst>
      <p:ext uri="{BB962C8B-B14F-4D97-AF65-F5344CB8AC3E}">
        <p14:creationId xmlns:p14="http://schemas.microsoft.com/office/powerpoint/2010/main" val="39843362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43490" y="620688"/>
            <a:ext cx="7024744" cy="720080"/>
          </a:xfrm>
        </p:spPr>
        <p:txBody>
          <a:bodyPr/>
          <a:lstStyle/>
          <a:p>
            <a:pPr algn="ctr"/>
            <a:r>
              <a:rPr lang="es-ES" dirty="0"/>
              <a:t>Políticas económicas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412776"/>
            <a:ext cx="8280920" cy="5112568"/>
          </a:xfrm>
        </p:spPr>
        <p:txBody>
          <a:bodyPr/>
          <a:lstStyle/>
          <a:p>
            <a:pPr marL="68580" indent="0" algn="just">
              <a:buNone/>
            </a:pPr>
            <a:r>
              <a:rPr lang="es-ES" dirty="0"/>
              <a:t>Las políticas económicas son el </a:t>
            </a:r>
            <a:r>
              <a:rPr lang="es-ES" dirty="0">
                <a:solidFill>
                  <a:srgbClr val="FF0000"/>
                </a:solidFill>
              </a:rPr>
              <a:t>conjunto de estrategias y acciones que formulan los gobiernos para conducir e influir sobre la economía de los paìses.</a:t>
            </a:r>
          </a:p>
          <a:p>
            <a:pPr marL="68580" indent="0" algn="just">
              <a:buNone/>
            </a:pPr>
            <a:endParaRPr lang="es-ES" dirty="0"/>
          </a:p>
          <a:p>
            <a:pPr marL="68580" indent="0" algn="just">
              <a:buNone/>
            </a:pPr>
            <a:r>
              <a:rPr lang="es-ES" dirty="0"/>
              <a:t>Están constituidas por las medidas, leyes, regulaciones, subsidios e impuestos que son adoptados para obtener unos resultados econòmicos específicos. </a:t>
            </a:r>
          </a:p>
          <a:p>
            <a:pPr marL="68580" indent="0" algn="just">
              <a:buNone/>
            </a:pPr>
            <a:endParaRPr lang="es-ES" dirty="0"/>
          </a:p>
          <a:p>
            <a:pPr marL="68580" indent="0" algn="just">
              <a:buNone/>
            </a:pPr>
            <a:r>
              <a:rPr lang="es-ES" dirty="0"/>
              <a:t>Ejemplos: política monetaria, política fiscal, política comercial, política cambiaria, etc.</a:t>
            </a:r>
          </a:p>
        </p:txBody>
      </p:sp>
    </p:spTree>
    <p:extLst>
      <p:ext uri="{BB962C8B-B14F-4D97-AF65-F5344CB8AC3E}">
        <p14:creationId xmlns:p14="http://schemas.microsoft.com/office/powerpoint/2010/main" val="28386278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43490" y="692696"/>
            <a:ext cx="7024744" cy="720080"/>
          </a:xfrm>
        </p:spPr>
        <p:txBody>
          <a:bodyPr>
            <a:normAutofit/>
          </a:bodyPr>
          <a:lstStyle/>
          <a:p>
            <a:pPr algn="ctr"/>
            <a:r>
              <a:rPr lang="es-ES" sz="3600" dirty="0"/>
              <a:t>Políticas económicas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556792"/>
            <a:ext cx="8208912" cy="4968552"/>
          </a:xfrm>
        </p:spPr>
        <p:txBody>
          <a:bodyPr/>
          <a:lstStyle/>
          <a:p>
            <a:pPr marL="68580" indent="0" algn="just">
              <a:buNone/>
            </a:pPr>
            <a:r>
              <a:rPr lang="es-ES" dirty="0"/>
              <a:t>Algunos ejemplos de políticas económicas en México son:</a:t>
            </a:r>
          </a:p>
          <a:p>
            <a:pPr marL="68580" indent="0" algn="just">
              <a:buNone/>
            </a:pPr>
            <a:endParaRPr lang="es-ES" dirty="0"/>
          </a:p>
          <a:p>
            <a:pPr marL="525780" indent="-457200" algn="just">
              <a:buAutoNum type="arabicPeriod"/>
            </a:pPr>
            <a:r>
              <a:rPr lang="es-ES" dirty="0"/>
              <a:t>Política cambiaria: </a:t>
            </a:r>
            <a:r>
              <a:rPr lang="es-ES" i="1" dirty="0"/>
              <a:t>El tipo de cambio del peso mexicano es flexible.</a:t>
            </a:r>
            <a:r>
              <a:rPr lang="es-ES" dirty="0"/>
              <a:t> Es responsabilidad de la comisión de cambios la cual està formada por la SHCP y el Banco de México.</a:t>
            </a:r>
          </a:p>
          <a:p>
            <a:pPr marL="525780" indent="-457200" algn="just">
              <a:buAutoNum type="arabicPeriod"/>
            </a:pPr>
            <a:endParaRPr lang="es-ES" dirty="0"/>
          </a:p>
          <a:p>
            <a:pPr marL="525780" indent="-457200" algn="just">
              <a:buAutoNum type="arabicPeriod"/>
            </a:pPr>
            <a:r>
              <a:rPr lang="es-ES" dirty="0"/>
              <a:t>Política fiscal: El IVA general en México es del 16 %, excepto en la frontera norte (8 %). Es responsabilidad de la SHCP.</a:t>
            </a:r>
          </a:p>
          <a:p>
            <a:pPr marL="525780" indent="-457200" algn="just">
              <a:buAutoNum type="arabicPeriod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75545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D580817E994B5488BA8D9BE215B2B84" ma:contentTypeVersion="3" ma:contentTypeDescription="Create a new document." ma:contentTypeScope="" ma:versionID="003d605083cdd8b65cf930457d8cff5d">
  <xsd:schema xmlns:xsd="http://www.w3.org/2001/XMLSchema" xmlns:xs="http://www.w3.org/2001/XMLSchema" xmlns:p="http://schemas.microsoft.com/office/2006/metadata/properties" xmlns:ns2="0437ae1a-89d1-4fcb-8d9b-68184941ee39" targetNamespace="http://schemas.microsoft.com/office/2006/metadata/properties" ma:root="true" ma:fieldsID="aeb9e288dcd331f815c6152696aca2e7" ns2:_="">
    <xsd:import namespace="0437ae1a-89d1-4fcb-8d9b-68184941ee3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437ae1a-89d1-4fcb-8d9b-68184941ee3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498C766-5015-4EFC-941B-029D0FC3A38E}"/>
</file>

<file path=customXml/itemProps2.xml><?xml version="1.0" encoding="utf-8"?>
<ds:datastoreItem xmlns:ds="http://schemas.openxmlformats.org/officeDocument/2006/customXml" ds:itemID="{02E22927-4BCB-425A-8B47-D2EEDC69774D}"/>
</file>

<file path=customXml/itemProps3.xml><?xml version="1.0" encoding="utf-8"?>
<ds:datastoreItem xmlns:ds="http://schemas.openxmlformats.org/officeDocument/2006/customXml" ds:itemID="{82E52B47-5918-4CCD-AE3F-2E842C4CF345}"/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1282</TotalTime>
  <Words>699</Words>
  <Application>Microsoft Office PowerPoint</Application>
  <PresentationFormat>Presentación en pantalla (4:3)</PresentationFormat>
  <Paragraphs>62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5" baseType="lpstr">
      <vt:lpstr>Arial</vt:lpstr>
      <vt:lpstr>Calibri</vt:lpstr>
      <vt:lpstr>Century Gothic</vt:lpstr>
      <vt:lpstr>Wingdings 2</vt:lpstr>
      <vt:lpstr>Austin</vt:lpstr>
      <vt:lpstr> FUNDAMENTOS ECONÒMICOS         CLASE 4   1.2 Sistemas y modelos económicos    </vt:lpstr>
      <vt:lpstr>INTRODUCCIÒN</vt:lpstr>
      <vt:lpstr>Teoría económica</vt:lpstr>
      <vt:lpstr>Teoría económica</vt:lpstr>
      <vt:lpstr>Sistemas econòmicos</vt:lpstr>
      <vt:lpstr>Sistemas econòmicos</vt:lpstr>
      <vt:lpstr>Modelos econòmicos</vt:lpstr>
      <vt:lpstr>Políticas económicas</vt:lpstr>
      <vt:lpstr>Políticas económicas</vt:lpstr>
      <vt:lpstr>Para finalizar: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POLÍTICA CAMBIARIA</dc:title>
  <dc:creator>Berzerker</dc:creator>
  <cp:lastModifiedBy>Juan Antonio Castillo Marrufo</cp:lastModifiedBy>
  <cp:revision>141</cp:revision>
  <dcterms:created xsi:type="dcterms:W3CDTF">2012-04-21T21:17:46Z</dcterms:created>
  <dcterms:modified xsi:type="dcterms:W3CDTF">2022-02-15T11:56:44Z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0x0101003D580817E994B5488BA8D9BE215B2B84</vt:lpwstr>
  </property>
</Properties>
</file>