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59" r:id="rId6"/>
    <p:sldId id="267" r:id="rId7"/>
    <p:sldId id="260" r:id="rId8"/>
    <p:sldId id="261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86809E-3F69-4DD8-9CAC-D6651A768408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84C62B4-886F-49D1-9E36-2186C14E944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9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1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3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8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0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9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21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3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25 Elipse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24 Elipse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22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86BA-4494-4499-B038-5492D0A08AB0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23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4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F1B80-5B7F-48BC-94E4-58978521202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30D42-5D3F-4A8B-BCF0-0CD6C16963CD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C612B-7F2A-4818-B5E1-703C5A2B718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5590-B491-42AB-9479-6EB327E3654E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CD949-4CB4-47D8-ABA6-4726692C9BE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F6A2E8-F403-4B5D-A166-997E1CB72366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5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61B2F3C-7324-4AD3-833A-2AEA2F35B29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9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1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12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4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19 Elipse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20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1 Elipse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5 Conector recto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60FD-5651-4E80-B193-62D7B58FA977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51DB-CF31-48B9-B13F-D2FFFA14082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8BA8-5653-4460-8018-B5E1A23FFCC2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8998-52DD-4851-8CBD-C152BF67040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B6DE-184C-4B2E-83BB-09798CC2A191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E125-62FA-4091-9AAD-826AA77CC0F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E4F7BDC-07FF-4BAE-AFB0-3EA06C528CD3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91243D3-AC66-426A-8F2C-54EEFF6AAA3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52BD8-196D-4CB7-919D-DF22E5331801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22C7D-4492-4AEB-A018-3B00D7C5608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8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3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20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FF46E0-8BE3-4397-BB48-C93D2011C0FB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13" name="2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139AA1-7C4D-438F-A2BE-C60DB4D6ADC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12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19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5E1DE94-5E8B-498B-A822-813BA4BBBA7D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13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A4CE19-5BBC-45A9-8049-E421F31CAC8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F6D014C-0B69-4341-AB71-B0E649D06B61}" type="datetimeFigureOut">
              <a:rPr lang="es-MX"/>
              <a:pPr>
                <a:defRPr/>
              </a:pPr>
              <a:t>20/02/2022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208FDD0-7C3A-407F-9CED-1C053868442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1" r:id="rId4"/>
    <p:sldLayoutId id="2147483670" r:id="rId5"/>
    <p:sldLayoutId id="2147483675" r:id="rId6"/>
    <p:sldLayoutId id="2147483669" r:id="rId7"/>
    <p:sldLayoutId id="2147483676" r:id="rId8"/>
    <p:sldLayoutId id="2147483677" r:id="rId9"/>
    <p:sldLayoutId id="2147483668" r:id="rId10"/>
    <p:sldLayoutId id="214748366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8352928" cy="568863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3600" dirty="0"/>
              <a:t>FUNDAMENTOS ECONÒMICOS</a:t>
            </a:r>
            <a:br>
              <a:rPr lang="es-MX" sz="3600" dirty="0"/>
            </a:br>
            <a:br>
              <a:rPr lang="es-MX" sz="3600" dirty="0"/>
            </a:br>
            <a:br>
              <a:rPr lang="es-MX" sz="3200" dirty="0"/>
            </a:br>
            <a:r>
              <a:rPr lang="es-MX" sz="3200" dirty="0"/>
              <a:t>                          </a:t>
            </a:r>
            <a:r>
              <a:rPr lang="es-MX" sz="3600" dirty="0"/>
              <a:t>Clase 7</a:t>
            </a:r>
            <a:br>
              <a:rPr lang="es-MX" sz="3200" dirty="0"/>
            </a:br>
            <a:br>
              <a:rPr lang="es-MX" sz="2800" dirty="0"/>
            </a:br>
            <a:r>
              <a:rPr lang="es-MX" sz="2800" dirty="0"/>
              <a:t>                     </a:t>
            </a:r>
            <a:r>
              <a:rPr lang="es-MX" sz="2800" b="0" dirty="0">
                <a:solidFill>
                  <a:schemeClr val="tx1"/>
                </a:solidFill>
              </a:rPr>
              <a:t>1.4. El sistema de mercado.</a:t>
            </a:r>
            <a:br>
              <a:rPr lang="es-MX" sz="2800" b="0" dirty="0">
                <a:solidFill>
                  <a:schemeClr val="tx1"/>
                </a:solidFill>
              </a:rPr>
            </a:br>
            <a:r>
              <a:rPr lang="es-MX" sz="2800" b="0" dirty="0">
                <a:solidFill>
                  <a:schemeClr val="tx1"/>
                </a:solidFill>
              </a:rPr>
              <a:t>                      </a:t>
            </a:r>
            <a:r>
              <a:rPr lang="es-MX" sz="2000" b="0" dirty="0">
                <a:solidFill>
                  <a:schemeClr val="tx1"/>
                </a:solidFill>
              </a:rPr>
              <a:t>1.4.1 COMPETENCIA PERFECTA.</a:t>
            </a:r>
            <a:br>
              <a:rPr lang="es-MX" sz="2000" b="0" dirty="0">
                <a:solidFill>
                  <a:schemeClr val="tx1"/>
                </a:solidFill>
              </a:rPr>
            </a:br>
            <a:r>
              <a:rPr lang="es-MX" sz="2200" dirty="0">
                <a:solidFill>
                  <a:srgbClr val="FF0000"/>
                </a:solidFill>
              </a:rPr>
              <a:t>   </a:t>
            </a:r>
            <a:br>
              <a:rPr lang="es-MX" sz="2200" dirty="0">
                <a:solidFill>
                  <a:srgbClr val="FF0000"/>
                </a:solidFill>
              </a:rPr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endParaRPr lang="es-MX" sz="2400" dirty="0"/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286000" y="5229199"/>
            <a:ext cx="6172200" cy="648073"/>
          </a:xfrm>
        </p:spPr>
        <p:txBody>
          <a:bodyPr/>
          <a:lstStyle/>
          <a:p>
            <a:pPr algn="r"/>
            <a:r>
              <a:rPr lang="es-MX" dirty="0"/>
              <a:t>Febrero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634082"/>
          </a:xfrm>
        </p:spPr>
        <p:txBody>
          <a:bodyPr>
            <a:normAutofit/>
          </a:bodyPr>
          <a:lstStyle/>
          <a:p>
            <a:r>
              <a:rPr lang="es-ES" sz="2400" dirty="0"/>
              <a:t>¿CÓMO SURGE LA COMPETENCIA PERFECTA?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052736"/>
            <a:ext cx="8424936" cy="5493224"/>
          </a:xfrm>
        </p:spPr>
        <p:txBody>
          <a:bodyPr/>
          <a:lstStyle/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r>
              <a:rPr lang="es-ES" dirty="0"/>
              <a:t>La competencia perfecta surge cuando la escala eficiente mínima de un solo productor es pequeña en comparación con la demanda del bien o servicio. Así pues, en ésta situación existe espacio para una gran cantidad de empresas en el mercado.</a:t>
            </a:r>
          </a:p>
        </p:txBody>
      </p:sp>
    </p:spTree>
    <p:extLst>
      <p:ext uri="{BB962C8B-B14F-4D97-AF65-F5344CB8AC3E}">
        <p14:creationId xmlns:p14="http://schemas.microsoft.com/office/powerpoint/2010/main" val="377937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Conclusiones</a:t>
            </a:r>
          </a:p>
        </p:txBody>
      </p:sp>
      <p:sp>
        <p:nvSpPr>
          <p:cNvPr id="19458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124744"/>
            <a:ext cx="8208912" cy="5349081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En el intercambio de bienes y servicios existen diferentes tipos de mercado según su funcionamiento.</a:t>
            </a:r>
          </a:p>
          <a:p>
            <a:pPr marL="0" indent="0" algn="just">
              <a:buNone/>
            </a:pPr>
            <a:r>
              <a:rPr lang="es-MX" dirty="0"/>
              <a:t>Con frecuencia puede resultar algo difícil encontrar mercados en estado “puro” pues frecuentemente se combinan características de dos o mas de ellos en un solo mercado.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Algunos de los mercados más importantes para el desarrollo adecuado de todas las economías y para la prosperidad de los ciudadanos son: </a:t>
            </a:r>
            <a:r>
              <a:rPr lang="es-MX" dirty="0">
                <a:solidFill>
                  <a:srgbClr val="FF0000"/>
                </a:solidFill>
              </a:rPr>
              <a:t>el mercado financiero, el mercado energético y el mercado de las telecomunicaciones.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735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00811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Introducción</a:t>
            </a:r>
            <a:br>
              <a:rPr lang="es-MX" dirty="0"/>
            </a:br>
            <a:endParaRPr lang="es-MX" dirty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003232" cy="5400600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/>
              <a:t> El conocer cómo funcionan los mercados dentro de una economía ofrece una perspectiva general y fundamental sobre la teoría económica del libre mercado.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b="1" dirty="0"/>
              <a:t>El funcionamiento de los mercados es un tema relativo a la Microeconomía, el cual es necesario estudiar para comprender cómo se originan las distorsiones y la deficiente operación de los mercados, causando daños a las familias y consumidores.</a:t>
            </a:r>
          </a:p>
          <a:p>
            <a:pPr marL="0" indent="0" algn="just">
              <a:buNone/>
            </a:pPr>
            <a:endParaRPr lang="es-MX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00811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Introducción</a:t>
            </a:r>
            <a:br>
              <a:rPr lang="es-MX" dirty="0"/>
            </a:br>
            <a:endParaRPr lang="es-MX" dirty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003232" cy="5760640"/>
          </a:xfrm>
        </p:spPr>
        <p:txBody>
          <a:bodyPr/>
          <a:lstStyle/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b="1" i="1" dirty="0"/>
              <a:t>Mercado:</a:t>
            </a:r>
            <a:r>
              <a:rPr lang="es-MX" b="1" i="1" dirty="0">
                <a:solidFill>
                  <a:srgbClr val="FF0000"/>
                </a:solidFill>
              </a:rPr>
              <a:t> es el espacio y conjunto de mecanismos que ponen en contacto a los oferentes con los demandantes para la comercialización de bienes y servicios.</a:t>
            </a:r>
          </a:p>
          <a:p>
            <a:pPr marL="0" indent="0" algn="just">
              <a:buNone/>
            </a:pPr>
            <a:endParaRPr lang="es-MX" b="1" i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MX" b="1" i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MX" b="1" dirty="0"/>
              <a:t>Existen mercados de </a:t>
            </a:r>
            <a:r>
              <a:rPr lang="es-MX" b="1" dirty="0">
                <a:solidFill>
                  <a:srgbClr val="FF0000"/>
                </a:solidFill>
              </a:rPr>
              <a:t>competencia perfecta </a:t>
            </a:r>
            <a:r>
              <a:rPr lang="es-MX" b="1" dirty="0"/>
              <a:t>y mercados de </a:t>
            </a:r>
            <a:r>
              <a:rPr lang="es-MX" b="1" dirty="0">
                <a:solidFill>
                  <a:srgbClr val="FF0000"/>
                </a:solidFill>
              </a:rPr>
              <a:t>competencia imperfecta</a:t>
            </a:r>
            <a:r>
              <a:rPr lang="es-MX" b="1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974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8640960" cy="504056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sz="2800" dirty="0"/>
              <a:t>1.4 El sistema de mercado.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/>
          </a:bodyPr>
          <a:lstStyle/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MX" b="1" dirty="0">
                <a:solidFill>
                  <a:schemeClr val="accent6">
                    <a:lumMod val="50000"/>
                  </a:schemeClr>
                </a:solidFill>
              </a:rPr>
              <a:t>En una economía abierta coexisten diferentes tipos de mercados y presentan características, diversas las cuales siempre han causado fuertes debates.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es-MX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es-MX" b="1" dirty="0">
                <a:solidFill>
                  <a:schemeClr val="accent6">
                    <a:lumMod val="50000"/>
                  </a:schemeClr>
                </a:solidFill>
              </a:rPr>
              <a:t>Los economistas que destacan las virtudes del libre mercado opinan y tratan de demostrar que las condiciones de la competencia perfecta se cumplen “suficientemente”.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es-MX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es-MX" b="1" dirty="0">
                <a:solidFill>
                  <a:schemeClr val="accent6">
                    <a:lumMod val="50000"/>
                  </a:schemeClr>
                </a:solidFill>
              </a:rPr>
              <a:t>Los partidarios de una economía con intervención fuerte del Estado para la corrección de los “defectos” del mercado destacan el alejamiento entre el mundo real y el que esos supuestos describen y, por tanto, están a favor de dicha intervención.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70609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Algunas características de los mercados</a:t>
            </a:r>
          </a:p>
        </p:txBody>
      </p:sp>
      <p:sp>
        <p:nvSpPr>
          <p:cNvPr id="17410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19256" cy="5205065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s-MX" b="1" dirty="0"/>
              <a:t>El número de oferentes y de demandantes.</a:t>
            </a:r>
          </a:p>
          <a:p>
            <a:pPr marL="457200" indent="-457200" algn="just">
              <a:buAutoNum type="arabicPeriod"/>
            </a:pPr>
            <a:endParaRPr lang="es-MX" b="1" dirty="0"/>
          </a:p>
          <a:p>
            <a:pPr marL="457200" indent="-457200" algn="just">
              <a:buAutoNum type="arabicPeriod"/>
            </a:pPr>
            <a:r>
              <a:rPr lang="es-MX" b="1" dirty="0"/>
              <a:t>La naturaleza del bien o servicio.</a:t>
            </a:r>
          </a:p>
          <a:p>
            <a:pPr marL="457200" indent="-457200" algn="just">
              <a:buAutoNum type="arabicPeriod"/>
            </a:pPr>
            <a:endParaRPr lang="es-MX" b="1" dirty="0"/>
          </a:p>
          <a:p>
            <a:pPr marL="457200" indent="-457200" algn="just">
              <a:buAutoNum type="arabicPeriod"/>
            </a:pPr>
            <a:r>
              <a:rPr lang="es-MX" b="1" dirty="0"/>
              <a:t>Las condiciones de ingreso a dicho mercado.</a:t>
            </a:r>
          </a:p>
          <a:p>
            <a:pPr marL="457200" indent="-457200" algn="just">
              <a:buAutoNum type="arabicPeriod"/>
            </a:pPr>
            <a:endParaRPr lang="es-MX" b="1" dirty="0"/>
          </a:p>
          <a:p>
            <a:pPr marL="457200" indent="-457200" algn="just">
              <a:buAutoNum type="arabicPeriod"/>
            </a:pPr>
            <a:r>
              <a:rPr lang="es-MX" b="1" dirty="0"/>
              <a:t>Influencia o control del precio.</a:t>
            </a:r>
          </a:p>
          <a:p>
            <a:pPr marL="457200" indent="-457200" algn="just">
              <a:buAutoNum type="arabicPeriod"/>
            </a:pPr>
            <a:endParaRPr lang="es-MX" b="1" dirty="0"/>
          </a:p>
          <a:p>
            <a:pPr marL="457200" indent="-457200" algn="just">
              <a:buAutoNum type="arabicPeriod"/>
            </a:pPr>
            <a:r>
              <a:rPr lang="es-MX" b="1" dirty="0"/>
              <a:t>Existencia  de la competencia.</a:t>
            </a:r>
            <a:r>
              <a:rPr lang="es-MX" dirty="0"/>
              <a:t> </a:t>
            </a:r>
          </a:p>
          <a:p>
            <a:pPr marL="366713" lvl="1" indent="0">
              <a:buNone/>
            </a:pPr>
            <a:endParaRPr lang="es-MX" dirty="0"/>
          </a:p>
          <a:p>
            <a:pPr>
              <a:buFont typeface="Wingdings" pitchFamily="2" charset="2"/>
              <a:buNone/>
            </a:pPr>
            <a:endParaRPr lang="es-MX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24936" cy="72008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¿Para qué sirven los mercados?</a:t>
            </a:r>
          </a:p>
        </p:txBody>
      </p:sp>
      <p:sp>
        <p:nvSpPr>
          <p:cNvPr id="17410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616624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 </a:t>
            </a:r>
            <a:r>
              <a:rPr lang="es-MX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mercado cumple la función de </a:t>
            </a:r>
            <a:r>
              <a:rPr lang="es-MX" sz="2000" b="1" dirty="0">
                <a:solidFill>
                  <a:srgbClr val="FF0000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asignar eficientemente los recursos</a:t>
            </a:r>
            <a:r>
              <a:rPr lang="es-MX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siempre que se </a:t>
            </a:r>
            <a:r>
              <a:rPr lang="es-MX" sz="200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cumplan los siguientes supuestos:</a:t>
            </a:r>
          </a:p>
          <a:p>
            <a:pPr marL="0" indent="0" algn="just">
              <a:buNone/>
            </a:pPr>
            <a:endParaRPr lang="es-MX" sz="20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MX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s-MX" sz="200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 exista un gran número de oferentes y demandantes</a:t>
            </a:r>
            <a:r>
              <a:rPr lang="es-MX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Para que ningún participante pueda influir individualmente en el precio del producto. Debe regir el precio de mercado. </a:t>
            </a:r>
          </a:p>
          <a:p>
            <a:pPr marL="0" indent="0" algn="just">
              <a:buNone/>
            </a:pPr>
            <a:r>
              <a:rPr lang="es-MX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MX" sz="200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mercado debe ser "atomizado” y el producto único: </a:t>
            </a:r>
            <a:r>
              <a:rPr lang="es-MX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bien debe ser homogéneo,  idéntico, para que al demandante le sea indistinto comprar el bien a uno u otro oferente y para que no pueda presionar ni ser presionado durante la formación del precio </a:t>
            </a:r>
          </a:p>
          <a:p>
            <a:pPr marL="0" indent="0" algn="just">
              <a:buNone/>
            </a:pPr>
            <a:r>
              <a:rPr lang="es-MX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MX" sz="200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Existe libre entrada y salida del mercado: </a:t>
            </a:r>
            <a:r>
              <a:rPr lang="es-MX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 oferentes pueden decidir libremente si dejan de fabricar cierto bien y comienzan a producir otro</a:t>
            </a:r>
          </a:p>
          <a:p>
            <a:pPr marL="0" indent="0" algn="just">
              <a:buNone/>
            </a:pPr>
            <a:r>
              <a:rPr lang="es-MX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MX" sz="2000" dirty="0">
                <a:solidFill>
                  <a:srgbClr val="FF0000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 perfecta: </a:t>
            </a:r>
            <a:r>
              <a:rPr lang="es-MX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Todos los oferentes y demandantes tienen pleno conocimiento de los mercados y poseen la misma información sobre el precio, calidad y utilidad del bien.</a:t>
            </a:r>
          </a:p>
        </p:txBody>
      </p:sp>
    </p:spTree>
    <p:extLst>
      <p:ext uri="{BB962C8B-B14F-4D97-AF65-F5344CB8AC3E}">
        <p14:creationId xmlns:p14="http://schemas.microsoft.com/office/powerpoint/2010/main" val="210885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80920" cy="850106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Funcionamiento de los mercados</a:t>
            </a:r>
          </a:p>
        </p:txBody>
      </p:sp>
      <p:sp>
        <p:nvSpPr>
          <p:cNvPr id="18434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19256" cy="5061049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/>
              <a:t>¿Qué es un mercado?</a:t>
            </a:r>
          </a:p>
          <a:p>
            <a:pPr marL="0" indent="0" algn="just">
              <a:buNone/>
            </a:pPr>
            <a:r>
              <a:rPr lang="es-MX" dirty="0"/>
              <a:t>Hemos visto que es el espacio físico o no en donde coinciden tres elementos: un oferente o vendedor (empresa), un demandante o comprador (consumidor) y un bien o servicio (producto) objeto del intercambio.</a:t>
            </a:r>
          </a:p>
          <a:p>
            <a:pPr marL="0" indent="0" algn="just">
              <a:buNone/>
            </a:pPr>
            <a:r>
              <a:rPr lang="es-MX" dirty="0"/>
              <a:t>Cada mercado recibe el nombre del producto que se intercambia:</a:t>
            </a:r>
          </a:p>
          <a:p>
            <a:pPr marL="0" indent="0" algn="just">
              <a:buNone/>
            </a:pPr>
            <a:r>
              <a:rPr lang="es-MX" dirty="0"/>
              <a:t>El mercado de la vivienda</a:t>
            </a:r>
          </a:p>
          <a:p>
            <a:pPr marL="0" indent="0" algn="just">
              <a:buNone/>
            </a:pPr>
            <a:r>
              <a:rPr lang="es-MX" dirty="0"/>
              <a:t>El mercado automotriz</a:t>
            </a:r>
          </a:p>
          <a:p>
            <a:pPr marL="0" indent="0" algn="just">
              <a:buNone/>
            </a:pPr>
            <a:r>
              <a:rPr lang="es-MX" dirty="0"/>
              <a:t>El mercado bursátil</a:t>
            </a:r>
            <a:r>
              <a:rPr lang="es-MX" i="1" dirty="0"/>
              <a:t> </a:t>
            </a:r>
          </a:p>
          <a:p>
            <a:pPr marL="0" indent="0" algn="just">
              <a:buNone/>
            </a:pPr>
            <a:r>
              <a:rPr lang="es-MX" dirty="0"/>
              <a:t>Cada uno de los cuales puede funcionar de manera distinta.  </a:t>
            </a:r>
            <a:endParaRPr lang="es-MX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147248" cy="79208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1.4.1 Competencia perfecta.</a:t>
            </a:r>
          </a:p>
        </p:txBody>
      </p:sp>
      <p:sp>
        <p:nvSpPr>
          <p:cNvPr id="19458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8280920" cy="5205065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i="1" dirty="0"/>
              <a:t>¿Conoces algún mercado de bienes o servicios en donde existe un precio de equilibrio, en donde no hay escasez y tampoco excedentes, en donde los consumidores maximicen la satisfacción y los vendedores sus beneficios, en donde existe una gran cantidad de empresas oferentes y muchísimas personas que demandan ése bien o servicio, en donde existe información suficiente sobre el producto y el precio?</a:t>
            </a:r>
          </a:p>
          <a:p>
            <a:pPr marL="0" indent="0" algn="just">
              <a:buNone/>
            </a:pPr>
            <a:endParaRPr lang="es-MX" b="1" i="1" dirty="0"/>
          </a:p>
          <a:p>
            <a:pPr marL="0" indent="0" algn="just">
              <a:buNone/>
            </a:pPr>
            <a:r>
              <a:rPr lang="es-MX" dirty="0"/>
              <a:t>Si la respuesta es sí……. entonces ése mercado, con tales características, es llamado mercado de competencia perfecta.</a:t>
            </a:r>
          </a:p>
          <a:p>
            <a:pPr marL="0" indent="0" algn="just">
              <a:buNone/>
            </a:pPr>
            <a:endParaRPr lang="es-MX" b="1" i="1" dirty="0"/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b="1" dirty="0"/>
              <a:t> </a:t>
            </a: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147248" cy="648072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EJEMPLO</a:t>
            </a:r>
          </a:p>
        </p:txBody>
      </p:sp>
      <p:sp>
        <p:nvSpPr>
          <p:cNvPr id="19458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908720"/>
            <a:ext cx="8280920" cy="5674642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Suponer a un productor de trigo que posee 100 hectáreas de cultivo. El trigo producido es casi idéntico en calidad y características al producido en el resto del País y del producido en EE UU, Argentina, Australia, etc.</a:t>
            </a:r>
          </a:p>
          <a:p>
            <a:pPr marL="0" indent="0" algn="just">
              <a:buNone/>
            </a:pPr>
            <a:r>
              <a:rPr lang="es-MX" dirty="0"/>
              <a:t>Todos los compradores de trigo conocen el precio al cual pueden hacer negocio: 4.00 </a:t>
            </a:r>
            <a:r>
              <a:rPr lang="es-MX" dirty="0" err="1"/>
              <a:t>usd</a:t>
            </a:r>
            <a:r>
              <a:rPr lang="es-MX" dirty="0"/>
              <a:t>/kg.</a:t>
            </a:r>
          </a:p>
          <a:p>
            <a:pPr marL="0" indent="0" algn="just">
              <a:buNone/>
            </a:pPr>
            <a:r>
              <a:rPr lang="es-MX" dirty="0"/>
              <a:t>Por lo anterior, 4.00 </a:t>
            </a:r>
            <a:r>
              <a:rPr lang="es-MX" dirty="0" err="1"/>
              <a:t>usd</a:t>
            </a:r>
            <a:r>
              <a:rPr lang="es-MX" dirty="0"/>
              <a:t> es el precio que el agricultor puede obtener por su trigo.</a:t>
            </a:r>
          </a:p>
          <a:p>
            <a:pPr marL="0" indent="0" algn="just">
              <a:buNone/>
            </a:pPr>
            <a:r>
              <a:rPr lang="es-MX" dirty="0"/>
              <a:t>Si el agricultor solicita 4.40 </a:t>
            </a:r>
            <a:r>
              <a:rPr lang="es-MX" dirty="0" err="1"/>
              <a:t>usd</a:t>
            </a:r>
            <a:r>
              <a:rPr lang="es-MX" dirty="0"/>
              <a:t>/kg nadie lo comprará, si el agricultor solicita 3.60 </a:t>
            </a:r>
            <a:r>
              <a:rPr lang="es-MX" dirty="0" err="1"/>
              <a:t>usd</a:t>
            </a:r>
            <a:r>
              <a:rPr lang="es-MX" dirty="0"/>
              <a:t>/kg……….lo venderá rápidamente, pero está regalando 40 centavos por kilogramo.</a:t>
            </a:r>
          </a:p>
          <a:p>
            <a:pPr marL="0" indent="0" algn="just">
              <a:buNone/>
            </a:pPr>
            <a:r>
              <a:rPr lang="es-MX" dirty="0"/>
              <a:t>El agricultor no deberá hacer otra cosa que vender el precio de mercado. </a:t>
            </a:r>
          </a:p>
          <a:p>
            <a:pPr marL="0" indent="0" algn="just">
              <a:buNone/>
            </a:pPr>
            <a:r>
              <a:rPr lang="es-MX" dirty="0"/>
              <a:t> 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7576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FF4526-4F76-41D2-91B6-7E9E4AFE371A}"/>
</file>

<file path=customXml/itemProps2.xml><?xml version="1.0" encoding="utf-8"?>
<ds:datastoreItem xmlns:ds="http://schemas.openxmlformats.org/officeDocument/2006/customXml" ds:itemID="{B65C4894-AE88-4616-B691-50EC98992EEC}"/>
</file>

<file path=customXml/itemProps3.xml><?xml version="1.0" encoding="utf-8"?>
<ds:datastoreItem xmlns:ds="http://schemas.openxmlformats.org/officeDocument/2006/customXml" ds:itemID="{AB98554E-729D-440E-8311-CD636EBF6AC9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945</TotalTime>
  <Words>884</Words>
  <Application>Microsoft Office PowerPoint</Application>
  <PresentationFormat>Presentación en pantalla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Wingdings</vt:lpstr>
      <vt:lpstr>Wingdings 2</vt:lpstr>
      <vt:lpstr>Mirador</vt:lpstr>
      <vt:lpstr>FUNDAMENTOS ECONÒMICOS                             Clase 7                       1.4. El sistema de mercado.                       1.4.1 COMPETENCIA PERFECTA.        </vt:lpstr>
      <vt:lpstr>Introducción </vt:lpstr>
      <vt:lpstr>Introducción </vt:lpstr>
      <vt:lpstr>1.4 El sistema de mercado. </vt:lpstr>
      <vt:lpstr>Algunas características de los mercados</vt:lpstr>
      <vt:lpstr>¿Para qué sirven los mercados?</vt:lpstr>
      <vt:lpstr>Funcionamiento de los mercados</vt:lpstr>
      <vt:lpstr>1.4.1 Competencia perfecta.</vt:lpstr>
      <vt:lpstr>EJEMPLO</vt:lpstr>
      <vt:lpstr>¿CÓMO SURGE LA COMPETENCIA PERFECTA?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Económica: Política comercial</dc:title>
  <dc:creator>Adrian</dc:creator>
  <cp:lastModifiedBy>Juan Antonio Castillo Marrufo</cp:lastModifiedBy>
  <cp:revision>88</cp:revision>
  <dcterms:created xsi:type="dcterms:W3CDTF">2012-05-08T00:17:38Z</dcterms:created>
  <dcterms:modified xsi:type="dcterms:W3CDTF">2022-02-20T21:55:24Z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