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9"/>
  </p:notesMasterIdLst>
  <p:sldIdLst>
    <p:sldId id="256" r:id="rId2"/>
    <p:sldId id="270" r:id="rId3"/>
    <p:sldId id="259" r:id="rId4"/>
    <p:sldId id="314" r:id="rId5"/>
    <p:sldId id="317" r:id="rId6"/>
    <p:sldId id="315" r:id="rId7"/>
    <p:sldId id="31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5" autoAdjust="0"/>
    <p:restoredTop sz="94660"/>
  </p:normalViewPr>
  <p:slideViewPr>
    <p:cSldViewPr>
      <p:cViewPr varScale="1">
        <p:scale>
          <a:sx n="86" d="100"/>
          <a:sy n="86" d="100"/>
        </p:scale>
        <p:origin x="134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5F42C-E7B8-4058-AD62-90F2DE30A26E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19836-D325-420D-9921-F1CA9BD232F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425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C295150-4FD7-4802-B0EB-D52217513A72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280920" cy="5616624"/>
          </a:xfrm>
        </p:spPr>
        <p:txBody>
          <a:bodyPr>
            <a:normAutofit fontScale="90000"/>
          </a:bodyPr>
          <a:lstStyle/>
          <a:p>
            <a:pPr algn="ctr"/>
            <a:br>
              <a:rPr lang="es-ES" sz="3100" dirty="0"/>
            </a:br>
            <a:br>
              <a:rPr lang="es-ES" sz="3100" dirty="0"/>
            </a:br>
            <a:r>
              <a:rPr lang="es-ES" sz="4000" dirty="0">
                <a:solidFill>
                  <a:srgbClr val="FF0000"/>
                </a:solidFill>
              </a:rPr>
              <a:t>FUNDAMENTOS ECONÒMICOS</a:t>
            </a:r>
            <a:br>
              <a:rPr lang="es-ES" sz="4000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      </a:t>
            </a:r>
            <a:br>
              <a:rPr lang="es-ES" sz="3100" dirty="0"/>
            </a:br>
            <a:r>
              <a:rPr lang="es-ES" sz="4000" dirty="0">
                <a:solidFill>
                  <a:srgbClr val="FF0000"/>
                </a:solidFill>
              </a:rPr>
              <a:t>CLASE 9</a:t>
            </a:r>
            <a:br>
              <a:rPr lang="es-ES" sz="4000" dirty="0">
                <a:solidFill>
                  <a:srgbClr val="FF0000"/>
                </a:solidFill>
              </a:rPr>
            </a:br>
            <a:br>
              <a:rPr lang="es-ES" sz="4000" dirty="0">
                <a:solidFill>
                  <a:srgbClr val="FF0000"/>
                </a:solidFill>
              </a:rPr>
            </a:br>
            <a:r>
              <a:rPr lang="es-ES" sz="2700" dirty="0">
                <a:solidFill>
                  <a:srgbClr val="FF0000"/>
                </a:solidFill>
              </a:rPr>
              <a:t>UNIDAD II. MICROECONOMÌA.</a:t>
            </a:r>
            <a:br>
              <a:rPr lang="es-ES" sz="3100" dirty="0">
                <a:solidFill>
                  <a:srgbClr val="FF0000"/>
                </a:solidFill>
              </a:rPr>
            </a:br>
            <a:r>
              <a:rPr lang="es-ES" sz="2700" dirty="0">
                <a:solidFill>
                  <a:srgbClr val="FF0000"/>
                </a:solidFill>
              </a:rPr>
              <a:t>2.1 El comportamiento del consumidor.</a:t>
            </a:r>
            <a:br>
              <a:rPr lang="es-ES" sz="2700" dirty="0">
                <a:solidFill>
                  <a:srgbClr val="FF0000"/>
                </a:solidFill>
              </a:rPr>
            </a:br>
            <a:r>
              <a:rPr lang="es-ES" sz="2200" dirty="0">
                <a:solidFill>
                  <a:srgbClr val="FF0000"/>
                </a:solidFill>
              </a:rPr>
              <a:t>2.1.1 Gustos y preferencias.</a:t>
            </a:r>
            <a:br>
              <a:rPr lang="es-ES" sz="2200" dirty="0">
                <a:solidFill>
                  <a:srgbClr val="FF0000"/>
                </a:solidFill>
              </a:rPr>
            </a:br>
            <a:r>
              <a:rPr lang="es-ES" sz="2200" dirty="0">
                <a:solidFill>
                  <a:srgbClr val="FF0000"/>
                </a:solidFill>
              </a:rPr>
              <a:t>2.1.4 Posibilidades de consumo: la restricción presupuestal. </a:t>
            </a:r>
            <a:br>
              <a:rPr lang="es-ES" sz="2200" dirty="0"/>
            </a:br>
            <a:br>
              <a:rPr lang="es-ES" sz="2200" dirty="0"/>
            </a:br>
            <a:br>
              <a:rPr lang="es-ES" sz="3200" dirty="0"/>
            </a:br>
            <a:br>
              <a:rPr lang="es-ES" sz="3200" dirty="0"/>
            </a:br>
            <a:endParaRPr lang="es-MX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497859" y="5589240"/>
            <a:ext cx="3746549" cy="360040"/>
          </a:xfrm>
        </p:spPr>
        <p:txBody>
          <a:bodyPr>
            <a:normAutofit lnSpcReduction="10000"/>
          </a:bodyPr>
          <a:lstStyle/>
          <a:p>
            <a:pPr algn="r"/>
            <a:r>
              <a:rPr lang="es-MX" dirty="0"/>
              <a:t>Febrero 2022</a:t>
            </a:r>
          </a:p>
        </p:txBody>
      </p:sp>
    </p:spTree>
    <p:extLst>
      <p:ext uri="{BB962C8B-B14F-4D97-AF65-F5344CB8AC3E}">
        <p14:creationId xmlns:p14="http://schemas.microsoft.com/office/powerpoint/2010/main" val="22054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59628" y="548680"/>
            <a:ext cx="7024744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dirty="0"/>
              <a:t>INTRODUCCIÒN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504056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ES" dirty="0"/>
              <a:t>Iniciamos el desarrollo de la </a:t>
            </a:r>
            <a:r>
              <a:rPr lang="es-ES" b="1" dirty="0">
                <a:solidFill>
                  <a:srgbClr val="FF0000"/>
                </a:solidFill>
              </a:rPr>
              <a:t>Unidad II Microeconomía.</a:t>
            </a:r>
          </a:p>
          <a:p>
            <a:pPr marL="0" indent="0" algn="just">
              <a:buNone/>
            </a:pPr>
            <a:endParaRPr lang="es-E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ES" b="1" i="1" dirty="0">
                <a:solidFill>
                  <a:srgbClr val="FF0000"/>
                </a:solidFill>
              </a:rPr>
              <a:t>Teoría del comportamiento del consumidor </a:t>
            </a:r>
            <a:r>
              <a:rPr lang="es-ES" dirty="0"/>
              <a:t>es el subtítulo.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¿Qué es lo que debemos saber acerca de cómo nos comportamos las personas o familias (consumidores)?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Básicamente buscamos conocer cómo y porqué tomamos las decisiones que están relacionadas con nuestros consumos y gastos (asignación de recursos).</a:t>
            </a:r>
          </a:p>
          <a:p>
            <a:pPr marL="0" indent="0" algn="just">
              <a:buNone/>
            </a:pPr>
            <a:endParaRPr lang="es-ES" dirty="0"/>
          </a:p>
          <a:p>
            <a:pPr indent="-342900" algn="just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31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548680"/>
            <a:ext cx="7416824" cy="720080"/>
          </a:xfrm>
        </p:spPr>
        <p:txBody>
          <a:bodyPr>
            <a:normAutofit/>
          </a:bodyPr>
          <a:lstStyle/>
          <a:p>
            <a:r>
              <a:rPr lang="es-MX" sz="3200" dirty="0" err="1"/>
              <a:t>Cont´n</a:t>
            </a:r>
            <a:endParaRPr lang="es-MX" sz="32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256584"/>
          </a:xfrm>
        </p:spPr>
        <p:txBody>
          <a:bodyPr anchor="ctr">
            <a:normAutofit/>
          </a:bodyPr>
          <a:lstStyle/>
          <a:p>
            <a:pPr marL="6858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Necesitamos el agua para vivir, no necesitamos joyas como los diamantes, excepto con fines decorativos.</a:t>
            </a:r>
          </a:p>
          <a:p>
            <a:pPr marL="68580" indent="0" algn="just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6858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Si los beneficios del agua sobrepasan con mucho los beneficios de los diamantes, ¿por qué entonces, el agua cuesta casi nada en tanto que los diamantes son sumamente caros?</a:t>
            </a:r>
          </a:p>
          <a:p>
            <a:pPr marL="68580" indent="0" algn="just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68580" indent="0" algn="just">
              <a:buNone/>
            </a:pPr>
            <a:endParaRPr lang="es-MX" sz="3400" dirty="0">
              <a:solidFill>
                <a:schemeClr val="tx1"/>
              </a:solidFill>
            </a:endParaRPr>
          </a:p>
          <a:p>
            <a:pPr marL="68580" indent="0" algn="just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6858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 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2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720080"/>
          </a:xfrm>
        </p:spPr>
        <p:txBody>
          <a:bodyPr>
            <a:normAutofit/>
          </a:bodyPr>
          <a:lstStyle/>
          <a:p>
            <a:r>
              <a:rPr lang="es-ES" sz="2800" dirty="0"/>
              <a:t>2.1 El comportamiento del consumidor.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28800"/>
            <a:ext cx="7776864" cy="4203829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La decisión o elección de consumo de una persona o familia está determinado por dos factores:</a:t>
            </a:r>
          </a:p>
          <a:p>
            <a:pPr marL="0" indent="0" algn="just">
              <a:buNone/>
            </a:pPr>
            <a:endParaRPr lang="es-MX" dirty="0"/>
          </a:p>
          <a:p>
            <a:pPr marL="457200" indent="-457200" algn="just">
              <a:buAutoNum type="arabicPeriod"/>
            </a:pPr>
            <a:r>
              <a:rPr lang="es-MX" dirty="0"/>
              <a:t>Restricciones</a:t>
            </a:r>
          </a:p>
          <a:p>
            <a:pPr marL="457200" indent="-457200" algn="just">
              <a:buAutoNum type="arabicPeriod"/>
            </a:pPr>
            <a:endParaRPr lang="es-MX" dirty="0"/>
          </a:p>
          <a:p>
            <a:pPr marL="457200" indent="-457200" algn="just">
              <a:buAutoNum type="arabicPeriod"/>
            </a:pPr>
            <a:r>
              <a:rPr lang="es-MX" dirty="0"/>
              <a:t>Preferencias</a:t>
            </a:r>
          </a:p>
        </p:txBody>
      </p:sp>
    </p:spTree>
    <p:extLst>
      <p:ext uri="{BB962C8B-B14F-4D97-AF65-F5344CB8AC3E}">
        <p14:creationId xmlns:p14="http://schemas.microsoft.com/office/powerpoint/2010/main" val="241758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7456792" cy="504056"/>
          </a:xfrm>
        </p:spPr>
        <p:txBody>
          <a:bodyPr>
            <a:normAutofit fontScale="90000"/>
          </a:bodyPr>
          <a:lstStyle/>
          <a:p>
            <a:r>
              <a:rPr lang="es-ES" sz="2800" dirty="0" err="1"/>
              <a:t>Cont´n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340768"/>
            <a:ext cx="7776864" cy="4824536"/>
          </a:xfrm>
        </p:spPr>
        <p:txBody>
          <a:bodyPr>
            <a:normAutofit fontScale="92500" lnSpcReduction="10000"/>
          </a:bodyPr>
          <a:lstStyle/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s-MX" u="sng" dirty="0">
                <a:solidFill>
                  <a:srgbClr val="FF0000"/>
                </a:solidFill>
              </a:rPr>
              <a:t>Restricciones</a:t>
            </a:r>
            <a:r>
              <a:rPr lang="es-MX" dirty="0">
                <a:solidFill>
                  <a:srgbClr val="FF0000"/>
                </a:solidFill>
              </a:rPr>
              <a:t>:</a:t>
            </a:r>
            <a:r>
              <a:rPr lang="es-MX" dirty="0">
                <a:solidFill>
                  <a:schemeClr val="tx1"/>
                </a:solidFill>
              </a:rPr>
              <a:t> las elecciones de una familia están restringidas por su ingreso y por los precios de los bienes y servicios que compra.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es-MX" dirty="0">
              <a:solidFill>
                <a:schemeClr val="tx1"/>
              </a:solidFill>
            </a:endParaRPr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s-MX" sz="2200" dirty="0">
                <a:solidFill>
                  <a:schemeClr val="tx1"/>
                </a:solidFill>
              </a:rPr>
              <a:t>Utilizaremos el caso del consumo de Isabel para cine y refrescos. Ella tiene un ingreso mensual disponible de 30 dólares y lo gasta todo solo en esos dos bienes, la función de cine cuesta 6 dólares y los refrescos cuestan 50 centavos por lata o 3 dólares por paquete de seis. </a:t>
            </a:r>
            <a:r>
              <a:rPr lang="es-MX" sz="2200" b="1" dirty="0">
                <a:solidFill>
                  <a:schemeClr val="tx1"/>
                </a:solidFill>
              </a:rPr>
              <a:t>Construir una tabla y una gráfica de </a:t>
            </a:r>
            <a:r>
              <a:rPr lang="es-MX" sz="2200" b="1" dirty="0">
                <a:solidFill>
                  <a:srgbClr val="FF0000"/>
                </a:solidFill>
              </a:rPr>
              <a:t>posibilidades de consumo </a:t>
            </a:r>
            <a:r>
              <a:rPr lang="es-MX" sz="2200" b="1" dirty="0">
                <a:solidFill>
                  <a:schemeClr val="tx1"/>
                </a:solidFill>
              </a:rPr>
              <a:t>para Isabel.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es-MX" b="1" dirty="0">
              <a:solidFill>
                <a:schemeClr val="tx1"/>
              </a:solidFill>
            </a:endParaRPr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s-MX" u="sng" dirty="0">
                <a:solidFill>
                  <a:srgbClr val="FF0000"/>
                </a:solidFill>
              </a:rPr>
              <a:t>Preferencias</a:t>
            </a:r>
            <a:r>
              <a:rPr lang="es-MX" dirty="0">
                <a:solidFill>
                  <a:srgbClr val="FF0000"/>
                </a:solidFill>
              </a:rPr>
              <a:t>: </a:t>
            </a:r>
            <a:r>
              <a:rPr lang="es-MX" dirty="0">
                <a:solidFill>
                  <a:schemeClr val="tx1"/>
                </a:solidFill>
              </a:rPr>
              <a:t>¿En qué forma reparte Isabel sus 30 dólares entre estos dos bienes? La respuesta es: depende de lo que le gusta y lo que le disgusta, de sus preferencias.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250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00690" cy="720080"/>
          </a:xfrm>
        </p:spPr>
        <p:txBody>
          <a:bodyPr>
            <a:normAutofit/>
          </a:bodyPr>
          <a:lstStyle/>
          <a:p>
            <a:r>
              <a:rPr lang="es-ES" sz="2800" dirty="0"/>
              <a:t>Demanda del mercado e individual.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4680520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ES" sz="1800" i="1" dirty="0">
                <a:solidFill>
                  <a:schemeClr val="tx1"/>
                </a:solidFill>
              </a:rPr>
              <a:t>La relación entre la cantidad total demandada de un bien y su precio se llama </a:t>
            </a:r>
            <a:r>
              <a:rPr lang="es-ES" sz="1800" b="1" i="1" dirty="0">
                <a:solidFill>
                  <a:schemeClr val="tx1"/>
                </a:solidFill>
              </a:rPr>
              <a:t>demanda del mercado.</a:t>
            </a:r>
          </a:p>
          <a:p>
            <a:pPr marL="68580" indent="0" algn="just">
              <a:buNone/>
            </a:pPr>
            <a:endParaRPr lang="es-ES" sz="1800" dirty="0"/>
          </a:p>
          <a:p>
            <a:pPr marL="68580" indent="0" algn="just">
              <a:buNone/>
            </a:pPr>
            <a:r>
              <a:rPr lang="es-ES" sz="1800" dirty="0"/>
              <a:t>La relación entre la cantidad de un bien demandado por un solo individuo y su precio se llama </a:t>
            </a:r>
            <a:r>
              <a:rPr lang="es-ES" sz="1800" b="1" dirty="0">
                <a:solidFill>
                  <a:schemeClr val="tx1"/>
                </a:solidFill>
              </a:rPr>
              <a:t>demanda individual.</a:t>
            </a:r>
          </a:p>
          <a:p>
            <a:pPr marL="68580" indent="0" algn="just">
              <a:buNone/>
            </a:pPr>
            <a:endParaRPr lang="es-ES" sz="1800" dirty="0"/>
          </a:p>
          <a:p>
            <a:pPr marL="68580" indent="0" algn="just">
              <a:buNone/>
            </a:pPr>
            <a:r>
              <a:rPr lang="es-ES" sz="1800" dirty="0"/>
              <a:t>La suma de las demandas </a:t>
            </a:r>
            <a:r>
              <a:rPr lang="es-ES" sz="1800" dirty="0">
                <a:solidFill>
                  <a:schemeClr val="tx1"/>
                </a:solidFill>
              </a:rPr>
              <a:t>individuales </a:t>
            </a:r>
            <a:r>
              <a:rPr lang="es-ES" sz="1800" dirty="0"/>
              <a:t>es la demanda del mercado.</a:t>
            </a:r>
          </a:p>
          <a:p>
            <a:pPr marL="68580" indent="0" algn="just">
              <a:buNone/>
            </a:pPr>
            <a:endParaRPr lang="es-ES" sz="1600" dirty="0"/>
          </a:p>
          <a:p>
            <a:pPr marL="68580" indent="0" algn="just">
              <a:buNone/>
            </a:pPr>
            <a:r>
              <a:rPr lang="es-ES" sz="1600" b="1" i="1" dirty="0"/>
              <a:t>EJERCICIO:</a:t>
            </a:r>
            <a:r>
              <a:rPr lang="es-ES" sz="1600" i="1" dirty="0"/>
              <a:t> Isabel y Adolfo son dos consumidores de funciones de cine, veamos como se comportan respecto a éste servicio y el precio que presenta. En el presente ejercicio construiremos una tabla de demanda, curvas individuales de demanda  y la curva de demanda de mercado.</a:t>
            </a:r>
          </a:p>
          <a:p>
            <a:pPr marL="68580" indent="0" algn="just">
              <a:buNone/>
            </a:pPr>
            <a:r>
              <a:rPr lang="es-ES" sz="1600" i="1" dirty="0"/>
              <a:t>Tener disponible para el ejercicio: hojas de cuadro para tabular y graficar.</a:t>
            </a:r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>
              <a:solidFill>
                <a:srgbClr val="FF0000"/>
              </a:solidFill>
            </a:endParaRPr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352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20688"/>
            <a:ext cx="8568952" cy="648072"/>
          </a:xfrm>
        </p:spPr>
        <p:txBody>
          <a:bodyPr>
            <a:normAutofit/>
          </a:bodyPr>
          <a:lstStyle/>
          <a:p>
            <a:r>
              <a:rPr lang="es-ES" sz="2800" dirty="0"/>
              <a:t>La curva de demanda de mercado.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824536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ES" dirty="0"/>
              <a:t>La curva de demanda del mercado es la suma horizontal de las curvas de demanda individuales y se forma sumando las cantidades demandadas por cada individuo a cada precio.</a:t>
            </a:r>
          </a:p>
        </p:txBody>
      </p:sp>
    </p:spTree>
    <p:extLst>
      <p:ext uri="{BB962C8B-B14F-4D97-AF65-F5344CB8AC3E}">
        <p14:creationId xmlns:p14="http://schemas.microsoft.com/office/powerpoint/2010/main" val="988328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A08F62-C6D7-48B0-A332-15FF75D02AAA}"/>
</file>

<file path=customXml/itemProps2.xml><?xml version="1.0" encoding="utf-8"?>
<ds:datastoreItem xmlns:ds="http://schemas.openxmlformats.org/officeDocument/2006/customXml" ds:itemID="{1498347A-5F32-4ABC-8D55-06E8BA287B23}"/>
</file>

<file path=customXml/itemProps3.xml><?xml version="1.0" encoding="utf-8"?>
<ds:datastoreItem xmlns:ds="http://schemas.openxmlformats.org/officeDocument/2006/customXml" ds:itemID="{C9771281-4138-4FCA-A61E-623C0CAC1072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1311</TotalTime>
  <Words>473</Words>
  <Application>Microsoft Office PowerPoint</Application>
  <PresentationFormat>Presentación en pantalla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2</vt:lpstr>
      <vt:lpstr>Austin</vt:lpstr>
      <vt:lpstr>  FUNDAMENTOS ECONÒMICOS        CLASE 9  UNIDAD II. MICROECONOMÌA. 2.1 El comportamiento del consumidor. 2.1.1 Gustos y preferencias. 2.1.4 Posibilidades de consumo: la restricción presupuestal.     </vt:lpstr>
      <vt:lpstr>INTRODUCCIÒN</vt:lpstr>
      <vt:lpstr>Cont´n</vt:lpstr>
      <vt:lpstr>2.1 El comportamiento del consumidor.</vt:lpstr>
      <vt:lpstr>Cont´n</vt:lpstr>
      <vt:lpstr>Demanda del mercado e individual.</vt:lpstr>
      <vt:lpstr>La curva de demanda de mercado.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CAMBIARIA</dc:title>
  <dc:creator>Berzerker</dc:creator>
  <cp:lastModifiedBy>Juan Antonio Castillo Marrufo</cp:lastModifiedBy>
  <cp:revision>146</cp:revision>
  <dcterms:created xsi:type="dcterms:W3CDTF">2012-04-21T21:17:46Z</dcterms:created>
  <dcterms:modified xsi:type="dcterms:W3CDTF">2022-02-24T22:27:03Z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