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6" r:id="rId6"/>
    <p:sldId id="267" r:id="rId7"/>
    <p:sldId id="268" r:id="rId8"/>
    <p:sldId id="269" r:id="rId9"/>
    <p:sldId id="271" r:id="rId10"/>
    <p:sldId id="270" r:id="rId11"/>
    <p:sldId id="272" r:id="rId12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11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86809E-3F69-4DD8-9CAC-D6651A768408}" type="datetimeFigureOut">
              <a:rPr lang="es-MX"/>
              <a:pPr>
                <a:defRPr/>
              </a:pPr>
              <a:t>18/03/2022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84C62B4-886F-49D1-9E36-2186C14E944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9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1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3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8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0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9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21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3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25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24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86BA-4494-4499-B038-5492D0A08AB0}" type="datetimeFigureOut">
              <a:rPr lang="es-MX"/>
              <a:pPr>
                <a:defRPr/>
              </a:pPr>
              <a:t>18/03/2022</a:t>
            </a:fld>
            <a:endParaRPr lang="es-MX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F1B80-5B7F-48BC-94E4-58978521202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30D42-5D3F-4A8B-BCF0-0CD6C16963CD}" type="datetimeFigureOut">
              <a:rPr lang="es-MX"/>
              <a:pPr>
                <a:defRPr/>
              </a:pPr>
              <a:t>18/03/2022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C612B-7F2A-4818-B5E1-703C5A2B718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5590-B491-42AB-9479-6EB327E3654E}" type="datetimeFigureOut">
              <a:rPr lang="es-MX"/>
              <a:pPr>
                <a:defRPr/>
              </a:pPr>
              <a:t>18/03/2022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CD949-4CB4-47D8-ABA6-4726692C9BE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F6A2E8-F403-4B5D-A166-997E1CB72366}" type="datetimeFigureOut">
              <a:rPr lang="es-MX"/>
              <a:pPr>
                <a:defRPr/>
              </a:pPr>
              <a:t>18/03/2022</a:t>
            </a:fld>
            <a:endParaRPr lang="es-MX"/>
          </a:p>
        </p:txBody>
      </p:sp>
      <p:sp>
        <p:nvSpPr>
          <p:cNvPr id="5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61B2F3C-7324-4AD3-833A-2AEA2F35B29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9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1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12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4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19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20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1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5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60FD-5651-4E80-B193-62D7B58FA977}" type="datetimeFigureOut">
              <a:rPr lang="es-MX"/>
              <a:pPr>
                <a:defRPr/>
              </a:pPr>
              <a:t>18/03/2022</a:t>
            </a:fld>
            <a:endParaRPr lang="es-MX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51DB-CF31-48B9-B13F-D2FFFA14082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8BA8-5653-4460-8018-B5E1A23FFCC2}" type="datetimeFigureOut">
              <a:rPr lang="es-MX"/>
              <a:pPr>
                <a:defRPr/>
              </a:pPr>
              <a:t>18/03/2022</a:t>
            </a:fld>
            <a:endParaRPr lang="es-MX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8998-52DD-4851-8CBD-C152BF67040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B6DE-184C-4B2E-83BB-09798CC2A191}" type="datetimeFigureOut">
              <a:rPr lang="es-MX"/>
              <a:pPr>
                <a:defRPr/>
              </a:pPr>
              <a:t>18/03/2022</a:t>
            </a:fld>
            <a:endParaRPr lang="es-MX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E125-62FA-4091-9AAD-826AA77CC0F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E4F7BDC-07FF-4BAE-AFB0-3EA06C528CD3}" type="datetimeFigureOut">
              <a:rPr lang="es-MX"/>
              <a:pPr>
                <a:defRPr/>
              </a:pPr>
              <a:t>18/03/2022</a:t>
            </a:fld>
            <a:endParaRPr lang="es-MX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91243D3-AC66-426A-8F2C-54EEFF6AAA3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52BD8-196D-4CB7-919D-DF22E5331801}" type="datetimeFigureOut">
              <a:rPr lang="es-MX"/>
              <a:pPr>
                <a:defRPr/>
              </a:pPr>
              <a:t>18/03/2022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22C7D-4492-4AEB-A018-3B00D7C5608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8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3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FF46E0-8BE3-4397-BB48-C93D2011C0FB}" type="datetimeFigureOut">
              <a:rPr lang="es-MX"/>
              <a:pPr>
                <a:defRPr/>
              </a:pPr>
              <a:t>18/03/2022</a:t>
            </a:fld>
            <a:endParaRPr lang="es-MX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139AA1-7C4D-438F-A2BE-C60DB4D6ADC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12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19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E1DE94-5E8B-498B-A822-813BA4BBBA7D}" type="datetimeFigureOut">
              <a:rPr lang="es-MX"/>
              <a:pPr>
                <a:defRPr/>
              </a:pPr>
              <a:t>18/03/2022</a:t>
            </a:fld>
            <a:endParaRPr lang="es-MX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A4CE19-5BBC-45A9-8049-E421F31CAC8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F6D014C-0B69-4341-AB71-B0E649D06B61}" type="datetimeFigureOut">
              <a:rPr lang="es-MX"/>
              <a:pPr>
                <a:defRPr/>
              </a:pPr>
              <a:t>18/03/2022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208FDD0-7C3A-407F-9CED-1C053868442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1" r:id="rId4"/>
    <p:sldLayoutId id="2147483670" r:id="rId5"/>
    <p:sldLayoutId id="2147483675" r:id="rId6"/>
    <p:sldLayoutId id="2147483669" r:id="rId7"/>
    <p:sldLayoutId id="2147483676" r:id="rId8"/>
    <p:sldLayoutId id="2147483677" r:id="rId9"/>
    <p:sldLayoutId id="2147483668" r:id="rId10"/>
    <p:sldLayoutId id="214748366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8352928" cy="568863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sz="3600" dirty="0"/>
              <a:t>FUNDAMENTOS ECONÒMICOS</a:t>
            </a:r>
            <a:br>
              <a:rPr lang="es-MX" sz="3600" dirty="0"/>
            </a:br>
            <a:br>
              <a:rPr lang="es-MX" sz="3600" dirty="0"/>
            </a:br>
            <a:r>
              <a:rPr lang="es-MX" sz="3600" dirty="0"/>
              <a:t>Clase 18</a:t>
            </a:r>
            <a:br>
              <a:rPr lang="es-MX" sz="3200" dirty="0"/>
            </a:br>
            <a:br>
              <a:rPr lang="es-MX" sz="3200" dirty="0"/>
            </a:br>
            <a:r>
              <a:rPr lang="es-MX" sz="3200" dirty="0"/>
              <a:t>         </a:t>
            </a:r>
            <a:r>
              <a:rPr lang="es-MX" sz="2400" dirty="0"/>
              <a:t>2.2.3 TEORÍA DE PRODUCCIÓN DE CORTO Y LARGO PLAZO </a:t>
            </a:r>
            <a:r>
              <a:rPr lang="es-MX" sz="2400" dirty="0">
                <a:solidFill>
                  <a:srgbClr val="FF0000"/>
                </a:solidFill>
              </a:rPr>
              <a:t>(Continuación).</a:t>
            </a:r>
            <a:br>
              <a:rPr lang="es-MX" sz="2800" dirty="0"/>
            </a:br>
            <a:r>
              <a:rPr lang="es-MX" sz="2800" dirty="0"/>
              <a:t>                         </a:t>
            </a:r>
            <a:br>
              <a:rPr lang="es-MX" sz="2800" dirty="0"/>
            </a:br>
            <a:r>
              <a:rPr lang="es-MX" sz="2200" dirty="0">
                <a:solidFill>
                  <a:srgbClr val="FF0000"/>
                </a:solidFill>
              </a:rPr>
              <a:t> </a:t>
            </a:r>
            <a:br>
              <a:rPr lang="es-MX" sz="2200" dirty="0">
                <a:solidFill>
                  <a:srgbClr val="FF0000"/>
                </a:solidFill>
              </a:rPr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endParaRPr lang="es-MX" sz="2400" dirty="0"/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286000" y="5229199"/>
            <a:ext cx="6172200" cy="648073"/>
          </a:xfrm>
        </p:spPr>
        <p:txBody>
          <a:bodyPr/>
          <a:lstStyle/>
          <a:p>
            <a:pPr algn="r"/>
            <a:r>
              <a:rPr lang="es-MX" dirty="0"/>
              <a:t>Marzo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2106D-6398-4476-B944-E05EA955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8424936" cy="576064"/>
          </a:xfrm>
        </p:spPr>
        <p:txBody>
          <a:bodyPr>
            <a:normAutofit/>
          </a:bodyPr>
          <a:lstStyle/>
          <a:p>
            <a:pPr algn="ctr"/>
            <a:r>
              <a:rPr lang="es-MX" sz="2400" dirty="0">
                <a:solidFill>
                  <a:srgbClr val="FF0000"/>
                </a:solidFill>
              </a:rPr>
              <a:t>¿Cómo es la gráfica de producto marginal?</a:t>
            </a: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00A958E-E407-4B58-9032-562C4DED8C3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0728"/>
            <a:ext cx="5832648" cy="5256583"/>
          </a:xfrm>
        </p:spPr>
      </p:pic>
    </p:spTree>
    <p:extLst>
      <p:ext uri="{BB962C8B-B14F-4D97-AF65-F5344CB8AC3E}">
        <p14:creationId xmlns:p14="http://schemas.microsoft.com/office/powerpoint/2010/main" val="335080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2106D-6398-4476-B944-E05EA955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8424936" cy="576064"/>
          </a:xfrm>
        </p:spPr>
        <p:txBody>
          <a:bodyPr>
            <a:normAutofit/>
          </a:bodyPr>
          <a:lstStyle/>
          <a:p>
            <a:pPr algn="ctr"/>
            <a:r>
              <a:rPr lang="es-MX" sz="2400" dirty="0">
                <a:solidFill>
                  <a:srgbClr val="FF0000"/>
                </a:solidFill>
              </a:rPr>
              <a:t>Conclusiones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A91258-5AFC-4BCD-B69B-A826AD0BC2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I. Curva de producto total:</a:t>
            </a:r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II. Curva de producto marginal: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Todas las conclusiones fueron desarrolladas y analizadas en clase</a:t>
            </a:r>
          </a:p>
        </p:txBody>
      </p:sp>
    </p:spTree>
    <p:extLst>
      <p:ext uri="{BB962C8B-B14F-4D97-AF65-F5344CB8AC3E}">
        <p14:creationId xmlns:p14="http://schemas.microsoft.com/office/powerpoint/2010/main" val="156316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70609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sz="2800" dirty="0">
                <a:solidFill>
                  <a:srgbClr val="FF0000"/>
                </a:solidFill>
              </a:rPr>
              <a:t>Función de la producción</a:t>
            </a:r>
          </a:p>
        </p:txBody>
      </p:sp>
      <p:sp>
        <p:nvSpPr>
          <p:cNvPr id="17410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8424936" cy="5400600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Supuesto</a:t>
            </a:r>
            <a:r>
              <a:rPr lang="es-MX" dirty="0"/>
              <a:t>: Las empresas buscan maximizar las ganancias.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Por tanto</a:t>
            </a:r>
            <a:r>
              <a:rPr lang="es-MX" dirty="0"/>
              <a:t>: Para cualquier nivel de producción posible, necesita minimizar el costo total.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Es decir</a:t>
            </a:r>
            <a:r>
              <a:rPr lang="es-MX" dirty="0"/>
              <a:t>: </a:t>
            </a:r>
          </a:p>
          <a:p>
            <a:pPr marL="457200" indent="-457200" algn="just">
              <a:buAutoNum type="arabicPeriod"/>
            </a:pPr>
            <a:r>
              <a:rPr lang="es-MX" dirty="0"/>
              <a:t>No deben emplearse más recursos de los necesarios en la producción, y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2.</a:t>
            </a:r>
            <a:r>
              <a:rPr lang="es-MX" dirty="0"/>
              <a:t> La empresa debe seleccionar el precio y el nivel de producción que maximice las ganancias. Dicha selección depende de la estructura del mercado en el que opera la empresa.  </a:t>
            </a:r>
          </a:p>
          <a:p>
            <a:pPr marL="366713" lvl="1" indent="0">
              <a:buNone/>
            </a:pPr>
            <a:endParaRPr lang="es-MX" dirty="0"/>
          </a:p>
          <a:p>
            <a:pPr>
              <a:buFont typeface="Wingdings" pitchFamily="2" charset="2"/>
              <a:buNone/>
            </a:pPr>
            <a:endParaRPr lang="es-MX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56207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2800" dirty="0"/>
              <a:t>Continuación…</a:t>
            </a:r>
          </a:p>
        </p:txBody>
      </p:sp>
      <p:sp>
        <p:nvSpPr>
          <p:cNvPr id="18434" name="2 Marcador de contenido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496944" cy="5061049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/>
              <a:t>La función de producción es una relación entre los insumos y la producción que identifica la producción máxima que puede alcanzarse por periodo mediante cada combinación específica de insumos.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Matemáticamente, la función de producción es:</a:t>
            </a:r>
            <a:r>
              <a:rPr lang="es-MX" dirty="0"/>
              <a:t> </a:t>
            </a:r>
          </a:p>
          <a:p>
            <a:pPr marL="0" indent="0" algn="just">
              <a:buNone/>
            </a:pPr>
            <a:r>
              <a:rPr lang="es-MX" i="1" dirty="0"/>
              <a:t>   </a:t>
            </a:r>
            <a:r>
              <a:rPr lang="es-MX" b="1" i="1" dirty="0">
                <a:solidFill>
                  <a:srgbClr val="FF0000"/>
                </a:solidFill>
              </a:rPr>
              <a:t>Q = f (M, K) </a:t>
            </a:r>
            <a:r>
              <a:rPr lang="es-MX" b="1" i="1" dirty="0"/>
              <a:t>   Donde:  Q = Producción</a:t>
            </a:r>
          </a:p>
          <a:p>
            <a:pPr marL="0" indent="0" algn="just">
              <a:buNone/>
            </a:pPr>
            <a:r>
              <a:rPr lang="es-MX" b="1" i="1" dirty="0"/>
              <a:t>                                        M = Mano de obra</a:t>
            </a:r>
          </a:p>
          <a:p>
            <a:pPr marL="0" indent="0" algn="just">
              <a:buNone/>
            </a:pPr>
            <a:r>
              <a:rPr lang="es-MX" b="1" i="1" dirty="0"/>
              <a:t>                                         K = Capital</a:t>
            </a:r>
          </a:p>
          <a:p>
            <a:pPr marL="0" indent="0" algn="just">
              <a:buNone/>
            </a:pPr>
            <a:r>
              <a:rPr lang="es-MX" b="1" dirty="0"/>
              <a:t>La función de producción identifica las restricciones físicas que debe enfrentar la empresa.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147248" cy="50405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/>
              <a:t>Continuación…</a:t>
            </a:r>
          </a:p>
        </p:txBody>
      </p:sp>
      <p:sp>
        <p:nvSpPr>
          <p:cNvPr id="19458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692696"/>
            <a:ext cx="7920880" cy="6048672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/>
              <a:t>La función de la producción hace referencia a la cantidad de bienes que se pueden producir como máximo teniendo una determinada cantidad de recursos.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b="1" dirty="0">
                <a:solidFill>
                  <a:srgbClr val="FF0000"/>
                </a:solidFill>
              </a:rPr>
              <a:t>Producto total</a:t>
            </a:r>
            <a:r>
              <a:rPr lang="es-MX" sz="2000" b="1" dirty="0"/>
              <a:t>: Es la cantidad o producción total de la empresa.</a:t>
            </a:r>
          </a:p>
          <a:p>
            <a:pPr marL="0" indent="0" algn="just">
              <a:buNone/>
            </a:pPr>
            <a:endParaRPr lang="es-MX" sz="2000" b="1" dirty="0"/>
          </a:p>
          <a:p>
            <a:pPr marL="0" indent="0" algn="just">
              <a:buNone/>
            </a:pPr>
            <a:r>
              <a:rPr lang="es-MX" b="1" dirty="0">
                <a:solidFill>
                  <a:srgbClr val="FF0000"/>
                </a:solidFill>
              </a:rPr>
              <a:t>Producto promedio o medio</a:t>
            </a:r>
            <a:r>
              <a:rPr lang="es-MX" sz="2000" b="1" dirty="0"/>
              <a:t>: Es la producción total dividida entre la cantidad de trabajo empleada para realizar dicha producción.</a:t>
            </a:r>
          </a:p>
          <a:p>
            <a:pPr marL="0" indent="0" algn="just">
              <a:buNone/>
            </a:pPr>
            <a:endParaRPr lang="es-MX" sz="2000" b="1" dirty="0"/>
          </a:p>
          <a:p>
            <a:pPr marL="0" indent="0" algn="just">
              <a:buNone/>
            </a:pPr>
            <a:r>
              <a:rPr lang="es-MX" b="1" dirty="0">
                <a:solidFill>
                  <a:srgbClr val="FF0000"/>
                </a:solidFill>
              </a:rPr>
              <a:t>Producto marginal</a:t>
            </a:r>
            <a:r>
              <a:rPr lang="es-MX" sz="2000" b="1" dirty="0"/>
              <a:t>: Es el cambio en la producción total que se tiene como resultado del aumento de una unidad en la cantidad de un insumo, mientras los otros permanecen constantes.</a:t>
            </a:r>
            <a:endParaRPr lang="es-MX" sz="2000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147248" cy="57554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/>
              <a:t>Ejercicio: producción con un insumo variable</a:t>
            </a:r>
          </a:p>
        </p:txBody>
      </p:sp>
      <p:sp>
        <p:nvSpPr>
          <p:cNvPr id="19458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352928" cy="5386610"/>
          </a:xfrm>
        </p:spPr>
        <p:txBody>
          <a:bodyPr/>
          <a:lstStyle/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C2AB41F-9FCF-459F-806E-F8439270A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94271"/>
              </p:ext>
            </p:extLst>
          </p:nvPr>
        </p:nvGraphicFramePr>
        <p:xfrm>
          <a:off x="179512" y="980729"/>
          <a:ext cx="8496945" cy="587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389">
                  <a:extLst>
                    <a:ext uri="{9D8B030D-6E8A-4147-A177-3AD203B41FA5}">
                      <a16:colId xmlns:a16="http://schemas.microsoft.com/office/drawing/2014/main" val="3483580887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3962611464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3924878170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2240647302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352398038"/>
                    </a:ext>
                  </a:extLst>
                </a:gridCol>
              </a:tblGrid>
              <a:tr h="1243375">
                <a:tc>
                  <a:txBody>
                    <a:bodyPr/>
                    <a:lstStyle/>
                    <a:p>
                      <a:r>
                        <a:rPr lang="es-MX" dirty="0"/>
                        <a:t>CAPITAL</a:t>
                      </a:r>
                    </a:p>
                    <a:p>
                      <a:r>
                        <a:rPr lang="es-MX" dirty="0"/>
                        <a:t>(monto de capital)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TRABAJO</a:t>
                      </a:r>
                    </a:p>
                    <a:p>
                      <a:r>
                        <a:rPr lang="es-MX" dirty="0"/>
                        <a:t>(trabajadores/día)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PRODUCTO TOTAL</a:t>
                      </a:r>
                    </a:p>
                    <a:p>
                      <a:r>
                        <a:rPr lang="es-MX" dirty="0"/>
                        <a:t>(productos/día)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PRODUCTO MEDIO</a:t>
                      </a:r>
                    </a:p>
                    <a:p>
                      <a:r>
                        <a:rPr lang="es-MX" dirty="0"/>
                        <a:t>(productos/trabajador)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PRODUCTO MARGINAL</a:t>
                      </a:r>
                    </a:p>
                    <a:p>
                      <a:r>
                        <a:rPr lang="es-MX" dirty="0"/>
                        <a:t>(productos/</a:t>
                      </a:r>
                      <a:r>
                        <a:rPr lang="es-MX" dirty="0" err="1"/>
                        <a:t>trabaj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adic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05758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00093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09666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5170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36172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60446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383554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91384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15913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384206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1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33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2106D-6398-4476-B944-E05EA955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274638"/>
            <a:ext cx="7406326" cy="562074"/>
          </a:xfrm>
        </p:spPr>
        <p:txBody>
          <a:bodyPr>
            <a:normAutofit/>
          </a:bodyPr>
          <a:lstStyle/>
          <a:p>
            <a:r>
              <a:rPr lang="es-MX" sz="2400" dirty="0"/>
              <a:t>CONTINUACIÓN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B8B70-2082-474B-A220-915B432CC4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5421216"/>
          </a:xfrm>
        </p:spPr>
        <p:txBody>
          <a:bodyPr/>
          <a:lstStyle/>
          <a:p>
            <a:pPr algn="just"/>
            <a:r>
              <a:rPr lang="es-MX" dirty="0"/>
              <a:t>Completar la tabla (producto medio y producto marginal), realizando los cálculos correspondientes.</a:t>
            </a:r>
          </a:p>
          <a:p>
            <a:pPr marL="0" indent="0" algn="just">
              <a:buNone/>
            </a:pPr>
            <a:endParaRPr lang="es-MX" dirty="0"/>
          </a:p>
          <a:p>
            <a:r>
              <a:rPr lang="es-MX" dirty="0"/>
              <a:t>Construir dos gráficas: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Gráfica de producto total (trabajo vs. pdo. total)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Gráfica de producto marginal (trabajo vs. pdo. marginal).</a:t>
            </a:r>
          </a:p>
        </p:txBody>
      </p:sp>
    </p:spTree>
    <p:extLst>
      <p:ext uri="{BB962C8B-B14F-4D97-AF65-F5344CB8AC3E}">
        <p14:creationId xmlns:p14="http://schemas.microsoft.com/office/powerpoint/2010/main" val="26921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2106D-6398-4476-B944-E05EA955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8424936" cy="576064"/>
          </a:xfrm>
        </p:spPr>
        <p:txBody>
          <a:bodyPr>
            <a:normAutofit/>
          </a:bodyPr>
          <a:lstStyle/>
          <a:p>
            <a:r>
              <a:rPr lang="es-MX" sz="2400" dirty="0">
                <a:solidFill>
                  <a:srgbClr val="FF0000"/>
                </a:solidFill>
              </a:rPr>
              <a:t>PRODUCCCION DE CORTO PLAZO VS. LARGO PLAZO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B8B70-2082-474B-A220-915B432CC4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352928" cy="5493224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En la teoría económica es frecuente dividir el proceso de producción en 2 partes: </a:t>
            </a:r>
          </a:p>
          <a:p>
            <a:pPr marL="457200" indent="-457200" algn="just">
              <a:buAutoNum type="arabicPeriod"/>
            </a:pPr>
            <a:r>
              <a:rPr lang="es-MX" dirty="0"/>
              <a:t>El corto plazo: es el periodo de tiempo donde algunos factores de producción son fijos, y otros variables.</a:t>
            </a:r>
          </a:p>
          <a:p>
            <a:pPr marL="457200" indent="-457200" algn="just">
              <a:buAutoNum type="arabicPeriod"/>
            </a:pPr>
            <a:r>
              <a:rPr lang="es-MX" dirty="0"/>
              <a:t>El largo plazo es aquel periodo de tiempo en el cual todos los factores son variables.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Usualmente el corto plazo es el periodo de la toma de decisiones y el largo plazo el periodo de la planificación.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En el corto plazo, el empresario está restringido, por ejemplo, por el tamaño de la planta y sus instalaciones y eso limita la capacidad o volumen de producción.</a:t>
            </a:r>
          </a:p>
        </p:txBody>
      </p:sp>
    </p:spTree>
    <p:extLst>
      <p:ext uri="{BB962C8B-B14F-4D97-AF65-F5344CB8AC3E}">
        <p14:creationId xmlns:p14="http://schemas.microsoft.com/office/powerpoint/2010/main" val="390711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2106D-6398-4476-B944-E05EA955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8424936" cy="576064"/>
          </a:xfrm>
        </p:spPr>
        <p:txBody>
          <a:bodyPr>
            <a:normAutofit/>
          </a:bodyPr>
          <a:lstStyle/>
          <a:p>
            <a:pPr algn="ctr"/>
            <a:r>
              <a:rPr lang="es-MX" sz="2400" dirty="0">
                <a:solidFill>
                  <a:srgbClr val="FF0000"/>
                </a:solidFill>
              </a:rPr>
              <a:t>¿Cómo es la gráfica de producto total?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B8B70-2082-474B-A220-915B432CC4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352928" cy="5493224"/>
          </a:xfrm>
        </p:spPr>
        <p:txBody>
          <a:bodyPr/>
          <a:lstStyle/>
          <a:p>
            <a:pPr marL="0" indent="0" algn="just">
              <a:buNone/>
            </a:pPr>
            <a:endParaRPr lang="es-MX" dirty="0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7A6743E-A6E9-45F0-82B1-04883954A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7" y="1052736"/>
            <a:ext cx="5401155" cy="47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4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2106D-6398-4476-B944-E05EA955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8424936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400" dirty="0"/>
              <a:t>¿</a:t>
            </a:r>
            <a:br>
              <a:rPr lang="es-MX" sz="2400" dirty="0"/>
            </a:br>
            <a:r>
              <a:rPr lang="es-MX" sz="2400" dirty="0">
                <a:solidFill>
                  <a:srgbClr val="FF0000"/>
                </a:solidFill>
              </a:rPr>
              <a:t>¿qué podemos ver en la gráfica de producto total?</a:t>
            </a:r>
          </a:p>
        </p:txBody>
      </p:sp>
      <p:pic>
        <p:nvPicPr>
          <p:cNvPr id="10" name="Marcador de contenido 9" descr="Diagrama&#10;&#10;Descripción generada automáticamente">
            <a:extLst>
              <a:ext uri="{FF2B5EF4-FFF2-40B4-BE49-F238E27FC236}">
                <a16:creationId xmlns:a16="http://schemas.microsoft.com/office/drawing/2014/main" id="{285DF7D4-62A1-421E-A108-4A110532630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15" y="1600200"/>
            <a:ext cx="5995170" cy="4873625"/>
          </a:xfrm>
        </p:spPr>
      </p:pic>
    </p:spTree>
    <p:extLst>
      <p:ext uri="{BB962C8B-B14F-4D97-AF65-F5344CB8AC3E}">
        <p14:creationId xmlns:p14="http://schemas.microsoft.com/office/powerpoint/2010/main" val="1475047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1119D8-1943-4082-A5FC-239C058D45A4}"/>
</file>

<file path=customXml/itemProps2.xml><?xml version="1.0" encoding="utf-8"?>
<ds:datastoreItem xmlns:ds="http://schemas.openxmlformats.org/officeDocument/2006/customXml" ds:itemID="{573A243B-0EE9-4878-849F-8B636E7DCDC7}"/>
</file>

<file path=customXml/itemProps3.xml><?xml version="1.0" encoding="utf-8"?>
<ds:datastoreItem xmlns:ds="http://schemas.openxmlformats.org/officeDocument/2006/customXml" ds:itemID="{3D36013E-2D5A-4655-8A88-EE4AF95C5EB1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784</TotalTime>
  <Words>566</Words>
  <Application>Microsoft Office PowerPoint</Application>
  <PresentationFormat>Presentación en pantalla (4:3)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Wingdings</vt:lpstr>
      <vt:lpstr>Wingdings 2</vt:lpstr>
      <vt:lpstr>Mirador</vt:lpstr>
      <vt:lpstr>FUNDAMENTOS ECONÒMICOS  Clase 18           2.2.3 TEORÍA DE PRODUCCIÓN DE CORTO Y LARGO PLAZO (Continuación).                                </vt:lpstr>
      <vt:lpstr>Función de la producción</vt:lpstr>
      <vt:lpstr>Continuación…</vt:lpstr>
      <vt:lpstr>Continuación…</vt:lpstr>
      <vt:lpstr>Ejercicio: producción con un insumo variable</vt:lpstr>
      <vt:lpstr>CONTINUACIÓN</vt:lpstr>
      <vt:lpstr>PRODUCCCION DE CORTO PLAZO VS. LARGO PLAZO</vt:lpstr>
      <vt:lpstr>¿Cómo es la gráfica de producto total?</vt:lpstr>
      <vt:lpstr>¿ ¿qué podemos ver en la gráfica de producto total?</vt:lpstr>
      <vt:lpstr>¿Cómo es la gráfica de producto marginal?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Económica: Política comercial</dc:title>
  <dc:creator>Adrian</dc:creator>
  <cp:lastModifiedBy>Juan Antonio Castillo Marrufo</cp:lastModifiedBy>
  <cp:revision>99</cp:revision>
  <dcterms:created xsi:type="dcterms:W3CDTF">2012-05-08T00:17:38Z</dcterms:created>
  <dcterms:modified xsi:type="dcterms:W3CDTF">2022-03-18T19:41:13Z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