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notesMasterIdLst>
    <p:notesMasterId r:id="rId10"/>
  </p:notesMasterIdLst>
  <p:sldIdLst>
    <p:sldId id="256" r:id="rId2"/>
    <p:sldId id="270" r:id="rId3"/>
    <p:sldId id="314" r:id="rId4"/>
    <p:sldId id="315" r:id="rId5"/>
    <p:sldId id="316" r:id="rId6"/>
    <p:sldId id="317" r:id="rId7"/>
    <p:sldId id="318" r:id="rId8"/>
    <p:sldId id="31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15" autoAdjust="0"/>
    <p:restoredTop sz="94660"/>
  </p:normalViewPr>
  <p:slideViewPr>
    <p:cSldViewPr>
      <p:cViewPr varScale="1">
        <p:scale>
          <a:sx n="86" d="100"/>
          <a:sy n="86" d="100"/>
        </p:scale>
        <p:origin x="134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5F42C-E7B8-4058-AD62-90F2DE30A26E}" type="datetimeFigureOut">
              <a:rPr lang="es-MX" smtClean="0"/>
              <a:t>24/03/2022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19836-D325-420D-9921-F1CA9BD232F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4256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C295150-4FD7-4802-B0EB-D52217513A72}" type="datetime1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895A-832A-4167-BE9B-7448CA062309}" type="datetime1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71FF-D602-4BB6-9683-7A1E909D4296}" type="datetime1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BEB-5202-498C-89F7-BBD3BEE1B887}" type="datetime1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B6C6-10FF-4510-A888-F0B9C6A788B0}" type="datetime1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B31-A4E1-4FCE-8661-5EC33A675437}" type="datetime1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832D-B7F8-4A85-B115-3F84BE9AC26D}" type="datetime1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34F3-05F7-41C1-B84E-68CE2E00C83C}" type="datetime1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7F82-2B2E-4837-B3AB-C94C672FBECB}" type="datetime1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7738-F4B0-48EA-9B71-E0F723F8BF6C}" type="datetime1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D5EF-7D26-425F-8C45-B9312ACE18BC}" type="datetime1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1909345-DEE0-4B07-8E32-441AC9DA095E}" type="datetime1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nomia48.com/spa/d/coste-minimo/coste-minimo.htm" TargetMode="External"/><Relationship Id="rId2" Type="http://schemas.openxmlformats.org/officeDocument/2006/relationships/hyperlink" Target="http://www.economia48.com/spa/d/equilibrio/equilibrio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conomia48.com/spa/d/minimo/minimo.htm" TargetMode="External"/><Relationship Id="rId4" Type="http://schemas.openxmlformats.org/officeDocument/2006/relationships/hyperlink" Target="http://www.economia48.com/spa/d/maximo/maximo.ht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548680"/>
            <a:ext cx="8280920" cy="5616624"/>
          </a:xfrm>
        </p:spPr>
        <p:txBody>
          <a:bodyPr>
            <a:normAutofit fontScale="90000"/>
          </a:bodyPr>
          <a:lstStyle/>
          <a:p>
            <a:pPr algn="ctr"/>
            <a:br>
              <a:rPr lang="es-ES" sz="3100" dirty="0"/>
            </a:br>
            <a:r>
              <a:rPr lang="es-ES" sz="4000" dirty="0">
                <a:solidFill>
                  <a:schemeClr val="tx1"/>
                </a:solidFill>
              </a:rPr>
              <a:t>FUNDAMENTOS ECONÒMICOS</a:t>
            </a:r>
            <a:br>
              <a:rPr lang="es-ES" sz="4000" dirty="0">
                <a:solidFill>
                  <a:srgbClr val="FF0000"/>
                </a:solidFill>
              </a:rPr>
            </a:br>
            <a:br>
              <a:rPr lang="es-ES" sz="4000" dirty="0">
                <a:solidFill>
                  <a:srgbClr val="FF0000"/>
                </a:solidFill>
              </a:rPr>
            </a:br>
            <a:r>
              <a:rPr lang="es-ES" dirty="0">
                <a:solidFill>
                  <a:srgbClr val="FF0000"/>
                </a:solidFill>
              </a:rPr>
              <a:t>      </a:t>
            </a:r>
            <a:br>
              <a:rPr lang="es-ES" sz="3100" dirty="0"/>
            </a:br>
            <a:r>
              <a:rPr lang="es-ES" sz="4000" dirty="0">
                <a:solidFill>
                  <a:schemeClr val="tx1"/>
                </a:solidFill>
              </a:rPr>
              <a:t>CLASE 21</a:t>
            </a:r>
            <a:br>
              <a:rPr lang="es-ES" sz="4000" dirty="0">
                <a:solidFill>
                  <a:srgbClr val="FF0000"/>
                </a:solidFill>
              </a:rPr>
            </a:br>
            <a:br>
              <a:rPr lang="es-ES" sz="4000" dirty="0">
                <a:solidFill>
                  <a:srgbClr val="FF0000"/>
                </a:solidFill>
              </a:rPr>
            </a:br>
            <a:br>
              <a:rPr lang="es-ES" sz="4000" dirty="0">
                <a:solidFill>
                  <a:srgbClr val="FF0000"/>
                </a:solidFill>
              </a:rPr>
            </a:br>
            <a:r>
              <a:rPr lang="es-ES" sz="4000" b="1" dirty="0">
                <a:solidFill>
                  <a:schemeClr val="tx1"/>
                </a:solidFill>
              </a:rPr>
              <a:t>2.2.5 El equilibrio del productor.</a:t>
            </a:r>
            <a:br>
              <a:rPr lang="es-ES" sz="3200" b="1" dirty="0">
                <a:solidFill>
                  <a:schemeClr val="tx1"/>
                </a:solidFill>
              </a:rPr>
            </a:br>
            <a:br>
              <a:rPr lang="es-ES" sz="3200" b="1" dirty="0"/>
            </a:br>
            <a:br>
              <a:rPr lang="es-ES" sz="3200" dirty="0"/>
            </a:br>
            <a:br>
              <a:rPr lang="es-ES" sz="3200" dirty="0"/>
            </a:br>
            <a:endParaRPr lang="es-MX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497859" y="5589240"/>
            <a:ext cx="3746549" cy="360040"/>
          </a:xfrm>
        </p:spPr>
        <p:txBody>
          <a:bodyPr>
            <a:normAutofit lnSpcReduction="10000"/>
          </a:bodyPr>
          <a:lstStyle/>
          <a:p>
            <a:pPr algn="r"/>
            <a:r>
              <a:rPr lang="es-MX" dirty="0">
                <a:solidFill>
                  <a:schemeClr val="tx1"/>
                </a:solidFill>
              </a:rPr>
              <a:t>Marzo 2022</a:t>
            </a:r>
          </a:p>
        </p:txBody>
      </p:sp>
    </p:spTree>
    <p:extLst>
      <p:ext uri="{BB962C8B-B14F-4D97-AF65-F5344CB8AC3E}">
        <p14:creationId xmlns:p14="http://schemas.microsoft.com/office/powerpoint/2010/main" val="22054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059628" y="548680"/>
            <a:ext cx="7024744" cy="720080"/>
          </a:xfrm>
        </p:spPr>
        <p:txBody>
          <a:bodyPr>
            <a:normAutofit/>
          </a:bodyPr>
          <a:lstStyle/>
          <a:p>
            <a:pPr algn="ctr"/>
            <a:r>
              <a:rPr lang="es-MX" sz="3600" dirty="0"/>
              <a:t>INTRODUCCIÒN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539552" y="1268760"/>
            <a:ext cx="7992888" cy="5040560"/>
          </a:xfrm>
        </p:spPr>
        <p:txBody>
          <a:bodyPr anchor="ctr">
            <a:normAutofit fontScale="47500" lnSpcReduction="20000"/>
          </a:bodyPr>
          <a:lstStyle/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sz="4400" dirty="0"/>
              <a:t>Las empresas, en términos generales, siempre están interesadas en la obtención del </a:t>
            </a:r>
            <a:r>
              <a:rPr lang="es-ES" sz="4400" b="1" dirty="0"/>
              <a:t>máximo beneficio</a:t>
            </a:r>
            <a:r>
              <a:rPr lang="es-ES" sz="4400" dirty="0"/>
              <a:t>, dado que sabemos que ésa es la razón de su existencia.</a:t>
            </a:r>
          </a:p>
          <a:p>
            <a:pPr marL="0" indent="0" algn="just">
              <a:buNone/>
            </a:pPr>
            <a:endParaRPr lang="es-ES" sz="4400" dirty="0"/>
          </a:p>
          <a:p>
            <a:pPr marL="0" indent="0" algn="just">
              <a:buNone/>
            </a:pPr>
            <a:r>
              <a:rPr lang="es-ES" sz="4400" dirty="0"/>
              <a:t>¿Qué deben hacer, luego entonces, las empresas para lograr su objetivo? </a:t>
            </a:r>
          </a:p>
          <a:p>
            <a:pPr marL="0" indent="0" algn="just">
              <a:buNone/>
            </a:pPr>
            <a:endParaRPr lang="es-ES" sz="4400" dirty="0"/>
          </a:p>
          <a:p>
            <a:pPr marL="0" indent="0" algn="just">
              <a:buNone/>
            </a:pPr>
            <a:endParaRPr lang="es-ES" sz="4400" dirty="0"/>
          </a:p>
          <a:p>
            <a:pPr marL="0" indent="0" algn="just">
              <a:buNone/>
            </a:pPr>
            <a:r>
              <a:rPr lang="es-ES" sz="4400" dirty="0"/>
              <a:t>En el presente tema tendremos una aproximación respecto a lo que pueden hacer las empresas en su búsqueda del mayor beneficio en sus operaciones.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indent="-342900" algn="just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8314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7920880" cy="792088"/>
          </a:xfrm>
        </p:spPr>
        <p:txBody>
          <a:bodyPr>
            <a:normAutofit/>
          </a:bodyPr>
          <a:lstStyle/>
          <a:p>
            <a:r>
              <a:rPr lang="es-ES" sz="3200" dirty="0"/>
              <a:t>¿Qué es el equilibrio del productor?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340768"/>
            <a:ext cx="7776864" cy="4680520"/>
          </a:xfrm>
        </p:spPr>
        <p:txBody>
          <a:bodyPr>
            <a:normAutofit/>
          </a:bodyPr>
          <a:lstStyle/>
          <a:p>
            <a:pPr marL="68580" indent="0" algn="just">
              <a:buNone/>
            </a:pPr>
            <a:r>
              <a:rPr lang="es-ES" sz="200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En teoría económica se define el </a:t>
            </a:r>
            <a:r>
              <a:rPr lang="es-ES" sz="2000" i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equilibrio del productor</a:t>
            </a:r>
            <a:r>
              <a:rPr lang="es-ES" sz="200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como aquella combinación (V</a:t>
            </a:r>
            <a:r>
              <a:rPr lang="es-ES" sz="2000" baseline="-2500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1</a:t>
            </a:r>
            <a:r>
              <a:rPr lang="es-ES" sz="200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,V</a:t>
            </a:r>
            <a:r>
              <a:rPr lang="es-ES" sz="2000" baseline="-2500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2</a:t>
            </a:r>
            <a:r>
              <a:rPr lang="es-ES" sz="200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, ... </a:t>
            </a:r>
            <a:r>
              <a:rPr lang="es-ES" sz="2000" dirty="0" err="1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V</a:t>
            </a:r>
            <a:r>
              <a:rPr lang="es-ES" sz="2000" baseline="-25000" dirty="0" err="1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n</a:t>
            </a:r>
            <a:r>
              <a:rPr lang="es-ES" sz="200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) de factores en la que el productor es capaz de maximizar sus beneficios dados un precio para su </a:t>
            </a:r>
            <a:r>
              <a:rPr lang="es-ES" sz="2000" i="1" dirty="0">
                <a:solidFill>
                  <a:srgbClr val="333333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producto</a:t>
            </a:r>
            <a:r>
              <a:rPr lang="es-ES" sz="200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, unos precios de los factores necesarios para fabricar aquel y un determinado nivel de costos que está dispuesto a asumir.</a:t>
            </a:r>
          </a:p>
          <a:p>
            <a:pPr marL="68580" indent="0" algn="just">
              <a:buNone/>
            </a:pPr>
            <a:endParaRPr lang="es-ES" sz="2000" dirty="0">
              <a:solidFill>
                <a:srgbClr val="333333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marL="68580" indent="0" algn="just">
              <a:buNone/>
            </a:pPr>
            <a:r>
              <a:rPr lang="es-ES" sz="200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Suponiendo dos factores de producción, capital, K, y trabajo, L, el equilibrio es aquella situación donde la tasa a la cual técnicamente es posible cambiar un factor por otro en el proceso productivo, manteniendo constante la producción.</a:t>
            </a:r>
            <a:endParaRPr lang="es-MX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58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20688"/>
            <a:ext cx="7600690" cy="720080"/>
          </a:xfrm>
        </p:spPr>
        <p:txBody>
          <a:bodyPr>
            <a:normAutofit/>
          </a:bodyPr>
          <a:lstStyle/>
          <a:p>
            <a:r>
              <a:rPr lang="es-ES" sz="3200" dirty="0"/>
              <a:t>Continuación…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56792"/>
            <a:ext cx="8280920" cy="4680520"/>
          </a:xfrm>
        </p:spPr>
        <p:txBody>
          <a:bodyPr>
            <a:normAutofit/>
          </a:bodyPr>
          <a:lstStyle/>
          <a:p>
            <a:pPr marL="68580" indent="0" algn="just">
              <a:buNone/>
            </a:pPr>
            <a:r>
              <a:rPr lang="es-MX" sz="20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La </a:t>
            </a:r>
            <a:r>
              <a:rPr lang="es-MX" sz="2000" dirty="0">
                <a:solidFill>
                  <a:schemeClr val="tx1"/>
                </a:solidFill>
                <a:latin typeface="Verdana" panose="020B0604030504040204" pitchFamily="34" charset="0"/>
              </a:rPr>
              <a:t>empresa</a:t>
            </a:r>
            <a:r>
              <a:rPr lang="es-MX" sz="20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 se halla en </a:t>
            </a:r>
            <a:r>
              <a:rPr lang="es-MX" sz="20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equilibrio</a:t>
            </a:r>
            <a:r>
              <a:rPr lang="es-MX" sz="20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 por el </a:t>
            </a:r>
            <a:r>
              <a:rPr lang="es-MX" sz="2000" dirty="0">
                <a:solidFill>
                  <a:schemeClr val="tx1"/>
                </a:solidFill>
                <a:latin typeface="Verdana" panose="020B0604030504040204" pitchFamily="34" charset="0"/>
              </a:rPr>
              <a:t>lado</a:t>
            </a:r>
            <a:r>
              <a:rPr lang="es-MX" sz="20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 de los </a:t>
            </a:r>
            <a:r>
              <a:rPr lang="es-MX" sz="2000" dirty="0">
                <a:solidFill>
                  <a:schemeClr val="tx1"/>
                </a:solidFill>
                <a:latin typeface="Verdana" panose="020B0604030504040204" pitchFamily="34" charset="0"/>
              </a:rPr>
              <a:t>factores</a:t>
            </a:r>
            <a:r>
              <a:rPr lang="es-MX" sz="20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 productivos cuando con unos </a:t>
            </a:r>
            <a:r>
              <a:rPr lang="es-MX" sz="2000" dirty="0">
                <a:solidFill>
                  <a:schemeClr val="tx1"/>
                </a:solidFill>
                <a:latin typeface="Verdana" panose="020B0604030504040204" pitchFamily="34" charset="0"/>
              </a:rPr>
              <a:t>costos</a:t>
            </a:r>
            <a:r>
              <a:rPr lang="es-MX" sz="20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 o </a:t>
            </a:r>
            <a:r>
              <a:rPr lang="es-MX" sz="2000" dirty="0">
                <a:solidFill>
                  <a:schemeClr val="tx1"/>
                </a:solidFill>
                <a:latin typeface="Verdana" panose="020B0604030504040204" pitchFamily="34" charset="0"/>
              </a:rPr>
              <a:t>presupuesto</a:t>
            </a:r>
            <a:r>
              <a:rPr lang="es-MX" sz="20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 dado obtiene una </a:t>
            </a:r>
            <a:r>
              <a:rPr lang="es-MX" sz="2000" dirty="0">
                <a:solidFill>
                  <a:schemeClr val="tx1"/>
                </a:solidFill>
                <a:latin typeface="Verdana" panose="020B0604030504040204" pitchFamily="34" charset="0"/>
              </a:rPr>
              <a:t>cantidad</a:t>
            </a:r>
            <a:r>
              <a:rPr lang="es-MX" sz="20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 de </a:t>
            </a:r>
            <a:r>
              <a:rPr lang="es-MX" sz="2000" dirty="0">
                <a:solidFill>
                  <a:schemeClr val="tx1"/>
                </a:solidFill>
                <a:latin typeface="Verdana" panose="020B0604030504040204" pitchFamily="34" charset="0"/>
              </a:rPr>
              <a:t>producto</a:t>
            </a:r>
            <a:r>
              <a:rPr lang="es-MX" sz="20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 máxima o, equivalentemente, consigue obtener una </a:t>
            </a:r>
            <a:r>
              <a:rPr lang="es-MX" sz="2000" dirty="0">
                <a:solidFill>
                  <a:schemeClr val="tx1"/>
                </a:solidFill>
                <a:latin typeface="Verdana" panose="020B0604030504040204" pitchFamily="34" charset="0"/>
              </a:rPr>
              <a:t>cantidad</a:t>
            </a:r>
            <a:r>
              <a:rPr lang="es-MX" sz="20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 dada de producto con un </a:t>
            </a:r>
            <a:r>
              <a:rPr lang="es-MX" sz="20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costo mínimo</a:t>
            </a:r>
            <a:r>
              <a:rPr lang="es-MX" sz="20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. </a:t>
            </a:r>
          </a:p>
          <a:p>
            <a:pPr marL="68580" indent="0" algn="just">
              <a:buNone/>
            </a:pPr>
            <a:endParaRPr lang="es-MX" sz="2000" b="0" i="0" dirty="0"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pPr marL="68580" indent="0" algn="just">
              <a:buNone/>
            </a:pPr>
            <a:r>
              <a:rPr lang="es-MX" sz="20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Se trata de un problema de </a:t>
            </a:r>
            <a:r>
              <a:rPr lang="es-MX" sz="20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máximo</a:t>
            </a:r>
            <a:r>
              <a:rPr lang="es-MX" sz="20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 o </a:t>
            </a:r>
            <a:r>
              <a:rPr lang="es-MX" sz="20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mínimo</a:t>
            </a:r>
            <a:r>
              <a:rPr lang="es-MX" sz="20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 condicionado que se resuelve haciendo uso del cálculo </a:t>
            </a:r>
            <a:r>
              <a:rPr lang="es-MX" sz="2000" dirty="0">
                <a:solidFill>
                  <a:schemeClr val="tx1"/>
                </a:solidFill>
                <a:latin typeface="Verdana" panose="020B0604030504040204" pitchFamily="34" charset="0"/>
              </a:rPr>
              <a:t>diferencial</a:t>
            </a:r>
            <a:r>
              <a:rPr lang="es-MX" sz="20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 y el método de los </a:t>
            </a:r>
            <a:r>
              <a:rPr lang="es-MX" sz="2000" dirty="0">
                <a:solidFill>
                  <a:schemeClr val="tx1"/>
                </a:solidFill>
                <a:latin typeface="Verdana" panose="020B0604030504040204" pitchFamily="34" charset="0"/>
              </a:rPr>
              <a:t>multiplicador</a:t>
            </a:r>
            <a:r>
              <a:rPr lang="es-MX" sz="20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es de Lagrange. 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endParaRPr lang="es-E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52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620688"/>
            <a:ext cx="7384784" cy="648072"/>
          </a:xfrm>
        </p:spPr>
        <p:txBody>
          <a:bodyPr>
            <a:normAutofit fontScale="90000"/>
          </a:bodyPr>
          <a:lstStyle/>
          <a:p>
            <a:r>
              <a:rPr lang="es-ES" dirty="0"/>
              <a:t>Isocuanta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28800"/>
            <a:ext cx="8280920" cy="4824536"/>
          </a:xfrm>
        </p:spPr>
        <p:txBody>
          <a:bodyPr>
            <a:normAutofit/>
          </a:bodyPr>
          <a:lstStyle/>
          <a:p>
            <a:pPr marL="68580" indent="0" algn="just">
              <a:buNone/>
            </a:pPr>
            <a:r>
              <a:rPr lang="es-ES" sz="2000" dirty="0"/>
              <a:t>En economía, una isocuanta (</a:t>
            </a:r>
            <a:r>
              <a:rPr lang="es-ES" sz="2000" dirty="0" err="1"/>
              <a:t>isos</a:t>
            </a:r>
            <a:r>
              <a:rPr lang="es-ES" sz="2000" dirty="0"/>
              <a:t>=igual y quanta=cantidades) representa igual cantidad de producción.</a:t>
            </a:r>
          </a:p>
          <a:p>
            <a:pPr marL="68580" indent="0" algn="just">
              <a:buNone/>
            </a:pPr>
            <a:endParaRPr lang="es-ES" sz="2000" dirty="0"/>
          </a:p>
          <a:p>
            <a:pPr marL="68580" indent="0" algn="just">
              <a:buNone/>
            </a:pPr>
            <a:r>
              <a:rPr lang="es-ES" sz="2000" b="1" dirty="0"/>
              <a:t>¿Qué es una isocuanta?</a:t>
            </a:r>
          </a:p>
          <a:p>
            <a:pPr marL="68580" indent="0" algn="just">
              <a:buNone/>
            </a:pPr>
            <a:r>
              <a:rPr lang="es-ES" sz="2000" i="1" dirty="0">
                <a:solidFill>
                  <a:schemeClr val="accent3">
                    <a:lumMod val="75000"/>
                  </a:schemeClr>
                </a:solidFill>
              </a:rPr>
              <a:t>Una isocuanta es una curva y una representación gráfica que muestra las diferentes combinaciones (infinitas) de 2 factores de la producción (usualmente capital K y trabajo L) con los cuales se puede obtener la misma cantidad de producto y son indiferentes para el productor.</a:t>
            </a:r>
          </a:p>
          <a:p>
            <a:pPr marL="68580" indent="0" algn="just">
              <a:buNone/>
            </a:pPr>
            <a:endParaRPr lang="es-ES" sz="2000" dirty="0"/>
          </a:p>
          <a:p>
            <a:pPr marL="68580" indent="0" algn="just">
              <a:buNone/>
            </a:pPr>
            <a:r>
              <a:rPr lang="es-ES" sz="2000" dirty="0"/>
              <a:t>Dos o más curvas isocuantas registradas en una misma gráfica dan origen a un mapa de isocuantas</a:t>
            </a:r>
          </a:p>
        </p:txBody>
      </p:sp>
    </p:spTree>
    <p:extLst>
      <p:ext uri="{BB962C8B-B14F-4D97-AF65-F5344CB8AC3E}">
        <p14:creationId xmlns:p14="http://schemas.microsoft.com/office/powerpoint/2010/main" val="98832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620688"/>
            <a:ext cx="7672698" cy="648072"/>
          </a:xfrm>
        </p:spPr>
        <p:txBody>
          <a:bodyPr>
            <a:normAutofit/>
          </a:bodyPr>
          <a:lstStyle/>
          <a:p>
            <a:r>
              <a:rPr lang="es-ES" sz="3200" dirty="0"/>
              <a:t>Continuación….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340768"/>
            <a:ext cx="8352928" cy="5040560"/>
          </a:xfrm>
        </p:spPr>
        <p:txBody>
          <a:bodyPr>
            <a:normAutofit/>
          </a:bodyPr>
          <a:lstStyle/>
          <a:p>
            <a:pPr marL="68580" indent="0" algn="just">
              <a:buNone/>
            </a:pPr>
            <a:r>
              <a:rPr lang="es-ES" sz="2000" dirty="0"/>
              <a:t>Si una empresa desea estudiar distintos niveles de producción, debe entonces trazar un mapa de posibilidades con varias isocuantas.</a:t>
            </a:r>
          </a:p>
          <a:p>
            <a:pPr marL="68580" indent="0" algn="just">
              <a:buNone/>
            </a:pPr>
            <a:endParaRPr lang="es-ES" sz="2000" dirty="0"/>
          </a:p>
          <a:p>
            <a:pPr marL="68580" indent="0" algn="just">
              <a:buNone/>
            </a:pPr>
            <a:r>
              <a:rPr lang="es-ES" sz="2000" b="1" dirty="0"/>
              <a:t>¿Para qué sirven las isocuantas?</a:t>
            </a:r>
          </a:p>
          <a:p>
            <a:pPr marL="68580" indent="0" algn="just">
              <a:buNone/>
            </a:pPr>
            <a:endParaRPr lang="es-ES" sz="2000" b="1" dirty="0"/>
          </a:p>
          <a:p>
            <a:pPr marL="68580" indent="0" algn="just">
              <a:buNone/>
            </a:pPr>
            <a:r>
              <a:rPr lang="es-ES" sz="2000" dirty="0"/>
              <a:t>Las isocuantas brindan información importante para responder a las variaciones de precios en los mercados. El conocimiento de dichas curvas puede ayudar a elegir entre varias alternativas de producción para escoger la combinación que mejor se adecúa en un momento dado para obtener los mejores rendimientos de los distintos factores y así elevar la eficiencia de la empresa.</a:t>
            </a:r>
          </a:p>
        </p:txBody>
      </p:sp>
    </p:spTree>
    <p:extLst>
      <p:ext uri="{BB962C8B-B14F-4D97-AF65-F5344CB8AC3E}">
        <p14:creationId xmlns:p14="http://schemas.microsoft.com/office/powerpoint/2010/main" val="398433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404664"/>
            <a:ext cx="7456674" cy="576064"/>
          </a:xfrm>
        </p:spPr>
        <p:txBody>
          <a:bodyPr anchor="b">
            <a:normAutofit fontScale="90000"/>
          </a:bodyPr>
          <a:lstStyle/>
          <a:p>
            <a:r>
              <a:rPr lang="es-ES" sz="3200" dirty="0"/>
              <a:t>Continuación….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323528" y="980728"/>
            <a:ext cx="4536504" cy="5256584"/>
          </a:xfrm>
        </p:spPr>
        <p:txBody>
          <a:bodyPr>
            <a:normAutofit fontScale="92500"/>
          </a:bodyPr>
          <a:lstStyle/>
          <a:p>
            <a:pPr marL="68580" indent="0" algn="just">
              <a:buNone/>
            </a:pPr>
            <a:r>
              <a:rPr lang="es-ES" dirty="0"/>
              <a:t> </a:t>
            </a:r>
            <a:r>
              <a:rPr lang="es-ES" sz="2000" b="1" dirty="0"/>
              <a:t>¿Cómo son las isocuantas?</a:t>
            </a:r>
          </a:p>
          <a:p>
            <a:pPr marL="68580" indent="0" algn="just">
              <a:buNone/>
            </a:pPr>
            <a:r>
              <a:rPr lang="es-ES" sz="2000" dirty="0"/>
              <a:t>Una isocuanta de producción es la curva que representa todas las combinaciones posibles de 2 factores de producción que son físicamente capaces de generar la misma producción.</a:t>
            </a:r>
          </a:p>
          <a:p>
            <a:pPr marL="68580" indent="0" algn="just">
              <a:buNone/>
            </a:pPr>
            <a:endParaRPr lang="es-ES" sz="2000" dirty="0"/>
          </a:p>
          <a:p>
            <a:pPr marL="68580" indent="0" algn="just">
              <a:buNone/>
            </a:pPr>
            <a:r>
              <a:rPr lang="es-ES" sz="2000" dirty="0"/>
              <a:t>En ésta gráfica tenemos 3 isocuantas, cada una de ellas produce la misma cantidad y para ello puede hacer uso de diferentes combinaciones de trabajo y capital. Cuando añadimos más cantidad de un factor sin reducir el otro, tendremos una isocuanta más elevada.</a:t>
            </a:r>
          </a:p>
        </p:txBody>
      </p:sp>
      <p:pic>
        <p:nvPicPr>
          <p:cNvPr id="1026" name="Picture 2" descr="Ver las imágenes de origen">
            <a:extLst>
              <a:ext uri="{FF2B5EF4-FFF2-40B4-BE49-F238E27FC236}">
                <a16:creationId xmlns:a16="http://schemas.microsoft.com/office/drawing/2014/main" id="{5D3B31B4-5231-4311-BE5A-B43EC280D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2040" y="1484784"/>
            <a:ext cx="3419856" cy="417646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838627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7600690" cy="576064"/>
          </a:xfrm>
        </p:spPr>
        <p:txBody>
          <a:bodyPr>
            <a:normAutofit fontScale="90000"/>
          </a:bodyPr>
          <a:lstStyle/>
          <a:p>
            <a:r>
              <a:rPr lang="es-ES" sz="3200" dirty="0"/>
              <a:t>Características de las isocuantas.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052736"/>
            <a:ext cx="8208912" cy="5472608"/>
          </a:xfrm>
        </p:spPr>
        <p:txBody>
          <a:bodyPr/>
          <a:lstStyle/>
          <a:p>
            <a:pPr marL="525780" indent="-457200" algn="just">
              <a:buAutoNum type="arabicPeriod"/>
            </a:pPr>
            <a:r>
              <a:rPr lang="es-ES" dirty="0"/>
              <a:t>Son siempre continuas.</a:t>
            </a:r>
          </a:p>
          <a:p>
            <a:pPr marL="525780" indent="-457200" algn="just">
              <a:buAutoNum type="arabicPeriod"/>
            </a:pPr>
            <a:endParaRPr lang="es-ES" dirty="0"/>
          </a:p>
          <a:p>
            <a:pPr marL="525780" indent="-457200" algn="just">
              <a:buAutoNum type="arabicPeriod"/>
            </a:pPr>
            <a:r>
              <a:rPr lang="es-ES" dirty="0"/>
              <a:t>Cuanto más alejada del origen esté la curva, mayor será el nivel de producción.</a:t>
            </a:r>
          </a:p>
          <a:p>
            <a:pPr marL="525780" indent="-457200" algn="just">
              <a:buAutoNum type="arabicPeriod"/>
            </a:pPr>
            <a:endParaRPr lang="es-ES" dirty="0"/>
          </a:p>
          <a:p>
            <a:pPr marL="525780" indent="-457200" algn="just">
              <a:buAutoNum type="arabicPeriod"/>
            </a:pPr>
            <a:r>
              <a:rPr lang="es-ES" dirty="0"/>
              <a:t>Su pendiente desciende a la derecha.</a:t>
            </a:r>
          </a:p>
          <a:p>
            <a:pPr marL="525780" indent="-457200" algn="just">
              <a:buAutoNum type="arabicPeriod"/>
            </a:pPr>
            <a:endParaRPr lang="es-ES" dirty="0"/>
          </a:p>
          <a:p>
            <a:pPr marL="525780" indent="-457200" algn="just">
              <a:buAutoNum type="arabicPeriod"/>
            </a:pPr>
            <a:r>
              <a:rPr lang="es-ES" dirty="0"/>
              <a:t>Son decrecientes.</a:t>
            </a:r>
          </a:p>
          <a:p>
            <a:pPr marL="525780" indent="-457200" algn="just">
              <a:buAutoNum type="arabicPeriod"/>
            </a:pPr>
            <a:endParaRPr lang="es-ES" dirty="0"/>
          </a:p>
          <a:p>
            <a:pPr marL="525780" indent="-457200" algn="just">
              <a:buAutoNum type="arabicPeriod"/>
            </a:pPr>
            <a:r>
              <a:rPr lang="es-ES" dirty="0"/>
              <a:t>Son convexas al origen.</a:t>
            </a:r>
          </a:p>
          <a:p>
            <a:pPr marL="525780" indent="-457200" algn="just">
              <a:buAutoNum type="arabicPeriod"/>
            </a:pPr>
            <a:endParaRPr lang="es-ES" dirty="0"/>
          </a:p>
          <a:p>
            <a:pPr marL="525780" indent="-457200" algn="just">
              <a:buAutoNum type="arabicPeriod"/>
            </a:pPr>
            <a:r>
              <a:rPr lang="es-ES" dirty="0"/>
              <a:t>Las curvas isocuantas no se cruzan. </a:t>
            </a:r>
          </a:p>
          <a:p>
            <a:pPr marL="525780" indent="-457200" algn="just"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554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580817E994B5488BA8D9BE215B2B84" ma:contentTypeVersion="3" ma:contentTypeDescription="Create a new document." ma:contentTypeScope="" ma:versionID="003d605083cdd8b65cf930457d8cff5d">
  <xsd:schema xmlns:xsd="http://www.w3.org/2001/XMLSchema" xmlns:xs="http://www.w3.org/2001/XMLSchema" xmlns:p="http://schemas.microsoft.com/office/2006/metadata/properties" xmlns:ns2="0437ae1a-89d1-4fcb-8d9b-68184941ee39" targetNamespace="http://schemas.microsoft.com/office/2006/metadata/properties" ma:root="true" ma:fieldsID="aeb9e288dcd331f815c6152696aca2e7" ns2:_="">
    <xsd:import namespace="0437ae1a-89d1-4fcb-8d9b-68184941ee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37ae1a-89d1-4fcb-8d9b-68184941ee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8E5D31-0C5C-4A9A-A28E-3923A2C63D1F}"/>
</file>

<file path=customXml/itemProps2.xml><?xml version="1.0" encoding="utf-8"?>
<ds:datastoreItem xmlns:ds="http://schemas.openxmlformats.org/officeDocument/2006/customXml" ds:itemID="{8771407B-D116-4EFA-A42B-7B793FEBEE01}"/>
</file>

<file path=customXml/itemProps3.xml><?xml version="1.0" encoding="utf-8"?>
<ds:datastoreItem xmlns:ds="http://schemas.openxmlformats.org/officeDocument/2006/customXml" ds:itemID="{98A943B1-AFA4-4651-A5AA-CE71E122B1BB}"/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592</Words>
  <Application>Microsoft Office PowerPoint</Application>
  <PresentationFormat>Presentación en pantalla (4:3)</PresentationFormat>
  <Paragraphs>62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Verdana</vt:lpstr>
      <vt:lpstr>Wingdings 2</vt:lpstr>
      <vt:lpstr>Austin</vt:lpstr>
      <vt:lpstr> FUNDAMENTOS ECONÒMICOS         CLASE 21   2.2.5 El equilibrio del productor.    </vt:lpstr>
      <vt:lpstr>INTRODUCCIÒN</vt:lpstr>
      <vt:lpstr>¿Qué es el equilibrio del productor?</vt:lpstr>
      <vt:lpstr>Continuación…</vt:lpstr>
      <vt:lpstr>Isocuanta</vt:lpstr>
      <vt:lpstr>Continuación….</vt:lpstr>
      <vt:lpstr>Continuación….</vt:lpstr>
      <vt:lpstr>Características de las isocuantas.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FUNDAMENTOS ECONÒMICOS         CLASE 17   2.9 Equilibrio del productor.    </dc:title>
  <dc:creator>Juan Antonio Castillo Marrufo</dc:creator>
  <cp:lastModifiedBy>Juan Antonio Castillo Marrufo</cp:lastModifiedBy>
  <cp:revision>6</cp:revision>
  <dcterms:created xsi:type="dcterms:W3CDTF">2020-11-08T17:48:31Z</dcterms:created>
  <dcterms:modified xsi:type="dcterms:W3CDTF">2022-03-25T00:33:31Z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0x0101003D580817E994B5488BA8D9BE215B2B84</vt:lpwstr>
  </property>
</Properties>
</file>