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4"/>
  </p:notesMasterIdLst>
  <p:sldIdLst>
    <p:sldId id="256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>
      <p:cViewPr varScale="1">
        <p:scale>
          <a:sx n="86" d="100"/>
          <a:sy n="86" d="100"/>
        </p:scale>
        <p:origin x="134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F42C-E7B8-4058-AD62-90F2DE30A26E}" type="datetimeFigureOut">
              <a:rPr lang="es-MX" smtClean="0"/>
              <a:t>29/03/2022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836-D325-420D-9921-F1CA9BD232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25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295150-4FD7-4802-B0EB-D52217513A72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280920" cy="5616624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100" dirty="0"/>
            </a:br>
            <a:r>
              <a:rPr lang="es-ES" sz="4000" dirty="0">
                <a:solidFill>
                  <a:schemeClr val="tx1"/>
                </a:solidFill>
              </a:rPr>
              <a:t>FUNDAMENTOS ECONÒMICOS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     </a:t>
            </a:r>
            <a:br>
              <a:rPr lang="es-ES" sz="3100" dirty="0"/>
            </a:br>
            <a:r>
              <a:rPr lang="es-ES" sz="4000" dirty="0">
                <a:solidFill>
                  <a:schemeClr val="tx1"/>
                </a:solidFill>
              </a:rPr>
              <a:t>CLASE 22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sz="4000" b="1" dirty="0">
                <a:solidFill>
                  <a:schemeClr val="tx1"/>
                </a:solidFill>
              </a:rPr>
              <a:t>Ejercicio: Tasas de interés y créditos</a:t>
            </a:r>
            <a:br>
              <a:rPr lang="es-ES" sz="3200" b="1" dirty="0">
                <a:solidFill>
                  <a:schemeClr val="tx1"/>
                </a:solidFill>
              </a:rPr>
            </a:br>
            <a:br>
              <a:rPr lang="es-ES" sz="3200" b="1" dirty="0"/>
            </a:br>
            <a:br>
              <a:rPr lang="es-ES" sz="3200" dirty="0"/>
            </a:br>
            <a:br>
              <a:rPr lang="es-ES" sz="3200" dirty="0"/>
            </a:b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7859" y="5589240"/>
            <a:ext cx="3746549" cy="360040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>
                <a:solidFill>
                  <a:schemeClr val="tx1"/>
                </a:solidFill>
              </a:rPr>
              <a:t>Marzo 2022</a:t>
            </a:r>
          </a:p>
        </p:txBody>
      </p:sp>
    </p:spTree>
    <p:extLst>
      <p:ext uri="{BB962C8B-B14F-4D97-AF65-F5344CB8AC3E}">
        <p14:creationId xmlns:p14="http://schemas.microsoft.com/office/powerpoint/2010/main" val="2205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INTRODUCCIÒN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2132856"/>
            <a:ext cx="7992888" cy="4176464"/>
          </a:xfrm>
        </p:spPr>
        <p:txBody>
          <a:bodyPr anchor="ctr">
            <a:normAutofit fontScale="25000" lnSpcReduction="20000"/>
          </a:bodyPr>
          <a:lstStyle/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endParaRPr lang="es-ES" sz="2600" dirty="0"/>
          </a:p>
          <a:p>
            <a:pPr marL="0" indent="0" algn="just">
              <a:buNone/>
            </a:pPr>
            <a:r>
              <a:rPr lang="es-ES" sz="9600" dirty="0"/>
              <a:t>Los tres actores económicos: empresas, gobiernos y familias requieren créditos y financiamiento por parte de las diferentes instituciones financieras.</a:t>
            </a:r>
          </a:p>
          <a:p>
            <a:pPr marL="0" indent="0" algn="just">
              <a:buNone/>
            </a:pPr>
            <a:endParaRPr lang="es-ES" sz="9600" dirty="0"/>
          </a:p>
          <a:p>
            <a:pPr marL="0" indent="0" algn="just">
              <a:buNone/>
            </a:pPr>
            <a:r>
              <a:rPr lang="es-ES" sz="9600" dirty="0"/>
              <a:t>En la clase de hoy nos centramos en el caso de las personas o familias que necesitan financiar la compra de un bien inmueble (departamento) y para ello pueden recurrir a un crédito hipotecario de los ofrecidos por los bancos mexicanos.</a:t>
            </a:r>
          </a:p>
          <a:p>
            <a:pPr marL="0" indent="0" algn="just">
              <a:buNone/>
            </a:pPr>
            <a:endParaRPr lang="es-ES" sz="9600" dirty="0"/>
          </a:p>
          <a:p>
            <a:pPr marL="0" indent="0" algn="just">
              <a:buNone/>
            </a:pPr>
            <a:r>
              <a:rPr lang="es-ES" sz="9600" dirty="0"/>
              <a:t>Serán analizadas las diferentes opciones de plazo, tasas de interés y requisitos para acceder a un crédito, así mismo se podrá ver el costo de dicho crédito y el impacto que se tiene al contratar plazos largos para el pago del mismo crédito.</a:t>
            </a:r>
          </a:p>
          <a:p>
            <a:pPr marL="0" indent="0" algn="just">
              <a:buNone/>
            </a:pPr>
            <a:endParaRPr lang="es-ES" sz="9600" dirty="0"/>
          </a:p>
          <a:p>
            <a:pPr marL="0" indent="0" algn="just">
              <a:buNone/>
            </a:pPr>
            <a:endParaRPr lang="es-ES" sz="9600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indent="-342900" algn="just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314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5D0FF-E27C-4FA4-A56B-FC494791DCFC}"/>
</file>

<file path=customXml/itemProps2.xml><?xml version="1.0" encoding="utf-8"?>
<ds:datastoreItem xmlns:ds="http://schemas.openxmlformats.org/officeDocument/2006/customXml" ds:itemID="{B77DEB78-7AC9-4C83-910E-AF0EA712001E}"/>
</file>

<file path=customXml/itemProps3.xml><?xml version="1.0" encoding="utf-8"?>
<ds:datastoreItem xmlns:ds="http://schemas.openxmlformats.org/officeDocument/2006/customXml" ds:itemID="{CDD1FF15-A93F-43BA-B0F7-0ADC65B9134B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138</Words>
  <Application>Microsoft Office PowerPoint</Application>
  <PresentationFormat>Presentación en pantalla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2</vt:lpstr>
      <vt:lpstr>Austin</vt:lpstr>
      <vt:lpstr> FUNDAMENTOS ECONÒMICOS         CLASE 22   Ejercicio: Tasas de interés y créditos    </vt:lpstr>
      <vt:lpstr>INTRODUCCIÒN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ECONÒMICOS         CLASE 17   2.9 Equilibrio del productor.    </dc:title>
  <dc:creator>Juan Antonio Castillo Marrufo</dc:creator>
  <cp:lastModifiedBy>Juan Antonio Castillo Marrufo</cp:lastModifiedBy>
  <cp:revision>9</cp:revision>
  <dcterms:created xsi:type="dcterms:W3CDTF">2020-11-08T17:48:31Z</dcterms:created>
  <dcterms:modified xsi:type="dcterms:W3CDTF">2022-03-29T22:00:51Z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